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1" r:id="rId8"/>
    <p:sldId id="259" r:id="rId9"/>
    <p:sldId id="260" r:id="rId10"/>
    <p:sldId id="263" r:id="rId11"/>
    <p:sldId id="262" r:id="rId12"/>
    <p:sldId id="264" r:id="rId13"/>
    <p:sldId id="265" r:id="rId14"/>
    <p:sldId id="266" r:id="rId15"/>
    <p:sldId id="267" r:id="rId16"/>
    <p:sldId id="268" r:id="rId17"/>
    <p:sldId id="269" r:id="rId18"/>
    <p:sldId id="270" r:id="rId19"/>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8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73236CA-F5FB-458A-9B0D-D5A862299191}" type="datetime1">
              <a:rPr lang="zh-TW" altLang="en-US" smtClean="0">
                <a:latin typeface="Microsoft JhengHei UI" panose="020B0604030504040204" pitchFamily="34" charset="-120"/>
                <a:ea typeface="Microsoft JhengHei UI" panose="020B0604030504040204" pitchFamily="34" charset="-120"/>
              </a:rPr>
              <a:t>2023/6/20</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3BEF70-7203-4BB5-9A9D-C6E5A8F042C0}"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8434720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6563B928-5411-4267-8140-27BE0AFA02FB}" type="datetime1">
              <a:rPr lang="zh-TW" altLang="en-US" noProof="0" smtClean="0"/>
              <a:t>2023/6/20</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17732C3C-A191-48C2-A7E8-9C96AF841A7A}" type="slidenum">
              <a:rPr lang="en-US" altLang="zh-TW" noProof="0" smtClean="0"/>
              <a:pPr/>
              <a:t>‹#›</a:t>
            </a:fld>
            <a:endParaRPr lang="zh-TW" altLang="en-US" noProof="0"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17732C3C-A191-48C2-A7E8-9C96AF841A7A}"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964862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1" name="手繪多邊形​​(F)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ctrTitle"/>
          </p:nvPr>
        </p:nvSpPr>
        <p:spPr>
          <a:xfrm>
            <a:off x="810001" y="1449147"/>
            <a:ext cx="10572000" cy="2971051"/>
          </a:xfrm>
        </p:spPr>
        <p:txBody>
          <a:bodyPr rtlCol="0"/>
          <a:lstStyle>
            <a:lvl1pPr>
              <a:defRPr sz="5400"/>
            </a:lvl1pPr>
          </a:lstStyle>
          <a:p>
            <a:pPr rtl="0"/>
            <a:r>
              <a:rPr lang="zh-TW" altLang="en-US" noProof="0"/>
              <a:t>按一下以編輯母片標題樣式</a:t>
            </a:r>
            <a:endParaRPr lang="zh-TW" altLang="en-US" noProof="0" dirty="0"/>
          </a:p>
        </p:txBody>
      </p:sp>
      <p:sp>
        <p:nvSpPr>
          <p:cNvPr id="3" name="副標題 2"/>
          <p:cNvSpPr>
            <a:spLocks noGrp="1"/>
          </p:cNvSpPr>
          <p:nvPr>
            <p:ph type="subTitle" idx="1"/>
          </p:nvPr>
        </p:nvSpPr>
        <p:spPr>
          <a:xfrm>
            <a:off x="810001" y="5280847"/>
            <a:ext cx="10572000" cy="434974"/>
          </a:xfrm>
        </p:spPr>
        <p:txBody>
          <a:bodyPr rtlCol="0"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noProof="0"/>
              <a:t>按一下以編輯母片子標題樣式</a:t>
            </a:r>
            <a:endParaRPr lang="zh-TW" altLang="en-US" noProof="0" dirty="0"/>
          </a:p>
        </p:txBody>
      </p:sp>
      <p:sp>
        <p:nvSpPr>
          <p:cNvPr id="4" name="日期版面配置區 3"/>
          <p:cNvSpPr>
            <a:spLocks noGrp="1"/>
          </p:cNvSpPr>
          <p:nvPr>
            <p:ph type="dt" sz="half" idx="10"/>
          </p:nvPr>
        </p:nvSpPr>
        <p:spPr/>
        <p:txBody>
          <a:bodyPr rtlCol="0"/>
          <a:lstStyle/>
          <a:p>
            <a:pPr rtl="0"/>
            <a:fld id="{1DACF5A1-4213-4F8B-AEDF-00ADAC2C9474}" type="datetime1">
              <a:rPr lang="zh-TW" altLang="en-US" noProof="0" smtClean="0"/>
              <a:t>2023/6/20</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含標題的全景圖片">
    <p:spTree>
      <p:nvGrpSpPr>
        <p:cNvPr id="1" name=""/>
        <p:cNvGrpSpPr/>
        <p:nvPr/>
      </p:nvGrpSpPr>
      <p:grpSpPr>
        <a:xfrm>
          <a:off x="0" y="0"/>
          <a:ext cx="0" cy="0"/>
          <a:chOff x="0" y="0"/>
          <a:chExt cx="0" cy="0"/>
        </a:xfrm>
      </p:grpSpPr>
      <p:sp>
        <p:nvSpPr>
          <p:cNvPr id="2" name="標題 1"/>
          <p:cNvSpPr>
            <a:spLocks noGrp="1"/>
          </p:cNvSpPr>
          <p:nvPr>
            <p:ph type="title"/>
          </p:nvPr>
        </p:nvSpPr>
        <p:spPr>
          <a:xfrm>
            <a:off x="810000" y="4800600"/>
            <a:ext cx="10561418" cy="566738"/>
          </a:xfrm>
        </p:spPr>
        <p:txBody>
          <a:bodyPr rtlCol="0" anchor="b">
            <a:normAutofit/>
          </a:bodyPr>
          <a:lstStyle>
            <a:lvl1pPr algn="l">
              <a:defRPr sz="2400" b="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15" name="圖片版面配置區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rtlCol="0" anchor="t" anchorCtr="0" compatLnSpc="1">
            <a:prstTxWarp prst="textNoShape">
              <a:avLst/>
            </a:prstTxWarp>
            <a:normAutofit/>
          </a:bodyPr>
          <a:lstStyle>
            <a:lvl1pPr marL="0" indent="0" algn="ctr">
              <a:buFontTx/>
              <a:buNone/>
              <a:defRPr sz="1600">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endParaRPr lang="zh-TW" altLang="en-US" noProof="0" dirty="0"/>
          </a:p>
        </p:txBody>
      </p:sp>
      <p:sp>
        <p:nvSpPr>
          <p:cNvPr id="4" name="文字預留位置 3"/>
          <p:cNvSpPr>
            <a:spLocks noGrp="1"/>
          </p:cNvSpPr>
          <p:nvPr>
            <p:ph type="body" sz="half" idx="2"/>
          </p:nvPr>
        </p:nvSpPr>
        <p:spPr>
          <a:xfrm>
            <a:off x="810000" y="5367338"/>
            <a:ext cx="10561418" cy="493712"/>
          </a:xfrm>
        </p:spPr>
        <p:txBody>
          <a:bodyPr rtlCol="0">
            <a:normAutofit/>
          </a:bodyPr>
          <a:lstStyle>
            <a:lvl1pPr marL="0" indent="0">
              <a:buNone/>
              <a:defRPr sz="1200">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按一下以編輯母片文字樣式</a:t>
            </a:r>
          </a:p>
        </p:txBody>
      </p:sp>
      <p:sp>
        <p:nvSpPr>
          <p:cNvPr id="5" name="日期版面配置區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5EA742E5-0E5A-4A76-9EBB-97FDD81D2F66}" type="datetime1">
              <a:rPr lang="zh-TW" altLang="en-US" noProof="0" smtClean="0"/>
              <a:t>2023/6/20</a:t>
            </a:fld>
            <a:endParaRPr lang="zh-TW" altLang="en-US" noProof="0" dirty="0"/>
          </a:p>
        </p:txBody>
      </p:sp>
      <p:sp>
        <p:nvSpPr>
          <p:cNvPr id="6" name="頁尾版面配置區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含標題的引述">
    <p:spTree>
      <p:nvGrpSpPr>
        <p:cNvPr id="1" name=""/>
        <p:cNvGrpSpPr/>
        <p:nvPr/>
      </p:nvGrpSpPr>
      <p:grpSpPr>
        <a:xfrm>
          <a:off x="0" y="0"/>
          <a:ext cx="0" cy="0"/>
          <a:chOff x="0" y="0"/>
          <a:chExt cx="0" cy="0"/>
        </a:xfrm>
      </p:grpSpPr>
      <p:sp>
        <p:nvSpPr>
          <p:cNvPr id="8" name="手繪多邊形​​(F)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850985" y="1238502"/>
            <a:ext cx="5893840" cy="2645912"/>
          </a:xfrm>
        </p:spPr>
        <p:txBody>
          <a:bodyPr rtlCol="0" anchor="b"/>
          <a:lstStyle>
            <a:lvl1pPr algn="l">
              <a:defRPr sz="4200" b="1" cap="none"/>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853190" y="4443680"/>
            <a:ext cx="5891636" cy="713241"/>
          </a:xfrm>
        </p:spPr>
        <p:txBody>
          <a:bodyPr rtlCol="0"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a:t>按一下以編輯母片文字樣式</a:t>
            </a:r>
          </a:p>
        </p:txBody>
      </p:sp>
      <p:sp>
        <p:nvSpPr>
          <p:cNvPr id="9" name="文字版面配置區 5"/>
          <p:cNvSpPr>
            <a:spLocks noGrp="1"/>
          </p:cNvSpPr>
          <p:nvPr>
            <p:ph type="body" sz="quarter" idx="16"/>
          </p:nvPr>
        </p:nvSpPr>
        <p:spPr>
          <a:xfrm>
            <a:off x="7574642" y="1081456"/>
            <a:ext cx="3810001" cy="4075465"/>
          </a:xfrm>
        </p:spPr>
        <p:txBody>
          <a:bodyPr rtlCol="0" anchor="t"/>
          <a:lstStyle>
            <a:lvl1pPr marL="0" indent="0">
              <a:buFontTx/>
              <a:buNone/>
              <a:defRPr/>
            </a:lvl1pPr>
          </a:lstStyle>
          <a:p>
            <a:pPr lvl="0" rtl="0"/>
            <a:r>
              <a:rPr lang="zh-TW" altLang="en-US" noProof="0"/>
              <a:t>按一下以編輯母片文字樣式</a:t>
            </a:r>
          </a:p>
        </p:txBody>
      </p:sp>
      <p:sp>
        <p:nvSpPr>
          <p:cNvPr id="4" name="日期版面配置區 3"/>
          <p:cNvSpPr>
            <a:spLocks noGrp="1"/>
          </p:cNvSpPr>
          <p:nvPr>
            <p:ph type="dt" sz="half" idx="10"/>
          </p:nvPr>
        </p:nvSpPr>
        <p:spPr/>
        <p:txBody>
          <a:bodyPr rtlCol="0"/>
          <a:lstStyle/>
          <a:p>
            <a:pPr rtl="0"/>
            <a:fld id="{24B6988A-32F3-4390-A1EF-BD97977D295A}" type="datetime1">
              <a:rPr lang="zh-TW" altLang="en-US" noProof="0" smtClean="0"/>
              <a:t>2023/6/20</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手繪多邊形​​(F)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標題 1"/>
          <p:cNvSpPr>
            <a:spLocks noGrp="1"/>
          </p:cNvSpPr>
          <p:nvPr>
            <p:ph type="title"/>
          </p:nvPr>
        </p:nvSpPr>
        <p:spPr>
          <a:xfrm>
            <a:off x="1357089" y="2435957"/>
            <a:ext cx="4382521" cy="2007789"/>
          </a:xfrm>
        </p:spPr>
        <p:txBody>
          <a:bodyPr rtlCol="0"/>
          <a:lstStyle>
            <a:lvl1pPr>
              <a:defRPr sz="3200"/>
            </a:lvl1pPr>
          </a:lstStyle>
          <a:p>
            <a:pPr rtl="0"/>
            <a:r>
              <a:rPr lang="zh-TW" altLang="en-US" noProof="0"/>
              <a:t>按一下以編輯母片標題樣式</a:t>
            </a:r>
            <a:endParaRPr lang="zh-TW" altLang="en-US" noProof="0" dirty="0"/>
          </a:p>
        </p:txBody>
      </p:sp>
      <p:sp>
        <p:nvSpPr>
          <p:cNvPr id="6" name="文字版面配置區 5"/>
          <p:cNvSpPr>
            <a:spLocks noGrp="1"/>
          </p:cNvSpPr>
          <p:nvPr>
            <p:ph type="body" sz="quarter" idx="16"/>
          </p:nvPr>
        </p:nvSpPr>
        <p:spPr>
          <a:xfrm>
            <a:off x="6156000" y="2286000"/>
            <a:ext cx="4880300" cy="2295525"/>
          </a:xfrm>
        </p:spPr>
        <p:txBody>
          <a:bodyPr rtlCol="0" anchor="t"/>
          <a:lstStyle>
            <a:lvl1pPr marL="0" indent="0">
              <a:buFontTx/>
              <a:buNone/>
              <a:defRPr/>
            </a:lvl1pPr>
          </a:lstStyle>
          <a:p>
            <a:pPr lvl="0" rtl="0"/>
            <a:r>
              <a:rPr lang="zh-TW" altLang="en-US" noProof="0"/>
              <a:t>按一下以編輯母片文字樣式</a:t>
            </a:r>
          </a:p>
        </p:txBody>
      </p:sp>
      <p:sp>
        <p:nvSpPr>
          <p:cNvPr id="2" name="日期版面配置區 1"/>
          <p:cNvSpPr>
            <a:spLocks noGrp="1"/>
          </p:cNvSpPr>
          <p:nvPr>
            <p:ph type="dt" sz="half" idx="10"/>
          </p:nvPr>
        </p:nvSpPr>
        <p:spPr/>
        <p:txBody>
          <a:bodyPr rtlCol="0"/>
          <a:lstStyle/>
          <a:p>
            <a:pPr rtl="0"/>
            <a:fld id="{8004B32D-0FDB-4211-A426-0713B190F73B}" type="datetime1">
              <a:rPr lang="zh-TW" altLang="en-US" noProof="0" smtClean="0"/>
              <a:t>2023/6/20</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手繪多邊形​​(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nchor="t"/>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013A0D32-A780-4889-A5A5-E7AE883D61C9}" type="datetime1">
              <a:rPr lang="zh-TW" altLang="en-US" noProof="0" smtClean="0"/>
              <a:t>2023/6/20</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12" name="手繪多邊形​​(F)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直排標題 1"/>
          <p:cNvSpPr>
            <a:spLocks noGrp="1"/>
          </p:cNvSpPr>
          <p:nvPr>
            <p:ph type="title" orient="vert"/>
          </p:nvPr>
        </p:nvSpPr>
        <p:spPr>
          <a:xfrm>
            <a:off x="8183540" y="586171"/>
            <a:ext cx="2494791" cy="5134798"/>
          </a:xfrm>
        </p:spPr>
        <p:txBody>
          <a:bodyPr vert="eaVert"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a:xfrm>
            <a:off x="810001" y="446089"/>
            <a:ext cx="6611540" cy="5414962"/>
          </a:xfrm>
        </p:spPr>
        <p:txBody>
          <a:bodyPr vert="eaVert" rtlCol="0" anchor="t"/>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4BD4ED10-23E3-43D5-B606-40E731E54365}" type="datetime1">
              <a:rPr lang="zh-TW" altLang="en-US" noProof="0" smtClean="0"/>
              <a:t>2023/6/20</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11" name="手繪多邊形​​(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810000" y="447188"/>
            <a:ext cx="10571998" cy="970450"/>
          </a:xfrm>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a:xfrm>
            <a:off x="818712" y="2222287"/>
            <a:ext cx="10554574" cy="3636511"/>
          </a:xfrm>
        </p:spPr>
        <p:txBody>
          <a:bodyPr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E0F0F035-A535-4AE6-8E6F-F5B3DD0269A4}" type="datetime1">
              <a:rPr lang="zh-TW" altLang="en-US" noProof="0" smtClean="0"/>
              <a:t>2023/6/20</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10" name="手繪多邊形​​(F)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810000" y="2951396"/>
            <a:ext cx="10561418" cy="1468800"/>
          </a:xfrm>
        </p:spPr>
        <p:txBody>
          <a:bodyPr rtlCol="0" anchor="b"/>
          <a:lstStyle>
            <a:lvl1pPr algn="r">
              <a:defRPr sz="4800" b="1" cap="none"/>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810000" y="5281201"/>
            <a:ext cx="10561418" cy="433955"/>
          </a:xfrm>
        </p:spPr>
        <p:txBody>
          <a:bodyPr rtlCol="0"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a:t>按一下以編輯母片文字樣式</a:t>
            </a:r>
          </a:p>
        </p:txBody>
      </p:sp>
      <p:sp>
        <p:nvSpPr>
          <p:cNvPr id="4" name="日期版面配置區 3"/>
          <p:cNvSpPr>
            <a:spLocks noGrp="1"/>
          </p:cNvSpPr>
          <p:nvPr>
            <p:ph type="dt" sz="half" idx="10"/>
          </p:nvPr>
        </p:nvSpPr>
        <p:spPr/>
        <p:txBody>
          <a:bodyPr rtlCol="0"/>
          <a:lstStyle/>
          <a:p>
            <a:pPr rtl="0"/>
            <a:fld id="{FB8DA545-A0BB-4FA3-8081-63024824FCA7}" type="datetime1">
              <a:rPr lang="zh-TW" altLang="en-US" noProof="0" smtClean="0"/>
              <a:t>2023/6/20</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手繪多邊形​​(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sz="half" idx="1"/>
          </p:nvPr>
        </p:nvSpPr>
        <p:spPr>
          <a:xfrm>
            <a:off x="818712" y="2222287"/>
            <a:ext cx="5185873" cy="3638763"/>
          </a:xfrm>
        </p:spPr>
        <p:txBody>
          <a:bodyPr rtlCol="0">
            <a:norm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內容預留位置 3"/>
          <p:cNvSpPr>
            <a:spLocks noGrp="1"/>
          </p:cNvSpPr>
          <p:nvPr>
            <p:ph sz="half" idx="2"/>
          </p:nvPr>
        </p:nvSpPr>
        <p:spPr>
          <a:xfrm>
            <a:off x="6187415" y="2222287"/>
            <a:ext cx="5194583" cy="3638764"/>
          </a:xfrm>
        </p:spPr>
        <p:txBody>
          <a:bodyPr rtlCol="0">
            <a:norm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日期版面配置區 4"/>
          <p:cNvSpPr>
            <a:spLocks noGrp="1"/>
          </p:cNvSpPr>
          <p:nvPr>
            <p:ph type="dt" sz="half" idx="10"/>
          </p:nvPr>
        </p:nvSpPr>
        <p:spPr/>
        <p:txBody>
          <a:bodyPr rtlCol="0"/>
          <a:lstStyle/>
          <a:p>
            <a:pPr rtl="0"/>
            <a:fld id="{03F958E6-7ECA-40AD-A8B0-FD291AFE58A5}" type="datetime1">
              <a:rPr lang="zh-TW" altLang="en-US" noProof="0" smtClean="0"/>
              <a:t>2023/6/20</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手繪多邊形​​(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p:txBody>
          <a:bodyPr rtlCol="0"/>
          <a:lstStyle>
            <a:lvl1pPr>
              <a:defRPr/>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814728" y="2174875"/>
            <a:ext cx="5189857"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預留位置 3"/>
          <p:cNvSpPr>
            <a:spLocks noGrp="1"/>
          </p:cNvSpPr>
          <p:nvPr>
            <p:ph sz="half" idx="2"/>
          </p:nvPr>
        </p:nvSpPr>
        <p:spPr>
          <a:xfrm>
            <a:off x="814729" y="2751138"/>
            <a:ext cx="5189856" cy="3109913"/>
          </a:xfrm>
        </p:spPr>
        <p:txBody>
          <a:bodyPr rtlCol="0" anchor="t">
            <a:norm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文字預留位置 4"/>
          <p:cNvSpPr>
            <a:spLocks noGrp="1"/>
          </p:cNvSpPr>
          <p:nvPr>
            <p:ph type="body" sz="quarter" idx="3"/>
          </p:nvPr>
        </p:nvSpPr>
        <p:spPr>
          <a:xfrm>
            <a:off x="6187415" y="2174875"/>
            <a:ext cx="5194583"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 name="內容預留位置 5"/>
          <p:cNvSpPr>
            <a:spLocks noGrp="1"/>
          </p:cNvSpPr>
          <p:nvPr>
            <p:ph sz="quarter" idx="4"/>
          </p:nvPr>
        </p:nvSpPr>
        <p:spPr>
          <a:xfrm>
            <a:off x="6187415" y="2751138"/>
            <a:ext cx="5194583" cy="3109913"/>
          </a:xfrm>
        </p:spPr>
        <p:txBody>
          <a:bodyPr rtlCol="0" anchor="t">
            <a:norm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7" name="日期版面配置區 6"/>
          <p:cNvSpPr>
            <a:spLocks noGrp="1"/>
          </p:cNvSpPr>
          <p:nvPr>
            <p:ph type="dt" sz="half" idx="10"/>
          </p:nvPr>
        </p:nvSpPr>
        <p:spPr/>
        <p:txBody>
          <a:bodyPr rtlCol="0"/>
          <a:lstStyle/>
          <a:p>
            <a:pPr rtl="0"/>
            <a:fld id="{F4FB2486-D0FF-414A-A444-EF50D18CD0AC}" type="datetime1">
              <a:rPr lang="zh-TW" altLang="en-US" noProof="0" smtClean="0"/>
              <a:t>2023/6/20</a:t>
            </a:fld>
            <a:endParaRPr lang="zh-TW" altLang="en-US" noProof="0" dirty="0"/>
          </a:p>
        </p:txBody>
      </p:sp>
      <p:sp>
        <p:nvSpPr>
          <p:cNvPr id="8" name="頁尾版面配置區 7"/>
          <p:cNvSpPr>
            <a:spLocks noGrp="1"/>
          </p:cNvSpPr>
          <p:nvPr>
            <p:ph type="ftr" sz="quarter" idx="11"/>
          </p:nvPr>
        </p:nvSpPr>
        <p:spPr/>
        <p:txBody>
          <a:bodyPr rtlCol="0"/>
          <a:lstStyle/>
          <a:p>
            <a:pPr rtl="0"/>
            <a:endParaRPr lang="zh-TW" altLang="en-US" noProof="0" dirty="0"/>
          </a:p>
        </p:txBody>
      </p:sp>
      <p:sp>
        <p:nvSpPr>
          <p:cNvPr id="9" name="投影片編號預留位置 8"/>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手繪多邊形​​(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87E397C9-A8AF-4EE3-9267-890334A04E2F}" type="datetime1">
              <a:rPr lang="zh-TW" altLang="en-US" noProof="0" smtClean="0"/>
              <a:t>2023/6/20</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ADC5902F-EECF-46F4-8C29-EA0AEF965D8B}" type="datetime1">
              <a:rPr lang="zh-TW" altLang="en-US" noProof="0" smtClean="0"/>
              <a:t>2023/6/20</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12" name="手繪多邊形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1073151" y="446088"/>
            <a:ext cx="3547533" cy="1618396"/>
          </a:xfrm>
        </p:spPr>
        <p:txBody>
          <a:bodyPr rtlCol="0" anchor="b"/>
          <a:lstStyle>
            <a:lvl1pPr algn="l">
              <a:defRPr sz="2000" b="1"/>
            </a:lvl1pPr>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a:xfrm>
            <a:off x="4855633" y="446088"/>
            <a:ext cx="6252633" cy="5414963"/>
          </a:xfrm>
        </p:spPr>
        <p:txBody>
          <a:bodyPr rtlCol="0">
            <a:norm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文字預留位置 3"/>
          <p:cNvSpPr>
            <a:spLocks noGrp="1"/>
          </p:cNvSpPr>
          <p:nvPr>
            <p:ph type="body" sz="half" idx="2"/>
          </p:nvPr>
        </p:nvSpPr>
        <p:spPr>
          <a:xfrm>
            <a:off x="1073151" y="2260738"/>
            <a:ext cx="3547533" cy="3600311"/>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按一下以編輯母片文字樣式</a:t>
            </a:r>
          </a:p>
        </p:txBody>
      </p:sp>
      <p:sp>
        <p:nvSpPr>
          <p:cNvPr id="5" name="日期版面配置區 4"/>
          <p:cNvSpPr>
            <a:spLocks noGrp="1"/>
          </p:cNvSpPr>
          <p:nvPr>
            <p:ph type="dt" sz="half" idx="10"/>
          </p:nvPr>
        </p:nvSpPr>
        <p:spPr/>
        <p:txBody>
          <a:bodyPr rtlCol="0"/>
          <a:lstStyle/>
          <a:p>
            <a:pPr rtl="0"/>
            <a:fld id="{2873AB8F-9543-4B86-B886-A59D471C03B1}" type="datetime1">
              <a:rPr lang="zh-TW" altLang="en-US" noProof="0" smtClean="0"/>
              <a:t>2023/6/20</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14728" y="727522"/>
            <a:ext cx="4852988" cy="1617163"/>
          </a:xfrm>
        </p:spPr>
        <p:txBody>
          <a:bodyPr rtlCol="0" anchor="b">
            <a:normAutofit/>
          </a:bodyPr>
          <a:lstStyle>
            <a:lvl1pPr algn="l">
              <a:defRPr sz="2400" b="0"/>
            </a:lvl1pPr>
          </a:lstStyle>
          <a:p>
            <a:pPr rtl="0"/>
            <a:r>
              <a:rPr lang="zh-TW" altLang="en-US" noProof="0"/>
              <a:t>按一下以編輯母片標題樣式</a:t>
            </a:r>
            <a:endParaRPr lang="zh-TW" altLang="en-US" noProof="0" dirty="0"/>
          </a:p>
        </p:txBody>
      </p:sp>
      <p:sp>
        <p:nvSpPr>
          <p:cNvPr id="9" name="圖片版面配置區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rtlCol="0" anchor="t" anchorCtr="0" compatLnSpc="1">
            <a:prstTxWarp prst="textNoShape">
              <a:avLst/>
            </a:prstTxWarp>
            <a:normAutofit/>
          </a:bodyPr>
          <a:lstStyle>
            <a:lvl1pPr algn="ctr">
              <a:buFontTx/>
              <a:buNone/>
              <a:defRPr sz="1400"/>
            </a:lvl1pPr>
          </a:lstStyle>
          <a:p>
            <a:pPr rtl="0"/>
            <a:r>
              <a:rPr lang="zh-TW" altLang="en-US" noProof="0"/>
              <a:t>按一下圖示以新增圖片</a:t>
            </a:r>
            <a:endParaRPr lang="zh-TW" altLang="en-US" noProof="0" dirty="0"/>
          </a:p>
        </p:txBody>
      </p:sp>
      <p:sp>
        <p:nvSpPr>
          <p:cNvPr id="4" name="文字預留位置 3"/>
          <p:cNvSpPr>
            <a:spLocks noGrp="1"/>
          </p:cNvSpPr>
          <p:nvPr>
            <p:ph type="body" sz="half" idx="2"/>
          </p:nvPr>
        </p:nvSpPr>
        <p:spPr>
          <a:xfrm>
            <a:off x="814728" y="2344684"/>
            <a:ext cx="4852988" cy="3516365"/>
          </a:xfrm>
        </p:spPr>
        <p:txBody>
          <a:bodyPr rtlCol="0"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按一下以編輯母片文字樣式</a:t>
            </a:r>
          </a:p>
        </p:txBody>
      </p:sp>
      <p:sp>
        <p:nvSpPr>
          <p:cNvPr id="5" name="日期版面配置區 4"/>
          <p:cNvSpPr>
            <a:spLocks noGrp="1"/>
          </p:cNvSpPr>
          <p:nvPr>
            <p:ph type="dt" sz="half" idx="10"/>
          </p:nvPr>
        </p:nvSpPr>
        <p:spPr>
          <a:xfrm>
            <a:off x="3885810" y="6041362"/>
            <a:ext cx="976879" cy="365125"/>
          </a:xfrm>
        </p:spPr>
        <p:txBody>
          <a:bodyPr rtlCol="0"/>
          <a:lstStyle/>
          <a:p>
            <a:pPr rtl="0"/>
            <a:fld id="{0145420D-EBA5-4AE1-A287-736D2FAF2BFF}" type="datetime1">
              <a:rPr lang="zh-TW" altLang="en-US" noProof="0" smtClean="0"/>
              <a:t>2023/6/20</a:t>
            </a:fld>
            <a:endParaRPr lang="zh-TW" altLang="en-US" noProof="0" dirty="0"/>
          </a:p>
        </p:txBody>
      </p:sp>
      <p:sp>
        <p:nvSpPr>
          <p:cNvPr id="6" name="頁尾預留位置 5"/>
          <p:cNvSpPr>
            <a:spLocks noGrp="1"/>
          </p:cNvSpPr>
          <p:nvPr>
            <p:ph type="ftr" sz="quarter" idx="11"/>
          </p:nvPr>
        </p:nvSpPr>
        <p:spPr>
          <a:xfrm>
            <a:off x="590396" y="6041362"/>
            <a:ext cx="3295413" cy="365125"/>
          </a:xfrm>
        </p:spPr>
        <p:txBody>
          <a:bodyPr rtlCol="0"/>
          <a:lstStyle/>
          <a:p>
            <a:pPr rtl="0"/>
            <a:endParaRPr lang="zh-TW" altLang="en-US" noProof="0" dirty="0"/>
          </a:p>
        </p:txBody>
      </p:sp>
      <p:sp>
        <p:nvSpPr>
          <p:cNvPr id="7" name="投影片編號預留位置 6"/>
          <p:cNvSpPr>
            <a:spLocks noGrp="1"/>
          </p:cNvSpPr>
          <p:nvPr>
            <p:ph type="sldNum" sz="quarter" idx="12"/>
          </p:nvPr>
        </p:nvSpPr>
        <p:spPr>
          <a:xfrm>
            <a:off x="4862689" y="5915888"/>
            <a:ext cx="1062155" cy="490599"/>
          </a:xfrm>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5" name="頁尾預留位置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4" name="日期版面配置區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latin typeface="Microsoft JhengHei UI" panose="020B0604030504040204" pitchFamily="34" charset="-120"/>
                <a:ea typeface="Microsoft JhengHei UI" panose="020B0604030504040204" pitchFamily="34" charset="-120"/>
              </a:defRPr>
            </a:lvl1pPr>
          </a:lstStyle>
          <a:p>
            <a:fld id="{BCF9F266-E03D-419B-AA35-FC33639B5A8B}" type="datetime1">
              <a:rPr lang="zh-TW" altLang="en-US" noProof="0" smtClean="0"/>
              <a:t>2023/6/20</a:t>
            </a:fld>
            <a:endParaRPr lang="zh-TW" altLang="en-US" noProof="0" dirty="0"/>
          </a:p>
        </p:txBody>
      </p:sp>
      <p:sp>
        <p:nvSpPr>
          <p:cNvPr id="6" name="投影片編號預留位置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latin typeface="Microsoft JhengHei UI" panose="020B0604030504040204" pitchFamily="34" charset="-120"/>
                <a:ea typeface="Microsoft JhengHei UI" panose="020B0604030504040204" pitchFamily="34" charset="-120"/>
              </a:defRPr>
            </a:lvl1pPr>
          </a:lstStyle>
          <a:p>
            <a:fld id="{D57F1E4F-1CFF-5643-939E-217C01CDF565}" type="slidenum">
              <a:rPr lang="en-US" altLang="zh-TW" noProof="0" smtClean="0"/>
              <a:pPr/>
              <a:t>‹#›</a:t>
            </a:fld>
            <a:endParaRPr lang="zh-TW" altLang="en-US"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icrosoft JhengHei UI" panose="020B0604030504040204" pitchFamily="34" charset="-120"/>
          <a:ea typeface="Microsoft JhengHei UI" panose="020B0604030504040204" pitchFamily="34" charset="-12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useBgFill="1">
        <p:nvSpPr>
          <p:cNvPr id="24" name="手繪多邊形：圖案 23">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副標題 2">
            <a:extLst>
              <a:ext uri="{FF2B5EF4-FFF2-40B4-BE49-F238E27FC236}">
                <a16:creationId xmlns:a16="http://schemas.microsoft.com/office/drawing/2014/main" id="{F0FC7E44-4828-47E6-A083-C1E389988E20}"/>
              </a:ext>
            </a:extLst>
          </p:cNvPr>
          <p:cNvSpPr>
            <a:spLocks noGrp="1"/>
          </p:cNvSpPr>
          <p:nvPr>
            <p:ph type="subTitle" idx="1"/>
          </p:nvPr>
        </p:nvSpPr>
        <p:spPr>
          <a:xfrm>
            <a:off x="643466" y="2281574"/>
            <a:ext cx="3994015" cy="2294852"/>
          </a:xfrm>
          <a:effectLst/>
        </p:spPr>
        <p:txBody>
          <a:bodyPr rtlCol="0" anchor="ctr">
            <a:normAutofit/>
          </a:bodyPr>
          <a:lstStyle/>
          <a:p>
            <a:pPr algn="ctr" rtl="0"/>
            <a:r>
              <a:rPr lang="zh-TW" altLang="en-US" sz="2800" dirty="0"/>
              <a:t>資料庫系統期末專案</a:t>
            </a:r>
            <a:endParaRPr lang="zh-TW" altLang="en-US" sz="2800" dirty="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B68617FD-A3DD-4B1B-A618-8B7F44A2DD42}"/>
              </a:ext>
            </a:extLst>
          </p:cNvPr>
          <p:cNvSpPr>
            <a:spLocks noGrp="1"/>
          </p:cNvSpPr>
          <p:nvPr>
            <p:ph type="ctrTitle"/>
          </p:nvPr>
        </p:nvSpPr>
        <p:spPr>
          <a:xfrm>
            <a:off x="6095999" y="1032918"/>
            <a:ext cx="5452533" cy="4792165"/>
          </a:xfrm>
          <a:effectLst/>
        </p:spPr>
        <p:txBody>
          <a:bodyPr rtlCol="0" anchor="ctr">
            <a:normAutofit/>
          </a:bodyPr>
          <a:lstStyle/>
          <a:p>
            <a:r>
              <a:rPr lang="en-US" altLang="zh-TW" sz="4800" dirty="0" err="1">
                <a:latin typeface="Microsoft JhengHei UI" panose="020B0604030504040204" pitchFamily="34" charset="-120"/>
                <a:ea typeface="Microsoft JhengHei UI" panose="020B0604030504040204" pitchFamily="34" charset="-120"/>
              </a:rPr>
              <a:t>TravelScheduler</a:t>
            </a:r>
            <a:br>
              <a:rPr lang="en-US" altLang="zh-TW" sz="4800" dirty="0">
                <a:latin typeface="Microsoft JhengHei UI" panose="020B0604030504040204" pitchFamily="34" charset="-120"/>
                <a:ea typeface="Microsoft JhengHei UI" panose="020B0604030504040204" pitchFamily="34" charset="-120"/>
              </a:rPr>
            </a:br>
            <a:br>
              <a:rPr lang="en-US" altLang="zh-TW" sz="4800" dirty="0">
                <a:latin typeface="Microsoft JhengHei UI" panose="020B0604030504040204" pitchFamily="34" charset="-120"/>
                <a:ea typeface="Microsoft JhengHei UI" panose="020B0604030504040204" pitchFamily="34" charset="-120"/>
              </a:rPr>
            </a:br>
            <a:r>
              <a:rPr lang="zh-TW" altLang="en-US" sz="1600" dirty="0">
                <a:latin typeface="Microsoft JhengHei UI" panose="020B0604030504040204" pitchFamily="34" charset="-120"/>
                <a:ea typeface="Microsoft JhengHei UI" panose="020B0604030504040204" pitchFamily="34" charset="-120"/>
              </a:rPr>
              <a:t>組長</a:t>
            </a:r>
            <a:r>
              <a:rPr lang="en-US" altLang="zh-TW" sz="1600" dirty="0">
                <a:latin typeface="Microsoft JhengHei UI" panose="020B0604030504040204" pitchFamily="34" charset="-120"/>
                <a:ea typeface="Microsoft JhengHei UI" panose="020B0604030504040204" pitchFamily="34" charset="-120"/>
              </a:rPr>
              <a:t>:</a:t>
            </a:r>
            <a:r>
              <a:rPr lang="zh-TW" altLang="en-US" sz="1600" dirty="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109703041 </a:t>
            </a:r>
            <a:r>
              <a:rPr lang="zh-TW" altLang="en-US" sz="1600" dirty="0">
                <a:latin typeface="Microsoft JhengHei UI" panose="020B0604030504040204" pitchFamily="34" charset="-120"/>
                <a:ea typeface="Microsoft JhengHei UI" panose="020B0604030504040204" pitchFamily="34" charset="-120"/>
              </a:rPr>
              <a:t>邵靖翔</a:t>
            </a:r>
            <a:br>
              <a:rPr lang="en-US" altLang="zh-TW" sz="1600" dirty="0">
                <a:latin typeface="Microsoft JhengHei UI" panose="020B0604030504040204" pitchFamily="34" charset="-120"/>
                <a:ea typeface="Microsoft JhengHei UI" panose="020B0604030504040204" pitchFamily="34" charset="-120"/>
              </a:rPr>
            </a:br>
            <a:br>
              <a:rPr lang="en-US" altLang="zh-TW" sz="1600" dirty="0">
                <a:latin typeface="Microsoft JhengHei UI" panose="020B0604030504040204" pitchFamily="34" charset="-120"/>
                <a:ea typeface="Microsoft JhengHei UI" panose="020B0604030504040204" pitchFamily="34" charset="-120"/>
              </a:rPr>
            </a:br>
            <a:r>
              <a:rPr lang="zh-TW" altLang="en-US" sz="1600" dirty="0">
                <a:latin typeface="Microsoft JhengHei UI" panose="020B0604030504040204" pitchFamily="34" charset="-120"/>
                <a:ea typeface="Microsoft JhengHei UI" panose="020B0604030504040204" pitchFamily="34" charset="-120"/>
              </a:rPr>
              <a:t>組員</a:t>
            </a:r>
            <a:r>
              <a:rPr lang="en-US" altLang="zh-TW" sz="1600" dirty="0">
                <a:latin typeface="Microsoft JhengHei UI" panose="020B0604030504040204" pitchFamily="34" charset="-120"/>
                <a:ea typeface="Microsoft JhengHei UI" panose="020B0604030504040204" pitchFamily="34" charset="-120"/>
              </a:rPr>
              <a:t>:</a:t>
            </a:r>
            <a:r>
              <a:rPr lang="zh-TW" altLang="en-US" sz="1600" dirty="0">
                <a:latin typeface="Microsoft JhengHei UI" panose="020B0604030504040204" pitchFamily="34" charset="-120"/>
                <a:ea typeface="Microsoft JhengHei UI" panose="020B0604030504040204" pitchFamily="34" charset="-120"/>
              </a:rPr>
              <a:t> </a:t>
            </a:r>
            <a:br>
              <a:rPr lang="en-US" altLang="zh-TW" sz="1600" dirty="0">
                <a:latin typeface="Microsoft JhengHei UI" panose="020B0604030504040204" pitchFamily="34" charset="-120"/>
                <a:ea typeface="Microsoft JhengHei UI" panose="020B0604030504040204" pitchFamily="34" charset="-120"/>
              </a:rPr>
            </a:b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109703051</a:t>
            </a:r>
            <a:r>
              <a:rPr lang="zh-TW" altLang="en-US" sz="1600" dirty="0">
                <a:latin typeface="Microsoft JhengHei UI" panose="020B0604030504040204" pitchFamily="34" charset="-120"/>
                <a:ea typeface="Microsoft JhengHei UI" panose="020B0604030504040204" pitchFamily="34" charset="-120"/>
              </a:rPr>
              <a:t> 吳姜維</a:t>
            </a:r>
            <a:br>
              <a:rPr lang="en-US" altLang="zh-TW" sz="1600" dirty="0">
                <a:latin typeface="Microsoft JhengHei UI" panose="020B0604030504040204" pitchFamily="34" charset="-120"/>
                <a:ea typeface="Microsoft JhengHei UI" panose="020B0604030504040204" pitchFamily="34" charset="-120"/>
              </a:rPr>
            </a:b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108305077</a:t>
            </a:r>
            <a:r>
              <a:rPr lang="zh-TW" altLang="en-US" sz="1600" dirty="0">
                <a:latin typeface="Microsoft JhengHei UI" panose="020B0604030504040204" pitchFamily="34" charset="-120"/>
                <a:ea typeface="Microsoft JhengHei UI" panose="020B0604030504040204" pitchFamily="34" charset="-120"/>
              </a:rPr>
              <a:t> 余玖熹</a:t>
            </a:r>
            <a:br>
              <a:rPr lang="en-US" altLang="zh-TW" sz="1600" dirty="0">
                <a:latin typeface="Microsoft JhengHei UI" panose="020B0604030504040204" pitchFamily="34" charset="-120"/>
                <a:ea typeface="Microsoft JhengHei UI" panose="020B0604030504040204" pitchFamily="34" charset="-120"/>
              </a:rPr>
            </a:b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109703054</a:t>
            </a:r>
            <a:r>
              <a:rPr lang="zh-TW" altLang="en-US" sz="1600" dirty="0">
                <a:latin typeface="Microsoft JhengHei UI" panose="020B0604030504040204" pitchFamily="34" charset="-120"/>
                <a:ea typeface="Microsoft JhengHei UI" panose="020B0604030504040204" pitchFamily="34" charset="-120"/>
              </a:rPr>
              <a:t> 莊維軒 </a:t>
            </a:r>
            <a:br>
              <a:rPr lang="en-US" altLang="zh-TW" sz="1600" dirty="0">
                <a:latin typeface="Microsoft JhengHei UI" panose="020B0604030504040204" pitchFamily="34" charset="-120"/>
                <a:ea typeface="Microsoft JhengHei UI" panose="020B0604030504040204" pitchFamily="34" charset="-120"/>
              </a:rPr>
            </a:b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109703052</a:t>
            </a:r>
            <a:r>
              <a:rPr lang="zh-TW" altLang="en-US" sz="1600" dirty="0">
                <a:latin typeface="Microsoft JhengHei UI" panose="020B0604030504040204" pitchFamily="34" charset="-120"/>
                <a:ea typeface="Microsoft JhengHei UI" panose="020B0604030504040204" pitchFamily="34" charset="-120"/>
              </a:rPr>
              <a:t> 黃櫳生</a:t>
            </a:r>
            <a:br>
              <a:rPr lang="en-US" altLang="zh-TW" sz="1600" dirty="0">
                <a:latin typeface="Microsoft JhengHei UI" panose="020B0604030504040204" pitchFamily="34" charset="-120"/>
                <a:ea typeface="Microsoft JhengHei UI" panose="020B0604030504040204" pitchFamily="34" charset="-120"/>
              </a:rPr>
            </a:b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109703007</a:t>
            </a:r>
            <a:r>
              <a:rPr lang="zh-TW" altLang="en-US" sz="1600" dirty="0">
                <a:latin typeface="Microsoft JhengHei UI" panose="020B0604030504040204" pitchFamily="34" charset="-120"/>
                <a:ea typeface="Microsoft JhengHei UI" panose="020B0604030504040204" pitchFamily="34" charset="-120"/>
              </a:rPr>
              <a:t> 薛兆宸</a:t>
            </a:r>
            <a:br>
              <a:rPr lang="en-US" altLang="zh-TW" sz="1600" dirty="0">
                <a:latin typeface="Microsoft JhengHei UI" panose="020B0604030504040204" pitchFamily="34" charset="-120"/>
                <a:ea typeface="Microsoft JhengHei UI" panose="020B0604030504040204" pitchFamily="34" charset="-120"/>
              </a:rPr>
            </a:b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109703058</a:t>
            </a:r>
            <a:r>
              <a:rPr lang="zh-TW" altLang="en-US" sz="1600" dirty="0">
                <a:latin typeface="Microsoft JhengHei UI" panose="020B0604030504040204" pitchFamily="34" charset="-120"/>
                <a:ea typeface="Microsoft JhengHei UI" panose="020B0604030504040204" pitchFamily="34" charset="-120"/>
              </a:rPr>
              <a:t> 曹柏泓</a:t>
            </a: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05477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A9E8AC-4EEA-8202-B9B0-7F1DB3B1B275}"/>
              </a:ext>
            </a:extLst>
          </p:cNvPr>
          <p:cNvSpPr>
            <a:spLocks noGrp="1"/>
          </p:cNvSpPr>
          <p:nvPr>
            <p:ph type="title"/>
          </p:nvPr>
        </p:nvSpPr>
        <p:spPr/>
        <p:txBody>
          <a:bodyPr/>
          <a:lstStyle/>
          <a:p>
            <a:r>
              <a:rPr lang="zh-TW" altLang="en-US" dirty="0"/>
              <a:t>心得 </a:t>
            </a:r>
            <a:r>
              <a:rPr lang="en-US" altLang="zh-TW" dirty="0"/>
              <a:t>– </a:t>
            </a:r>
            <a:r>
              <a:rPr lang="zh-TW" altLang="en-US" dirty="0"/>
              <a:t>吳姜維</a:t>
            </a:r>
          </a:p>
        </p:txBody>
      </p:sp>
      <p:sp>
        <p:nvSpPr>
          <p:cNvPr id="3" name="內容版面配置區 2">
            <a:extLst>
              <a:ext uri="{FF2B5EF4-FFF2-40B4-BE49-F238E27FC236}">
                <a16:creationId xmlns:a16="http://schemas.microsoft.com/office/drawing/2014/main" id="{5E22BB8A-729C-C272-27DC-312F3A5AF93E}"/>
              </a:ext>
            </a:extLst>
          </p:cNvPr>
          <p:cNvSpPr>
            <a:spLocks noGrp="1"/>
          </p:cNvSpPr>
          <p:nvPr>
            <p:ph idx="1"/>
          </p:nvPr>
        </p:nvSpPr>
        <p:spPr/>
        <p:txBody>
          <a:bodyPr>
            <a:normAutofit lnSpcReduction="10000"/>
          </a:bodyPr>
          <a:lstStyle/>
          <a:p>
            <a:r>
              <a:rPr lang="zh-TW" altLang="en-US" dirty="0"/>
              <a:t>在這次資料庫期末專題中，我主要是負責前端的部分，這次在前端除了運用</a:t>
            </a:r>
            <a:r>
              <a:rPr lang="en-US" altLang="zh-TW" dirty="0"/>
              <a:t>React</a:t>
            </a:r>
            <a:r>
              <a:rPr lang="zh-TW" altLang="en-US" dirty="0"/>
              <a:t>之外，也使用了</a:t>
            </a:r>
            <a:r>
              <a:rPr lang="en-US" altLang="zh-TW" dirty="0"/>
              <a:t>Google Map API</a:t>
            </a:r>
            <a:r>
              <a:rPr lang="zh-TW" altLang="en-US" dirty="0"/>
              <a:t>去取得地圖、店家、路徑等資訊。雖然之前有寫過前端的經驗，但這也是我第一次應用已經現成的</a:t>
            </a:r>
            <a:r>
              <a:rPr lang="en-US" altLang="zh-TW" dirty="0"/>
              <a:t>API</a:t>
            </a:r>
            <a:r>
              <a:rPr lang="zh-TW" altLang="en-US" dirty="0"/>
              <a:t>，在使用的過程中也遇到了許多問題，包括直接複製</a:t>
            </a:r>
            <a:r>
              <a:rPr lang="en-US" altLang="zh-TW" dirty="0"/>
              <a:t>API</a:t>
            </a:r>
            <a:r>
              <a:rPr lang="zh-TW" altLang="en-US" dirty="0"/>
              <a:t>範例的程式碼，並不能符合我們的要求，因此需要再去調整、整合，才能滿足這項專題的需求；此外，</a:t>
            </a:r>
            <a:r>
              <a:rPr lang="en-US" altLang="zh-TW" dirty="0"/>
              <a:t>API</a:t>
            </a:r>
            <a:r>
              <a:rPr lang="zh-TW" altLang="en-US" dirty="0"/>
              <a:t>回傳的資料型態與我們最初構想的資料型態有所出入，因此需要與後端的組員去溝通並調整資料庫的型別及後端判斷的邏輯。</a:t>
            </a:r>
          </a:p>
          <a:p>
            <a:r>
              <a:rPr lang="zh-TW" altLang="en-US" dirty="0"/>
              <a:t> 這次的專題並不是一帆風順的，雖然我們在正式著手進行前，已經有設計出架構，以及大概設想其可能遭遇的問題，但在進行的過程中，仍然發現需多我們沒有設想周全的邏輯，因此前後端在做串聯時，處於一個不停前後修改的狀態。</a:t>
            </a:r>
          </a:p>
          <a:p>
            <a:r>
              <a:rPr lang="zh-TW" altLang="en-US" dirty="0"/>
              <a:t> 對於從未有過和其他人合作專題經驗的我而言，這次的期末專題，除了製作當下的硬實力外，實作前的架構設計、</a:t>
            </a:r>
            <a:r>
              <a:rPr lang="en-US" altLang="zh-TW" dirty="0"/>
              <a:t>API Document</a:t>
            </a:r>
            <a:r>
              <a:rPr lang="zh-TW" altLang="en-US" dirty="0"/>
              <a:t>的建立，在</a:t>
            </a:r>
            <a:r>
              <a:rPr lang="en-US" altLang="zh-TW" dirty="0"/>
              <a:t>merge</a:t>
            </a:r>
            <a:r>
              <a:rPr lang="zh-TW" altLang="en-US" dirty="0"/>
              <a:t>實發生的衝突等，都帶給我寶貴的經驗以面對未來更大、更複雜的專案。</a:t>
            </a:r>
          </a:p>
        </p:txBody>
      </p:sp>
    </p:spTree>
    <p:extLst>
      <p:ext uri="{BB962C8B-B14F-4D97-AF65-F5344CB8AC3E}">
        <p14:creationId xmlns:p14="http://schemas.microsoft.com/office/powerpoint/2010/main" val="60277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31EE94-F021-E4E6-1D75-BA93BB733265}"/>
              </a:ext>
            </a:extLst>
          </p:cNvPr>
          <p:cNvSpPr>
            <a:spLocks noGrp="1"/>
          </p:cNvSpPr>
          <p:nvPr>
            <p:ph type="title"/>
          </p:nvPr>
        </p:nvSpPr>
        <p:spPr/>
        <p:txBody>
          <a:bodyPr/>
          <a:lstStyle/>
          <a:p>
            <a:r>
              <a:rPr lang="zh-TW" altLang="en-US" dirty="0"/>
              <a:t>心得 </a:t>
            </a:r>
            <a:r>
              <a:rPr lang="en-US" altLang="zh-TW" dirty="0"/>
              <a:t>– </a:t>
            </a:r>
            <a:r>
              <a:rPr lang="zh-TW" altLang="en-US" dirty="0"/>
              <a:t>余玖熹</a:t>
            </a:r>
          </a:p>
        </p:txBody>
      </p:sp>
      <p:sp>
        <p:nvSpPr>
          <p:cNvPr id="3" name="內容版面配置區 2">
            <a:extLst>
              <a:ext uri="{FF2B5EF4-FFF2-40B4-BE49-F238E27FC236}">
                <a16:creationId xmlns:a16="http://schemas.microsoft.com/office/drawing/2014/main" id="{F79A18D5-359B-C801-B72A-B814CA6B0473}"/>
              </a:ext>
            </a:extLst>
          </p:cNvPr>
          <p:cNvSpPr>
            <a:spLocks noGrp="1"/>
          </p:cNvSpPr>
          <p:nvPr>
            <p:ph idx="1"/>
          </p:nvPr>
        </p:nvSpPr>
        <p:spPr/>
        <p:txBody>
          <a:bodyPr/>
          <a:lstStyle/>
          <a:p>
            <a:r>
              <a:rPr lang="zh-TW" altLang="en-US" dirty="0"/>
              <a:t>參與這次專案讓我獲益良多，我學到了畫關聯模型和關係模型的技巧，這有助於設計結構合理、關聯清晰的資料庫。此外，掌握撰寫資料庫的</a:t>
            </a:r>
            <a:r>
              <a:rPr lang="en-US" altLang="zh-TW" dirty="0"/>
              <a:t>CRUD</a:t>
            </a:r>
            <a:r>
              <a:rPr lang="zh-TW" altLang="en-US" dirty="0"/>
              <a:t>方式對於新增、查詢、修改和刪除資料非常重要。我還學習了如何串接</a:t>
            </a:r>
            <a:r>
              <a:rPr lang="en-US" altLang="zh-TW" dirty="0"/>
              <a:t>API</a:t>
            </a:r>
            <a:r>
              <a:rPr lang="zh-TW" altLang="en-US" dirty="0"/>
              <a:t>，增加許多後端相關知識。這段學習經驗讓我更深入了解資料庫系統並提升了我的技能。</a:t>
            </a:r>
          </a:p>
        </p:txBody>
      </p:sp>
    </p:spTree>
    <p:extLst>
      <p:ext uri="{BB962C8B-B14F-4D97-AF65-F5344CB8AC3E}">
        <p14:creationId xmlns:p14="http://schemas.microsoft.com/office/powerpoint/2010/main" val="4105702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F6177-A8A8-178C-67B4-88E839963650}"/>
              </a:ext>
            </a:extLst>
          </p:cNvPr>
          <p:cNvSpPr>
            <a:spLocks noGrp="1"/>
          </p:cNvSpPr>
          <p:nvPr>
            <p:ph type="title"/>
          </p:nvPr>
        </p:nvSpPr>
        <p:spPr/>
        <p:txBody>
          <a:bodyPr/>
          <a:lstStyle/>
          <a:p>
            <a:r>
              <a:rPr lang="zh-TW" altLang="en-US" dirty="0"/>
              <a:t>心得 </a:t>
            </a:r>
            <a:r>
              <a:rPr lang="en-US" altLang="zh-TW" dirty="0"/>
              <a:t>– </a:t>
            </a:r>
            <a:r>
              <a:rPr lang="zh-TW" altLang="en-US" dirty="0"/>
              <a:t>黃櫳生</a:t>
            </a:r>
          </a:p>
        </p:txBody>
      </p:sp>
      <p:sp>
        <p:nvSpPr>
          <p:cNvPr id="3" name="內容版面配置區 2">
            <a:extLst>
              <a:ext uri="{FF2B5EF4-FFF2-40B4-BE49-F238E27FC236}">
                <a16:creationId xmlns:a16="http://schemas.microsoft.com/office/drawing/2014/main" id="{0FCA9394-3D1B-A024-6719-78BDEB35588B}"/>
              </a:ext>
            </a:extLst>
          </p:cNvPr>
          <p:cNvSpPr>
            <a:spLocks noGrp="1"/>
          </p:cNvSpPr>
          <p:nvPr>
            <p:ph idx="1"/>
          </p:nvPr>
        </p:nvSpPr>
        <p:spPr/>
        <p:txBody>
          <a:bodyPr/>
          <a:lstStyle/>
          <a:p>
            <a:r>
              <a:rPr lang="zh-TW" altLang="en-US" dirty="0"/>
              <a:t>這次的專題我是主要負責前端的部分，由於之前沒有相關的經驗，完全可以說是從零開始，從一開始的看影片學習相關知識，到後來的邊做邊學，逐漸對於一個專案的架構越來越熟悉，雖說是負責前端的部分，但也在實作的過程中不斷地和後端、資料庫做溝通，因此對於資料庫的設計與應用有更進一步的了解</a:t>
            </a:r>
            <a:r>
              <a:rPr lang="en-US" altLang="zh-TW" dirty="0"/>
              <a:t>!</a:t>
            </a:r>
            <a:endParaRPr lang="zh-TW" altLang="en-US" dirty="0"/>
          </a:p>
        </p:txBody>
      </p:sp>
    </p:spTree>
    <p:extLst>
      <p:ext uri="{BB962C8B-B14F-4D97-AF65-F5344CB8AC3E}">
        <p14:creationId xmlns:p14="http://schemas.microsoft.com/office/powerpoint/2010/main" val="84505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83B3CD-59DD-F43F-579D-16CDAC16BFD2}"/>
              </a:ext>
            </a:extLst>
          </p:cNvPr>
          <p:cNvSpPr>
            <a:spLocks noGrp="1"/>
          </p:cNvSpPr>
          <p:nvPr>
            <p:ph type="title"/>
          </p:nvPr>
        </p:nvSpPr>
        <p:spPr/>
        <p:txBody>
          <a:bodyPr/>
          <a:lstStyle/>
          <a:p>
            <a:r>
              <a:rPr lang="zh-TW" altLang="en-US" dirty="0"/>
              <a:t>心得 </a:t>
            </a:r>
            <a:r>
              <a:rPr lang="en-US" altLang="zh-TW" dirty="0"/>
              <a:t>– </a:t>
            </a:r>
            <a:r>
              <a:rPr lang="zh-TW" altLang="en-US" dirty="0"/>
              <a:t>莊維軒</a:t>
            </a:r>
          </a:p>
        </p:txBody>
      </p:sp>
      <p:sp>
        <p:nvSpPr>
          <p:cNvPr id="3" name="內容版面配置區 2">
            <a:extLst>
              <a:ext uri="{FF2B5EF4-FFF2-40B4-BE49-F238E27FC236}">
                <a16:creationId xmlns:a16="http://schemas.microsoft.com/office/drawing/2014/main" id="{B39E58C4-D90E-11C0-6FB3-ACF287BBA3C9}"/>
              </a:ext>
            </a:extLst>
          </p:cNvPr>
          <p:cNvSpPr>
            <a:spLocks noGrp="1"/>
          </p:cNvSpPr>
          <p:nvPr>
            <p:ph idx="1"/>
          </p:nvPr>
        </p:nvSpPr>
        <p:spPr/>
        <p:txBody>
          <a:bodyPr/>
          <a:lstStyle/>
          <a:p>
            <a:r>
              <a:rPr lang="zh-TW" altLang="en-US" dirty="0"/>
              <a:t>這次的期末專案真的讓我受益良多，從一開始的主題討論的後來一起聚在一起畫出</a:t>
            </a:r>
            <a:r>
              <a:rPr lang="en-US" altLang="zh-TW" dirty="0"/>
              <a:t>ER-model</a:t>
            </a:r>
            <a:r>
              <a:rPr lang="zh-TW" altLang="en-US" dirty="0"/>
              <a:t>在延伸到</a:t>
            </a:r>
            <a:r>
              <a:rPr lang="en-US" altLang="zh-TW" dirty="0"/>
              <a:t>relational model</a:t>
            </a:r>
            <a:r>
              <a:rPr lang="zh-TW" altLang="en-US" dirty="0"/>
              <a:t>真的讓我覺得有一個團隊的感覺，一起奮鬥一起努力，至於後來程式碼的分工，我負責的部分主要是後端的</a:t>
            </a:r>
            <a:r>
              <a:rPr lang="en-US" altLang="zh-TW" dirty="0"/>
              <a:t>travel</a:t>
            </a:r>
            <a:r>
              <a:rPr lang="zh-TW" altLang="en-US" dirty="0"/>
              <a:t>的所有</a:t>
            </a:r>
            <a:r>
              <a:rPr lang="en-US" altLang="zh-TW" dirty="0" err="1"/>
              <a:t>api</a:t>
            </a:r>
            <a:r>
              <a:rPr lang="zh-TW" altLang="en-US" dirty="0"/>
              <a:t>，至於這邊最讓我有感觸的是，不像以前寫程式那樣看完題目就卯起來開始打</a:t>
            </a:r>
            <a:r>
              <a:rPr lang="en-US" altLang="zh-TW" dirty="0"/>
              <a:t>code</a:t>
            </a:r>
            <a:r>
              <a:rPr lang="zh-TW" altLang="en-US" dirty="0"/>
              <a:t>，還是要先討論</a:t>
            </a:r>
            <a:r>
              <a:rPr lang="en-US" altLang="zh-TW" dirty="0" err="1"/>
              <a:t>api</a:t>
            </a:r>
            <a:r>
              <a:rPr lang="en-US" altLang="zh-TW" dirty="0"/>
              <a:t> document</a:t>
            </a:r>
            <a:r>
              <a:rPr lang="zh-TW" altLang="en-US" dirty="0"/>
              <a:t>該長什麼樣子，有定論後再開始著手程式碼，這次的專題也是我第一次接觸一個想對完整的專案，我才知原來前後端的分工是長這個樣子，然後也特別謝謝我們的組長邵靖翔如此有耐心的指導我們，不厭其煩的教導我們。</a:t>
            </a:r>
          </a:p>
        </p:txBody>
      </p:sp>
    </p:spTree>
    <p:extLst>
      <p:ext uri="{BB962C8B-B14F-4D97-AF65-F5344CB8AC3E}">
        <p14:creationId xmlns:p14="http://schemas.microsoft.com/office/powerpoint/2010/main" val="1714219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2E8AB1-EC9D-A16E-D3F5-29D173BC11DF}"/>
              </a:ext>
            </a:extLst>
          </p:cNvPr>
          <p:cNvSpPr>
            <a:spLocks noGrp="1"/>
          </p:cNvSpPr>
          <p:nvPr>
            <p:ph type="title"/>
          </p:nvPr>
        </p:nvSpPr>
        <p:spPr/>
        <p:txBody>
          <a:bodyPr/>
          <a:lstStyle/>
          <a:p>
            <a:r>
              <a:rPr lang="zh-TW" altLang="en-US" dirty="0"/>
              <a:t>心得 </a:t>
            </a:r>
            <a:r>
              <a:rPr lang="en-US" altLang="zh-TW" dirty="0"/>
              <a:t>– </a:t>
            </a:r>
            <a:r>
              <a:rPr lang="zh-TW" altLang="en-US" dirty="0"/>
              <a:t>曹柏泓</a:t>
            </a:r>
          </a:p>
        </p:txBody>
      </p:sp>
      <p:sp>
        <p:nvSpPr>
          <p:cNvPr id="3" name="內容版面配置區 2">
            <a:extLst>
              <a:ext uri="{FF2B5EF4-FFF2-40B4-BE49-F238E27FC236}">
                <a16:creationId xmlns:a16="http://schemas.microsoft.com/office/drawing/2014/main" id="{E259B6BC-DF83-84CA-A96C-9FB4D1E488FB}"/>
              </a:ext>
            </a:extLst>
          </p:cNvPr>
          <p:cNvSpPr>
            <a:spLocks noGrp="1"/>
          </p:cNvSpPr>
          <p:nvPr>
            <p:ph idx="1"/>
          </p:nvPr>
        </p:nvSpPr>
        <p:spPr/>
        <p:txBody>
          <a:bodyPr/>
          <a:lstStyle/>
          <a:p>
            <a:r>
              <a:rPr lang="zh-TW" altLang="en-US" dirty="0"/>
              <a:t>這次期末專案是要開發一個資料庫應用系統，我負責的部分是後端</a:t>
            </a:r>
            <a:r>
              <a:rPr lang="en-US" altLang="zh-TW" dirty="0" err="1"/>
              <a:t>api</a:t>
            </a:r>
            <a:r>
              <a:rPr lang="zh-TW" altLang="en-US" dirty="0"/>
              <a:t>，這是我之前較沒有涉略的部分，因此我花了點時間上網學習，從零開始到慢慢對這方面有初步的認識，遇到困難時便請教同學或自行上網查資料，在這期間學習到許多新知識，也感謝老師給我們這次機會去練習實作並有團隊合作的機會，相信對我未來會有很大的幫助。</a:t>
            </a:r>
          </a:p>
        </p:txBody>
      </p:sp>
    </p:spTree>
    <p:extLst>
      <p:ext uri="{BB962C8B-B14F-4D97-AF65-F5344CB8AC3E}">
        <p14:creationId xmlns:p14="http://schemas.microsoft.com/office/powerpoint/2010/main" val="851151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273C44-DDA8-8A66-2E37-D13CE451712E}"/>
              </a:ext>
            </a:extLst>
          </p:cNvPr>
          <p:cNvSpPr>
            <a:spLocks noGrp="1"/>
          </p:cNvSpPr>
          <p:nvPr>
            <p:ph type="title"/>
          </p:nvPr>
        </p:nvSpPr>
        <p:spPr/>
        <p:txBody>
          <a:bodyPr/>
          <a:lstStyle/>
          <a:p>
            <a:r>
              <a:rPr lang="zh-TW" altLang="en-US" dirty="0"/>
              <a:t>心得 </a:t>
            </a:r>
            <a:r>
              <a:rPr lang="en-US" altLang="zh-TW" dirty="0"/>
              <a:t>– </a:t>
            </a:r>
            <a:r>
              <a:rPr lang="zh-TW" altLang="en-US" dirty="0"/>
              <a:t>薛兆宸</a:t>
            </a:r>
          </a:p>
        </p:txBody>
      </p:sp>
      <p:sp>
        <p:nvSpPr>
          <p:cNvPr id="3" name="內容版面配置區 2">
            <a:extLst>
              <a:ext uri="{FF2B5EF4-FFF2-40B4-BE49-F238E27FC236}">
                <a16:creationId xmlns:a16="http://schemas.microsoft.com/office/drawing/2014/main" id="{FCD83AAF-3E1F-CC03-6382-CCEAF97E37FE}"/>
              </a:ext>
            </a:extLst>
          </p:cNvPr>
          <p:cNvSpPr>
            <a:spLocks noGrp="1"/>
          </p:cNvSpPr>
          <p:nvPr>
            <p:ph idx="1"/>
          </p:nvPr>
        </p:nvSpPr>
        <p:spPr/>
        <p:txBody>
          <a:bodyPr/>
          <a:lstStyle/>
          <a:p>
            <a:r>
              <a:rPr lang="zh-TW" altLang="en-US" dirty="0"/>
              <a:t>在這次的專題中我負責的部分是，後端的</a:t>
            </a:r>
            <a:r>
              <a:rPr lang="en-US" altLang="zh-TW" dirty="0"/>
              <a:t>star</a:t>
            </a:r>
            <a:r>
              <a:rPr lang="zh-TW" altLang="en-US" dirty="0"/>
              <a:t>跟</a:t>
            </a:r>
            <a:r>
              <a:rPr lang="en-US" altLang="zh-TW" dirty="0"/>
              <a:t>tag</a:t>
            </a:r>
            <a:r>
              <a:rPr lang="zh-TW" altLang="en-US" dirty="0"/>
              <a:t>，在這次的專題旅遊規劃進行時，我學到了一些後端</a:t>
            </a:r>
            <a:r>
              <a:rPr lang="en-US" altLang="zh-TW" dirty="0" err="1"/>
              <a:t>api</a:t>
            </a:r>
            <a:r>
              <a:rPr lang="zh-TW" altLang="en-US" dirty="0"/>
              <a:t>的相關知識和該如何撰寫各式各樣的函式，而且也知道後端和前端有很多不同的差異。也要謝謝老師讓我學習跟他人一同熬夜做專題的樂趣。</a:t>
            </a:r>
          </a:p>
          <a:p>
            <a:endParaRPr lang="zh-TW" altLang="en-US" dirty="0"/>
          </a:p>
        </p:txBody>
      </p:sp>
    </p:spTree>
    <p:extLst>
      <p:ext uri="{BB962C8B-B14F-4D97-AF65-F5344CB8AC3E}">
        <p14:creationId xmlns:p14="http://schemas.microsoft.com/office/powerpoint/2010/main" val="2247295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E3D11B-5107-3A56-8AE8-E1939B84AB96}"/>
              </a:ext>
            </a:extLst>
          </p:cNvPr>
          <p:cNvSpPr>
            <a:spLocks noGrp="1"/>
          </p:cNvSpPr>
          <p:nvPr>
            <p:ph type="title"/>
          </p:nvPr>
        </p:nvSpPr>
        <p:spPr/>
        <p:txBody>
          <a:bodyPr/>
          <a:lstStyle/>
          <a:p>
            <a:r>
              <a:rPr lang="zh-TW" altLang="en-US" dirty="0"/>
              <a:t>系統功能</a:t>
            </a:r>
          </a:p>
        </p:txBody>
      </p:sp>
      <p:sp>
        <p:nvSpPr>
          <p:cNvPr id="3" name="內容版面配置區 2">
            <a:extLst>
              <a:ext uri="{FF2B5EF4-FFF2-40B4-BE49-F238E27FC236}">
                <a16:creationId xmlns:a16="http://schemas.microsoft.com/office/drawing/2014/main" id="{B9E4036B-4D13-1CB9-6BEF-F093C4379AE8}"/>
              </a:ext>
            </a:extLst>
          </p:cNvPr>
          <p:cNvSpPr>
            <a:spLocks noGrp="1"/>
          </p:cNvSpPr>
          <p:nvPr>
            <p:ph idx="1"/>
          </p:nvPr>
        </p:nvSpPr>
        <p:spPr/>
        <p:txBody>
          <a:bodyPr/>
          <a:lstStyle/>
          <a:p>
            <a:r>
              <a:rPr lang="zh-TW" altLang="en-US" dirty="0"/>
              <a:t>系統功能主要分成幾個部分</a:t>
            </a:r>
            <a:r>
              <a:rPr lang="en-US" altLang="zh-TW" dirty="0"/>
              <a:t>:</a:t>
            </a:r>
            <a:r>
              <a:rPr lang="zh-TW" altLang="en-US" dirty="0"/>
              <a:t> 登入功能、使用者資料與群組功能、旅程功能、地點功能等</a:t>
            </a:r>
            <a:endParaRPr lang="en-US" altLang="zh-TW" dirty="0"/>
          </a:p>
          <a:p>
            <a:r>
              <a:rPr lang="zh-TW" altLang="en-US" dirty="0"/>
              <a:t>登入功能</a:t>
            </a:r>
            <a:r>
              <a:rPr lang="en-US" altLang="zh-TW" dirty="0"/>
              <a:t>:</a:t>
            </a:r>
            <a:r>
              <a:rPr lang="zh-TW" altLang="en-US" dirty="0"/>
              <a:t> 使用</a:t>
            </a:r>
            <a:r>
              <a:rPr lang="en-US" altLang="zh-TW" dirty="0"/>
              <a:t>firebase</a:t>
            </a:r>
            <a:r>
              <a:rPr lang="zh-TW" altLang="en-US" dirty="0"/>
              <a:t>的</a:t>
            </a:r>
            <a:r>
              <a:rPr lang="en-US" altLang="zh-TW" dirty="0"/>
              <a:t>authentication</a:t>
            </a:r>
            <a:r>
              <a:rPr lang="zh-TW" altLang="en-US" dirty="0"/>
              <a:t>來實作</a:t>
            </a:r>
            <a:r>
              <a:rPr lang="en-US" altLang="zh-TW" dirty="0"/>
              <a:t>google </a:t>
            </a:r>
            <a:r>
              <a:rPr lang="en-US" altLang="zh-TW" dirty="0" err="1"/>
              <a:t>oauth</a:t>
            </a:r>
            <a:r>
              <a:rPr lang="zh-TW" altLang="en-US" dirty="0"/>
              <a:t>第三方登入，並有設計</a:t>
            </a:r>
            <a:r>
              <a:rPr lang="en-US" altLang="zh-TW" dirty="0"/>
              <a:t>protected routes</a:t>
            </a:r>
            <a:r>
              <a:rPr lang="zh-TW" altLang="en-US" dirty="0"/>
              <a:t>來防止使用者不按照設計好的步驟操作系統。</a:t>
            </a:r>
            <a:endParaRPr lang="en-US" altLang="zh-TW" dirty="0"/>
          </a:p>
          <a:p>
            <a:r>
              <a:rPr lang="zh-TW" altLang="en-US" dirty="0"/>
              <a:t>使用者資料與群組功能</a:t>
            </a:r>
            <a:r>
              <a:rPr lang="en-US" altLang="zh-TW" dirty="0"/>
              <a:t>:</a:t>
            </a:r>
            <a:r>
              <a:rPr lang="zh-TW" altLang="en-US" dirty="0"/>
              <a:t> 提供使用者資料以及建立、加入群組的功能。在同一個群組中的成員能夠共享旅程的編輯權，並且提供兩種加入群組的方式。</a:t>
            </a:r>
            <a:endParaRPr lang="en-US" altLang="zh-TW" dirty="0"/>
          </a:p>
          <a:p>
            <a:r>
              <a:rPr lang="zh-TW" altLang="en-US" dirty="0"/>
              <a:t>旅程功能</a:t>
            </a:r>
            <a:r>
              <a:rPr lang="en-US" altLang="zh-TW" dirty="0"/>
              <a:t>:</a:t>
            </a:r>
            <a:r>
              <a:rPr lang="zh-TW" altLang="en-US" dirty="0"/>
              <a:t> 使用者可選擇旅程時間以及出發的群組來創建一個旅程，能夠標示一個旅程是否完成。在旅程中可以規劃地點並且查看路徑等。</a:t>
            </a:r>
            <a:endParaRPr lang="en-US" altLang="zh-TW" dirty="0"/>
          </a:p>
        </p:txBody>
      </p:sp>
    </p:spTree>
    <p:extLst>
      <p:ext uri="{BB962C8B-B14F-4D97-AF65-F5344CB8AC3E}">
        <p14:creationId xmlns:p14="http://schemas.microsoft.com/office/powerpoint/2010/main" val="33756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4E7C8B-3B97-8A11-04F6-DE2268A6DC0C}"/>
              </a:ext>
            </a:extLst>
          </p:cNvPr>
          <p:cNvSpPr>
            <a:spLocks noGrp="1"/>
          </p:cNvSpPr>
          <p:nvPr>
            <p:ph type="title"/>
          </p:nvPr>
        </p:nvSpPr>
        <p:spPr/>
        <p:txBody>
          <a:bodyPr/>
          <a:lstStyle/>
          <a:p>
            <a:r>
              <a:rPr lang="zh-TW" altLang="en-US" dirty="0"/>
              <a:t>系統功能</a:t>
            </a:r>
          </a:p>
        </p:txBody>
      </p:sp>
      <p:sp>
        <p:nvSpPr>
          <p:cNvPr id="3" name="內容版面配置區 2">
            <a:extLst>
              <a:ext uri="{FF2B5EF4-FFF2-40B4-BE49-F238E27FC236}">
                <a16:creationId xmlns:a16="http://schemas.microsoft.com/office/drawing/2014/main" id="{CECD48AE-BAE3-9283-23A7-D27BF296E000}"/>
              </a:ext>
            </a:extLst>
          </p:cNvPr>
          <p:cNvSpPr>
            <a:spLocks noGrp="1"/>
          </p:cNvSpPr>
          <p:nvPr>
            <p:ph idx="1"/>
          </p:nvPr>
        </p:nvSpPr>
        <p:spPr/>
        <p:txBody>
          <a:bodyPr/>
          <a:lstStyle/>
          <a:p>
            <a:r>
              <a:rPr lang="zh-TW" altLang="en-US" dirty="0"/>
              <a:t>地點功能</a:t>
            </a:r>
            <a:r>
              <a:rPr lang="en-US" altLang="zh-TW" dirty="0"/>
              <a:t>:</a:t>
            </a:r>
            <a:r>
              <a:rPr lang="zh-TW" altLang="en-US" dirty="0"/>
              <a:t> 使用者可以將地點加入最愛，並且可以在前端一個區域看到已經去過的地點、尚未去過的地點和被加入最愛的地點。</a:t>
            </a:r>
            <a:endParaRPr lang="en-US" altLang="zh-TW" dirty="0"/>
          </a:p>
          <a:p>
            <a:r>
              <a:rPr lang="zh-TW" altLang="en-US" dirty="0"/>
              <a:t>標籤功能</a:t>
            </a:r>
            <a:r>
              <a:rPr lang="en-US" altLang="zh-TW" dirty="0"/>
              <a:t>:</a:t>
            </a:r>
            <a:r>
              <a:rPr lang="zh-TW" altLang="en-US" dirty="0"/>
              <a:t> 使用者加入的地點都會帶有一個標示地點類型的標籤</a:t>
            </a:r>
            <a:endParaRPr lang="en-US" altLang="zh-TW" dirty="0"/>
          </a:p>
          <a:p>
            <a:endParaRPr lang="zh-TW" altLang="en-US" dirty="0"/>
          </a:p>
        </p:txBody>
      </p:sp>
    </p:spTree>
    <p:extLst>
      <p:ext uri="{BB962C8B-B14F-4D97-AF65-F5344CB8AC3E}">
        <p14:creationId xmlns:p14="http://schemas.microsoft.com/office/powerpoint/2010/main" val="1334605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EF474-8AB9-44FD-34F1-60D665C77405}"/>
              </a:ext>
            </a:extLst>
          </p:cNvPr>
          <p:cNvSpPr>
            <a:spLocks noGrp="1"/>
          </p:cNvSpPr>
          <p:nvPr>
            <p:ph type="title"/>
          </p:nvPr>
        </p:nvSpPr>
        <p:spPr/>
        <p:txBody>
          <a:bodyPr/>
          <a:lstStyle/>
          <a:p>
            <a:r>
              <a:rPr lang="zh-TW" altLang="en-US" dirty="0"/>
              <a:t>系統架構</a:t>
            </a:r>
          </a:p>
        </p:txBody>
      </p:sp>
      <p:sp>
        <p:nvSpPr>
          <p:cNvPr id="3" name="內容版面配置區 2">
            <a:extLst>
              <a:ext uri="{FF2B5EF4-FFF2-40B4-BE49-F238E27FC236}">
                <a16:creationId xmlns:a16="http://schemas.microsoft.com/office/drawing/2014/main" id="{28646B41-9F39-46AA-D017-8F0132BD7C2E}"/>
              </a:ext>
            </a:extLst>
          </p:cNvPr>
          <p:cNvSpPr>
            <a:spLocks noGrp="1"/>
          </p:cNvSpPr>
          <p:nvPr>
            <p:ph idx="1"/>
          </p:nvPr>
        </p:nvSpPr>
        <p:spPr/>
        <p:txBody>
          <a:bodyPr/>
          <a:lstStyle/>
          <a:p>
            <a:r>
              <a:rPr lang="zh-TW" altLang="en-US" dirty="0"/>
              <a:t>架構採用流行的</a:t>
            </a:r>
            <a:r>
              <a:rPr lang="en-US" altLang="zh-TW" dirty="0"/>
              <a:t>MVC</a:t>
            </a:r>
            <a:r>
              <a:rPr lang="zh-TW" altLang="en-US" dirty="0"/>
              <a:t>模式。</a:t>
            </a:r>
            <a:endParaRPr lang="en-US" altLang="zh-TW" dirty="0"/>
          </a:p>
          <a:p>
            <a:r>
              <a:rPr lang="zh-TW" altLang="en-US" dirty="0"/>
              <a:t>前端使用</a:t>
            </a:r>
            <a:r>
              <a:rPr lang="en-US" altLang="zh-TW" dirty="0"/>
              <a:t>react + </a:t>
            </a:r>
            <a:r>
              <a:rPr lang="en-US" altLang="zh-TW" dirty="0" err="1"/>
              <a:t>vite</a:t>
            </a:r>
            <a:r>
              <a:rPr lang="en-US" altLang="zh-TW" dirty="0"/>
              <a:t> + </a:t>
            </a:r>
            <a:r>
              <a:rPr lang="en-US" altLang="zh-TW" dirty="0" err="1"/>
              <a:t>mui</a:t>
            </a:r>
            <a:r>
              <a:rPr lang="en-US" altLang="zh-TW" dirty="0"/>
              <a:t> + firebase authentication</a:t>
            </a:r>
            <a:r>
              <a:rPr lang="zh-TW" altLang="en-US" dirty="0"/>
              <a:t>來完成，有部分是找其他同學設計的</a:t>
            </a:r>
            <a:r>
              <a:rPr lang="en-US" altLang="zh-TW" dirty="0"/>
              <a:t>UI</a:t>
            </a:r>
            <a:r>
              <a:rPr lang="zh-TW" altLang="en-US" dirty="0"/>
              <a:t>為原生</a:t>
            </a:r>
            <a:r>
              <a:rPr lang="en-US" altLang="zh-TW" dirty="0" err="1"/>
              <a:t>css</a:t>
            </a:r>
            <a:r>
              <a:rPr lang="zh-TW" altLang="en-US" dirty="0"/>
              <a:t>。</a:t>
            </a:r>
            <a:endParaRPr lang="en-US" altLang="zh-TW" dirty="0"/>
          </a:p>
          <a:p>
            <a:r>
              <a:rPr lang="zh-TW" altLang="en-US" dirty="0"/>
              <a:t>使用</a:t>
            </a:r>
            <a:r>
              <a:rPr lang="en-US" altLang="zh-TW" dirty="0"/>
              <a:t>google map </a:t>
            </a:r>
            <a:r>
              <a:rPr lang="en-US" altLang="zh-TW" dirty="0" err="1"/>
              <a:t>api</a:t>
            </a:r>
            <a:r>
              <a:rPr lang="en-US" altLang="zh-TW" dirty="0"/>
              <a:t>, google place </a:t>
            </a:r>
            <a:r>
              <a:rPr lang="en-US" altLang="zh-TW" dirty="0" err="1"/>
              <a:t>api</a:t>
            </a:r>
            <a:r>
              <a:rPr lang="zh-TW" altLang="en-US" dirty="0"/>
              <a:t>等</a:t>
            </a:r>
            <a:r>
              <a:rPr lang="en-US" altLang="zh-TW" dirty="0"/>
              <a:t>google</a:t>
            </a:r>
            <a:r>
              <a:rPr lang="zh-TW" altLang="en-US" dirty="0"/>
              <a:t>地圖相關的</a:t>
            </a:r>
            <a:r>
              <a:rPr lang="en-US" altLang="zh-TW" dirty="0" err="1"/>
              <a:t>api</a:t>
            </a:r>
            <a:r>
              <a:rPr lang="zh-TW" altLang="en-US" dirty="0"/>
              <a:t>來建立地圖和獲取地圖上的資料，規劃路徑等。</a:t>
            </a:r>
            <a:endParaRPr lang="en-US" altLang="zh-TW" dirty="0"/>
          </a:p>
          <a:p>
            <a:r>
              <a:rPr lang="zh-TW" altLang="en-US" dirty="0"/>
              <a:t>後端使用</a:t>
            </a:r>
            <a:r>
              <a:rPr lang="en-US" altLang="zh-TW" dirty="0" err="1"/>
              <a:t>nodejs</a:t>
            </a:r>
            <a:r>
              <a:rPr lang="zh-TW" altLang="en-US" dirty="0"/>
              <a:t> </a:t>
            </a:r>
            <a:r>
              <a:rPr lang="en-US" altLang="zh-TW" dirty="0"/>
              <a:t>+ </a:t>
            </a:r>
            <a:r>
              <a:rPr lang="en-US" altLang="zh-TW" dirty="0" err="1"/>
              <a:t>expressjs</a:t>
            </a:r>
            <a:r>
              <a:rPr lang="zh-TW" altLang="en-US" dirty="0"/>
              <a:t>框架開發</a:t>
            </a:r>
            <a:r>
              <a:rPr lang="en-US" altLang="zh-TW" dirty="0"/>
              <a:t>,</a:t>
            </a:r>
            <a:r>
              <a:rPr lang="zh-TW" altLang="en-US" dirty="0"/>
              <a:t>共開發</a:t>
            </a:r>
            <a:r>
              <a:rPr lang="en-US" altLang="zh-TW" dirty="0"/>
              <a:t>18</a:t>
            </a:r>
            <a:r>
              <a:rPr lang="zh-TW" altLang="en-US" dirty="0"/>
              <a:t>支</a:t>
            </a:r>
            <a:r>
              <a:rPr lang="en-US" altLang="zh-TW" dirty="0" err="1"/>
              <a:t>api</a:t>
            </a:r>
            <a:r>
              <a:rPr lang="zh-TW" altLang="en-US" dirty="0"/>
              <a:t>來與前端做溝通。</a:t>
            </a:r>
            <a:endParaRPr lang="en-US" altLang="zh-TW" dirty="0"/>
          </a:p>
          <a:p>
            <a:r>
              <a:rPr lang="zh-TW" altLang="en-US" dirty="0"/>
              <a:t>資料庫使用</a:t>
            </a:r>
            <a:r>
              <a:rPr lang="en-US" altLang="zh-TW" dirty="0" err="1"/>
              <a:t>mysql</a:t>
            </a:r>
            <a:endParaRPr lang="en-US" altLang="zh-TW" dirty="0"/>
          </a:p>
        </p:txBody>
      </p:sp>
    </p:spTree>
    <p:extLst>
      <p:ext uri="{BB962C8B-B14F-4D97-AF65-F5344CB8AC3E}">
        <p14:creationId xmlns:p14="http://schemas.microsoft.com/office/powerpoint/2010/main" val="3861951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BE98D0-3869-9676-67B3-AB54489E47D2}"/>
              </a:ext>
            </a:extLst>
          </p:cNvPr>
          <p:cNvSpPr>
            <a:spLocks noGrp="1"/>
          </p:cNvSpPr>
          <p:nvPr>
            <p:ph type="title"/>
          </p:nvPr>
        </p:nvSpPr>
        <p:spPr/>
        <p:txBody>
          <a:bodyPr/>
          <a:lstStyle/>
          <a:p>
            <a:r>
              <a:rPr lang="en-US" altLang="zh-TW" dirty="0"/>
              <a:t>ER</a:t>
            </a:r>
            <a:r>
              <a:rPr lang="zh-TW" altLang="en-US" dirty="0"/>
              <a:t> </a:t>
            </a:r>
            <a:r>
              <a:rPr lang="en-US" altLang="zh-TW" dirty="0"/>
              <a:t>Model</a:t>
            </a:r>
            <a:endParaRPr lang="zh-TW" altLang="en-US" dirty="0"/>
          </a:p>
        </p:txBody>
      </p:sp>
      <p:pic>
        <p:nvPicPr>
          <p:cNvPr id="5" name="內容版面配置區 4" descr="一張含有 圖畫, 寫生, 圖表, 線條藝術 的圖片&#10;&#10;自動產生的描述">
            <a:extLst>
              <a:ext uri="{FF2B5EF4-FFF2-40B4-BE49-F238E27FC236}">
                <a16:creationId xmlns:a16="http://schemas.microsoft.com/office/drawing/2014/main" id="{1E33F146-6DA2-DA27-E435-64079EC342A8}"/>
              </a:ext>
            </a:extLst>
          </p:cNvPr>
          <p:cNvPicPr>
            <a:picLocks noGrp="1" noChangeAspect="1"/>
          </p:cNvPicPr>
          <p:nvPr>
            <p:ph idx="1"/>
          </p:nvPr>
        </p:nvPicPr>
        <p:blipFill>
          <a:blip r:embed="rId2"/>
          <a:stretch>
            <a:fillRect/>
          </a:stretch>
        </p:blipFill>
        <p:spPr>
          <a:xfrm>
            <a:off x="1649963" y="1886944"/>
            <a:ext cx="8892073" cy="4971056"/>
          </a:xfrm>
        </p:spPr>
      </p:pic>
    </p:spTree>
    <p:extLst>
      <p:ext uri="{BB962C8B-B14F-4D97-AF65-F5344CB8AC3E}">
        <p14:creationId xmlns:p14="http://schemas.microsoft.com/office/powerpoint/2010/main" val="1503378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F01A4F-7AD3-F213-BE34-F94A298526C5}"/>
              </a:ext>
            </a:extLst>
          </p:cNvPr>
          <p:cNvSpPr>
            <a:spLocks noGrp="1"/>
          </p:cNvSpPr>
          <p:nvPr>
            <p:ph type="title"/>
          </p:nvPr>
        </p:nvSpPr>
        <p:spPr/>
        <p:txBody>
          <a:bodyPr/>
          <a:lstStyle/>
          <a:p>
            <a:r>
              <a:rPr lang="en-US" altLang="zh-TW" dirty="0"/>
              <a:t>Relational Schema</a:t>
            </a:r>
            <a:endParaRPr lang="zh-TW" altLang="en-US" dirty="0"/>
          </a:p>
        </p:txBody>
      </p:sp>
      <p:pic>
        <p:nvPicPr>
          <p:cNvPr id="5" name="內容版面配置區 4" descr="一張含有 文字, 圖表, 平行, 方案 的圖片&#10;&#10;自動產生的描述">
            <a:extLst>
              <a:ext uri="{FF2B5EF4-FFF2-40B4-BE49-F238E27FC236}">
                <a16:creationId xmlns:a16="http://schemas.microsoft.com/office/drawing/2014/main" id="{BA369D1D-A6D5-C0B7-F31A-001B7DF12241}"/>
              </a:ext>
            </a:extLst>
          </p:cNvPr>
          <p:cNvPicPr>
            <a:picLocks noGrp="1" noChangeAspect="1"/>
          </p:cNvPicPr>
          <p:nvPr>
            <p:ph idx="1"/>
          </p:nvPr>
        </p:nvPicPr>
        <p:blipFill>
          <a:blip r:embed="rId2"/>
          <a:stretch>
            <a:fillRect/>
          </a:stretch>
        </p:blipFill>
        <p:spPr>
          <a:xfrm>
            <a:off x="3344076" y="1924050"/>
            <a:ext cx="5503848" cy="4857750"/>
          </a:xfrm>
        </p:spPr>
      </p:pic>
    </p:spTree>
    <p:extLst>
      <p:ext uri="{BB962C8B-B14F-4D97-AF65-F5344CB8AC3E}">
        <p14:creationId xmlns:p14="http://schemas.microsoft.com/office/powerpoint/2010/main" val="425117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F2C3C6-C12A-C967-F71C-A3E80E487265}"/>
              </a:ext>
            </a:extLst>
          </p:cNvPr>
          <p:cNvSpPr>
            <a:spLocks noGrp="1"/>
          </p:cNvSpPr>
          <p:nvPr>
            <p:ph type="title"/>
          </p:nvPr>
        </p:nvSpPr>
        <p:spPr/>
        <p:txBody>
          <a:bodyPr/>
          <a:lstStyle/>
          <a:p>
            <a:r>
              <a:rPr lang="zh-TW" altLang="en-US" dirty="0"/>
              <a:t>需求分析</a:t>
            </a:r>
          </a:p>
        </p:txBody>
      </p:sp>
      <p:sp>
        <p:nvSpPr>
          <p:cNvPr id="3" name="內容版面配置區 2">
            <a:extLst>
              <a:ext uri="{FF2B5EF4-FFF2-40B4-BE49-F238E27FC236}">
                <a16:creationId xmlns:a16="http://schemas.microsoft.com/office/drawing/2014/main" id="{5CA3D9C0-6800-D6F9-BC12-D01E6E174EED}"/>
              </a:ext>
            </a:extLst>
          </p:cNvPr>
          <p:cNvSpPr>
            <a:spLocks noGrp="1"/>
          </p:cNvSpPr>
          <p:nvPr>
            <p:ph idx="1"/>
          </p:nvPr>
        </p:nvSpPr>
        <p:spPr>
          <a:xfrm>
            <a:off x="810000" y="2875431"/>
            <a:ext cx="10554574" cy="3636511"/>
          </a:xfrm>
        </p:spPr>
        <p:txBody>
          <a:bodyPr/>
          <a:lstStyle/>
          <a:p>
            <a:r>
              <a:rPr lang="zh-TW" altLang="en-US" dirty="0"/>
              <a:t>需求背景</a:t>
            </a:r>
            <a:r>
              <a:rPr lang="en-US" altLang="zh-TW" dirty="0"/>
              <a:t>:</a:t>
            </a:r>
            <a:r>
              <a:rPr lang="zh-TW" altLang="en-US" dirty="0"/>
              <a:t> 我們認為當今人們出去旅遊不可或缺的一個工具就是</a:t>
            </a:r>
            <a:r>
              <a:rPr lang="en-US" altLang="zh-TW" dirty="0"/>
              <a:t>google map</a:t>
            </a:r>
            <a:r>
              <a:rPr lang="zh-TW" altLang="en-US" dirty="0"/>
              <a:t>，然而</a:t>
            </a:r>
            <a:r>
              <a:rPr lang="en-US" altLang="zh-TW" dirty="0"/>
              <a:t>google map</a:t>
            </a:r>
            <a:r>
              <a:rPr lang="zh-TW" altLang="en-US" dirty="0"/>
              <a:t>要做為一個旅遊規劃的工具在使用上仍有待加強，因此我們想將旅遊和</a:t>
            </a:r>
            <a:r>
              <a:rPr lang="en-US" altLang="zh-TW" dirty="0"/>
              <a:t>google map</a:t>
            </a:r>
            <a:r>
              <a:rPr lang="zh-TW" altLang="en-US" dirty="0"/>
              <a:t>合二為一。</a:t>
            </a:r>
            <a:endParaRPr lang="en-US" altLang="zh-TW" dirty="0"/>
          </a:p>
          <a:p>
            <a:r>
              <a:rPr lang="zh-TW" altLang="en-US" dirty="0"/>
              <a:t>數據需求</a:t>
            </a:r>
            <a:r>
              <a:rPr lang="en-US" altLang="zh-TW" dirty="0"/>
              <a:t>:</a:t>
            </a:r>
            <a:r>
              <a:rPr lang="zh-TW" altLang="en-US" dirty="0"/>
              <a:t> </a:t>
            </a:r>
            <a:r>
              <a:rPr lang="en-US" altLang="zh-TW" dirty="0"/>
              <a:t>google map </a:t>
            </a:r>
            <a:r>
              <a:rPr lang="en-US" altLang="zh-TW" dirty="0" err="1"/>
              <a:t>api</a:t>
            </a:r>
            <a:r>
              <a:rPr lang="zh-TW" altLang="en-US" dirty="0"/>
              <a:t>的回傳資料、</a:t>
            </a:r>
            <a:r>
              <a:rPr lang="en-US" altLang="zh-TW" dirty="0"/>
              <a:t>firebase</a:t>
            </a:r>
            <a:r>
              <a:rPr lang="zh-TW" altLang="en-US" dirty="0"/>
              <a:t>的使用者資料、使用者輸入的表單資料等。</a:t>
            </a:r>
            <a:endParaRPr lang="en-US" altLang="zh-TW" dirty="0"/>
          </a:p>
          <a:p>
            <a:r>
              <a:rPr lang="zh-TW" altLang="en-US" dirty="0"/>
              <a:t>用例描述</a:t>
            </a:r>
            <a:r>
              <a:rPr lang="en-US" altLang="zh-TW" dirty="0"/>
              <a:t>:</a:t>
            </a:r>
            <a:r>
              <a:rPr lang="zh-TW" altLang="en-US" dirty="0"/>
              <a:t> 使用者創建一個群組並讓親朋好友加入 </a:t>
            </a:r>
            <a:r>
              <a:rPr lang="en-US" altLang="zh-TW" dirty="0"/>
              <a:t>=&gt; </a:t>
            </a:r>
            <a:r>
              <a:rPr lang="zh-TW" altLang="en-US" dirty="0"/>
              <a:t>此群組創建一個旅程 </a:t>
            </a:r>
            <a:r>
              <a:rPr lang="en-US" altLang="zh-TW" dirty="0"/>
              <a:t>=&gt; </a:t>
            </a:r>
            <a:r>
              <a:rPr lang="zh-TW" altLang="en-US" dirty="0"/>
              <a:t>此旅程的內容可被群組中的所有人共享 </a:t>
            </a:r>
            <a:r>
              <a:rPr lang="en-US" altLang="zh-TW" dirty="0"/>
              <a:t>=&gt; </a:t>
            </a:r>
            <a:r>
              <a:rPr lang="zh-TW" altLang="en-US" dirty="0"/>
              <a:t>創建地點後產生地點的時間軸 </a:t>
            </a:r>
            <a:r>
              <a:rPr lang="en-US" altLang="zh-TW" dirty="0"/>
              <a:t>=&gt; </a:t>
            </a:r>
            <a:r>
              <a:rPr lang="zh-TW" altLang="en-US" dirty="0"/>
              <a:t>可查看地點與地點間的路線 </a:t>
            </a:r>
            <a:r>
              <a:rPr lang="en-US" altLang="zh-TW" dirty="0"/>
              <a:t>=&gt; </a:t>
            </a:r>
            <a:r>
              <a:rPr lang="zh-TW" altLang="en-US" dirty="0"/>
              <a:t>旅程結束後可將旅程設定為完成並且在一個區域看到統整好的地點分類資訊</a:t>
            </a:r>
            <a:r>
              <a:rPr lang="en-US" altLang="zh-TW" dirty="0"/>
              <a:t>(</a:t>
            </a:r>
            <a:r>
              <a:rPr lang="zh-TW" altLang="en-US" dirty="0"/>
              <a:t>去過、未去過、最愛</a:t>
            </a:r>
            <a:r>
              <a:rPr lang="en-US" altLang="zh-TW" dirty="0"/>
              <a:t>)</a:t>
            </a:r>
          </a:p>
          <a:p>
            <a:r>
              <a:rPr lang="zh-TW" altLang="en-US" dirty="0"/>
              <a:t>限制條件</a:t>
            </a:r>
            <a:r>
              <a:rPr lang="en-US" altLang="zh-TW" dirty="0"/>
              <a:t>: google map </a:t>
            </a:r>
            <a:r>
              <a:rPr lang="en-US" altLang="zh-TW" dirty="0" err="1"/>
              <a:t>api</a:t>
            </a:r>
            <a:r>
              <a:rPr lang="zh-TW" altLang="en-US" dirty="0"/>
              <a:t>的流量，每月有不得超過的流量上限，若超過需付費。時間限制導致我們不能將前端設計好的</a:t>
            </a:r>
            <a:r>
              <a:rPr lang="en-US" altLang="zh-TW" dirty="0"/>
              <a:t>UI</a:t>
            </a:r>
            <a:r>
              <a:rPr lang="zh-TW" altLang="en-US" dirty="0"/>
              <a:t>完全產出，先使用</a:t>
            </a:r>
            <a:r>
              <a:rPr lang="en-US" altLang="zh-TW" dirty="0"/>
              <a:t>MUI</a:t>
            </a:r>
            <a:r>
              <a:rPr lang="zh-TW" altLang="en-US" dirty="0"/>
              <a:t>來確保功能皆能預期執行。</a:t>
            </a:r>
            <a:endParaRPr lang="en-US" altLang="zh-TW" dirty="0"/>
          </a:p>
          <a:p>
            <a:r>
              <a:rPr lang="zh-TW" altLang="en-US" dirty="0"/>
              <a:t>風險分析</a:t>
            </a:r>
            <a:r>
              <a:rPr lang="en-US" altLang="zh-TW" dirty="0"/>
              <a:t>:</a:t>
            </a:r>
            <a:r>
              <a:rPr lang="zh-TW" altLang="en-US" dirty="0"/>
              <a:t> </a:t>
            </a:r>
            <a:r>
              <a:rPr lang="en-US" altLang="zh-TW" dirty="0"/>
              <a:t>google map</a:t>
            </a:r>
            <a:r>
              <a:rPr lang="zh-TW" altLang="en-US" dirty="0"/>
              <a:t> </a:t>
            </a:r>
            <a:r>
              <a:rPr lang="en-US" altLang="zh-TW" dirty="0" err="1"/>
              <a:t>api</a:t>
            </a:r>
            <a:r>
              <a:rPr lang="zh-TW" altLang="en-US" dirty="0"/>
              <a:t>的可行性、流量限制，</a:t>
            </a:r>
            <a:r>
              <a:rPr lang="en-US" altLang="zh-TW" dirty="0"/>
              <a:t>firebase</a:t>
            </a:r>
            <a:r>
              <a:rPr lang="zh-TW" altLang="en-US" dirty="0"/>
              <a:t>的驗證功能，</a:t>
            </a:r>
            <a:r>
              <a:rPr lang="en-US" altLang="zh-TW" dirty="0"/>
              <a:t>google</a:t>
            </a:r>
            <a:r>
              <a:rPr lang="zh-TW" altLang="en-US" dirty="0"/>
              <a:t>的大頭貼</a:t>
            </a:r>
            <a:r>
              <a:rPr lang="en-US" altLang="zh-TW" dirty="0" err="1"/>
              <a:t>url</a:t>
            </a:r>
            <a:endParaRPr lang="en-US" altLang="zh-TW" dirty="0"/>
          </a:p>
          <a:p>
            <a:endParaRPr lang="en-US" altLang="zh-TW" dirty="0"/>
          </a:p>
          <a:p>
            <a:endParaRPr lang="en-US" altLang="zh-TW" dirty="0"/>
          </a:p>
        </p:txBody>
      </p:sp>
    </p:spTree>
    <p:extLst>
      <p:ext uri="{BB962C8B-B14F-4D97-AF65-F5344CB8AC3E}">
        <p14:creationId xmlns:p14="http://schemas.microsoft.com/office/powerpoint/2010/main" val="328968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04C7EC-AD6F-98A5-FC81-30F6E734756A}"/>
              </a:ext>
            </a:extLst>
          </p:cNvPr>
          <p:cNvSpPr>
            <a:spLocks noGrp="1"/>
          </p:cNvSpPr>
          <p:nvPr>
            <p:ph type="title"/>
          </p:nvPr>
        </p:nvSpPr>
        <p:spPr/>
        <p:txBody>
          <a:bodyPr/>
          <a:lstStyle/>
          <a:p>
            <a:r>
              <a:rPr lang="zh-TW" altLang="en-US" dirty="0"/>
              <a:t>分工、貢獻百分比</a:t>
            </a:r>
          </a:p>
        </p:txBody>
      </p:sp>
      <p:sp>
        <p:nvSpPr>
          <p:cNvPr id="3" name="內容版面配置區 2">
            <a:extLst>
              <a:ext uri="{FF2B5EF4-FFF2-40B4-BE49-F238E27FC236}">
                <a16:creationId xmlns:a16="http://schemas.microsoft.com/office/drawing/2014/main" id="{48A04652-FDDC-AD42-02BE-5B930A34B614}"/>
              </a:ext>
            </a:extLst>
          </p:cNvPr>
          <p:cNvSpPr>
            <a:spLocks noGrp="1"/>
          </p:cNvSpPr>
          <p:nvPr>
            <p:ph idx="1"/>
          </p:nvPr>
        </p:nvSpPr>
        <p:spPr>
          <a:xfrm>
            <a:off x="373223" y="2222287"/>
            <a:ext cx="11532637" cy="3636511"/>
          </a:xfrm>
        </p:spPr>
        <p:txBody>
          <a:bodyPr/>
          <a:lstStyle/>
          <a:p>
            <a:r>
              <a:rPr lang="zh-TW" altLang="en-US" dirty="0"/>
              <a:t>邵靖翔</a:t>
            </a:r>
            <a:r>
              <a:rPr lang="en-US" altLang="zh-TW" dirty="0"/>
              <a:t>(20%): </a:t>
            </a:r>
            <a:r>
              <a:rPr lang="zh-TW" altLang="en-US" dirty="0"/>
              <a:t>專案建置、前端</a:t>
            </a:r>
            <a:r>
              <a:rPr lang="en-US" altLang="zh-TW" dirty="0"/>
              <a:t>:</a:t>
            </a:r>
            <a:r>
              <a:rPr lang="zh-TW" altLang="en-US" dirty="0"/>
              <a:t> 登入功能</a:t>
            </a:r>
            <a:r>
              <a:rPr lang="en-US" altLang="zh-TW" dirty="0"/>
              <a:t>(firebase)</a:t>
            </a:r>
            <a:r>
              <a:rPr lang="zh-TW" altLang="en-US" dirty="0"/>
              <a:t>、使用者及群組功能及</a:t>
            </a:r>
            <a:r>
              <a:rPr lang="en-US" altLang="zh-TW" dirty="0"/>
              <a:t>UI</a:t>
            </a:r>
            <a:r>
              <a:rPr lang="zh-TW" altLang="en-US" dirty="0"/>
              <a:t>實現 、後端</a:t>
            </a:r>
            <a:r>
              <a:rPr lang="en-US" altLang="zh-TW" dirty="0"/>
              <a:t>:</a:t>
            </a:r>
            <a:r>
              <a:rPr lang="zh-TW" altLang="en-US" dirty="0"/>
              <a:t> </a:t>
            </a:r>
            <a:r>
              <a:rPr lang="en-US" altLang="zh-TW" dirty="0"/>
              <a:t>user </a:t>
            </a:r>
            <a:r>
              <a:rPr lang="en-US" altLang="zh-TW" dirty="0" err="1"/>
              <a:t>apis</a:t>
            </a:r>
            <a:r>
              <a:rPr lang="en-US" altLang="zh-TW" dirty="0"/>
              <a:t>, group </a:t>
            </a:r>
            <a:r>
              <a:rPr lang="en-US" altLang="zh-TW" dirty="0" err="1"/>
              <a:t>apis</a:t>
            </a:r>
            <a:r>
              <a:rPr lang="zh-TW" altLang="en-US" dirty="0"/>
              <a:t> </a:t>
            </a:r>
            <a:r>
              <a:rPr lang="en-US" altLang="zh-TW" dirty="0"/>
              <a:t>(R)</a:t>
            </a:r>
          </a:p>
          <a:p>
            <a:r>
              <a:rPr lang="zh-TW" altLang="en-US" dirty="0"/>
              <a:t>吳姜維</a:t>
            </a:r>
            <a:r>
              <a:rPr lang="en-US" altLang="zh-TW" dirty="0"/>
              <a:t>(15%): </a:t>
            </a:r>
            <a:r>
              <a:rPr lang="zh-TW" altLang="en-US" dirty="0"/>
              <a:t>前端</a:t>
            </a:r>
            <a:r>
              <a:rPr lang="en-US" altLang="zh-TW" dirty="0"/>
              <a:t>google map </a:t>
            </a:r>
            <a:r>
              <a:rPr lang="en-US" altLang="zh-TW" dirty="0" err="1"/>
              <a:t>api</a:t>
            </a:r>
            <a:r>
              <a:rPr lang="zh-TW" altLang="en-US" dirty="0"/>
              <a:t>串接、旅程詳細頁面、路線呈現</a:t>
            </a:r>
            <a:endParaRPr lang="en-US" altLang="zh-TW" dirty="0"/>
          </a:p>
          <a:p>
            <a:r>
              <a:rPr lang="zh-TW" altLang="en-US" dirty="0"/>
              <a:t>余玖熹</a:t>
            </a:r>
            <a:r>
              <a:rPr lang="en-US" altLang="zh-TW" dirty="0"/>
              <a:t>(15%): </a:t>
            </a:r>
            <a:r>
              <a:rPr lang="zh-TW" altLang="en-US" dirty="0"/>
              <a:t>後端</a:t>
            </a:r>
            <a:r>
              <a:rPr lang="en-US" altLang="zh-TW" dirty="0"/>
              <a:t>spot </a:t>
            </a:r>
            <a:r>
              <a:rPr lang="en-US" altLang="zh-TW" dirty="0" err="1"/>
              <a:t>apis</a:t>
            </a:r>
            <a:r>
              <a:rPr lang="en-US" altLang="zh-TW" dirty="0"/>
              <a:t>, </a:t>
            </a:r>
            <a:r>
              <a:rPr lang="zh-TW" altLang="en-US" dirty="0"/>
              <a:t>包括資料庫的更動</a:t>
            </a:r>
            <a:endParaRPr lang="en-US" altLang="zh-TW" dirty="0"/>
          </a:p>
          <a:p>
            <a:r>
              <a:rPr lang="zh-TW" altLang="en-US" dirty="0"/>
              <a:t>莊維軒</a:t>
            </a:r>
            <a:r>
              <a:rPr lang="en-US" altLang="zh-TW" dirty="0"/>
              <a:t>(15%): </a:t>
            </a:r>
            <a:r>
              <a:rPr lang="zh-TW" altLang="en-US" dirty="0"/>
              <a:t>後端</a:t>
            </a:r>
            <a:r>
              <a:rPr lang="en-US" altLang="zh-TW" dirty="0"/>
              <a:t>travel </a:t>
            </a:r>
            <a:r>
              <a:rPr lang="en-US" altLang="zh-TW" dirty="0" err="1"/>
              <a:t>apis</a:t>
            </a:r>
            <a:r>
              <a:rPr lang="en-US" altLang="zh-TW" dirty="0"/>
              <a:t>, </a:t>
            </a:r>
            <a:r>
              <a:rPr lang="zh-TW" altLang="en-US" dirty="0"/>
              <a:t>包括資料庫的更動</a:t>
            </a:r>
            <a:endParaRPr lang="en-US" altLang="zh-TW" dirty="0"/>
          </a:p>
          <a:p>
            <a:r>
              <a:rPr lang="zh-TW" altLang="en-US" dirty="0"/>
              <a:t>黃櫳生</a:t>
            </a:r>
            <a:r>
              <a:rPr lang="en-US" altLang="zh-TW" dirty="0"/>
              <a:t>(15%):</a:t>
            </a:r>
            <a:r>
              <a:rPr lang="zh-TW" altLang="en-US" dirty="0"/>
              <a:t> 前端</a:t>
            </a:r>
            <a:r>
              <a:rPr lang="en-US" altLang="zh-TW" dirty="0"/>
              <a:t>travel</a:t>
            </a:r>
            <a:r>
              <a:rPr lang="zh-TW" altLang="en-US" dirty="0"/>
              <a:t>列表頁面、</a:t>
            </a:r>
            <a:r>
              <a:rPr lang="en-US" altLang="zh-TW" dirty="0"/>
              <a:t>spot</a:t>
            </a:r>
            <a:r>
              <a:rPr lang="zh-TW" altLang="en-US" dirty="0"/>
              <a:t>分類呈現頁面</a:t>
            </a:r>
            <a:endParaRPr lang="en-US" altLang="zh-TW" dirty="0"/>
          </a:p>
          <a:p>
            <a:r>
              <a:rPr lang="zh-TW" altLang="en-US" dirty="0"/>
              <a:t>薛兆宸</a:t>
            </a:r>
            <a:r>
              <a:rPr lang="en-US" altLang="zh-TW" dirty="0"/>
              <a:t>(10%): </a:t>
            </a:r>
            <a:r>
              <a:rPr lang="zh-TW" altLang="en-US" dirty="0"/>
              <a:t>後端</a:t>
            </a:r>
            <a:r>
              <a:rPr lang="en-US" altLang="zh-TW" dirty="0"/>
              <a:t>tag</a:t>
            </a:r>
            <a:r>
              <a:rPr lang="zh-TW" altLang="en-US" dirty="0"/>
              <a:t>及</a:t>
            </a:r>
            <a:r>
              <a:rPr lang="en-US" altLang="zh-TW" dirty="0"/>
              <a:t>star</a:t>
            </a:r>
            <a:r>
              <a:rPr lang="zh-TW" altLang="en-US" dirty="0"/>
              <a:t>功能</a:t>
            </a:r>
            <a:endParaRPr lang="en-US" altLang="zh-TW" dirty="0"/>
          </a:p>
          <a:p>
            <a:r>
              <a:rPr lang="zh-TW" altLang="en-US" dirty="0"/>
              <a:t>曹柏泓</a:t>
            </a:r>
            <a:r>
              <a:rPr lang="en-US" altLang="zh-TW" dirty="0"/>
              <a:t>(10%): </a:t>
            </a:r>
            <a:r>
              <a:rPr lang="zh-TW" altLang="en-US" dirty="0"/>
              <a:t>後端</a:t>
            </a:r>
            <a:r>
              <a:rPr lang="en-US" altLang="zh-TW" dirty="0"/>
              <a:t>group </a:t>
            </a:r>
            <a:r>
              <a:rPr lang="en-US" altLang="zh-TW" dirty="0" err="1"/>
              <a:t>api</a:t>
            </a:r>
            <a:r>
              <a:rPr lang="en-US" altLang="zh-TW" dirty="0"/>
              <a:t>(CUD + join + kick)</a:t>
            </a:r>
            <a:r>
              <a:rPr lang="zh-TW" altLang="en-US" dirty="0"/>
              <a:t>功能</a:t>
            </a:r>
            <a:endParaRPr lang="en-US" altLang="zh-TW" dirty="0"/>
          </a:p>
        </p:txBody>
      </p:sp>
    </p:spTree>
    <p:extLst>
      <p:ext uri="{BB962C8B-B14F-4D97-AF65-F5344CB8AC3E}">
        <p14:creationId xmlns:p14="http://schemas.microsoft.com/office/powerpoint/2010/main" val="428772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23158B-CB96-3D77-5532-3A3463931BC2}"/>
              </a:ext>
            </a:extLst>
          </p:cNvPr>
          <p:cNvSpPr>
            <a:spLocks noGrp="1"/>
          </p:cNvSpPr>
          <p:nvPr>
            <p:ph type="title"/>
          </p:nvPr>
        </p:nvSpPr>
        <p:spPr/>
        <p:txBody>
          <a:bodyPr/>
          <a:lstStyle/>
          <a:p>
            <a:r>
              <a:rPr lang="zh-TW" altLang="en-US" dirty="0"/>
              <a:t>心得 </a:t>
            </a:r>
            <a:r>
              <a:rPr lang="en-US" altLang="zh-TW" dirty="0"/>
              <a:t>– </a:t>
            </a:r>
            <a:r>
              <a:rPr lang="zh-TW" altLang="en-US" dirty="0"/>
              <a:t>邵靖翔</a:t>
            </a:r>
          </a:p>
        </p:txBody>
      </p:sp>
      <p:sp>
        <p:nvSpPr>
          <p:cNvPr id="3" name="內容版面配置區 2">
            <a:extLst>
              <a:ext uri="{FF2B5EF4-FFF2-40B4-BE49-F238E27FC236}">
                <a16:creationId xmlns:a16="http://schemas.microsoft.com/office/drawing/2014/main" id="{25594BE0-3FE8-76BF-06F2-31639EA3B331}"/>
              </a:ext>
            </a:extLst>
          </p:cNvPr>
          <p:cNvSpPr>
            <a:spLocks noGrp="1"/>
          </p:cNvSpPr>
          <p:nvPr>
            <p:ph idx="1"/>
          </p:nvPr>
        </p:nvSpPr>
        <p:spPr/>
        <p:txBody>
          <a:bodyPr/>
          <a:lstStyle/>
          <a:p>
            <a:r>
              <a:rPr lang="zh-TW" altLang="en-US" dirty="0"/>
              <a:t>在這個專案中我帶領了一些經驗較少的組員們一起進行這次的期末專題，發現不管是在</a:t>
            </a:r>
            <a:r>
              <a:rPr lang="en-US" altLang="zh-TW" dirty="0"/>
              <a:t>git</a:t>
            </a:r>
            <a:r>
              <a:rPr lang="zh-TW" altLang="en-US" dirty="0"/>
              <a:t>的使用上或是大家對於網站架構的理解上都不太夠，這讓我在一開始對於這個專案抱持著較低的期待。但隨著專案一步步地進行，我也發現組員們的進步是非常快速的，雖然他們距離具備獨立完成專案的能力都還有一段距離，但是他們願意學的精神也帶著我一起往前。相信在日新月異的科技時代中保持學習新事物的能力才是最重要的，而這次的專案不只讓我對以往學習的技術更加熟悉，也讓我產生一些可以更好的想法。但其實最重要的是這是我第一次帶領一群人實作一個專案，也是這次的經驗讓我知道做為一個</a:t>
            </a:r>
            <a:r>
              <a:rPr lang="en-US" altLang="zh-TW" dirty="0"/>
              <a:t>leader</a:t>
            </a:r>
            <a:r>
              <a:rPr lang="zh-TW" altLang="en-US" dirty="0"/>
              <a:t>是非常不容易的，每一個組員有問題時第一時間都會找我，因此這個</a:t>
            </a:r>
            <a:r>
              <a:rPr lang="en-US" altLang="zh-TW" dirty="0"/>
              <a:t>leader</a:t>
            </a:r>
            <a:r>
              <a:rPr lang="zh-TW" altLang="en-US" dirty="0"/>
              <a:t>除了要對這個專案有最深刻的了解外還要對於技術、方向要有非常高的掌控能力，才能在發生問題時解決問題並且持續推動專案的進行，讓我體會到了做為</a:t>
            </a:r>
            <a:r>
              <a:rPr lang="en-US" altLang="zh-TW" dirty="0"/>
              <a:t>leader</a:t>
            </a:r>
            <a:r>
              <a:rPr lang="zh-TW" altLang="en-US" dirty="0"/>
              <a:t>的不易。</a:t>
            </a:r>
            <a:endParaRPr lang="en-US" altLang="zh-TW" dirty="0"/>
          </a:p>
        </p:txBody>
      </p:sp>
    </p:spTree>
    <p:extLst>
      <p:ext uri="{BB962C8B-B14F-4D97-AF65-F5344CB8AC3E}">
        <p14:creationId xmlns:p14="http://schemas.microsoft.com/office/powerpoint/2010/main" val="1632075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至理名言">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Office_36804208_TF11381587.potx" id="{977EB522-3FD1-4F27-AFDC-17B5FC61A812}" vid="{EE489D65-D723-472D-B90C-45281B79054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E96646-423E-4354-94C2-1A28227BF0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3.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引言設計</Template>
  <TotalTime>75</TotalTime>
  <Words>1773</Words>
  <Application>Microsoft Office PowerPoint</Application>
  <PresentationFormat>寬螢幕</PresentationFormat>
  <Paragraphs>49</Paragraphs>
  <Slides>15</Slides>
  <Notes>1</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15</vt:i4>
      </vt:variant>
    </vt:vector>
  </HeadingPairs>
  <TitlesOfParts>
    <vt:vector size="18" baseType="lpstr">
      <vt:lpstr>Microsoft JhengHei UI</vt:lpstr>
      <vt:lpstr>Wingdings 2</vt:lpstr>
      <vt:lpstr>至理名言</vt:lpstr>
      <vt:lpstr>TravelScheduler  組長: 109703041 邵靖翔  組員:    109703051 吳姜維   108305077 余玖熹   109703054 莊維軒    109703052 黃櫳生   109703007 薛兆宸   109703058 曹柏泓</vt:lpstr>
      <vt:lpstr>系統功能</vt:lpstr>
      <vt:lpstr>系統功能</vt:lpstr>
      <vt:lpstr>系統架構</vt:lpstr>
      <vt:lpstr>ER Model</vt:lpstr>
      <vt:lpstr>Relational Schema</vt:lpstr>
      <vt:lpstr>需求分析</vt:lpstr>
      <vt:lpstr>分工、貢獻百分比</vt:lpstr>
      <vt:lpstr>心得 – 邵靖翔</vt:lpstr>
      <vt:lpstr>心得 – 吳姜維</vt:lpstr>
      <vt:lpstr>心得 – 余玖熹</vt:lpstr>
      <vt:lpstr>心得 – 黃櫳生</vt:lpstr>
      <vt:lpstr>心得 – 莊維軒</vt:lpstr>
      <vt:lpstr>心得 – 曹柏泓</vt:lpstr>
      <vt:lpstr>心得 – 薛兆宸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TravelScheduler 組長: 109703041 邵靖翔  組員:    109703051 吳姜維   108305077 余玖熹   109703054 莊維軒    109703052 黃櫳生   109703007 薛兆宸   109703000 曹柏泓</dc:title>
  <dc:creator>NE0737</dc:creator>
  <cp:lastModifiedBy>NE0737</cp:lastModifiedBy>
  <cp:revision>10</cp:revision>
  <dcterms:created xsi:type="dcterms:W3CDTF">2023-06-19T18:24:37Z</dcterms:created>
  <dcterms:modified xsi:type="dcterms:W3CDTF">2023-06-19T19:41:22Z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