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39" d="100"/>
          <a:sy n="139" d="100"/>
        </p:scale>
        <p:origin x="-72" y="90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74E745-CEBB-4424-9695-855AD91EBA7F}" type="datetimeFigureOut">
              <a:rPr lang="en-US" smtClean="0"/>
              <a:t>10/23/2012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BD05B-0639-49A4-B484-0F2BFD435153}" type="slidenum">
              <a:rPr lang="en-US" smtClean="0"/>
              <a:t>‹#›</a:t>
            </a:fld>
            <a:endParaRPr lang="en-US"/>
          </a:p>
        </p:txBody>
      </p:sp>
    </p:spTree>
    <p:extLst>
      <p:ext uri="{BB962C8B-B14F-4D97-AF65-F5344CB8AC3E}">
        <p14:creationId xmlns:p14="http://schemas.microsoft.com/office/powerpoint/2010/main" val="3688319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74E745-CEBB-4424-9695-855AD91EBA7F}" type="datetimeFigureOut">
              <a:rPr lang="en-US" smtClean="0"/>
              <a:t>10/23/2012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BD05B-0639-49A4-B484-0F2BFD435153}" type="slidenum">
              <a:rPr lang="en-US" smtClean="0"/>
              <a:t>‹#›</a:t>
            </a:fld>
            <a:endParaRPr lang="en-US"/>
          </a:p>
        </p:txBody>
      </p:sp>
    </p:spTree>
    <p:extLst>
      <p:ext uri="{BB962C8B-B14F-4D97-AF65-F5344CB8AC3E}">
        <p14:creationId xmlns:p14="http://schemas.microsoft.com/office/powerpoint/2010/main" val="2523148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74E745-CEBB-4424-9695-855AD91EBA7F}" type="datetimeFigureOut">
              <a:rPr lang="en-US" smtClean="0"/>
              <a:t>10/23/2012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BD05B-0639-49A4-B484-0F2BFD435153}" type="slidenum">
              <a:rPr lang="en-US" smtClean="0"/>
              <a:t>‹#›</a:t>
            </a:fld>
            <a:endParaRPr lang="en-US"/>
          </a:p>
        </p:txBody>
      </p:sp>
    </p:spTree>
    <p:extLst>
      <p:ext uri="{BB962C8B-B14F-4D97-AF65-F5344CB8AC3E}">
        <p14:creationId xmlns:p14="http://schemas.microsoft.com/office/powerpoint/2010/main" val="305117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74E745-CEBB-4424-9695-855AD91EBA7F}" type="datetimeFigureOut">
              <a:rPr lang="en-US" smtClean="0"/>
              <a:t>10/23/2012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BD05B-0639-49A4-B484-0F2BFD435153}" type="slidenum">
              <a:rPr lang="en-US" smtClean="0"/>
              <a:t>‹#›</a:t>
            </a:fld>
            <a:endParaRPr lang="en-US"/>
          </a:p>
        </p:txBody>
      </p:sp>
    </p:spTree>
    <p:extLst>
      <p:ext uri="{BB962C8B-B14F-4D97-AF65-F5344CB8AC3E}">
        <p14:creationId xmlns:p14="http://schemas.microsoft.com/office/powerpoint/2010/main" val="531118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74E745-CEBB-4424-9695-855AD91EBA7F}" type="datetimeFigureOut">
              <a:rPr lang="en-US" smtClean="0"/>
              <a:t>10/23/2012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BD05B-0639-49A4-B484-0F2BFD435153}" type="slidenum">
              <a:rPr lang="en-US" smtClean="0"/>
              <a:t>‹#›</a:t>
            </a:fld>
            <a:endParaRPr lang="en-US"/>
          </a:p>
        </p:txBody>
      </p:sp>
    </p:spTree>
    <p:extLst>
      <p:ext uri="{BB962C8B-B14F-4D97-AF65-F5344CB8AC3E}">
        <p14:creationId xmlns:p14="http://schemas.microsoft.com/office/powerpoint/2010/main" val="1632413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74E745-CEBB-4424-9695-855AD91EBA7F}" type="datetimeFigureOut">
              <a:rPr lang="en-US" smtClean="0"/>
              <a:t>10/23/2012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5BD05B-0639-49A4-B484-0F2BFD435153}" type="slidenum">
              <a:rPr lang="en-US" smtClean="0"/>
              <a:t>‹#›</a:t>
            </a:fld>
            <a:endParaRPr lang="en-US"/>
          </a:p>
        </p:txBody>
      </p:sp>
    </p:spTree>
    <p:extLst>
      <p:ext uri="{BB962C8B-B14F-4D97-AF65-F5344CB8AC3E}">
        <p14:creationId xmlns:p14="http://schemas.microsoft.com/office/powerpoint/2010/main" val="4256931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74E745-CEBB-4424-9695-855AD91EBA7F}" type="datetimeFigureOut">
              <a:rPr lang="en-US" smtClean="0"/>
              <a:t>10/23/2012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5BD05B-0639-49A4-B484-0F2BFD435153}" type="slidenum">
              <a:rPr lang="en-US" smtClean="0"/>
              <a:t>‹#›</a:t>
            </a:fld>
            <a:endParaRPr lang="en-US"/>
          </a:p>
        </p:txBody>
      </p:sp>
    </p:spTree>
    <p:extLst>
      <p:ext uri="{BB962C8B-B14F-4D97-AF65-F5344CB8AC3E}">
        <p14:creationId xmlns:p14="http://schemas.microsoft.com/office/powerpoint/2010/main" val="1044361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74E745-CEBB-4424-9695-855AD91EBA7F}" type="datetimeFigureOut">
              <a:rPr lang="en-US" smtClean="0"/>
              <a:t>10/23/2012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5BD05B-0639-49A4-B484-0F2BFD435153}" type="slidenum">
              <a:rPr lang="en-US" smtClean="0"/>
              <a:t>‹#›</a:t>
            </a:fld>
            <a:endParaRPr lang="en-US"/>
          </a:p>
        </p:txBody>
      </p:sp>
    </p:spTree>
    <p:extLst>
      <p:ext uri="{BB962C8B-B14F-4D97-AF65-F5344CB8AC3E}">
        <p14:creationId xmlns:p14="http://schemas.microsoft.com/office/powerpoint/2010/main" val="3663617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74E745-CEBB-4424-9695-855AD91EBA7F}" type="datetimeFigureOut">
              <a:rPr lang="en-US" smtClean="0"/>
              <a:t>10/23/2012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5BD05B-0639-49A4-B484-0F2BFD435153}" type="slidenum">
              <a:rPr lang="en-US" smtClean="0"/>
              <a:t>‹#›</a:t>
            </a:fld>
            <a:endParaRPr lang="en-US"/>
          </a:p>
        </p:txBody>
      </p:sp>
    </p:spTree>
    <p:extLst>
      <p:ext uri="{BB962C8B-B14F-4D97-AF65-F5344CB8AC3E}">
        <p14:creationId xmlns:p14="http://schemas.microsoft.com/office/powerpoint/2010/main" val="288937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74E745-CEBB-4424-9695-855AD91EBA7F}" type="datetimeFigureOut">
              <a:rPr lang="en-US" smtClean="0"/>
              <a:t>10/23/2012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5BD05B-0639-49A4-B484-0F2BFD435153}" type="slidenum">
              <a:rPr lang="en-US" smtClean="0"/>
              <a:t>‹#›</a:t>
            </a:fld>
            <a:endParaRPr lang="en-US"/>
          </a:p>
        </p:txBody>
      </p:sp>
    </p:spTree>
    <p:extLst>
      <p:ext uri="{BB962C8B-B14F-4D97-AF65-F5344CB8AC3E}">
        <p14:creationId xmlns:p14="http://schemas.microsoft.com/office/powerpoint/2010/main" val="1111474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74E745-CEBB-4424-9695-855AD91EBA7F}" type="datetimeFigureOut">
              <a:rPr lang="en-US" smtClean="0"/>
              <a:t>10/23/2012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5BD05B-0639-49A4-B484-0F2BFD435153}" type="slidenum">
              <a:rPr lang="en-US" smtClean="0"/>
              <a:t>‹#›</a:t>
            </a:fld>
            <a:endParaRPr lang="en-US"/>
          </a:p>
        </p:txBody>
      </p:sp>
    </p:spTree>
    <p:extLst>
      <p:ext uri="{BB962C8B-B14F-4D97-AF65-F5344CB8AC3E}">
        <p14:creationId xmlns:p14="http://schemas.microsoft.com/office/powerpoint/2010/main" val="522849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74E745-CEBB-4424-9695-855AD91EBA7F}" type="datetimeFigureOut">
              <a:rPr lang="en-US" smtClean="0"/>
              <a:t>10/23/2012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5BD05B-0639-49A4-B484-0F2BFD435153}" type="slidenum">
              <a:rPr lang="en-US" smtClean="0"/>
              <a:t>‹#›</a:t>
            </a:fld>
            <a:endParaRPr lang="en-US"/>
          </a:p>
        </p:txBody>
      </p:sp>
    </p:spTree>
    <p:extLst>
      <p:ext uri="{BB962C8B-B14F-4D97-AF65-F5344CB8AC3E}">
        <p14:creationId xmlns:p14="http://schemas.microsoft.com/office/powerpoint/2010/main" val="3815722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SHINC – SHEK ETC</a:t>
            </a:r>
            <a:endParaRPr lang="en-US" dirty="0"/>
          </a:p>
        </p:txBody>
      </p:sp>
      <p:sp>
        <p:nvSpPr>
          <p:cNvPr id="3" name="Subtitle 2"/>
          <p:cNvSpPr>
            <a:spLocks noGrp="1"/>
          </p:cNvSpPr>
          <p:nvPr>
            <p:ph type="subTitle" idx="1"/>
          </p:nvPr>
        </p:nvSpPr>
        <p:spPr/>
        <p:txBody>
          <a:bodyPr/>
          <a:lstStyle/>
          <a:p>
            <a:r>
              <a:rPr lang="en-US" dirty="0" smtClean="0"/>
              <a:t>These actually change the dates and calculate the laytime hours</a:t>
            </a:r>
            <a:endParaRPr lang="en-US" dirty="0"/>
          </a:p>
        </p:txBody>
      </p:sp>
    </p:spTree>
    <p:extLst>
      <p:ext uri="{BB962C8B-B14F-4D97-AF65-F5344CB8AC3E}">
        <p14:creationId xmlns:p14="http://schemas.microsoft.com/office/powerpoint/2010/main" val="144880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8268800" cy="46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7479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1866900" y="3005931"/>
          <a:ext cx="5410200" cy="1714500"/>
        </p:xfrm>
        <a:graphic>
          <a:graphicData uri="http://schemas.openxmlformats.org/drawingml/2006/table">
            <a:tbl>
              <a:tblPr>
                <a:tableStyleId>{5C22544A-7EE6-4342-B048-85BDC9FD1C3A}</a:tableStyleId>
              </a:tblPr>
              <a:tblGrid>
                <a:gridCol w="2476500"/>
                <a:gridCol w="2933700"/>
              </a:tblGrid>
              <a:tr h="190500">
                <a:tc gridSpan="2">
                  <a:txBody>
                    <a:bodyPr/>
                    <a:lstStyle/>
                    <a:p>
                      <a:pPr algn="ctr" fontAlgn="ctr"/>
                      <a:r>
                        <a:rPr lang="en-US" sz="1100" u="none" strike="noStrike">
                          <a:effectLst/>
                        </a:rPr>
                        <a:t>Working Days</a:t>
                      </a:r>
                      <a:endParaRPr lang="en-US" sz="1100" b="1" i="0" u="none" strike="noStrike">
                        <a:solidFill>
                          <a:srgbClr val="000000"/>
                        </a:solidFill>
                        <a:effectLst/>
                        <a:latin typeface="Calibri"/>
                      </a:endParaRPr>
                    </a:p>
                  </a:txBody>
                  <a:tcPr marL="9525" marR="9525" marT="9525" marB="0" anchor="ctr"/>
                </a:tc>
                <a:tc hMerge="1">
                  <a:txBody>
                    <a:bodyPr/>
                    <a:lstStyle/>
                    <a:p>
                      <a:endParaRPr lang="en-US"/>
                    </a:p>
                  </a:txBody>
                  <a:tcPr/>
                </a:tc>
              </a:tr>
              <a:tr h="190500">
                <a:tc>
                  <a:txBody>
                    <a:bodyPr/>
                    <a:lstStyle/>
                    <a:p>
                      <a:pPr algn="ctr" fontAlgn="ctr"/>
                      <a:r>
                        <a:rPr lang="en-US" sz="1100" u="none" strike="noStrike">
                          <a:effectLst/>
                        </a:rPr>
                        <a:t>SHINC</a:t>
                      </a:r>
                      <a:endParaRPr lang="en-US" sz="1100" b="0" i="0" u="none" strike="noStrike">
                        <a:solidFill>
                          <a:srgbClr val="000000"/>
                        </a:solidFill>
                        <a:effectLst/>
                        <a:latin typeface="Calibri"/>
                      </a:endParaRPr>
                    </a:p>
                  </a:txBody>
                  <a:tcPr marL="9525" marR="9525" marT="9525" marB="0" anchor="ctr"/>
                </a:tc>
                <a:tc>
                  <a:txBody>
                    <a:bodyPr/>
                    <a:lstStyle/>
                    <a:p>
                      <a:pPr algn="l" fontAlgn="ctr"/>
                      <a:r>
                        <a:rPr lang="en-US" sz="1100" u="none" strike="noStrike">
                          <a:effectLst/>
                        </a:rPr>
                        <a:t>sun, holiday included</a:t>
                      </a:r>
                      <a:endParaRPr lang="en-US" sz="1100" b="0" i="0" u="none" strike="noStrike">
                        <a:solidFill>
                          <a:srgbClr val="000000"/>
                        </a:solidFill>
                        <a:effectLst/>
                        <a:latin typeface="Calibri"/>
                      </a:endParaRPr>
                    </a:p>
                  </a:txBody>
                  <a:tcPr marL="9525" marR="9525" marT="9525" marB="0" anchor="ctr"/>
                </a:tc>
              </a:tr>
              <a:tr h="190500">
                <a:tc>
                  <a:txBody>
                    <a:bodyPr/>
                    <a:lstStyle/>
                    <a:p>
                      <a:pPr algn="ctr" fontAlgn="ctr"/>
                      <a:r>
                        <a:rPr lang="en-US" sz="1100" u="none" strike="noStrike">
                          <a:effectLst/>
                        </a:rPr>
                        <a:t>SATSHINC or SSHINC</a:t>
                      </a:r>
                      <a:endParaRPr lang="en-US" sz="1100" b="0" i="0" u="none" strike="noStrike">
                        <a:solidFill>
                          <a:srgbClr val="000000"/>
                        </a:solidFill>
                        <a:effectLst/>
                        <a:latin typeface="Calibri"/>
                      </a:endParaRPr>
                    </a:p>
                  </a:txBody>
                  <a:tcPr marL="9525" marR="9525" marT="9525" marB="0" anchor="ctr"/>
                </a:tc>
                <a:tc>
                  <a:txBody>
                    <a:bodyPr/>
                    <a:lstStyle/>
                    <a:p>
                      <a:pPr algn="l" fontAlgn="ctr"/>
                      <a:r>
                        <a:rPr lang="en-US" sz="1100" u="none" strike="noStrike">
                          <a:effectLst/>
                        </a:rPr>
                        <a:t>sat, sun, holiday included.</a:t>
                      </a:r>
                      <a:endParaRPr lang="en-US" sz="1100" b="0" i="0" u="none" strike="noStrike">
                        <a:solidFill>
                          <a:srgbClr val="000000"/>
                        </a:solidFill>
                        <a:effectLst/>
                        <a:latin typeface="Calibri"/>
                      </a:endParaRPr>
                    </a:p>
                  </a:txBody>
                  <a:tcPr marL="9525" marR="9525" marT="9525" marB="0" anchor="ctr"/>
                </a:tc>
              </a:tr>
              <a:tr h="190500">
                <a:tc>
                  <a:txBody>
                    <a:bodyPr/>
                    <a:lstStyle/>
                    <a:p>
                      <a:pPr algn="ctr" fontAlgn="ctr"/>
                      <a:r>
                        <a:rPr lang="en-US" sz="1100" u="none" strike="noStrike">
                          <a:effectLst/>
                        </a:rPr>
                        <a:t>SHEX</a:t>
                      </a:r>
                      <a:endParaRPr lang="en-US" sz="1100" b="0" i="0" u="none" strike="noStrike">
                        <a:solidFill>
                          <a:srgbClr val="000000"/>
                        </a:solidFill>
                        <a:effectLst/>
                        <a:latin typeface="Calibri"/>
                      </a:endParaRPr>
                    </a:p>
                  </a:txBody>
                  <a:tcPr marL="9525" marR="9525" marT="9525" marB="0" anchor="ctr"/>
                </a:tc>
                <a:tc>
                  <a:txBody>
                    <a:bodyPr/>
                    <a:lstStyle/>
                    <a:p>
                      <a:pPr algn="l" fontAlgn="ctr"/>
                      <a:r>
                        <a:rPr lang="en-US" sz="1100" u="none" strike="noStrike">
                          <a:effectLst/>
                        </a:rPr>
                        <a:t>sun, holiday excluded</a:t>
                      </a:r>
                      <a:endParaRPr lang="en-US" sz="1100" b="0" i="0" u="none" strike="noStrike">
                        <a:solidFill>
                          <a:srgbClr val="000000"/>
                        </a:solidFill>
                        <a:effectLst/>
                        <a:latin typeface="Calibri"/>
                      </a:endParaRPr>
                    </a:p>
                  </a:txBody>
                  <a:tcPr marL="9525" marR="9525" marT="9525" marB="0" anchor="ctr"/>
                </a:tc>
              </a:tr>
              <a:tr h="190500">
                <a:tc>
                  <a:txBody>
                    <a:bodyPr/>
                    <a:lstStyle/>
                    <a:p>
                      <a:pPr algn="ctr" fontAlgn="ctr"/>
                      <a:r>
                        <a:rPr lang="en-US" sz="1100" u="none" strike="noStrike">
                          <a:effectLst/>
                        </a:rPr>
                        <a:t>SA/SHEX or SATPMSHEX</a:t>
                      </a:r>
                      <a:endParaRPr lang="en-US" sz="1100" b="0" i="0" u="none" strike="noStrike">
                        <a:solidFill>
                          <a:srgbClr val="000000"/>
                        </a:solidFill>
                        <a:effectLst/>
                        <a:latin typeface="Calibri"/>
                      </a:endParaRPr>
                    </a:p>
                  </a:txBody>
                  <a:tcPr marL="9525" marR="9525" marT="9525" marB="0" anchor="ctr"/>
                </a:tc>
                <a:tc>
                  <a:txBody>
                    <a:bodyPr/>
                    <a:lstStyle/>
                    <a:p>
                      <a:pPr algn="l" fontAlgn="ctr"/>
                      <a:r>
                        <a:rPr lang="en-SG" sz="1100" u="none" strike="noStrike">
                          <a:effectLst/>
                        </a:rPr>
                        <a:t>sat after 12pm, sun, holiday excluded</a:t>
                      </a:r>
                      <a:endParaRPr lang="en-SG" sz="1100" b="0" i="0" u="none" strike="noStrike">
                        <a:solidFill>
                          <a:srgbClr val="000000"/>
                        </a:solidFill>
                        <a:effectLst/>
                        <a:latin typeface="Calibri"/>
                      </a:endParaRPr>
                    </a:p>
                  </a:txBody>
                  <a:tcPr marL="9525" marR="9525" marT="9525" marB="0" anchor="ctr"/>
                </a:tc>
              </a:tr>
              <a:tr h="190500">
                <a:tc>
                  <a:txBody>
                    <a:bodyPr/>
                    <a:lstStyle/>
                    <a:p>
                      <a:pPr algn="ctr" fontAlgn="ctr"/>
                      <a:r>
                        <a:rPr lang="en-US" sz="1100" u="none" strike="noStrike">
                          <a:effectLst/>
                        </a:rPr>
                        <a:t>SATSHEX or SSHEX</a:t>
                      </a:r>
                      <a:endParaRPr lang="en-US" sz="1100" b="0" i="0" u="none" strike="noStrike">
                        <a:solidFill>
                          <a:srgbClr val="000000"/>
                        </a:solidFill>
                        <a:effectLst/>
                        <a:latin typeface="Calibri"/>
                      </a:endParaRPr>
                    </a:p>
                  </a:txBody>
                  <a:tcPr marL="9525" marR="9525" marT="9525" marB="0" anchor="ctr"/>
                </a:tc>
                <a:tc>
                  <a:txBody>
                    <a:bodyPr/>
                    <a:lstStyle/>
                    <a:p>
                      <a:pPr algn="l" fontAlgn="ctr"/>
                      <a:r>
                        <a:rPr lang="en-US" sz="1100" u="none" strike="noStrike">
                          <a:effectLst/>
                        </a:rPr>
                        <a:t>sat, sun, holiday excluded.</a:t>
                      </a:r>
                      <a:endParaRPr lang="en-US" sz="1100" b="0" i="0" u="none" strike="noStrike">
                        <a:solidFill>
                          <a:srgbClr val="000000"/>
                        </a:solidFill>
                        <a:effectLst/>
                        <a:latin typeface="Calibri"/>
                      </a:endParaRPr>
                    </a:p>
                  </a:txBody>
                  <a:tcPr marL="9525" marR="9525" marT="9525" marB="0" anchor="ctr"/>
                </a:tc>
              </a:tr>
              <a:tr h="190500">
                <a:tc>
                  <a:txBody>
                    <a:bodyPr/>
                    <a:lstStyle/>
                    <a:p>
                      <a:pPr algn="ctr" fontAlgn="ctr"/>
                      <a:r>
                        <a:rPr lang="en-SG" sz="1100" u="none" strike="noStrike">
                          <a:effectLst/>
                        </a:rPr>
                        <a:t>SHEXEIU or SHEXEIUBE or SHEXUU</a:t>
                      </a:r>
                      <a:endParaRPr lang="en-SG" sz="1100" b="0" i="0" u="none" strike="noStrike">
                        <a:solidFill>
                          <a:srgbClr val="000000"/>
                        </a:solidFill>
                        <a:effectLst/>
                        <a:latin typeface="Calibri"/>
                      </a:endParaRPr>
                    </a:p>
                  </a:txBody>
                  <a:tcPr marL="9525" marR="9525" marT="9525" marB="0" anchor="ctr"/>
                </a:tc>
                <a:tc>
                  <a:txBody>
                    <a:bodyPr/>
                    <a:lstStyle/>
                    <a:p>
                      <a:pPr algn="l" fontAlgn="ctr"/>
                      <a:r>
                        <a:rPr lang="en-SG" sz="1100" u="none" strike="noStrike">
                          <a:effectLst/>
                        </a:rPr>
                        <a:t>sun, holiday excluded even if used both ends</a:t>
                      </a:r>
                      <a:endParaRPr lang="en-SG" sz="1100" b="0" i="0" u="none" strike="noStrike">
                        <a:solidFill>
                          <a:srgbClr val="000000"/>
                        </a:solidFill>
                        <a:effectLst/>
                        <a:latin typeface="Calibri"/>
                      </a:endParaRPr>
                    </a:p>
                  </a:txBody>
                  <a:tcPr marL="9525" marR="9525" marT="9525" marB="0" anchor="ctr"/>
                </a:tc>
              </a:tr>
              <a:tr h="190500">
                <a:tc>
                  <a:txBody>
                    <a:bodyPr/>
                    <a:lstStyle/>
                    <a:p>
                      <a:pPr algn="ctr" fontAlgn="ctr"/>
                      <a:r>
                        <a:rPr lang="en-US" sz="1100" u="none" strike="noStrike">
                          <a:effectLst/>
                        </a:rPr>
                        <a:t>FHINC</a:t>
                      </a:r>
                      <a:endParaRPr lang="en-US" sz="1100" b="0" i="0" u="none" strike="noStrike">
                        <a:solidFill>
                          <a:srgbClr val="000000"/>
                        </a:solidFill>
                        <a:effectLst/>
                        <a:latin typeface="Calibri"/>
                      </a:endParaRPr>
                    </a:p>
                  </a:txBody>
                  <a:tcPr marL="9525" marR="9525" marT="9525" marB="0" anchor="ctr"/>
                </a:tc>
                <a:tc>
                  <a:txBody>
                    <a:bodyPr/>
                    <a:lstStyle/>
                    <a:p>
                      <a:pPr algn="l" fontAlgn="ctr"/>
                      <a:r>
                        <a:rPr lang="en-US" sz="1100" u="none" strike="noStrike">
                          <a:effectLst/>
                        </a:rPr>
                        <a:t>fri, holiday included</a:t>
                      </a:r>
                      <a:endParaRPr lang="en-US" sz="1100" b="0" i="0" u="none" strike="noStrike">
                        <a:solidFill>
                          <a:srgbClr val="000000"/>
                        </a:solidFill>
                        <a:effectLst/>
                        <a:latin typeface="Calibri"/>
                      </a:endParaRPr>
                    </a:p>
                  </a:txBody>
                  <a:tcPr marL="9525" marR="9525" marT="9525" marB="0" anchor="ctr"/>
                </a:tc>
              </a:tr>
              <a:tr h="190500">
                <a:tc>
                  <a:txBody>
                    <a:bodyPr/>
                    <a:lstStyle/>
                    <a:p>
                      <a:pPr algn="ctr" fontAlgn="ctr"/>
                      <a:r>
                        <a:rPr lang="en-US" sz="1100" u="none" strike="noStrike">
                          <a:effectLst/>
                        </a:rPr>
                        <a:t>FHEX</a:t>
                      </a:r>
                      <a:endParaRPr lang="en-US" sz="1100" b="0" i="0" u="none" strike="noStrike">
                        <a:solidFill>
                          <a:srgbClr val="000000"/>
                        </a:solidFill>
                        <a:effectLst/>
                        <a:latin typeface="Calibri"/>
                      </a:endParaRPr>
                    </a:p>
                  </a:txBody>
                  <a:tcPr marL="9525" marR="9525" marT="9525" marB="0" anchor="ctr"/>
                </a:tc>
                <a:tc>
                  <a:txBody>
                    <a:bodyPr/>
                    <a:lstStyle/>
                    <a:p>
                      <a:pPr algn="l" fontAlgn="ctr"/>
                      <a:r>
                        <a:rPr lang="en-US" sz="1100" u="none" strike="noStrike" dirty="0" err="1">
                          <a:effectLst/>
                        </a:rPr>
                        <a:t>fri</a:t>
                      </a:r>
                      <a:r>
                        <a:rPr lang="en-US" sz="1100" u="none" strike="noStrike" dirty="0">
                          <a:effectLst/>
                        </a:rPr>
                        <a:t>, holiday excluded</a:t>
                      </a:r>
                      <a:endParaRPr lang="en-US" sz="1100" b="0" i="0" u="none" strike="noStrike" dirty="0">
                        <a:solidFill>
                          <a:srgbClr val="000000"/>
                        </a:solidFill>
                        <a:effectLst/>
                        <a:latin typeface="Calibri"/>
                      </a:endParaRPr>
                    </a:p>
                  </a:txBody>
                  <a:tcPr marL="9525" marR="9525" marT="9525" marB="0" anchor="ctr"/>
                </a:tc>
              </a:tr>
            </a:tbl>
          </a:graphicData>
        </a:graphic>
      </p:graphicFrame>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8268800" cy="46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Content Placeholder 3"/>
          <p:cNvGraphicFramePr>
            <a:graphicFrameLocks/>
          </p:cNvGraphicFramePr>
          <p:nvPr>
            <p:extLst>
              <p:ext uri="{D42A27DB-BD31-4B8C-83A1-F6EECF244321}">
                <p14:modId xmlns:p14="http://schemas.microsoft.com/office/powerpoint/2010/main" val="1721320342"/>
              </p:ext>
            </p:extLst>
          </p:nvPr>
        </p:nvGraphicFramePr>
        <p:xfrm>
          <a:off x="4067944" y="4221088"/>
          <a:ext cx="4424908" cy="1762125"/>
        </p:xfrm>
        <a:graphic>
          <a:graphicData uri="http://schemas.openxmlformats.org/drawingml/2006/table">
            <a:tbl>
              <a:tblPr>
                <a:tableStyleId>{5C22544A-7EE6-4342-B048-85BDC9FD1C3A}</a:tableStyleId>
              </a:tblPr>
              <a:tblGrid>
                <a:gridCol w="2025486"/>
                <a:gridCol w="2399422"/>
              </a:tblGrid>
              <a:tr h="112420">
                <a:tc gridSpan="2">
                  <a:txBody>
                    <a:bodyPr/>
                    <a:lstStyle/>
                    <a:p>
                      <a:pPr algn="ctr" fontAlgn="ctr"/>
                      <a:r>
                        <a:rPr lang="en-US" sz="1100" u="none" strike="noStrike" dirty="0">
                          <a:effectLst/>
                        </a:rPr>
                        <a:t>Working Days</a:t>
                      </a:r>
                      <a:endParaRPr lang="en-US" sz="1100" b="1" i="0" u="none" strike="noStrike" dirty="0">
                        <a:solidFill>
                          <a:srgbClr val="000000"/>
                        </a:solidFill>
                        <a:effectLst/>
                        <a:latin typeface="Calibri"/>
                      </a:endParaRPr>
                    </a:p>
                  </a:txBody>
                  <a:tcPr marL="9525" marR="9525" marT="9525" marB="0" anchor="ctr"/>
                </a:tc>
                <a:tc hMerge="1">
                  <a:txBody>
                    <a:bodyPr/>
                    <a:lstStyle/>
                    <a:p>
                      <a:endParaRPr lang="en-US"/>
                    </a:p>
                  </a:txBody>
                  <a:tcPr/>
                </a:tc>
              </a:tr>
              <a:tr h="112420">
                <a:tc>
                  <a:txBody>
                    <a:bodyPr/>
                    <a:lstStyle/>
                    <a:p>
                      <a:pPr algn="ctr" fontAlgn="ctr"/>
                      <a:r>
                        <a:rPr lang="en-US" sz="1100" u="none" strike="noStrike">
                          <a:effectLst/>
                        </a:rPr>
                        <a:t>SHINC</a:t>
                      </a:r>
                      <a:endParaRPr lang="en-US" sz="1100" b="0" i="0" u="none" strike="noStrike">
                        <a:solidFill>
                          <a:srgbClr val="000000"/>
                        </a:solidFill>
                        <a:effectLst/>
                        <a:latin typeface="Calibri"/>
                      </a:endParaRPr>
                    </a:p>
                  </a:txBody>
                  <a:tcPr marL="9525" marR="9525" marT="9525" marB="0" anchor="ctr"/>
                </a:tc>
                <a:tc>
                  <a:txBody>
                    <a:bodyPr/>
                    <a:lstStyle/>
                    <a:p>
                      <a:pPr algn="l" fontAlgn="ctr"/>
                      <a:r>
                        <a:rPr lang="en-US" sz="1100" u="none" strike="noStrike">
                          <a:effectLst/>
                        </a:rPr>
                        <a:t>sun, holiday included</a:t>
                      </a:r>
                      <a:endParaRPr lang="en-US" sz="1100" b="0" i="0" u="none" strike="noStrike">
                        <a:solidFill>
                          <a:srgbClr val="000000"/>
                        </a:solidFill>
                        <a:effectLst/>
                        <a:latin typeface="Calibri"/>
                      </a:endParaRPr>
                    </a:p>
                  </a:txBody>
                  <a:tcPr marL="9525" marR="9525" marT="9525" marB="0" anchor="ctr"/>
                </a:tc>
              </a:tr>
              <a:tr h="112420">
                <a:tc>
                  <a:txBody>
                    <a:bodyPr/>
                    <a:lstStyle/>
                    <a:p>
                      <a:pPr algn="ctr" fontAlgn="ctr"/>
                      <a:r>
                        <a:rPr lang="en-US" sz="1100" u="none" strike="noStrike">
                          <a:effectLst/>
                        </a:rPr>
                        <a:t>SATSHINC or SSHINC</a:t>
                      </a:r>
                      <a:endParaRPr lang="en-US" sz="1100" b="0" i="0" u="none" strike="noStrike">
                        <a:solidFill>
                          <a:srgbClr val="000000"/>
                        </a:solidFill>
                        <a:effectLst/>
                        <a:latin typeface="Calibri"/>
                      </a:endParaRPr>
                    </a:p>
                  </a:txBody>
                  <a:tcPr marL="9525" marR="9525" marT="9525" marB="0" anchor="ctr"/>
                </a:tc>
                <a:tc>
                  <a:txBody>
                    <a:bodyPr/>
                    <a:lstStyle/>
                    <a:p>
                      <a:pPr algn="l" fontAlgn="ctr"/>
                      <a:r>
                        <a:rPr lang="en-US" sz="1100" u="none" strike="noStrike">
                          <a:effectLst/>
                        </a:rPr>
                        <a:t>sat, sun, holiday included.</a:t>
                      </a:r>
                      <a:endParaRPr lang="en-US" sz="1100" b="0" i="0" u="none" strike="noStrike">
                        <a:solidFill>
                          <a:srgbClr val="000000"/>
                        </a:solidFill>
                        <a:effectLst/>
                        <a:latin typeface="Calibri"/>
                      </a:endParaRPr>
                    </a:p>
                  </a:txBody>
                  <a:tcPr marL="9525" marR="9525" marT="9525" marB="0" anchor="ctr"/>
                </a:tc>
              </a:tr>
              <a:tr h="112420">
                <a:tc>
                  <a:txBody>
                    <a:bodyPr/>
                    <a:lstStyle/>
                    <a:p>
                      <a:pPr algn="ctr" fontAlgn="ctr"/>
                      <a:r>
                        <a:rPr lang="en-US" sz="1100" u="none" strike="noStrike" dirty="0">
                          <a:effectLst/>
                        </a:rPr>
                        <a:t>SHEX</a:t>
                      </a:r>
                      <a:endParaRPr lang="en-US" sz="1100" b="0" i="0" u="none" strike="noStrike" dirty="0">
                        <a:solidFill>
                          <a:srgbClr val="000000"/>
                        </a:solidFill>
                        <a:effectLst/>
                        <a:latin typeface="Calibri"/>
                      </a:endParaRPr>
                    </a:p>
                  </a:txBody>
                  <a:tcPr marL="9525" marR="9525" marT="9525" marB="0" anchor="ctr"/>
                </a:tc>
                <a:tc>
                  <a:txBody>
                    <a:bodyPr/>
                    <a:lstStyle/>
                    <a:p>
                      <a:pPr algn="l" fontAlgn="ctr"/>
                      <a:r>
                        <a:rPr lang="en-US" sz="1100" u="none" strike="noStrike">
                          <a:effectLst/>
                        </a:rPr>
                        <a:t>sun, holiday excluded</a:t>
                      </a:r>
                      <a:endParaRPr lang="en-US" sz="1100" b="0" i="0" u="none" strike="noStrike">
                        <a:solidFill>
                          <a:srgbClr val="000000"/>
                        </a:solidFill>
                        <a:effectLst/>
                        <a:latin typeface="Calibri"/>
                      </a:endParaRPr>
                    </a:p>
                  </a:txBody>
                  <a:tcPr marL="9525" marR="9525" marT="9525" marB="0" anchor="ctr"/>
                </a:tc>
              </a:tr>
              <a:tr h="112420">
                <a:tc>
                  <a:txBody>
                    <a:bodyPr/>
                    <a:lstStyle/>
                    <a:p>
                      <a:pPr algn="ctr" fontAlgn="ctr"/>
                      <a:r>
                        <a:rPr lang="en-US" sz="1100" u="none" strike="noStrike">
                          <a:effectLst/>
                        </a:rPr>
                        <a:t>SA/SHEX or SATPMSHEX</a:t>
                      </a:r>
                      <a:endParaRPr lang="en-US" sz="1100" b="0" i="0" u="none" strike="noStrike">
                        <a:solidFill>
                          <a:srgbClr val="000000"/>
                        </a:solidFill>
                        <a:effectLst/>
                        <a:latin typeface="Calibri"/>
                      </a:endParaRPr>
                    </a:p>
                  </a:txBody>
                  <a:tcPr marL="9525" marR="9525" marT="9525" marB="0" anchor="ctr"/>
                </a:tc>
                <a:tc>
                  <a:txBody>
                    <a:bodyPr/>
                    <a:lstStyle/>
                    <a:p>
                      <a:pPr algn="l" fontAlgn="ctr"/>
                      <a:r>
                        <a:rPr lang="en-SG" sz="1100" u="none" strike="noStrike">
                          <a:effectLst/>
                        </a:rPr>
                        <a:t>sat after 12pm, sun, holiday excluded</a:t>
                      </a:r>
                      <a:endParaRPr lang="en-SG" sz="1100" b="0" i="0" u="none" strike="noStrike">
                        <a:solidFill>
                          <a:srgbClr val="000000"/>
                        </a:solidFill>
                        <a:effectLst/>
                        <a:latin typeface="Calibri"/>
                      </a:endParaRPr>
                    </a:p>
                  </a:txBody>
                  <a:tcPr marL="9525" marR="9525" marT="9525" marB="0" anchor="ctr"/>
                </a:tc>
              </a:tr>
              <a:tr h="112420">
                <a:tc>
                  <a:txBody>
                    <a:bodyPr/>
                    <a:lstStyle/>
                    <a:p>
                      <a:pPr algn="ctr" fontAlgn="ctr"/>
                      <a:r>
                        <a:rPr lang="en-US" sz="1100" u="none" strike="noStrike">
                          <a:effectLst/>
                        </a:rPr>
                        <a:t>SATSHEX or SSHEX</a:t>
                      </a:r>
                      <a:endParaRPr lang="en-US" sz="1100" b="0" i="0" u="none" strike="noStrike">
                        <a:solidFill>
                          <a:srgbClr val="000000"/>
                        </a:solidFill>
                        <a:effectLst/>
                        <a:latin typeface="Calibri"/>
                      </a:endParaRPr>
                    </a:p>
                  </a:txBody>
                  <a:tcPr marL="9525" marR="9525" marT="9525" marB="0" anchor="ctr"/>
                </a:tc>
                <a:tc>
                  <a:txBody>
                    <a:bodyPr/>
                    <a:lstStyle/>
                    <a:p>
                      <a:pPr algn="l" fontAlgn="ctr"/>
                      <a:r>
                        <a:rPr lang="en-US" sz="1100" u="none" strike="noStrike">
                          <a:effectLst/>
                        </a:rPr>
                        <a:t>sat, sun, holiday excluded.</a:t>
                      </a:r>
                      <a:endParaRPr lang="en-US" sz="1100" b="0" i="0" u="none" strike="noStrike">
                        <a:solidFill>
                          <a:srgbClr val="000000"/>
                        </a:solidFill>
                        <a:effectLst/>
                        <a:latin typeface="Calibri"/>
                      </a:endParaRPr>
                    </a:p>
                  </a:txBody>
                  <a:tcPr marL="9525" marR="9525" marT="9525" marB="0" anchor="ctr"/>
                </a:tc>
              </a:tr>
              <a:tr h="112420">
                <a:tc>
                  <a:txBody>
                    <a:bodyPr/>
                    <a:lstStyle/>
                    <a:p>
                      <a:pPr algn="ctr" fontAlgn="ctr"/>
                      <a:r>
                        <a:rPr lang="en-SG" sz="1100" u="none" strike="noStrike">
                          <a:effectLst/>
                        </a:rPr>
                        <a:t>SHEXEIU or SHEXEIUBE or SHEXUU</a:t>
                      </a:r>
                      <a:endParaRPr lang="en-SG" sz="1100" b="0" i="0" u="none" strike="noStrike">
                        <a:solidFill>
                          <a:srgbClr val="000000"/>
                        </a:solidFill>
                        <a:effectLst/>
                        <a:latin typeface="Calibri"/>
                      </a:endParaRPr>
                    </a:p>
                  </a:txBody>
                  <a:tcPr marL="9525" marR="9525" marT="9525" marB="0" anchor="ctr"/>
                </a:tc>
                <a:tc>
                  <a:txBody>
                    <a:bodyPr/>
                    <a:lstStyle/>
                    <a:p>
                      <a:pPr algn="l" fontAlgn="ctr"/>
                      <a:r>
                        <a:rPr lang="en-SG" sz="1100" u="none" strike="noStrike">
                          <a:effectLst/>
                        </a:rPr>
                        <a:t>sun, holiday excluded even if used both ends</a:t>
                      </a:r>
                      <a:endParaRPr lang="en-SG" sz="1100" b="0" i="0" u="none" strike="noStrike">
                        <a:solidFill>
                          <a:srgbClr val="000000"/>
                        </a:solidFill>
                        <a:effectLst/>
                        <a:latin typeface="Calibri"/>
                      </a:endParaRPr>
                    </a:p>
                  </a:txBody>
                  <a:tcPr marL="9525" marR="9525" marT="9525" marB="0" anchor="ctr"/>
                </a:tc>
              </a:tr>
              <a:tr h="112420">
                <a:tc>
                  <a:txBody>
                    <a:bodyPr/>
                    <a:lstStyle/>
                    <a:p>
                      <a:pPr algn="ctr" fontAlgn="ctr"/>
                      <a:r>
                        <a:rPr lang="en-US" sz="1100" u="none" strike="noStrike">
                          <a:effectLst/>
                        </a:rPr>
                        <a:t>FHINC</a:t>
                      </a:r>
                      <a:endParaRPr lang="en-US" sz="1100" b="0" i="0" u="none" strike="noStrike">
                        <a:solidFill>
                          <a:srgbClr val="000000"/>
                        </a:solidFill>
                        <a:effectLst/>
                        <a:latin typeface="Calibri"/>
                      </a:endParaRPr>
                    </a:p>
                  </a:txBody>
                  <a:tcPr marL="9525" marR="9525" marT="9525" marB="0" anchor="ctr"/>
                </a:tc>
                <a:tc>
                  <a:txBody>
                    <a:bodyPr/>
                    <a:lstStyle/>
                    <a:p>
                      <a:pPr algn="l" fontAlgn="ctr"/>
                      <a:r>
                        <a:rPr lang="en-US" sz="1100" u="none" strike="noStrike">
                          <a:effectLst/>
                        </a:rPr>
                        <a:t>fri, holiday included</a:t>
                      </a:r>
                      <a:endParaRPr lang="en-US" sz="1100" b="0" i="0" u="none" strike="noStrike">
                        <a:solidFill>
                          <a:srgbClr val="000000"/>
                        </a:solidFill>
                        <a:effectLst/>
                        <a:latin typeface="Calibri"/>
                      </a:endParaRPr>
                    </a:p>
                  </a:txBody>
                  <a:tcPr marL="9525" marR="9525" marT="9525" marB="0" anchor="ctr"/>
                </a:tc>
              </a:tr>
              <a:tr h="112420">
                <a:tc>
                  <a:txBody>
                    <a:bodyPr/>
                    <a:lstStyle/>
                    <a:p>
                      <a:pPr algn="ctr" fontAlgn="ctr"/>
                      <a:r>
                        <a:rPr lang="en-US" sz="1100" u="none" strike="noStrike">
                          <a:effectLst/>
                        </a:rPr>
                        <a:t>FHEX</a:t>
                      </a:r>
                      <a:endParaRPr lang="en-US" sz="1100" b="0" i="0" u="none" strike="noStrike">
                        <a:solidFill>
                          <a:srgbClr val="000000"/>
                        </a:solidFill>
                        <a:effectLst/>
                        <a:latin typeface="Calibri"/>
                      </a:endParaRPr>
                    </a:p>
                  </a:txBody>
                  <a:tcPr marL="9525" marR="9525" marT="9525" marB="0" anchor="ctr"/>
                </a:tc>
                <a:tc>
                  <a:txBody>
                    <a:bodyPr/>
                    <a:lstStyle/>
                    <a:p>
                      <a:pPr algn="l" fontAlgn="ctr"/>
                      <a:r>
                        <a:rPr lang="en-US" sz="1100" u="none" strike="noStrike" dirty="0" err="1">
                          <a:effectLst/>
                        </a:rPr>
                        <a:t>fri</a:t>
                      </a:r>
                      <a:r>
                        <a:rPr lang="en-US" sz="1100" u="none" strike="noStrike" dirty="0">
                          <a:effectLst/>
                        </a:rPr>
                        <a:t>, holiday excluded</a:t>
                      </a:r>
                      <a:endParaRPr lang="en-US" sz="1100" b="0" i="0" u="none" strike="noStrike" dirty="0">
                        <a:solidFill>
                          <a:srgbClr val="000000"/>
                        </a:solidFill>
                        <a:effectLst/>
                        <a:latin typeface="Calibri"/>
                      </a:endParaRPr>
                    </a:p>
                  </a:txBody>
                  <a:tcPr marL="9525" marR="9525" marT="9525" marB="0" anchor="ctr"/>
                </a:tc>
              </a:tr>
            </a:tbl>
          </a:graphicData>
        </a:graphic>
      </p:graphicFrame>
      <p:sp>
        <p:nvSpPr>
          <p:cNvPr id="5" name="Freeform 4"/>
          <p:cNvSpPr/>
          <p:nvPr/>
        </p:nvSpPr>
        <p:spPr>
          <a:xfrm>
            <a:off x="2639971" y="2805077"/>
            <a:ext cx="530260" cy="302508"/>
          </a:xfrm>
          <a:custGeom>
            <a:avLst/>
            <a:gdLst>
              <a:gd name="connsiteX0" fmla="*/ 481364 w 530260"/>
              <a:gd name="connsiteY0" fmla="*/ 27500 h 302508"/>
              <a:gd name="connsiteX1" fmla="*/ 446988 w 530260"/>
              <a:gd name="connsiteY1" fmla="*/ 13750 h 302508"/>
              <a:gd name="connsiteX2" fmla="*/ 350736 w 530260"/>
              <a:gd name="connsiteY2" fmla="*/ 6875 h 302508"/>
              <a:gd name="connsiteX3" fmla="*/ 323235 w 530260"/>
              <a:gd name="connsiteY3" fmla="*/ 0 h 302508"/>
              <a:gd name="connsiteX4" fmla="*/ 89479 w 530260"/>
              <a:gd name="connsiteY4" fmla="*/ 6875 h 302508"/>
              <a:gd name="connsiteX5" fmla="*/ 68853 w 530260"/>
              <a:gd name="connsiteY5" fmla="*/ 13750 h 302508"/>
              <a:gd name="connsiteX6" fmla="*/ 48227 w 530260"/>
              <a:gd name="connsiteY6" fmla="*/ 34376 h 302508"/>
              <a:gd name="connsiteX7" fmla="*/ 13852 w 530260"/>
              <a:gd name="connsiteY7" fmla="*/ 75627 h 302508"/>
              <a:gd name="connsiteX8" fmla="*/ 6976 w 530260"/>
              <a:gd name="connsiteY8" fmla="*/ 103128 h 302508"/>
              <a:gd name="connsiteX9" fmla="*/ 101 w 530260"/>
              <a:gd name="connsiteY9" fmla="*/ 123753 h 302508"/>
              <a:gd name="connsiteX10" fmla="*/ 6976 w 530260"/>
              <a:gd name="connsiteY10" fmla="*/ 226881 h 302508"/>
              <a:gd name="connsiteX11" fmla="*/ 27602 w 530260"/>
              <a:gd name="connsiteY11" fmla="*/ 233756 h 302508"/>
              <a:gd name="connsiteX12" fmla="*/ 68853 w 530260"/>
              <a:gd name="connsiteY12" fmla="*/ 261257 h 302508"/>
              <a:gd name="connsiteX13" fmla="*/ 123855 w 530260"/>
              <a:gd name="connsiteY13" fmla="*/ 288758 h 302508"/>
              <a:gd name="connsiteX14" fmla="*/ 261358 w 530260"/>
              <a:gd name="connsiteY14" fmla="*/ 302508 h 302508"/>
              <a:gd name="connsiteX15" fmla="*/ 412612 w 530260"/>
              <a:gd name="connsiteY15" fmla="*/ 295633 h 302508"/>
              <a:gd name="connsiteX16" fmla="*/ 453864 w 530260"/>
              <a:gd name="connsiteY16" fmla="*/ 254382 h 302508"/>
              <a:gd name="connsiteX17" fmla="*/ 481364 w 530260"/>
              <a:gd name="connsiteY17" fmla="*/ 220006 h 302508"/>
              <a:gd name="connsiteX18" fmla="*/ 508865 w 530260"/>
              <a:gd name="connsiteY18" fmla="*/ 185630 h 302508"/>
              <a:gd name="connsiteX19" fmla="*/ 515740 w 530260"/>
              <a:gd name="connsiteY19" fmla="*/ 151254 h 302508"/>
              <a:gd name="connsiteX20" fmla="*/ 529491 w 530260"/>
              <a:gd name="connsiteY20" fmla="*/ 130628 h 302508"/>
              <a:gd name="connsiteX21" fmla="*/ 522615 w 530260"/>
              <a:gd name="connsiteY21" fmla="*/ 48126 h 302508"/>
              <a:gd name="connsiteX22" fmla="*/ 501990 w 530260"/>
              <a:gd name="connsiteY22" fmla="*/ 34376 h 302508"/>
              <a:gd name="connsiteX23" fmla="*/ 481364 w 530260"/>
              <a:gd name="connsiteY23" fmla="*/ 27500 h 302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30260" h="302508">
                <a:moveTo>
                  <a:pt x="481364" y="27500"/>
                </a:moveTo>
                <a:cubicBezTo>
                  <a:pt x="472197" y="24062"/>
                  <a:pt x="459178" y="15675"/>
                  <a:pt x="446988" y="13750"/>
                </a:cubicBezTo>
                <a:cubicBezTo>
                  <a:pt x="415216" y="8733"/>
                  <a:pt x="382705" y="10427"/>
                  <a:pt x="350736" y="6875"/>
                </a:cubicBezTo>
                <a:cubicBezTo>
                  <a:pt x="341345" y="5832"/>
                  <a:pt x="332402" y="2292"/>
                  <a:pt x="323235" y="0"/>
                </a:cubicBezTo>
                <a:cubicBezTo>
                  <a:pt x="245316" y="2292"/>
                  <a:pt x="167318" y="2668"/>
                  <a:pt x="89479" y="6875"/>
                </a:cubicBezTo>
                <a:cubicBezTo>
                  <a:pt x="82242" y="7266"/>
                  <a:pt x="74883" y="9730"/>
                  <a:pt x="68853" y="13750"/>
                </a:cubicBezTo>
                <a:cubicBezTo>
                  <a:pt x="60763" y="19143"/>
                  <a:pt x="53879" y="26464"/>
                  <a:pt x="48227" y="34376"/>
                </a:cubicBezTo>
                <a:cubicBezTo>
                  <a:pt x="16507" y="78784"/>
                  <a:pt x="54513" y="48518"/>
                  <a:pt x="13852" y="75627"/>
                </a:cubicBezTo>
                <a:cubicBezTo>
                  <a:pt x="11560" y="84794"/>
                  <a:pt x="9572" y="94042"/>
                  <a:pt x="6976" y="103128"/>
                </a:cubicBezTo>
                <a:cubicBezTo>
                  <a:pt x="4985" y="110096"/>
                  <a:pt x="101" y="116506"/>
                  <a:pt x="101" y="123753"/>
                </a:cubicBezTo>
                <a:cubicBezTo>
                  <a:pt x="101" y="158205"/>
                  <a:pt x="-1380" y="193457"/>
                  <a:pt x="6976" y="226881"/>
                </a:cubicBezTo>
                <a:cubicBezTo>
                  <a:pt x="8734" y="233912"/>
                  <a:pt x="20727" y="231464"/>
                  <a:pt x="27602" y="233756"/>
                </a:cubicBezTo>
                <a:cubicBezTo>
                  <a:pt x="66698" y="272854"/>
                  <a:pt x="29055" y="241359"/>
                  <a:pt x="68853" y="261257"/>
                </a:cubicBezTo>
                <a:cubicBezTo>
                  <a:pt x="103451" y="278555"/>
                  <a:pt x="76276" y="276863"/>
                  <a:pt x="123855" y="288758"/>
                </a:cubicBezTo>
                <a:cubicBezTo>
                  <a:pt x="153455" y="296158"/>
                  <a:pt x="244526" y="301213"/>
                  <a:pt x="261358" y="302508"/>
                </a:cubicBezTo>
                <a:lnTo>
                  <a:pt x="412612" y="295633"/>
                </a:lnTo>
                <a:cubicBezTo>
                  <a:pt x="431478" y="290917"/>
                  <a:pt x="440113" y="268133"/>
                  <a:pt x="453864" y="254382"/>
                </a:cubicBezTo>
                <a:cubicBezTo>
                  <a:pt x="487059" y="221187"/>
                  <a:pt x="446679" y="263362"/>
                  <a:pt x="481364" y="220006"/>
                </a:cubicBezTo>
                <a:cubicBezTo>
                  <a:pt x="520550" y="171024"/>
                  <a:pt x="466546" y="249109"/>
                  <a:pt x="508865" y="185630"/>
                </a:cubicBezTo>
                <a:cubicBezTo>
                  <a:pt x="511157" y="174171"/>
                  <a:pt x="511637" y="162196"/>
                  <a:pt x="515740" y="151254"/>
                </a:cubicBezTo>
                <a:cubicBezTo>
                  <a:pt x="518641" y="143517"/>
                  <a:pt x="528941" y="138873"/>
                  <a:pt x="529491" y="130628"/>
                </a:cubicBezTo>
                <a:cubicBezTo>
                  <a:pt x="531327" y="103093"/>
                  <a:pt x="530196" y="74660"/>
                  <a:pt x="522615" y="48126"/>
                </a:cubicBezTo>
                <a:cubicBezTo>
                  <a:pt x="520345" y="40181"/>
                  <a:pt x="509380" y="38071"/>
                  <a:pt x="501990" y="34376"/>
                </a:cubicBezTo>
                <a:cubicBezTo>
                  <a:pt x="485339" y="26050"/>
                  <a:pt x="490531" y="30938"/>
                  <a:pt x="481364" y="27500"/>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5555152" y="2777576"/>
            <a:ext cx="1143213" cy="254382"/>
          </a:xfrm>
          <a:custGeom>
            <a:avLst/>
            <a:gdLst>
              <a:gd name="connsiteX0" fmla="*/ 1065654 w 1143213"/>
              <a:gd name="connsiteY0" fmla="*/ 34376 h 254382"/>
              <a:gd name="connsiteX1" fmla="*/ 192505 w 1143213"/>
              <a:gd name="connsiteY1" fmla="*/ 6875 h 254382"/>
              <a:gd name="connsiteX2" fmla="*/ 171880 w 1143213"/>
              <a:gd name="connsiteY2" fmla="*/ 0 h 254382"/>
              <a:gd name="connsiteX3" fmla="*/ 82502 w 1143213"/>
              <a:gd name="connsiteY3" fmla="*/ 6875 h 254382"/>
              <a:gd name="connsiteX4" fmla="*/ 41251 w 1143213"/>
              <a:gd name="connsiteY4" fmla="*/ 27501 h 254382"/>
              <a:gd name="connsiteX5" fmla="*/ 20625 w 1143213"/>
              <a:gd name="connsiteY5" fmla="*/ 34376 h 254382"/>
              <a:gd name="connsiteX6" fmla="*/ 13750 w 1143213"/>
              <a:gd name="connsiteY6" fmla="*/ 55001 h 254382"/>
              <a:gd name="connsiteX7" fmla="*/ 0 w 1143213"/>
              <a:gd name="connsiteY7" fmla="*/ 110003 h 254382"/>
              <a:gd name="connsiteX8" fmla="*/ 13750 w 1143213"/>
              <a:gd name="connsiteY8" fmla="*/ 171880 h 254382"/>
              <a:gd name="connsiteX9" fmla="*/ 48126 w 1143213"/>
              <a:gd name="connsiteY9" fmla="*/ 199380 h 254382"/>
              <a:gd name="connsiteX10" fmla="*/ 68752 w 1143213"/>
              <a:gd name="connsiteY10" fmla="*/ 206256 h 254382"/>
              <a:gd name="connsiteX11" fmla="*/ 89377 w 1143213"/>
              <a:gd name="connsiteY11" fmla="*/ 220006 h 254382"/>
              <a:gd name="connsiteX12" fmla="*/ 192505 w 1143213"/>
              <a:gd name="connsiteY12" fmla="*/ 233756 h 254382"/>
              <a:gd name="connsiteX13" fmla="*/ 275007 w 1143213"/>
              <a:gd name="connsiteY13" fmla="*/ 240632 h 254382"/>
              <a:gd name="connsiteX14" fmla="*/ 316259 w 1143213"/>
              <a:gd name="connsiteY14" fmla="*/ 247507 h 254382"/>
              <a:gd name="connsiteX15" fmla="*/ 364385 w 1143213"/>
              <a:gd name="connsiteY15" fmla="*/ 254382 h 254382"/>
              <a:gd name="connsiteX16" fmla="*/ 543140 w 1143213"/>
              <a:gd name="connsiteY16" fmla="*/ 247507 h 254382"/>
              <a:gd name="connsiteX17" fmla="*/ 639392 w 1143213"/>
              <a:gd name="connsiteY17" fmla="*/ 226881 h 254382"/>
              <a:gd name="connsiteX18" fmla="*/ 694394 w 1143213"/>
              <a:gd name="connsiteY18" fmla="*/ 220006 h 254382"/>
              <a:gd name="connsiteX19" fmla="*/ 756271 w 1143213"/>
              <a:gd name="connsiteY19" fmla="*/ 206256 h 254382"/>
              <a:gd name="connsiteX20" fmla="*/ 852523 w 1143213"/>
              <a:gd name="connsiteY20" fmla="*/ 192505 h 254382"/>
              <a:gd name="connsiteX21" fmla="*/ 928150 w 1143213"/>
              <a:gd name="connsiteY21" fmla="*/ 171880 h 254382"/>
              <a:gd name="connsiteX22" fmla="*/ 969401 w 1143213"/>
              <a:gd name="connsiteY22" fmla="*/ 158129 h 254382"/>
              <a:gd name="connsiteX23" fmla="*/ 1003777 w 1143213"/>
              <a:gd name="connsiteY23" fmla="*/ 151254 h 254382"/>
              <a:gd name="connsiteX24" fmla="*/ 1051904 w 1143213"/>
              <a:gd name="connsiteY24" fmla="*/ 130629 h 254382"/>
              <a:gd name="connsiteX25" fmla="*/ 1072529 w 1143213"/>
              <a:gd name="connsiteY25" fmla="*/ 123753 h 254382"/>
              <a:gd name="connsiteX26" fmla="*/ 1093155 w 1143213"/>
              <a:gd name="connsiteY26" fmla="*/ 103128 h 254382"/>
              <a:gd name="connsiteX27" fmla="*/ 1113780 w 1143213"/>
              <a:gd name="connsiteY27" fmla="*/ 55001 h 254382"/>
              <a:gd name="connsiteX28" fmla="*/ 1106905 w 1143213"/>
              <a:gd name="connsiteY28" fmla="*/ 34376 h 254382"/>
              <a:gd name="connsiteX29" fmla="*/ 1065654 w 1143213"/>
              <a:gd name="connsiteY29" fmla="*/ 34376 h 254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143213" h="254382">
                <a:moveTo>
                  <a:pt x="1065654" y="34376"/>
                </a:moveTo>
                <a:lnTo>
                  <a:pt x="192505" y="6875"/>
                </a:lnTo>
                <a:cubicBezTo>
                  <a:pt x="185262" y="6652"/>
                  <a:pt x="178755" y="2292"/>
                  <a:pt x="171880" y="0"/>
                </a:cubicBezTo>
                <a:cubicBezTo>
                  <a:pt x="142087" y="2292"/>
                  <a:pt x="112152" y="3169"/>
                  <a:pt x="82502" y="6875"/>
                </a:cubicBezTo>
                <a:cubicBezTo>
                  <a:pt x="59461" y="9755"/>
                  <a:pt x="61724" y="17265"/>
                  <a:pt x="41251" y="27501"/>
                </a:cubicBezTo>
                <a:cubicBezTo>
                  <a:pt x="34769" y="30742"/>
                  <a:pt x="27500" y="32084"/>
                  <a:pt x="20625" y="34376"/>
                </a:cubicBezTo>
                <a:cubicBezTo>
                  <a:pt x="18333" y="41251"/>
                  <a:pt x="15508" y="47970"/>
                  <a:pt x="13750" y="55001"/>
                </a:cubicBezTo>
                <a:lnTo>
                  <a:pt x="0" y="110003"/>
                </a:lnTo>
                <a:cubicBezTo>
                  <a:pt x="1388" y="118331"/>
                  <a:pt x="5939" y="158862"/>
                  <a:pt x="13750" y="171880"/>
                </a:cubicBezTo>
                <a:cubicBezTo>
                  <a:pt x="19230" y="181014"/>
                  <a:pt x="40098" y="195366"/>
                  <a:pt x="48126" y="199380"/>
                </a:cubicBezTo>
                <a:cubicBezTo>
                  <a:pt x="54608" y="202621"/>
                  <a:pt x="62270" y="203015"/>
                  <a:pt x="68752" y="206256"/>
                </a:cubicBezTo>
                <a:cubicBezTo>
                  <a:pt x="76142" y="209951"/>
                  <a:pt x="81538" y="217393"/>
                  <a:pt x="89377" y="220006"/>
                </a:cubicBezTo>
                <a:cubicBezTo>
                  <a:pt x="104502" y="225048"/>
                  <a:pt x="186141" y="233150"/>
                  <a:pt x="192505" y="233756"/>
                </a:cubicBezTo>
                <a:cubicBezTo>
                  <a:pt x="219977" y="236372"/>
                  <a:pt x="247580" y="237584"/>
                  <a:pt x="275007" y="240632"/>
                </a:cubicBezTo>
                <a:cubicBezTo>
                  <a:pt x="288862" y="242172"/>
                  <a:pt x="302481" y="245387"/>
                  <a:pt x="316259" y="247507"/>
                </a:cubicBezTo>
                <a:cubicBezTo>
                  <a:pt x="332275" y="249971"/>
                  <a:pt x="348343" y="252090"/>
                  <a:pt x="364385" y="254382"/>
                </a:cubicBezTo>
                <a:cubicBezTo>
                  <a:pt x="423970" y="252090"/>
                  <a:pt x="483620" y="251114"/>
                  <a:pt x="543140" y="247507"/>
                </a:cubicBezTo>
                <a:cubicBezTo>
                  <a:pt x="607694" y="243595"/>
                  <a:pt x="575776" y="239604"/>
                  <a:pt x="639392" y="226881"/>
                </a:cubicBezTo>
                <a:cubicBezTo>
                  <a:pt x="657510" y="223257"/>
                  <a:pt x="676198" y="223217"/>
                  <a:pt x="694394" y="220006"/>
                </a:cubicBezTo>
                <a:cubicBezTo>
                  <a:pt x="715201" y="216334"/>
                  <a:pt x="735455" y="209876"/>
                  <a:pt x="756271" y="206256"/>
                </a:cubicBezTo>
                <a:cubicBezTo>
                  <a:pt x="788201" y="200703"/>
                  <a:pt x="852523" y="192505"/>
                  <a:pt x="852523" y="192505"/>
                </a:cubicBezTo>
                <a:cubicBezTo>
                  <a:pt x="977208" y="150944"/>
                  <a:pt x="821232" y="201040"/>
                  <a:pt x="928150" y="171880"/>
                </a:cubicBezTo>
                <a:cubicBezTo>
                  <a:pt x="942133" y="168066"/>
                  <a:pt x="955418" y="161943"/>
                  <a:pt x="969401" y="158129"/>
                </a:cubicBezTo>
                <a:cubicBezTo>
                  <a:pt x="980675" y="155054"/>
                  <a:pt x="992440" y="154088"/>
                  <a:pt x="1003777" y="151254"/>
                </a:cubicBezTo>
                <a:cubicBezTo>
                  <a:pt x="1029573" y="144805"/>
                  <a:pt x="1024360" y="142434"/>
                  <a:pt x="1051904" y="130629"/>
                </a:cubicBezTo>
                <a:cubicBezTo>
                  <a:pt x="1058565" y="127774"/>
                  <a:pt x="1065654" y="126045"/>
                  <a:pt x="1072529" y="123753"/>
                </a:cubicBezTo>
                <a:cubicBezTo>
                  <a:pt x="1079404" y="116878"/>
                  <a:pt x="1087504" y="111040"/>
                  <a:pt x="1093155" y="103128"/>
                </a:cubicBezTo>
                <a:cubicBezTo>
                  <a:pt x="1103774" y="88261"/>
                  <a:pt x="1108170" y="71832"/>
                  <a:pt x="1113780" y="55001"/>
                </a:cubicBezTo>
                <a:cubicBezTo>
                  <a:pt x="1111488" y="48126"/>
                  <a:pt x="1112029" y="39500"/>
                  <a:pt x="1106905" y="34376"/>
                </a:cubicBezTo>
                <a:cubicBezTo>
                  <a:pt x="1097131" y="24602"/>
                  <a:pt x="1218054" y="38959"/>
                  <a:pt x="1065654" y="34376"/>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4709504" y="4709310"/>
            <a:ext cx="2791326" cy="343953"/>
          </a:xfrm>
          <a:custGeom>
            <a:avLst/>
            <a:gdLst>
              <a:gd name="connsiteX0" fmla="*/ 371260 w 2791326"/>
              <a:gd name="connsiteY0" fmla="*/ 55195 h 343953"/>
              <a:gd name="connsiteX1" fmla="*/ 323134 w 2791326"/>
              <a:gd name="connsiteY1" fmla="*/ 41445 h 343953"/>
              <a:gd name="connsiteX2" fmla="*/ 206255 w 2791326"/>
              <a:gd name="connsiteY2" fmla="*/ 27695 h 343953"/>
              <a:gd name="connsiteX3" fmla="*/ 20625 w 2791326"/>
              <a:gd name="connsiteY3" fmla="*/ 34570 h 343953"/>
              <a:gd name="connsiteX4" fmla="*/ 13750 w 2791326"/>
              <a:gd name="connsiteY4" fmla="*/ 55195 h 343953"/>
              <a:gd name="connsiteX5" fmla="*/ 0 w 2791326"/>
              <a:gd name="connsiteY5" fmla="*/ 68946 h 343953"/>
              <a:gd name="connsiteX6" fmla="*/ 20625 w 2791326"/>
              <a:gd name="connsiteY6" fmla="*/ 117072 h 343953"/>
              <a:gd name="connsiteX7" fmla="*/ 75627 w 2791326"/>
              <a:gd name="connsiteY7" fmla="*/ 165198 h 343953"/>
              <a:gd name="connsiteX8" fmla="*/ 130628 w 2791326"/>
              <a:gd name="connsiteY8" fmla="*/ 213325 h 343953"/>
              <a:gd name="connsiteX9" fmla="*/ 302508 w 2791326"/>
              <a:gd name="connsiteY9" fmla="*/ 295827 h 343953"/>
              <a:gd name="connsiteX10" fmla="*/ 495013 w 2791326"/>
              <a:gd name="connsiteY10" fmla="*/ 337078 h 343953"/>
              <a:gd name="connsiteX11" fmla="*/ 543140 w 2791326"/>
              <a:gd name="connsiteY11" fmla="*/ 343953 h 343953"/>
              <a:gd name="connsiteX12" fmla="*/ 928150 w 2791326"/>
              <a:gd name="connsiteY12" fmla="*/ 337078 h 343953"/>
              <a:gd name="connsiteX13" fmla="*/ 1993804 w 2791326"/>
              <a:gd name="connsiteY13" fmla="*/ 323328 h 343953"/>
              <a:gd name="connsiteX14" fmla="*/ 2028180 w 2791326"/>
              <a:gd name="connsiteY14" fmla="*/ 316452 h 343953"/>
              <a:gd name="connsiteX15" fmla="*/ 2083182 w 2791326"/>
              <a:gd name="connsiteY15" fmla="*/ 302702 h 343953"/>
              <a:gd name="connsiteX16" fmla="*/ 2117558 w 2791326"/>
              <a:gd name="connsiteY16" fmla="*/ 295827 h 343953"/>
              <a:gd name="connsiteX17" fmla="*/ 2193185 w 2791326"/>
              <a:gd name="connsiteY17" fmla="*/ 254576 h 343953"/>
              <a:gd name="connsiteX18" fmla="*/ 2227561 w 2791326"/>
              <a:gd name="connsiteY18" fmla="*/ 240825 h 343953"/>
              <a:gd name="connsiteX19" fmla="*/ 2255061 w 2791326"/>
              <a:gd name="connsiteY19" fmla="*/ 227075 h 343953"/>
              <a:gd name="connsiteX20" fmla="*/ 2750075 w 2791326"/>
              <a:gd name="connsiteY20" fmla="*/ 220200 h 343953"/>
              <a:gd name="connsiteX21" fmla="*/ 2770701 w 2791326"/>
              <a:gd name="connsiteY21" fmla="*/ 213325 h 343953"/>
              <a:gd name="connsiteX22" fmla="*/ 2791326 w 2791326"/>
              <a:gd name="connsiteY22" fmla="*/ 178949 h 343953"/>
              <a:gd name="connsiteX23" fmla="*/ 2777576 w 2791326"/>
              <a:gd name="connsiteY23" fmla="*/ 110197 h 343953"/>
              <a:gd name="connsiteX24" fmla="*/ 2763825 w 2791326"/>
              <a:gd name="connsiteY24" fmla="*/ 96446 h 343953"/>
              <a:gd name="connsiteX25" fmla="*/ 2701949 w 2791326"/>
              <a:gd name="connsiteY25" fmla="*/ 62070 h 343953"/>
              <a:gd name="connsiteX26" fmla="*/ 2605696 w 2791326"/>
              <a:gd name="connsiteY26" fmla="*/ 34570 h 343953"/>
              <a:gd name="connsiteX27" fmla="*/ 2585070 w 2791326"/>
              <a:gd name="connsiteY27" fmla="*/ 27695 h 343953"/>
              <a:gd name="connsiteX28" fmla="*/ 2564445 w 2791326"/>
              <a:gd name="connsiteY28" fmla="*/ 20819 h 343953"/>
              <a:gd name="connsiteX29" fmla="*/ 2495693 w 2791326"/>
              <a:gd name="connsiteY29" fmla="*/ 13944 h 343953"/>
              <a:gd name="connsiteX30" fmla="*/ 2241311 w 2791326"/>
              <a:gd name="connsiteY30" fmla="*/ 20819 h 343953"/>
              <a:gd name="connsiteX31" fmla="*/ 2213810 w 2791326"/>
              <a:gd name="connsiteY31" fmla="*/ 27695 h 343953"/>
              <a:gd name="connsiteX32" fmla="*/ 2090057 w 2791326"/>
              <a:gd name="connsiteY32" fmla="*/ 34570 h 343953"/>
              <a:gd name="connsiteX33" fmla="*/ 1746298 w 2791326"/>
              <a:gd name="connsiteY33" fmla="*/ 34570 h 343953"/>
              <a:gd name="connsiteX34" fmla="*/ 1471290 w 2791326"/>
              <a:gd name="connsiteY34" fmla="*/ 27695 h 343953"/>
              <a:gd name="connsiteX35" fmla="*/ 1423164 w 2791326"/>
              <a:gd name="connsiteY35" fmla="*/ 13944 h 343953"/>
              <a:gd name="connsiteX36" fmla="*/ 1381913 w 2791326"/>
              <a:gd name="connsiteY36" fmla="*/ 194 h 343953"/>
              <a:gd name="connsiteX37" fmla="*/ 1313161 w 2791326"/>
              <a:gd name="connsiteY37" fmla="*/ 7069 h 343953"/>
              <a:gd name="connsiteX38" fmla="*/ 1148156 w 2791326"/>
              <a:gd name="connsiteY38" fmla="*/ 13944 h 343953"/>
              <a:gd name="connsiteX39" fmla="*/ 1093155 w 2791326"/>
              <a:gd name="connsiteY39" fmla="*/ 20819 h 343953"/>
              <a:gd name="connsiteX40" fmla="*/ 1065654 w 2791326"/>
              <a:gd name="connsiteY40" fmla="*/ 27695 h 343953"/>
              <a:gd name="connsiteX41" fmla="*/ 1017528 w 2791326"/>
              <a:gd name="connsiteY41" fmla="*/ 34570 h 343953"/>
              <a:gd name="connsiteX42" fmla="*/ 976276 w 2791326"/>
              <a:gd name="connsiteY42" fmla="*/ 55195 h 343953"/>
              <a:gd name="connsiteX43" fmla="*/ 928150 w 2791326"/>
              <a:gd name="connsiteY43" fmla="*/ 82696 h 343953"/>
              <a:gd name="connsiteX44" fmla="*/ 886899 w 2791326"/>
              <a:gd name="connsiteY44" fmla="*/ 103322 h 343953"/>
              <a:gd name="connsiteX45" fmla="*/ 831898 w 2791326"/>
              <a:gd name="connsiteY45" fmla="*/ 130822 h 343953"/>
              <a:gd name="connsiteX46" fmla="*/ 680643 w 2791326"/>
              <a:gd name="connsiteY46" fmla="*/ 123947 h 343953"/>
              <a:gd name="connsiteX47" fmla="*/ 646267 w 2791326"/>
              <a:gd name="connsiteY47" fmla="*/ 110197 h 343953"/>
              <a:gd name="connsiteX48" fmla="*/ 625642 w 2791326"/>
              <a:gd name="connsiteY48" fmla="*/ 103322 h 343953"/>
              <a:gd name="connsiteX49" fmla="*/ 584391 w 2791326"/>
              <a:gd name="connsiteY49" fmla="*/ 82696 h 343953"/>
              <a:gd name="connsiteX50" fmla="*/ 556890 w 2791326"/>
              <a:gd name="connsiteY50" fmla="*/ 62070 h 343953"/>
              <a:gd name="connsiteX51" fmla="*/ 515639 w 2791326"/>
              <a:gd name="connsiteY51" fmla="*/ 48320 h 343953"/>
              <a:gd name="connsiteX52" fmla="*/ 495013 w 2791326"/>
              <a:gd name="connsiteY52" fmla="*/ 41445 h 343953"/>
              <a:gd name="connsiteX53" fmla="*/ 371260 w 2791326"/>
              <a:gd name="connsiteY53" fmla="*/ 55195 h 34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791326" h="343953">
                <a:moveTo>
                  <a:pt x="371260" y="55195"/>
                </a:moveTo>
                <a:cubicBezTo>
                  <a:pt x="342614" y="55195"/>
                  <a:pt x="339391" y="45196"/>
                  <a:pt x="323134" y="41445"/>
                </a:cubicBezTo>
                <a:cubicBezTo>
                  <a:pt x="287266" y="33168"/>
                  <a:pt x="240651" y="30822"/>
                  <a:pt x="206255" y="27695"/>
                </a:cubicBezTo>
                <a:cubicBezTo>
                  <a:pt x="144378" y="29987"/>
                  <a:pt x="81922" y="25814"/>
                  <a:pt x="20625" y="34570"/>
                </a:cubicBezTo>
                <a:cubicBezTo>
                  <a:pt x="13451" y="35595"/>
                  <a:pt x="17478" y="48981"/>
                  <a:pt x="13750" y="55195"/>
                </a:cubicBezTo>
                <a:cubicBezTo>
                  <a:pt x="10415" y="60753"/>
                  <a:pt x="4583" y="64362"/>
                  <a:pt x="0" y="68946"/>
                </a:cubicBezTo>
                <a:cubicBezTo>
                  <a:pt x="6875" y="84988"/>
                  <a:pt x="11255" y="102347"/>
                  <a:pt x="20625" y="117072"/>
                </a:cubicBezTo>
                <a:cubicBezTo>
                  <a:pt x="33504" y="137310"/>
                  <a:pt x="57840" y="150376"/>
                  <a:pt x="75627" y="165198"/>
                </a:cubicBezTo>
                <a:cubicBezTo>
                  <a:pt x="94342" y="180794"/>
                  <a:pt x="110358" y="199812"/>
                  <a:pt x="130628" y="213325"/>
                </a:cubicBezTo>
                <a:cubicBezTo>
                  <a:pt x="206745" y="264070"/>
                  <a:pt x="228024" y="273158"/>
                  <a:pt x="302508" y="295827"/>
                </a:cubicBezTo>
                <a:cubicBezTo>
                  <a:pt x="415221" y="330131"/>
                  <a:pt x="380009" y="320649"/>
                  <a:pt x="495013" y="337078"/>
                </a:cubicBezTo>
                <a:lnTo>
                  <a:pt x="543140" y="343953"/>
                </a:lnTo>
                <a:lnTo>
                  <a:pt x="928150" y="337078"/>
                </a:lnTo>
                <a:cubicBezTo>
                  <a:pt x="1981064" y="326496"/>
                  <a:pt x="1581158" y="357714"/>
                  <a:pt x="1993804" y="323328"/>
                </a:cubicBezTo>
                <a:cubicBezTo>
                  <a:pt x="2005263" y="321036"/>
                  <a:pt x="2016794" y="319080"/>
                  <a:pt x="2028180" y="316452"/>
                </a:cubicBezTo>
                <a:cubicBezTo>
                  <a:pt x="2046594" y="312202"/>
                  <a:pt x="2064651" y="306408"/>
                  <a:pt x="2083182" y="302702"/>
                </a:cubicBezTo>
                <a:lnTo>
                  <a:pt x="2117558" y="295827"/>
                </a:lnTo>
                <a:cubicBezTo>
                  <a:pt x="2150670" y="275960"/>
                  <a:pt x="2156602" y="271205"/>
                  <a:pt x="2193185" y="254576"/>
                </a:cubicBezTo>
                <a:cubicBezTo>
                  <a:pt x="2204420" y="249469"/>
                  <a:pt x="2216283" y="245837"/>
                  <a:pt x="2227561" y="240825"/>
                </a:cubicBezTo>
                <a:cubicBezTo>
                  <a:pt x="2236926" y="236663"/>
                  <a:pt x="2244820" y="227479"/>
                  <a:pt x="2255061" y="227075"/>
                </a:cubicBezTo>
                <a:cubicBezTo>
                  <a:pt x="2419953" y="220566"/>
                  <a:pt x="2585070" y="222492"/>
                  <a:pt x="2750075" y="220200"/>
                </a:cubicBezTo>
                <a:cubicBezTo>
                  <a:pt x="2756950" y="217908"/>
                  <a:pt x="2764487" y="217054"/>
                  <a:pt x="2770701" y="213325"/>
                </a:cubicBezTo>
                <a:cubicBezTo>
                  <a:pt x="2786429" y="203888"/>
                  <a:pt x="2785919" y="195171"/>
                  <a:pt x="2791326" y="178949"/>
                </a:cubicBezTo>
                <a:cubicBezTo>
                  <a:pt x="2790463" y="173771"/>
                  <a:pt x="2782704" y="120452"/>
                  <a:pt x="2777576" y="110197"/>
                </a:cubicBezTo>
                <a:cubicBezTo>
                  <a:pt x="2774677" y="104399"/>
                  <a:pt x="2769011" y="100335"/>
                  <a:pt x="2763825" y="96446"/>
                </a:cubicBezTo>
                <a:cubicBezTo>
                  <a:pt x="2735320" y="75068"/>
                  <a:pt x="2730018" y="69725"/>
                  <a:pt x="2701949" y="62070"/>
                </a:cubicBezTo>
                <a:cubicBezTo>
                  <a:pt x="2606959" y="36163"/>
                  <a:pt x="2684760" y="60924"/>
                  <a:pt x="2605696" y="34570"/>
                </a:cubicBezTo>
                <a:lnTo>
                  <a:pt x="2585070" y="27695"/>
                </a:lnTo>
                <a:cubicBezTo>
                  <a:pt x="2578195" y="25403"/>
                  <a:pt x="2571656" y="21540"/>
                  <a:pt x="2564445" y="20819"/>
                </a:cubicBezTo>
                <a:lnTo>
                  <a:pt x="2495693" y="13944"/>
                </a:lnTo>
                <a:cubicBezTo>
                  <a:pt x="2410899" y="16236"/>
                  <a:pt x="2326035" y="16686"/>
                  <a:pt x="2241311" y="20819"/>
                </a:cubicBezTo>
                <a:cubicBezTo>
                  <a:pt x="2231873" y="21279"/>
                  <a:pt x="2223220" y="26839"/>
                  <a:pt x="2213810" y="27695"/>
                </a:cubicBezTo>
                <a:cubicBezTo>
                  <a:pt x="2172665" y="31436"/>
                  <a:pt x="2131308" y="32278"/>
                  <a:pt x="2090057" y="34570"/>
                </a:cubicBezTo>
                <a:cubicBezTo>
                  <a:pt x="1960422" y="66978"/>
                  <a:pt x="2070195" y="42102"/>
                  <a:pt x="1746298" y="34570"/>
                </a:cubicBezTo>
                <a:lnTo>
                  <a:pt x="1471290" y="27695"/>
                </a:lnTo>
                <a:cubicBezTo>
                  <a:pt x="1455248" y="23111"/>
                  <a:pt x="1439110" y="18851"/>
                  <a:pt x="1423164" y="13944"/>
                </a:cubicBezTo>
                <a:cubicBezTo>
                  <a:pt x="1409311" y="9681"/>
                  <a:pt x="1396379" y="1098"/>
                  <a:pt x="1381913" y="194"/>
                </a:cubicBezTo>
                <a:cubicBezTo>
                  <a:pt x="1358926" y="-1243"/>
                  <a:pt x="1336153" y="5717"/>
                  <a:pt x="1313161" y="7069"/>
                </a:cubicBezTo>
                <a:cubicBezTo>
                  <a:pt x="1258207" y="10302"/>
                  <a:pt x="1203158" y="11652"/>
                  <a:pt x="1148156" y="13944"/>
                </a:cubicBezTo>
                <a:cubicBezTo>
                  <a:pt x="1129822" y="16236"/>
                  <a:pt x="1111380" y="17781"/>
                  <a:pt x="1093155" y="20819"/>
                </a:cubicBezTo>
                <a:cubicBezTo>
                  <a:pt x="1083834" y="22373"/>
                  <a:pt x="1074951" y="26005"/>
                  <a:pt x="1065654" y="27695"/>
                </a:cubicBezTo>
                <a:cubicBezTo>
                  <a:pt x="1049711" y="30594"/>
                  <a:pt x="1033570" y="32278"/>
                  <a:pt x="1017528" y="34570"/>
                </a:cubicBezTo>
                <a:cubicBezTo>
                  <a:pt x="958408" y="73982"/>
                  <a:pt x="1033214" y="26726"/>
                  <a:pt x="976276" y="55195"/>
                </a:cubicBezTo>
                <a:cubicBezTo>
                  <a:pt x="959750" y="63458"/>
                  <a:pt x="944418" y="73936"/>
                  <a:pt x="928150" y="82696"/>
                </a:cubicBezTo>
                <a:cubicBezTo>
                  <a:pt x="914614" y="89985"/>
                  <a:pt x="900082" y="95412"/>
                  <a:pt x="886899" y="103322"/>
                </a:cubicBezTo>
                <a:cubicBezTo>
                  <a:pt x="836815" y="133372"/>
                  <a:pt x="882903" y="118071"/>
                  <a:pt x="831898" y="130822"/>
                </a:cubicBezTo>
                <a:cubicBezTo>
                  <a:pt x="781480" y="128530"/>
                  <a:pt x="730805" y="129520"/>
                  <a:pt x="680643" y="123947"/>
                </a:cubicBezTo>
                <a:cubicBezTo>
                  <a:pt x="668377" y="122584"/>
                  <a:pt x="657823" y="114530"/>
                  <a:pt x="646267" y="110197"/>
                </a:cubicBezTo>
                <a:cubicBezTo>
                  <a:pt x="639482" y="107652"/>
                  <a:pt x="632517" y="105614"/>
                  <a:pt x="625642" y="103322"/>
                </a:cubicBezTo>
                <a:cubicBezTo>
                  <a:pt x="593619" y="71299"/>
                  <a:pt x="635075" y="108038"/>
                  <a:pt x="584391" y="82696"/>
                </a:cubicBezTo>
                <a:cubicBezTo>
                  <a:pt x="574142" y="77571"/>
                  <a:pt x="567139" y="67195"/>
                  <a:pt x="556890" y="62070"/>
                </a:cubicBezTo>
                <a:cubicBezTo>
                  <a:pt x="543926" y="55588"/>
                  <a:pt x="529389" y="52903"/>
                  <a:pt x="515639" y="48320"/>
                </a:cubicBezTo>
                <a:lnTo>
                  <a:pt x="495013" y="41445"/>
                </a:lnTo>
                <a:cubicBezTo>
                  <a:pt x="442308" y="43841"/>
                  <a:pt x="399906" y="55195"/>
                  <a:pt x="371260" y="55195"/>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2764" t="26018" r="73683" b="54175"/>
          <a:stretch/>
        </p:blipFill>
        <p:spPr bwMode="auto">
          <a:xfrm>
            <a:off x="5868144" y="1601919"/>
            <a:ext cx="1120655" cy="921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3491880" y="1340768"/>
            <a:ext cx="1584176" cy="3139321"/>
          </a:xfrm>
          <a:prstGeom prst="rect">
            <a:avLst/>
          </a:prstGeom>
          <a:solidFill>
            <a:schemeClr val="bg1"/>
          </a:solidFill>
        </p:spPr>
        <p:txBody>
          <a:bodyPr wrap="square" rtlCol="0">
            <a:spAutoFit/>
          </a:bodyPr>
          <a:lstStyle/>
          <a:p>
            <a:r>
              <a:rPr lang="en-US" sz="1100" dirty="0" smtClean="0"/>
              <a:t>So arrives on 22/11 and will take 2.27 days PLUS IDLE or extra Days. So The TURN TIME should reflect any extra days reflected. We cannot account for HOLIDAYS as that is too much. BUT we can have a note that Holidays are not included.</a:t>
            </a:r>
          </a:p>
          <a:p>
            <a:r>
              <a:rPr lang="en-US" sz="1100" dirty="0" smtClean="0"/>
              <a:t>The 2.27 days plus IDLE or EXTRA DAYS should be converted to hours and added to LAYTIME hours on next slide. EDITABLE in case you want to change.</a:t>
            </a:r>
            <a:endParaRPr lang="en-US" sz="1100" dirty="0"/>
          </a:p>
        </p:txBody>
      </p:sp>
    </p:spTree>
    <p:extLst>
      <p:ext uri="{BB962C8B-B14F-4D97-AF65-F5344CB8AC3E}">
        <p14:creationId xmlns:p14="http://schemas.microsoft.com/office/powerpoint/2010/main" val="2069675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8268800" cy="46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152168" y="1844824"/>
            <a:ext cx="1584176" cy="3139321"/>
          </a:xfrm>
          <a:prstGeom prst="rect">
            <a:avLst/>
          </a:prstGeom>
          <a:solidFill>
            <a:schemeClr val="bg1"/>
          </a:solidFill>
        </p:spPr>
        <p:txBody>
          <a:bodyPr wrap="square" rtlCol="0">
            <a:spAutoFit/>
          </a:bodyPr>
          <a:lstStyle/>
          <a:p>
            <a:r>
              <a:rPr lang="en-US" sz="1100" dirty="0" smtClean="0"/>
              <a:t>So arrives on 22/11 and will take 2.27 days PLUS IDLE or extra Days. So The TURN TIME should reflect any extra days reflected. We cannot account for HOLIDAYS as that is too much. BUT we can have a note that Holidays are not included.</a:t>
            </a:r>
          </a:p>
          <a:p>
            <a:r>
              <a:rPr lang="en-US" sz="1100" dirty="0" smtClean="0"/>
              <a:t>The 2.27 days plus IDLE or EXTRA DAYS should be converted to hours and added to LAYTIME hours on next slide. EDITABLE in case you want to change. </a:t>
            </a:r>
            <a:endParaRPr lang="en-US" sz="1100" dirty="0"/>
          </a:p>
        </p:txBody>
      </p:sp>
      <p:cxnSp>
        <p:nvCxnSpPr>
          <p:cNvPr id="6" name="Straight Arrow Connector 5"/>
          <p:cNvCxnSpPr>
            <a:endCxn id="5" idx="1"/>
          </p:cNvCxnSpPr>
          <p:nvPr/>
        </p:nvCxnSpPr>
        <p:spPr>
          <a:xfrm>
            <a:off x="5868144" y="2348880"/>
            <a:ext cx="1284024" cy="10656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1"/>
          </p:cNvCxnSpPr>
          <p:nvPr/>
        </p:nvCxnSpPr>
        <p:spPr>
          <a:xfrm flipH="1">
            <a:off x="1979712" y="3414485"/>
            <a:ext cx="5172456" cy="20307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880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306</Words>
  <Application>Microsoft Office PowerPoint</Application>
  <PresentationFormat>On-screen Show (4:3)</PresentationFormat>
  <Paragraphs>40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SHINC – SHEK ETC</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SHINC – SHEK ETC</dc:title>
  <dc:creator>Roy Devlin</dc:creator>
  <cp:lastModifiedBy>Roy Devlin</cp:lastModifiedBy>
  <cp:revision>3</cp:revision>
  <dcterms:created xsi:type="dcterms:W3CDTF">2012-10-23T07:07:22Z</dcterms:created>
  <dcterms:modified xsi:type="dcterms:W3CDTF">2012-10-23T07:34:35Z</dcterms:modified>
</cp:coreProperties>
</file>