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5DC3-CC5D-42EA-8FD8-9343E05EACE2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CDC1-CD67-4109-907A-3624B9A9FB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988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5DC3-CC5D-42EA-8FD8-9343E05EACE2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CDC1-CD67-4109-907A-3624B9A9FB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181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5DC3-CC5D-42EA-8FD8-9343E05EACE2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CDC1-CD67-4109-907A-3624B9A9FB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677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5DC3-CC5D-42EA-8FD8-9343E05EACE2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CDC1-CD67-4109-907A-3624B9A9FB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791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5DC3-CC5D-42EA-8FD8-9343E05EACE2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CDC1-CD67-4109-907A-3624B9A9FB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235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5DC3-CC5D-42EA-8FD8-9343E05EACE2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CDC1-CD67-4109-907A-3624B9A9FB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204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5DC3-CC5D-42EA-8FD8-9343E05EACE2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CDC1-CD67-4109-907A-3624B9A9FB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858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5DC3-CC5D-42EA-8FD8-9343E05EACE2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CDC1-CD67-4109-907A-3624B9A9FB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025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5DC3-CC5D-42EA-8FD8-9343E05EACE2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CDC1-CD67-4109-907A-3624B9A9FB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150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5DC3-CC5D-42EA-8FD8-9343E05EACE2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CDC1-CD67-4109-907A-3624B9A9FB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462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5DC3-CC5D-42EA-8FD8-9343E05EACE2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CDC1-CD67-4109-907A-3624B9A9FB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68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E5DC3-CC5D-42EA-8FD8-9343E05EACE2}" type="datetimeFigureOut">
              <a:rPr lang="en-US" smtClean="0"/>
              <a:pPr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9CDC1-CD67-4109-907A-3624B9A9FB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783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Voyage Estimation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CARGOSPOTTER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154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Position right click to open wheel to go to Voyage Estimator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55962" t="-278756" r="31066" b="34581"/>
          <a:stretch/>
        </p:blipFill>
        <p:spPr bwMode="auto">
          <a:xfrm>
            <a:off x="0" y="0"/>
            <a:ext cx="15240000" cy="857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2052"/>
          <a:stretch/>
        </p:blipFill>
        <p:spPr bwMode="auto">
          <a:xfrm>
            <a:off x="0" y="1628800"/>
            <a:ext cx="9132752" cy="451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Isosceles Triangle 4"/>
          <p:cNvSpPr/>
          <p:nvPr/>
        </p:nvSpPr>
        <p:spPr>
          <a:xfrm rot="8259789">
            <a:off x="3448473" y="3299410"/>
            <a:ext cx="360040" cy="288032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bIns="216000" rtlCol="0" anchor="ctr" anchorCtr="1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19872" y="3248046"/>
            <a:ext cx="375951" cy="22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032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45" b="40722"/>
          <a:stretch/>
        </p:blipFill>
        <p:spPr>
          <a:xfrm>
            <a:off x="0" y="7818"/>
            <a:ext cx="9146742" cy="4285278"/>
          </a:xfrm>
        </p:spPr>
      </p:pic>
      <p:sp>
        <p:nvSpPr>
          <p:cNvPr id="9" name="TextBox 8"/>
          <p:cNvSpPr txBox="1"/>
          <p:nvPr/>
        </p:nvSpPr>
        <p:spPr>
          <a:xfrm>
            <a:off x="423942" y="692696"/>
            <a:ext cx="302433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Voyage Estimator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3855" y="1681172"/>
            <a:ext cx="2592288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Ship Name 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10319" y="990019"/>
            <a:ext cx="1331687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cap="sq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Estimated Freight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669999" y="1074619"/>
            <a:ext cx="562954" cy="251817"/>
          </a:xfrm>
          <a:prstGeom prst="rect">
            <a:avLst/>
          </a:prstGeom>
          <a:solidFill>
            <a:schemeClr val="bg1"/>
          </a:solidFill>
          <a:ln cap="sq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$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246063" y="980728"/>
            <a:ext cx="64807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cap="sq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 MT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10319" y="1268760"/>
            <a:ext cx="1331687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cap="sq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Commission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69999" y="1268761"/>
            <a:ext cx="562954" cy="276999"/>
          </a:xfrm>
          <a:prstGeom prst="rect">
            <a:avLst/>
          </a:prstGeom>
          <a:solidFill>
            <a:schemeClr val="bg1"/>
          </a:solidFill>
          <a:ln cap="sq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%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357676" y="1342509"/>
            <a:ext cx="712879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cap="sq" cmpd="sng">
            <a:noFill/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34386" y="1567825"/>
            <a:ext cx="1210625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cap="sq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Vessel Name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669999" y="1567825"/>
            <a:ext cx="1656184" cy="276999"/>
          </a:xfrm>
          <a:prstGeom prst="rect">
            <a:avLst/>
          </a:prstGeom>
          <a:solidFill>
            <a:schemeClr val="bg1"/>
          </a:solidFill>
          <a:ln cap="sq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Crystal Ocean 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398192" y="1556792"/>
            <a:ext cx="50405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cap="sq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DWT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902247" y="1556792"/>
            <a:ext cx="648072" cy="276999"/>
          </a:xfrm>
          <a:prstGeom prst="rect">
            <a:avLst/>
          </a:prstGeom>
          <a:solidFill>
            <a:schemeClr val="accent1"/>
          </a:solidFill>
          <a:ln cap="sq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34000</a:t>
            </a:r>
            <a:endParaRPr lang="en-US" sz="1200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94170362"/>
              </p:ext>
            </p:extLst>
          </p:nvPr>
        </p:nvGraphicFramePr>
        <p:xfrm>
          <a:off x="445863" y="1988071"/>
          <a:ext cx="2952328" cy="504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72"/>
                <a:gridCol w="504056"/>
                <a:gridCol w="504056"/>
                <a:gridCol w="648072"/>
                <a:gridCol w="648072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Fuel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Speed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MT IFO</a:t>
                      </a:r>
                      <a:endParaRPr lang="en-US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Sea MDO</a:t>
                      </a:r>
                      <a:endParaRPr lang="en-US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Port MDO</a:t>
                      </a:r>
                      <a:endParaRPr lang="en-US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Loaded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13.5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25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1.5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Ballast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14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21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43391787"/>
              </p:ext>
            </p:extLst>
          </p:nvPr>
        </p:nvGraphicFramePr>
        <p:xfrm>
          <a:off x="3398191" y="1988840"/>
          <a:ext cx="1152128" cy="504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72"/>
                <a:gridCol w="504056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LS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380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 LS 180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 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13.5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 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14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27611410"/>
              </p:ext>
            </p:extLst>
          </p:nvPr>
        </p:nvGraphicFramePr>
        <p:xfrm>
          <a:off x="1672727" y="2564904"/>
          <a:ext cx="4749800" cy="171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9606"/>
                <a:gridCol w="72008"/>
                <a:gridCol w="504056"/>
                <a:gridCol w="648072"/>
                <a:gridCol w="2436058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Cost/Mt  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900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950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1050                950</a:t>
                      </a:r>
                      <a:r>
                        <a:rPr lang="en-US" sz="1000" u="none" strike="noStrike" baseline="0" dirty="0" smtClean="0">
                          <a:effectLst/>
                        </a:rPr>
                        <a:t>             875</a:t>
                      </a:r>
                      <a:r>
                        <a:rPr lang="en-US" sz="1000" u="none" strike="noStrike" dirty="0" smtClean="0">
                          <a:effectLst/>
                        </a:rPr>
                        <a:t>      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38625757"/>
              </p:ext>
            </p:extLst>
          </p:nvPr>
        </p:nvGraphicFramePr>
        <p:xfrm>
          <a:off x="1672727" y="2825502"/>
          <a:ext cx="4749800" cy="171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9606"/>
                <a:gridCol w="72008"/>
                <a:gridCol w="504056"/>
                <a:gridCol w="648072"/>
                <a:gridCol w="2436058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Cost/Mt  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900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950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1050                950</a:t>
                      </a:r>
                      <a:r>
                        <a:rPr lang="en-US" sz="1000" u="none" strike="noStrike" baseline="0" dirty="0" smtClean="0">
                          <a:effectLst/>
                        </a:rPr>
                        <a:t>             875</a:t>
                      </a:r>
                      <a:r>
                        <a:rPr lang="en-US" sz="1000" u="none" strike="noStrike" dirty="0" smtClean="0">
                          <a:effectLst/>
                        </a:rPr>
                        <a:t>      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73855" y="2564904"/>
            <a:ext cx="1215752" cy="246221"/>
          </a:xfrm>
          <a:prstGeom prst="rect">
            <a:avLst/>
          </a:prstGeom>
          <a:solidFill>
            <a:schemeClr val="bg1"/>
          </a:solidFill>
          <a:ln cap="sq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Bunker Port Name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373855" y="2822739"/>
            <a:ext cx="1215752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cap="sq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Live Bunker Pricing</a:t>
            </a:r>
            <a:endParaRPr lang="en-US" sz="10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17570354"/>
              </p:ext>
            </p:extLst>
          </p:nvPr>
        </p:nvGraphicFramePr>
        <p:xfrm>
          <a:off x="445863" y="3177158"/>
          <a:ext cx="6502401" cy="323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136"/>
                <a:gridCol w="1440160"/>
                <a:gridCol w="623398"/>
                <a:gridCol w="799710"/>
                <a:gridCol w="660078"/>
                <a:gridCol w="926648"/>
                <a:gridCol w="828271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Cargo Stowage Factor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COAL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Bale</a:t>
                      </a:r>
                      <a:endParaRPr lang="en-US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Gr Intake</a:t>
                      </a:r>
                      <a:endParaRPr lang="en-US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Bl Intake</a:t>
                      </a:r>
                      <a:endParaRPr lang="en-US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DWCC</a:t>
                      </a:r>
                      <a:endParaRPr lang="en-US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Used</a:t>
                      </a:r>
                      <a:endParaRPr lang="en-US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55,000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55,000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54,274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73,372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35859810"/>
              </p:ext>
            </p:extLst>
          </p:nvPr>
        </p:nvGraphicFramePr>
        <p:xfrm>
          <a:off x="251520" y="3573016"/>
          <a:ext cx="8711974" cy="13006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2019"/>
                <a:gridCol w="375561"/>
                <a:gridCol w="525785"/>
                <a:gridCol w="751122"/>
                <a:gridCol w="600897"/>
                <a:gridCol w="751122"/>
                <a:gridCol w="600897"/>
                <a:gridCol w="600897"/>
                <a:gridCol w="2028028"/>
                <a:gridCol w="1125646"/>
              </a:tblGrid>
              <a:tr h="300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Ports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smtClean="0">
                          <a:effectLst/>
                        </a:rPr>
                        <a:t>Distance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Steam Days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Port Days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smtClean="0">
                          <a:effectLst/>
                        </a:rPr>
                        <a:t>Port Costs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FO Sea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MDO Sea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MDO </a:t>
                      </a:r>
                      <a:r>
                        <a:rPr lang="en-US" sz="1000" b="1" u="none" strike="noStrike" dirty="0" smtClean="0">
                          <a:effectLst/>
                        </a:rPr>
                        <a:t>Port       LSO 380       LS180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smtClean="0">
                          <a:effectLst/>
                        </a:rPr>
                        <a:t>Total</a:t>
                      </a:r>
                      <a:r>
                        <a:rPr lang="en-US" sz="1000" b="1" u="none" strike="noStrike" baseline="0" dirty="0" smtClean="0">
                          <a:effectLst/>
                        </a:rPr>
                        <a:t> Fuels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</a:tr>
              <a:tr h="1608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Ballast</a:t>
                      </a:r>
                      <a:r>
                        <a:rPr lang="en-US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 port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9158" marR="9158" marT="91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1725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5.13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</a:tr>
              <a:tr h="1608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Load Port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9158" marR="9158" marT="91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0.00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1.81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$15,000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0.00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0.00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1.81                          0.00</a:t>
                      </a:r>
                      <a:r>
                        <a:rPr lang="en-US" sz="1000" b="0" i="0" u="none" strike="noStrike" baseline="0" dirty="0" smtClean="0">
                          <a:effectLst/>
                          <a:latin typeface="Arial"/>
                        </a:rPr>
                        <a:t>         </a:t>
                      </a:r>
                      <a:r>
                        <a:rPr lang="en-US" sz="1000" u="none" strike="noStrike" dirty="0" smtClean="0">
                          <a:effectLst/>
                        </a:rPr>
                        <a:t>0.00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r>
                        <a:rPr lang="en-US" sz="1000" u="none" strike="noStrike" dirty="0" smtClean="0">
                          <a:effectLst/>
                        </a:rPr>
                        <a:t>0.00</a:t>
                      </a:r>
                      <a:endParaRPr lang="en-US" sz="1000" b="0" i="0" u="none" strike="noStrike" dirty="0" smtClean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</a:tr>
              <a:tr h="1608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Laden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9158" marR="9158" marT="91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Laden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2,281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158" marR="9158" marT="9158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7.04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$120,000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176.00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10.56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smtClean="0">
                          <a:effectLst/>
                        </a:rPr>
                        <a:t>0.00                          0.00           0.00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r>
                        <a:rPr lang="en-US" sz="1000" u="none" strike="noStrike" dirty="0" smtClean="0">
                          <a:effectLst/>
                        </a:rPr>
                        <a:t>0.00</a:t>
                      </a:r>
                      <a:endParaRPr lang="en-US" sz="1000" b="0" i="0" u="none" strike="noStrike" dirty="0" smtClean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</a:tr>
              <a:tr h="1608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Discharge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158" marR="9158" marT="9158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0.00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1.55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$45,000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0.00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0.00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smtClean="0">
                          <a:effectLst/>
                        </a:rPr>
                        <a:t>1.55                          0.00</a:t>
                      </a:r>
                      <a:r>
                        <a:rPr lang="en-US" sz="1000" b="0" i="0" u="none" strike="noStrike" baseline="0" dirty="0" smtClean="0">
                          <a:effectLst/>
                          <a:latin typeface="Arial"/>
                        </a:rPr>
                        <a:t>         </a:t>
                      </a:r>
                      <a:r>
                        <a:rPr lang="en-US" sz="1000" u="none" strike="noStrike" dirty="0" smtClean="0">
                          <a:effectLst/>
                        </a:rPr>
                        <a:t>0.00</a:t>
                      </a:r>
                      <a:endParaRPr lang="en-US" sz="1000" b="0" i="0" u="none" strike="noStrike" dirty="0" smtClean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r>
                        <a:rPr lang="en-US" sz="1000" u="none" strike="noStrike" dirty="0" smtClean="0">
                          <a:effectLst/>
                        </a:rPr>
                        <a:t>0.00</a:t>
                      </a:r>
                      <a:endParaRPr lang="en-US" sz="1000" b="0" i="0" u="none" strike="noStrike" dirty="0" smtClean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</a:tr>
              <a:tr h="1608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Extra Steaming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158" marR="9158" marT="9158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0.00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0.00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r>
                        <a:rPr lang="en-US" sz="1000" u="none" strike="noStrike" dirty="0" smtClean="0">
                          <a:effectLst/>
                        </a:rPr>
                        <a:t>0.00</a:t>
                      </a:r>
                      <a:endParaRPr lang="en-US" sz="1000" b="0" i="0" u="none" strike="noStrike" dirty="0" smtClean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r>
                        <a:rPr lang="en-US" sz="1000" u="none" strike="noStrike" dirty="0" smtClean="0">
                          <a:effectLst/>
                        </a:rPr>
                        <a:t>0.00</a:t>
                      </a:r>
                      <a:r>
                        <a:rPr lang="en-US" sz="1000" b="0" i="0" u="none" strike="noStrike" baseline="0" dirty="0" smtClean="0">
                          <a:effectLst/>
                          <a:latin typeface="Arial"/>
                        </a:rPr>
                        <a:t>                    </a:t>
                      </a:r>
                      <a:r>
                        <a:rPr lang="en-US" sz="1000" u="none" strike="noStrike" dirty="0" smtClean="0">
                          <a:effectLst/>
                        </a:rPr>
                        <a:t>0.00           0.00</a:t>
                      </a:r>
                      <a:endParaRPr lang="en-US" sz="1000" b="0" i="0" u="none" strike="noStrike" dirty="0" smtClean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r>
                        <a:rPr lang="en-US" sz="1000" u="none" strike="noStrike" dirty="0" smtClean="0">
                          <a:effectLst/>
                        </a:rPr>
                        <a:t>0.00</a:t>
                      </a:r>
                      <a:endParaRPr lang="en-US" sz="1000" b="0" i="0" u="none" strike="noStrike" dirty="0" smtClean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</a:tr>
              <a:tr h="191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Totals</a:t>
                      </a:r>
                      <a:endParaRPr lang="en-US" sz="1200" b="1" i="1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1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r>
                        <a:rPr lang="en-US" sz="1200" b="1" u="none" strike="noStrike" dirty="0" smtClean="0">
                          <a:effectLst/>
                        </a:rPr>
                        <a:t>4006</a:t>
                      </a:r>
                      <a:endParaRPr lang="en-US" sz="1200" b="1" i="1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12.17</a:t>
                      </a:r>
                      <a:endParaRPr lang="en-US" sz="1200" b="1" i="1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3.36</a:t>
                      </a:r>
                      <a:endParaRPr lang="en-US" sz="1200" b="1" i="1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$180,000</a:t>
                      </a:r>
                      <a:endParaRPr lang="en-US" sz="1200" b="1" i="1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 </a:t>
                      </a:r>
                      <a:r>
                        <a:rPr lang="en-US" sz="1200" b="1" u="none" strike="noStrike" dirty="0" smtClean="0">
                          <a:effectLst/>
                        </a:rPr>
                        <a:t>176.00 </a:t>
                      </a:r>
                      <a:endParaRPr lang="en-US" sz="1200" b="1" i="1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10.56</a:t>
                      </a:r>
                      <a:endParaRPr lang="en-US" sz="1200" b="1" i="1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 smtClean="0">
                          <a:effectLst/>
                        </a:rPr>
                        <a:t>3.36                    0.00       0.00</a:t>
                      </a:r>
                      <a:endParaRPr lang="en-US" sz="1200" b="1" i="0" u="none" strike="noStrike" dirty="0" smtClean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13.92</a:t>
                      </a:r>
                      <a:endParaRPr lang="en-US" sz="1200" b="1" i="1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572000" y="1340768"/>
            <a:ext cx="396044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rot="5400000">
            <a:off x="3150001" y="578003"/>
            <a:ext cx="731959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37707137"/>
              </p:ext>
            </p:extLst>
          </p:nvPr>
        </p:nvGraphicFramePr>
        <p:xfrm>
          <a:off x="280554" y="4941167"/>
          <a:ext cx="9259997" cy="1087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6006"/>
                <a:gridCol w="763573"/>
                <a:gridCol w="709989"/>
                <a:gridCol w="43264"/>
                <a:gridCol w="706606"/>
                <a:gridCol w="936104"/>
                <a:gridCol w="648072"/>
                <a:gridCol w="288032"/>
                <a:gridCol w="648072"/>
                <a:gridCol w="648072"/>
                <a:gridCol w="1872207"/>
              </a:tblGrid>
              <a:tr h="154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DWCC Calculation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IFO Costs</a:t>
                      </a:r>
                      <a:endParaRPr lang="en-US" sz="900" b="1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$158,403</a:t>
                      </a:r>
                      <a:endParaRPr lang="en-US" sz="900" b="1" i="0" u="none" strike="noStrike" dirty="0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MDO Costs</a:t>
                      </a:r>
                      <a:endParaRPr lang="en-US" sz="900" b="1" i="0" u="none" strike="noStrike" dirty="0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$13,224</a:t>
                      </a:r>
                      <a:endParaRPr lang="en-US" sz="900" b="1" i="0" u="none" strike="noStrike" dirty="0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effectLst/>
                          <a:latin typeface="Arial"/>
                        </a:rPr>
                        <a:t>      LSO 380     LSO</a:t>
                      </a:r>
                      <a:r>
                        <a:rPr lang="en-US" sz="900" b="0" i="0" u="none" strike="noStrike" baseline="0" dirty="0" smtClean="0">
                          <a:effectLst/>
                          <a:latin typeface="Arial"/>
                        </a:rPr>
                        <a:t> 180</a:t>
                      </a:r>
                      <a:endParaRPr lang="en-US" sz="900" b="0" i="0" u="none" strike="noStrike" dirty="0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</a:tr>
              <a:tr h="1543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Deadweight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55,000</a:t>
                      </a:r>
                      <a:endParaRPr lang="en-US" sz="900" b="0" i="0" u="none" strike="noStrike" dirty="0">
                        <a:effectLst/>
                        <a:latin typeface="Arial"/>
                      </a:endParaRPr>
                    </a:p>
                  </a:txBody>
                  <a:tcPr marL="8932" marR="8932" marT="8932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MT</a:t>
                      </a:r>
                      <a:endParaRPr lang="en-US" sz="900" b="0" i="0" u="none" strike="noStrike" dirty="0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Reserve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MT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35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MT</a:t>
                      </a:r>
                      <a:endParaRPr lang="en-US" sz="900" b="0" i="0" u="none" strike="noStrike" dirty="0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</a:tr>
              <a:tr h="1543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Less FO Consumption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276</a:t>
                      </a:r>
                      <a:endParaRPr lang="en-US" sz="900" b="0" i="0" u="none" strike="noStrike" dirty="0">
                        <a:effectLst/>
                        <a:latin typeface="Arial"/>
                      </a:endParaRPr>
                    </a:p>
                  </a:txBody>
                  <a:tcPr marL="8932" marR="8932" marT="8932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MT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Cons+Reserve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276.00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MT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48.92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MT</a:t>
                      </a:r>
                      <a:endParaRPr lang="en-US" sz="900" b="0" i="0" u="none" strike="noStrike" dirty="0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</a:tr>
              <a:tr h="1543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Less MDO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100</a:t>
                      </a:r>
                      <a:endParaRPr lang="en-US" sz="900" b="0" i="0" u="none" strike="noStrike" dirty="0">
                        <a:effectLst/>
                        <a:latin typeface="Arial"/>
                      </a:endParaRPr>
                    </a:p>
                  </a:txBody>
                  <a:tcPr marL="8932" marR="8932" marT="8932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MT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ROB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500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MT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MT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</a:tr>
              <a:tr h="1543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Less FW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100</a:t>
                      </a:r>
                      <a:endParaRPr lang="en-US" sz="900" b="0" i="0" u="none" strike="noStrike" dirty="0">
                        <a:effectLst/>
                        <a:latin typeface="Arial"/>
                      </a:endParaRPr>
                    </a:p>
                  </a:txBody>
                  <a:tcPr marL="8932" marR="8932" marT="8932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MT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Qtty to use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For DWCC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276.00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MT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MT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</a:tr>
              <a:tr h="1543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Less Constant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250</a:t>
                      </a:r>
                      <a:endParaRPr lang="en-US" sz="900" b="0" i="0" u="none" strike="noStrike" dirty="0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MT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</a:tr>
              <a:tr h="1543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Less Reserve / Extra Steaming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MT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Dem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Desp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671900" y="206930"/>
            <a:ext cx="28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Feeds are </a:t>
            </a:r>
          </a:p>
          <a:p>
            <a:pPr marL="342900" indent="-342900">
              <a:buAutoNum type="arabicPeriod"/>
            </a:pPr>
            <a:r>
              <a:rPr lang="en-US" dirty="0" smtClean="0"/>
              <a:t>S-BIS ships data</a:t>
            </a:r>
          </a:p>
          <a:p>
            <a:pPr marL="342900" indent="-342900">
              <a:buAutoNum type="arabicPeriod"/>
            </a:pPr>
            <a:r>
              <a:rPr lang="en-US" dirty="0" smtClean="0"/>
              <a:t>Veson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Bunkersworld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902248" y="692696"/>
            <a:ext cx="406884" cy="8514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894136" y="692696"/>
            <a:ext cx="1008111" cy="1002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203848" y="1200527"/>
            <a:ext cx="576064" cy="1745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779912" y="1200527"/>
            <a:ext cx="1800200" cy="1745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80112" y="1706324"/>
            <a:ext cx="219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View full ships details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580112" y="812188"/>
            <a:ext cx="1440160" cy="10216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29523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54" t="17605" r="7676" b="7950"/>
          <a:stretch/>
        </p:blipFill>
        <p:spPr>
          <a:xfrm>
            <a:off x="0" y="1"/>
            <a:ext cx="9144000" cy="3681198"/>
          </a:xfrm>
          <a:solidFill>
            <a:schemeClr val="bg1">
              <a:lumMod val="95000"/>
            </a:schemeClr>
          </a:solidFill>
        </p:spPr>
      </p:pic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99303056"/>
              </p:ext>
            </p:extLst>
          </p:nvPr>
        </p:nvGraphicFramePr>
        <p:xfrm>
          <a:off x="457200" y="6309360"/>
          <a:ext cx="8229600" cy="77724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SG" sz="11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SG" sz="11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88353150"/>
              </p:ext>
            </p:extLst>
          </p:nvPr>
        </p:nvGraphicFramePr>
        <p:xfrm>
          <a:off x="323528" y="6881548"/>
          <a:ext cx="8229600" cy="36576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FLAG: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PANAMA until 2007 Sep 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07" t="2424" r="5780" b="53788"/>
          <a:stretch/>
        </p:blipFill>
        <p:spPr>
          <a:xfrm>
            <a:off x="35496" y="3663203"/>
            <a:ext cx="9108504" cy="423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931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01" r="8297" b="51073"/>
          <a:stretch/>
        </p:blipFill>
        <p:spPr>
          <a:xfrm>
            <a:off x="0" y="-20977"/>
            <a:ext cx="9144000" cy="496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960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05" r="6788" b="63939"/>
          <a:stretch/>
        </p:blipFill>
        <p:spPr>
          <a:xfrm>
            <a:off x="18790" y="-1"/>
            <a:ext cx="9125209" cy="507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008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6505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5810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8834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4687</TotalTime>
  <Words>264</Words>
  <Application>Microsoft Office PowerPoint</Application>
  <PresentationFormat>On-screen Show (4:3)</PresentationFormat>
  <Paragraphs>187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Voyage Estimation</vt:lpstr>
      <vt:lpstr>In Position right click to open wheel to go to Voyage Estimator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Voyage Estimation</dc:title>
  <dc:creator>Roy Devlin</dc:creator>
  <cp:lastModifiedBy>Letitia Devlin</cp:lastModifiedBy>
  <cp:revision>15</cp:revision>
  <dcterms:created xsi:type="dcterms:W3CDTF">2012-07-26T02:48:42Z</dcterms:created>
  <dcterms:modified xsi:type="dcterms:W3CDTF">2012-10-19T09:42:42Z</dcterms:modified>
</cp:coreProperties>
</file>