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96" r:id="rId3"/>
    <p:sldId id="265" r:id="rId4"/>
    <p:sldId id="264" r:id="rId5"/>
    <p:sldId id="266" r:id="rId6"/>
    <p:sldId id="318" r:id="rId7"/>
    <p:sldId id="324" r:id="rId8"/>
    <p:sldId id="286" r:id="rId9"/>
    <p:sldId id="268" r:id="rId10"/>
    <p:sldId id="270" r:id="rId11"/>
    <p:sldId id="271" r:id="rId12"/>
    <p:sldId id="311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26" r:id="rId27"/>
    <p:sldId id="327" r:id="rId28"/>
    <p:sldId id="328" r:id="rId29"/>
    <p:sldId id="329" r:id="rId30"/>
    <p:sldId id="258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0" autoAdjust="0"/>
    <p:restoredTop sz="88767" autoAdjust="0"/>
  </p:normalViewPr>
  <p:slideViewPr>
    <p:cSldViewPr>
      <p:cViewPr varScale="1">
        <p:scale>
          <a:sx n="54" d="100"/>
          <a:sy n="54" d="100"/>
        </p:scale>
        <p:origin x="5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C0B61-1D19-4130-869D-49E6C1ADEA8D}" type="datetimeFigureOut">
              <a:rPr lang="zh-CN" altLang="en-US" smtClean="0"/>
              <a:t>2016-7-26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2913-3178-40A7-899B-6B8098662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格式如下</a:t>
            </a:r>
            <a:r>
              <a:rPr lang="en-US" altLang="zh-CN" dirty="0" smtClean="0"/>
              <a:t>: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swtich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要执行的语句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case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要执行的语句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case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要执行的语句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default: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要执行的语句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}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/>
              <a:t>执行流程</a:t>
            </a:r>
            <a:r>
              <a:rPr lang="en-US" altLang="zh-CN" dirty="0" smtClean="0"/>
              <a:t>:  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后面的常量进行比较和哪个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后的常量相同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就执行哪个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后面的程序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遇到</a:t>
            </a:r>
            <a:r>
              <a:rPr lang="en-US" altLang="zh-CN" dirty="0" smtClean="0"/>
              <a:t>break,</a:t>
            </a:r>
            <a:r>
              <a:rPr lang="zh-CN" altLang="en-US" dirty="0" smtClean="0"/>
              <a:t>就全结束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64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52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5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59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java.lang.ArrayIndexOutOfBoundsException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数组下标越界异常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根据不存在的索引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获取数组的元素会导致数组下标越界异常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java.lang.NullPointerException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空指针异常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数组对象为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对象访问数组的元素会报空指针异常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69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定义数组的第一个元素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</a:t>
            </a:r>
            <a:r>
              <a:rPr lang="zh-CN" altLang="en-US" dirty="0" smtClean="0"/>
              <a:t>为最大值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循环</a:t>
            </a:r>
            <a:r>
              <a:rPr lang="en-US" altLang="zh-CN" dirty="0" err="1" smtClean="0"/>
              <a:t>arr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判断如果有比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</a:t>
            </a:r>
            <a:r>
              <a:rPr lang="zh-CN" altLang="en-US" dirty="0" smtClean="0"/>
              <a:t>大的就交换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直到</a:t>
            </a:r>
            <a:r>
              <a:rPr lang="en-US" altLang="zh-CN" dirty="0" err="1" smtClean="0"/>
              <a:t>arr</a:t>
            </a:r>
            <a:r>
              <a:rPr lang="zh-CN" altLang="en-US" dirty="0" smtClean="0"/>
              <a:t>数组遍历完毕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那么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</a:t>
            </a:r>
            <a:r>
              <a:rPr lang="zh-CN" altLang="en-US" smtClean="0"/>
              <a:t>中就保存了最大的元素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0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56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29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75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2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253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18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生成一个随机数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作为数组的下标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根据索引找到这个元素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names = {"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韩梅梅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老王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约翰逊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爱丽丝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"};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(names[new Random().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names.length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)]);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32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818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3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JDK1.0 - 1.4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short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JDK1.5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short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枚举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JDK1.7  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数据类型接受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 short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枚举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String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A:</a:t>
            </a:r>
            <a:r>
              <a:rPr lang="zh-CN" altLang="en-US" dirty="0" smtClean="0"/>
              <a:t>看程序写结果：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x = 2;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y = 3;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switch(x){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default: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break;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3: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4: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("y="+y);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B:</a:t>
            </a:r>
            <a:r>
              <a:rPr lang="zh-CN" altLang="en-US" dirty="0" smtClean="0"/>
              <a:t>看程序写结果：</a:t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x = 2;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y = 3;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switch(x){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default: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3: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case 4: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y++;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("y="+y); 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答案见下面</a:t>
            </a: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A:Y=4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B:Y</a:t>
            </a:r>
            <a:r>
              <a:rPr lang="en-US" altLang="zh-CN" baseline="0" dirty="0" smtClean="0"/>
              <a:t>=6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4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8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元素个数或数组长度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= new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元素个数或数组长度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x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[100];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x[]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[100];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16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3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0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2016-7-26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6(&#22522;&#30784;&#35821;&#27861;)&#25968;&#32452;&#30340;&#23450;&#20041;_1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7(&#22522;&#30784;&#35821;&#27861;)JVM&#30340;&#20869;&#23384;&#21010;&#20998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8(&#22522;&#30784;&#35821;&#27861;)&#25968;&#32452;&#30340;&#20869;&#2338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9(&#22522;&#30784;&#35821;&#27861;)&#20351;&#29992;&#32034;&#24341;&#35775;&#38382;&#25968;&#32452;&#30340;&#20803;&#32032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0(&#22522;&#30784;&#35821;&#27861;)&#25968;&#32452;&#30340;length&#23646;&#24615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1(&#22522;&#30784;&#35821;&#27861;)&#20026;&#25968;&#32452;&#30340;&#20803;&#32032;&#36171;&#20540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1(&#22522;&#30784;&#35821;&#27861;)&#25968;&#32452;&#30340;&#23450;&#20041;_2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2(&#22522;&#30784;&#35821;&#27861;)&#25968;&#32452;&#30340;&#36941;&#2138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3(&#22522;&#30784;&#35821;&#27861;)&#25968;&#32452;&#20013;&#24120;&#35265;&#30340;&#24322;&#24120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4(&#22522;&#30784;&#35821;&#27861;)&#25968;&#32452;&#33719;&#21462;&#26368;&#20540;&#30340;&#21407;&#29702;&#24605;&#24819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5(&#22522;&#30784;&#35821;&#27861;)&#25968;&#32452;&#33719;&#21462;&#26368;&#20540;&#20195;&#30721;&#23454;&#29616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6(&#22522;&#30784;&#35821;&#27861;)&#20108;&#32500;&#25968;&#32452;&#30340;&#23450;&#20041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7(&#22522;&#30784;&#35821;&#27861;)&#20108;&#32500;&#25968;&#32452;&#20869;&#23384;&#22270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8(&#22522;&#30784;&#35821;&#27861;)&#20108;&#32500;&#25968;&#32452;&#30340;&#23450;&#20041;&#21644;&#35775;&#3838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19(&#22522;&#30784;&#35821;&#27861;)&#20108;&#32500;&#25968;&#32452;&#30340;&#36941;&#2138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20(&#22522;&#30784;&#35821;&#27861;)&#20108;&#32500;&#25968;&#32452;&#30340;&#27714;&#21644;&#32451;&#2006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21(&#22522;&#30784;&#35821;&#27861;)&#38543;&#26426;&#28857;&#21517;&#22120;6&#26696;&#20363;&#20998;&#26512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22(&#22522;&#30784;&#35821;&#27861;)&#38543;&#26426;&#28857;&#21517;&#22120;&#20195;&#30721;&#23454;&#29616;_1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23(&#22522;&#30784;&#35821;&#27861;)&#38543;&#26426;&#28857;&#21517;&#22120;&#20195;&#30721;&#23454;&#29616;_2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1(&#22522;&#30784;&#35821;&#27861;)switch&#35821;&#21477;&#35299;&#26500;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2(&#22522;&#30784;&#35821;&#27861;)switch&#35821;&#21477;&#30340;&#26143;&#26399;&#21028;&#26029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3(&#22522;&#30784;&#35821;&#27861;)switch&#35821;&#21477;&#25509;&#21463;&#30340;&#25968;&#25454;&#31867;&#2241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4(&#22522;&#30784;&#35821;&#27861;)case&#31359;&#36879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ay04_video/day04_05(&#22522;&#30784;&#35821;&#27861;)&#25968;&#32452;&#27010;&#36848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740879"/>
            <a:ext cx="403244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8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基础语法</a:t>
            </a:r>
            <a:endParaRPr lang="en-US" altLang="zh-CN" sz="48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、数组的定义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6.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数组的定义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_1.avi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简述数组定义的格式</a:t>
            </a:r>
            <a:r>
              <a:rPr lang="en-US" altLang="zh-CN" sz="190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844824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6105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JVM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的内存划分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7.JVM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的内存划分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86105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、数组的内存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8.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数组的内存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、使用索引访问数组的元素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使用索引访问数组的元素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、数组的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length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属性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数组的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length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属性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、为数组的元素赋值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七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为数组的元素赋值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2.8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、数组的定义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课程八信息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03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数组的定义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_2.avi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2.9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、数组的遍历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课程九信息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08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数组的遍历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2.10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、数组中常见的异常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25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数组中常见的异常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 </a:t>
            </a:r>
            <a:r>
              <a:rPr lang="en-US" altLang="zh-CN" sz="1900" dirty="0" smtClean="0"/>
              <a:t>1.</a:t>
            </a:r>
            <a:r>
              <a:rPr lang="zh-CN" altLang="en-US" sz="1900" dirty="0" smtClean="0"/>
              <a:t>操作数组时可能会出现哪两个异常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 smtClean="0"/>
              <a:t>        2.</a:t>
            </a:r>
            <a:r>
              <a:rPr lang="zh-CN" altLang="en-US" sz="1900" dirty="0" smtClean="0"/>
              <a:t>出现这个两个异常的原因分别是什么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、数组获取最值的原理思想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14.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数组获取最值的原理思想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 smtClean="0"/>
              <a:t>思考</a:t>
            </a:r>
            <a:r>
              <a:rPr lang="en-US" altLang="zh-CN" sz="1900" dirty="0" smtClean="0"/>
              <a:t>:</a:t>
            </a:r>
            <a:r>
              <a:rPr lang="zh-CN" altLang="en-US" sz="1900" dirty="0" smtClean="0"/>
              <a:t>获取最大值的思想是什么</a:t>
            </a:r>
            <a:r>
              <a:rPr lang="en-US" altLang="zh-CN" sz="1900" dirty="0" smtClean="0"/>
              <a:t>?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/>
          <a:lstStyle/>
          <a:p>
            <a:pPr algn="l" eaLnBrk="1" hangingPunct="1"/>
            <a:r>
              <a:rPr lang="en-US" altLang="zh-CN" sz="3200" b="1" i="1" dirty="0" smtClean="0">
                <a:ea typeface="新宋体" panose="02010609030101010101" pitchFamily="49" charset="-122"/>
              </a:rPr>
              <a:t>Tip</a:t>
            </a:r>
            <a:r>
              <a:rPr lang="zh-CN" altLang="en-US" sz="3200" b="1" i="1" dirty="0" smtClean="0">
                <a:ea typeface="新宋体" panose="02010609030101010101" pitchFamily="49" charset="-122"/>
              </a:rPr>
              <a:t>：今日课程目标</a:t>
            </a: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7142" y="2276872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zh-CN" altLang="en-US" sz="2800" dirty="0"/>
              <a:t>流程</a:t>
            </a:r>
            <a:r>
              <a:rPr lang="zh-CN" altLang="en-US" sz="2800" dirty="0" smtClean="0"/>
              <a:t>控制语句</a:t>
            </a:r>
            <a:r>
              <a:rPr lang="en-US" altLang="zh-CN" sz="2800" dirty="0" smtClean="0"/>
              <a:t>Switch</a:t>
            </a:r>
            <a:endParaRPr lang="en-US" altLang="zh-CN" sz="29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zh-CN" altLang="en-US" sz="2800" dirty="0" smtClean="0"/>
              <a:t>数组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/>
              <a:t>掌握</a:t>
            </a:r>
            <a:r>
              <a:rPr lang="zh-CN" altLang="en-US" sz="2800" dirty="0"/>
              <a:t>随机点名器案例</a:t>
            </a:r>
            <a:endParaRPr lang="zh-CN" altLang="en-US" sz="29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、数组获取最值代码实现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26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15.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数组获取最值代码实现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、二维数组的定义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19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16.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二维数组的定义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620688"/>
            <a:ext cx="834434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、二维数组内存图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课程十四信息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17.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二维数组内存图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2.15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、二维数组的定义和访问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课程十五信息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38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18.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二维数组的定义和访问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2.16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、二维数组的遍历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课程十六信息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05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19.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二维数组的遍历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2.17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、二维数组的求和练习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课程十七信息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56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20.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二维数组的求和练习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      </a:t>
            </a:r>
            <a:r>
              <a:rPr lang="zh-CN" altLang="en-US" sz="1900" dirty="0"/>
              <a:t>无</a:t>
            </a:r>
            <a:endParaRPr lang="en-US" altLang="zh-CN" sz="1900" dirty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1052737"/>
            <a:ext cx="7776864" cy="146497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>
                <a:ea typeface="新宋体" panose="02010609030101010101" pitchFamily="49" charset="-122"/>
              </a:rPr>
              <a:t>三</a:t>
            </a:r>
            <a:r>
              <a:rPr lang="zh-CN" altLang="en-US" sz="3600" b="1" i="1" dirty="0" smtClean="0">
                <a:ea typeface="新宋体" panose="02010609030101010101" pitchFamily="49" charset="-122"/>
              </a:rPr>
              <a:t>、</a:t>
            </a:r>
            <a:r>
              <a:rPr lang="zh-CN" altLang="en-US" sz="3600" dirty="0"/>
              <a:t>随机点名器案例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endParaRPr lang="en-US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理解随机点名器案例分析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掌握随机点名器代码实现</a:t>
            </a:r>
            <a:endParaRPr lang="en-US" altLang="zh-CN" sz="29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484784"/>
            <a:ext cx="633670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、随机点名器案例分析</a:t>
            </a:r>
            <a:r>
              <a:rPr lang="en-US" altLang="zh-CN" sz="3200" dirty="0">
                <a:latin typeface="+mn-ea"/>
              </a:rPr>
              <a:t/>
            </a:r>
            <a:br>
              <a:rPr lang="en-US" altLang="zh-CN" sz="32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01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44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21.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随机点名器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6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案例分析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   </a:t>
            </a:r>
            <a:r>
              <a:rPr lang="zh-CN" altLang="en-US" sz="1900" dirty="0" smtClean="0"/>
              <a:t>叙述随机点名器的实现原理</a:t>
            </a:r>
            <a:r>
              <a:rPr lang="en-US" altLang="zh-CN" sz="1900" dirty="0" smtClean="0"/>
              <a:t>?</a:t>
            </a: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922463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、随机点名器代码实现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_1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课程长度：</a:t>
            </a:r>
            <a:r>
              <a:rPr lang="en-US" altLang="zh-CN" sz="1900" dirty="0" smtClean="0">
                <a:latin typeface="+mn-ea"/>
              </a:rPr>
              <a:t>06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22.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随机点名器代码实现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_1.avi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问答与练习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2277" y="510860"/>
            <a:ext cx="7920806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3.3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、随机点名器代码实现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_2</a:t>
            </a:r>
            <a:r>
              <a:rPr lang="en-US" altLang="zh-CN" sz="3600" dirty="0">
                <a:latin typeface="+mn-ea"/>
              </a:rPr>
              <a:t/>
            </a:r>
            <a:br>
              <a:rPr lang="en-US" altLang="zh-CN" sz="3600" dirty="0">
                <a:latin typeface="+mn-ea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02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23.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随机点名器代码实现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_2.avi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53658"/>
            <a:ext cx="7696200" cy="2015927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i="1" dirty="0" smtClean="0">
                <a:latin typeface="+mj-ea"/>
              </a:rPr>
              <a:t> 一、</a:t>
            </a:r>
            <a:r>
              <a:rPr lang="zh-CN" altLang="en-US" sz="3200" dirty="0"/>
              <a:t>流程控制语句</a:t>
            </a:r>
            <a:r>
              <a:rPr lang="en-US" altLang="zh-CN" sz="3200" dirty="0"/>
              <a:t>switch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24337" y="2169585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掌握</a:t>
            </a:r>
            <a:r>
              <a:rPr lang="en-US" altLang="zh-CN" sz="2800" dirty="0" smtClean="0"/>
              <a:t>switch</a:t>
            </a:r>
            <a:r>
              <a:rPr lang="zh-CN" altLang="en-US" sz="2800" dirty="0"/>
              <a:t>语句解构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语句的星期</a:t>
            </a:r>
            <a:r>
              <a:rPr lang="zh-CN" altLang="en-US" sz="2800" dirty="0" smtClean="0"/>
              <a:t>判断</a:t>
            </a:r>
            <a:endParaRPr lang="en-US" altLang="zh-CN" sz="2800" dirty="0" smtClean="0"/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>
                <a:latin typeface="+mn-ea"/>
              </a:rPr>
              <a:t>掌握</a:t>
            </a:r>
            <a:r>
              <a:rPr lang="en-US" altLang="zh-CN" sz="2800" dirty="0" smtClean="0"/>
              <a:t>switch</a:t>
            </a:r>
            <a:r>
              <a:rPr lang="zh-CN" altLang="en-US" sz="2800" dirty="0"/>
              <a:t>语句接受的数据类型</a:t>
            </a:r>
            <a:endParaRPr lang="en-US" altLang="zh-CN" sz="29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900" dirty="0" smtClean="0">
                <a:latin typeface="+mn-ea"/>
              </a:rPr>
              <a:t>掌握</a:t>
            </a:r>
            <a:r>
              <a:rPr lang="en-US" altLang="zh-CN" sz="2800" dirty="0"/>
              <a:t>case</a:t>
            </a:r>
            <a:r>
              <a:rPr lang="zh-CN" altLang="en-US" sz="2800" dirty="0" smtClean="0"/>
              <a:t>穿透</a:t>
            </a:r>
            <a:endParaRPr lang="en-US" altLang="zh-CN" sz="2800" dirty="0" smtClean="0"/>
          </a:p>
        </p:txBody>
      </p:sp>
      <p:cxnSp>
        <p:nvCxnSpPr>
          <p:cNvPr id="4" name="直接连接符 3"/>
          <p:cNvCxnSpPr/>
          <p:nvPr/>
        </p:nvCxnSpPr>
        <p:spPr>
          <a:xfrm>
            <a:off x="724337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70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08203"/>
            <a:ext cx="8600665" cy="1414260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switch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语句解析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课程一信息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</a:t>
            </a:r>
            <a:r>
              <a:rPr lang="zh-CN" altLang="en-US" sz="1900" dirty="0" smtClean="0">
                <a:latin typeface="+mn-ea"/>
              </a:rPr>
              <a:t>长度：</a:t>
            </a:r>
            <a:r>
              <a:rPr lang="en-US" altLang="zh-CN" sz="1900" dirty="0" smtClean="0">
                <a:latin typeface="+mn-ea"/>
              </a:rPr>
              <a:t>09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1.switch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语句解构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 smtClean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与练习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zh-CN" altLang="en-US" sz="1800" dirty="0" smtClean="0"/>
              <a:t>            简述</a:t>
            </a:r>
            <a:r>
              <a:rPr lang="en-US" altLang="zh-CN" sz="1800" dirty="0" smtClean="0"/>
              <a:t>switch</a:t>
            </a:r>
            <a:r>
              <a:rPr lang="zh-CN" altLang="en-US" sz="1800" dirty="0" smtClean="0"/>
              <a:t>的格式及流程</a:t>
            </a:r>
            <a:r>
              <a:rPr lang="en-US" altLang="zh-CN" sz="18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</a:t>
            </a:r>
            <a:r>
              <a:rPr lang="zh-CN" altLang="en-US" sz="1800" dirty="0" smtClean="0"/>
              <a:t>思考使用</a:t>
            </a:r>
            <a:r>
              <a:rPr lang="en-US" altLang="zh-CN" sz="1800" dirty="0" smtClean="0"/>
              <a:t>switch</a:t>
            </a:r>
            <a:r>
              <a:rPr lang="zh-CN" altLang="en-US" sz="1800" dirty="0" smtClean="0"/>
              <a:t>语句判断星期的思路</a:t>
            </a:r>
            <a:r>
              <a:rPr lang="en-US" altLang="zh-CN" sz="1800" dirty="0" smtClean="0"/>
              <a:t>?</a:t>
            </a:r>
            <a:endParaRPr lang="en-US" altLang="zh-CN" sz="18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1.2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switch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语句的星期判断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课程二信息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07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12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2.switch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语句的星期判断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7768208" cy="1512168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1.3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switch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语句接受的数据类型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课程三信息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</a:t>
            </a:r>
            <a:r>
              <a:rPr lang="en-US" altLang="zh-CN" sz="1900" dirty="0">
                <a:latin typeface="+mn-ea"/>
              </a:rPr>
              <a:t>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3.switch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语句接受的数据类型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问答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en-US" altLang="zh-CN" sz="1900" dirty="0" smtClean="0"/>
              <a:t>switch</a:t>
            </a:r>
            <a:r>
              <a:rPr lang="zh-CN" altLang="en-US" sz="1900" dirty="0" smtClean="0"/>
              <a:t>语句可以接受哪些数据类型</a:t>
            </a:r>
            <a:r>
              <a:rPr lang="en-US" altLang="zh-CN" sz="1900" dirty="0" smtClean="0"/>
              <a:t>?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72816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20688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1.4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</a:t>
            </a:r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case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穿透</a:t>
            </a:r>
            <a: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/>
            </a:r>
            <a:br>
              <a:rPr lang="en-US" altLang="zh-CN" sz="3200" b="1" i="1" dirty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</a:b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四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10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00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4.case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穿透</a:t>
            </a:r>
            <a:endParaRPr lang="en-US" altLang="zh-CN" sz="1900" dirty="0" smtClean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23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 smtClean="0"/>
              <a:t>备注中两个题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不运行直接说结果</a:t>
            </a:r>
            <a:endParaRPr lang="en-US" altLang="zh-CN" sz="19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1900" dirty="0" smtClean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en-US" altLang="zh-CN" sz="2400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755650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4868" y="692696"/>
            <a:ext cx="7696200" cy="1439863"/>
          </a:xfrm>
        </p:spPr>
        <p:txBody>
          <a:bodyPr>
            <a:normAutofit/>
          </a:bodyPr>
          <a:lstStyle/>
          <a:p>
            <a:pPr algn="l">
              <a:spcAft>
                <a:spcPct val="20000"/>
              </a:spcAft>
              <a:defRPr/>
            </a:pPr>
            <a:r>
              <a:rPr lang="zh-CN" altLang="en-US" sz="3200" b="1" dirty="0" smtClean="0">
                <a:latin typeface="+mj-ea"/>
              </a:rPr>
              <a:t>二</a:t>
            </a:r>
            <a:r>
              <a:rPr lang="zh-CN" altLang="en-US" sz="3200" b="1" i="1" dirty="0" smtClean="0">
                <a:latin typeface="+mj-ea"/>
              </a:rPr>
              <a:t>、数组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en-US" altLang="zh-CN" sz="32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1560" y="1916833"/>
            <a:ext cx="8532440" cy="4530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掌握数组的定义</a:t>
            </a:r>
            <a:endParaRPr lang="en-US" altLang="zh-CN" sz="2800" dirty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理解数组的内存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掌握数组的元素访问、赋值、遍历及常见异常</a:t>
            </a: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掌握求数组最值的代码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掌握二维数组的定义和访问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理解二维数组内存图</a:t>
            </a:r>
            <a:endParaRPr lang="en-US" altLang="zh-CN" sz="2800" dirty="0" smtClean="0">
              <a:latin typeface="+mn-ea"/>
            </a:endParaRPr>
          </a:p>
          <a:p>
            <a:pPr>
              <a:spcAft>
                <a:spcPct val="20000"/>
              </a:spcAft>
              <a:defRPr/>
            </a:pPr>
            <a:r>
              <a:rPr lang="zh-CN" altLang="en-US" sz="2800" dirty="0" smtClean="0">
                <a:latin typeface="+mn-ea"/>
              </a:rPr>
              <a:t>掌握二维数组的遍历及求和练习</a:t>
            </a:r>
            <a:endParaRPr lang="en-US" sz="2800" dirty="0"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82600"/>
            <a:ext cx="7696200" cy="1439863"/>
          </a:xfrm>
        </p:spPr>
        <p:txBody>
          <a:bodyPr>
            <a:normAutofit/>
          </a:bodyPr>
          <a:lstStyle/>
          <a:p>
            <a:r>
              <a:rPr lang="en-US" altLang="zh-CN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2.1</a:t>
            </a:r>
            <a:r>
              <a:rPr lang="zh-CN" altLang="en-US" sz="3200" b="1" i="1" dirty="0" smtClean="0">
                <a:solidFill>
                  <a:schemeClr val="accent5">
                    <a:lumMod val="75000"/>
                  </a:schemeClr>
                </a:solidFill>
                <a:ea typeface="新宋体" panose="02010609030101010101" pitchFamily="49" charset="-122"/>
              </a:rPr>
              <a:t>、数组的概述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ea typeface="新宋体" panose="0201060903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650" y="1922463"/>
            <a:ext cx="7696200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sz="2400" dirty="0" smtClean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/>
              <a:t>课程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信息</a:t>
            </a: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1900" dirty="0">
                <a:latin typeface="+mn-ea"/>
              </a:rPr>
              <a:t>课程长度</a:t>
            </a:r>
            <a:r>
              <a:rPr lang="zh-CN" altLang="en-US" sz="1900" dirty="0" smtClean="0">
                <a:latin typeface="+mn-ea"/>
              </a:rPr>
              <a:t>：</a:t>
            </a:r>
            <a:r>
              <a:rPr lang="en-US" altLang="zh-CN" sz="1900" dirty="0" smtClean="0">
                <a:latin typeface="+mn-ea"/>
              </a:rPr>
              <a:t>04</a:t>
            </a:r>
            <a:r>
              <a:rPr lang="zh-CN" altLang="en-US" sz="1900" dirty="0" smtClean="0">
                <a:latin typeface="+mn-ea"/>
              </a:rPr>
              <a:t>分</a:t>
            </a:r>
            <a:r>
              <a:rPr lang="en-US" altLang="zh-CN" sz="1900" dirty="0" smtClean="0">
                <a:latin typeface="+mn-ea"/>
              </a:rPr>
              <a:t>43</a:t>
            </a:r>
            <a:r>
              <a:rPr lang="zh-CN" altLang="en-US" sz="1900" dirty="0" smtClean="0">
                <a:latin typeface="+mn-ea"/>
              </a:rPr>
              <a:t>秒</a:t>
            </a:r>
            <a:endParaRPr lang="en-US" altLang="zh-CN" sz="1900" dirty="0">
              <a:latin typeface="+mn-ea"/>
            </a:endParaRPr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1900" dirty="0" smtClean="0">
                <a:latin typeface="+mn-ea"/>
                <a:hlinkClick r:id="rId3" action="ppaction://hlinkfile"/>
              </a:rPr>
              <a:t>5.</a:t>
            </a:r>
            <a:r>
              <a:rPr lang="zh-CN" altLang="en-US" sz="1900" dirty="0" smtClean="0">
                <a:latin typeface="+mn-ea"/>
                <a:hlinkClick r:id="rId3" action="ppaction://hlinkfile"/>
              </a:rPr>
              <a:t>数组概述</a:t>
            </a:r>
            <a:r>
              <a:rPr lang="en-US" altLang="zh-CN" sz="1900" dirty="0" smtClean="0">
                <a:latin typeface="+mn-ea"/>
                <a:hlinkClick r:id="rId3" action="ppaction://hlinkfile"/>
              </a:rPr>
              <a:t>.</a:t>
            </a:r>
            <a:r>
              <a:rPr lang="en-US" altLang="zh-CN" sz="1900" dirty="0" err="1" smtClean="0">
                <a:latin typeface="+mn-ea"/>
                <a:hlinkClick r:id="rId3" action="ppaction://hlinkfile"/>
              </a:rPr>
              <a:t>avi</a:t>
            </a:r>
            <a:endParaRPr lang="en-US" altLang="zh-CN" sz="1900" dirty="0">
              <a:latin typeface="+mn-ea"/>
            </a:endParaRP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问答与</a:t>
            </a:r>
            <a:r>
              <a:rPr lang="zh-CN" altLang="en-US" sz="2400" dirty="0" smtClean="0"/>
              <a:t>练习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1900" dirty="0"/>
              <a:t>无</a:t>
            </a:r>
            <a:r>
              <a:rPr lang="en-US" altLang="zh-CN" sz="2400" dirty="0" smtClean="0"/>
              <a:t>   </a:t>
            </a:r>
          </a:p>
          <a:p>
            <a:pPr marL="0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2400" dirty="0" smtClean="0"/>
              <a:t>     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592" y="1700808"/>
            <a:ext cx="777686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5512</TotalTime>
  <Words>1113</Words>
  <Application>Microsoft Office PowerPoint</Application>
  <PresentationFormat>全屏显示(4:3)</PresentationFormat>
  <Paragraphs>272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新宋体</vt:lpstr>
      <vt:lpstr>Arial</vt:lpstr>
      <vt:lpstr>Calibri</vt:lpstr>
      <vt:lpstr>Wingdings</vt:lpstr>
      <vt:lpstr>Office 主题</vt:lpstr>
      <vt:lpstr>PowerPoint 演示文稿</vt:lpstr>
      <vt:lpstr>Tip：今日课程目标</vt:lpstr>
      <vt:lpstr> 一、流程控制语句switch</vt:lpstr>
      <vt:lpstr>1.1、switch语句解析</vt:lpstr>
      <vt:lpstr>1.2、switch语句的星期判断 </vt:lpstr>
      <vt:lpstr>1.3、switch语句接受的数据类型</vt:lpstr>
      <vt:lpstr>1.4、case穿透 </vt:lpstr>
      <vt:lpstr>二、数组 </vt:lpstr>
      <vt:lpstr>2.1、数组的概述</vt:lpstr>
      <vt:lpstr>2.2、数组的定义_1</vt:lpstr>
      <vt:lpstr>2.3、JVM的内存划分</vt:lpstr>
      <vt:lpstr>2.4、数组的内存</vt:lpstr>
      <vt:lpstr>2.5、使用索引访问数组的元素</vt:lpstr>
      <vt:lpstr>2.6、数组的length属性</vt:lpstr>
      <vt:lpstr>2.7、为数组的元素赋值</vt:lpstr>
      <vt:lpstr>2.8、数组的定义_2</vt:lpstr>
      <vt:lpstr>2.9、数组的遍历</vt:lpstr>
      <vt:lpstr>2.10、数组中常见的异常</vt:lpstr>
      <vt:lpstr>2.11、数组获取最值的原理思想</vt:lpstr>
      <vt:lpstr>2.12、数组获取最值代码实现</vt:lpstr>
      <vt:lpstr>2.13、二维数组的定义</vt:lpstr>
      <vt:lpstr>2.14、二维数组内存图</vt:lpstr>
      <vt:lpstr>2.15、二维数组的定义和访问</vt:lpstr>
      <vt:lpstr>2.16、二维数组的遍历</vt:lpstr>
      <vt:lpstr>2.17、二维数组的求和练习</vt:lpstr>
      <vt:lpstr>三、随机点名器案例  </vt:lpstr>
      <vt:lpstr>3.1、随机点名器案例分析 </vt:lpstr>
      <vt:lpstr>3.2、随机点名器代码实现_1</vt:lpstr>
      <vt:lpstr>3.3、随机点名器代码实现_2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deeplm</cp:lastModifiedBy>
  <cp:revision>982</cp:revision>
  <dcterms:created xsi:type="dcterms:W3CDTF">2015-06-29T07:19:05Z</dcterms:created>
  <dcterms:modified xsi:type="dcterms:W3CDTF">2016-07-26T14:52:06Z</dcterms:modified>
</cp:coreProperties>
</file>