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67" r:id="rId4"/>
    <p:sldId id="268" r:id="rId5"/>
    <p:sldId id="269" r:id="rId6"/>
    <p:sldId id="288" r:id="rId7"/>
    <p:sldId id="289" r:id="rId8"/>
    <p:sldId id="290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92" r:id="rId22"/>
    <p:sldId id="293" r:id="rId23"/>
    <p:sldId id="25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72" autoAdjust="0"/>
    <p:restoredTop sz="90680" autoAdjust="0"/>
  </p:normalViewPr>
  <p:slideViewPr>
    <p:cSldViewPr>
      <p:cViewPr varScale="1">
        <p:scale>
          <a:sx n="54" d="100"/>
          <a:sy n="54" d="100"/>
        </p:scale>
        <p:origin x="29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9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什么是异常？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代码在运行时期发生的问题就是异常。</a:t>
            </a:r>
            <a:endParaRPr lang="en-US" altLang="zh-CN" smtClean="0"/>
          </a:p>
          <a:p>
            <a:r>
              <a:rPr lang="zh-CN" altLang="en-US" smtClean="0"/>
              <a:t>我们见过的异常：数组角标越界异常</a:t>
            </a:r>
            <a:r>
              <a:rPr lang="en-US" altLang="zh-CN" smtClean="0"/>
              <a:t>ArrayIndexOutOfBoundsException,</a:t>
            </a:r>
            <a:r>
              <a:rPr lang="zh-CN" altLang="en-US" smtClean="0"/>
              <a:t>空指针异常</a:t>
            </a:r>
            <a:r>
              <a:rPr lang="en-US" altLang="zh-CN" smtClean="0"/>
              <a:t>NullPointerException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smtClean="0"/>
              <a:t>1.</a:t>
            </a:r>
            <a:r>
              <a:rPr lang="zh-CN" altLang="en-US" sz="1200" smtClean="0"/>
              <a:t>多</a:t>
            </a:r>
            <a:r>
              <a:rPr lang="en-US" altLang="zh-CN" sz="1200" smtClean="0"/>
              <a:t>catch</a:t>
            </a:r>
            <a:r>
              <a:rPr lang="zh-CN" altLang="en-US" sz="1200" smtClean="0"/>
              <a:t>处理的格式</a:t>
            </a:r>
            <a:r>
              <a:rPr lang="en-US" altLang="zh-CN" sz="1200" smtClean="0"/>
              <a:t>?</a:t>
            </a:r>
            <a:endParaRPr lang="en-US" altLang="zh-CN" smtClean="0"/>
          </a:p>
          <a:p>
            <a:r>
              <a:rPr lang="en-US" altLang="zh-CN" smtClean="0"/>
              <a:t>void show(){ //</a:t>
            </a:r>
            <a:r>
              <a:rPr lang="zh-CN" altLang="en-US" smtClean="0"/>
              <a:t>不用</a:t>
            </a:r>
            <a:r>
              <a:rPr lang="en-US" altLang="zh-CN" smtClean="0"/>
              <a:t>throws </a:t>
            </a:r>
          </a:p>
          <a:p>
            <a:r>
              <a:rPr lang="en-US" altLang="zh-CN" smtClean="0"/>
              <a:t>	try{</a:t>
            </a:r>
          </a:p>
          <a:p>
            <a:r>
              <a:rPr lang="en-US" altLang="zh-CN" smtClean="0"/>
              <a:t>		throw new Exception();//</a:t>
            </a:r>
            <a:r>
              <a:rPr lang="zh-CN" altLang="en-US" smtClean="0"/>
              <a:t>产生异常，直接捕获处理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}catch(XxxException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}catch(YyyException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}catch(ZzzException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		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有顺序：</a:t>
            </a:r>
            <a:endParaRPr lang="en-US" altLang="zh-CN" smtClean="0"/>
          </a:p>
          <a:p>
            <a:pPr lvl="1"/>
            <a:r>
              <a:rPr lang="zh-CN" altLang="en-US" smtClean="0"/>
              <a:t>平级异常：抛出的异常类之间</a:t>
            </a:r>
            <a:r>
              <a:rPr lang="en-US" altLang="zh-CN" smtClean="0"/>
              <a:t>,</a:t>
            </a:r>
            <a:r>
              <a:rPr lang="zh-CN" altLang="en-US" smtClean="0"/>
              <a:t>没有继承关系</a:t>
            </a:r>
            <a:r>
              <a:rPr lang="en-US" altLang="zh-CN" smtClean="0"/>
              <a:t>,</a:t>
            </a:r>
            <a:r>
              <a:rPr lang="zh-CN" altLang="en-US" smtClean="0"/>
              <a:t>没有顺序</a:t>
            </a:r>
            <a:endParaRPr lang="en-US" altLang="zh-CN" smtClean="0"/>
          </a:p>
          <a:p>
            <a:pPr lvl="1"/>
            <a:r>
              <a:rPr lang="zh-CN" altLang="en-US" smtClean="0"/>
              <a:t>上下级关系的异常：越高级的父类</a:t>
            </a:r>
            <a:r>
              <a:rPr lang="en-US" altLang="zh-CN" smtClean="0"/>
              <a:t>,</a:t>
            </a:r>
            <a:r>
              <a:rPr lang="zh-CN" altLang="en-US" smtClean="0"/>
              <a:t>越写在下面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finally</a:t>
            </a:r>
            <a:r>
              <a:rPr lang="zh-CN" altLang="en-US" smtClean="0"/>
              <a:t>的特点和作用：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A: finally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的特点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* 被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控制的语句体一定会执行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的作用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*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无论程序是否有异常出现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程序必须执行释放资源。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如：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流操作和数据库操作中会见到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40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44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48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27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85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8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7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异常的处理方式：</a:t>
            </a:r>
          </a:p>
          <a:p>
            <a:r>
              <a:rPr lang="en-US" altLang="zh-CN" smtClean="0"/>
              <a:t>	a</a:t>
            </a:r>
            <a:r>
              <a:rPr lang="zh-CN" altLang="en-US" smtClean="0"/>
              <a:t>：</a:t>
            </a:r>
            <a:r>
              <a:rPr lang="en-US" altLang="zh-CN" smtClean="0"/>
              <a:t>JVM</a:t>
            </a:r>
            <a:r>
              <a:rPr lang="zh-CN" altLang="en-US" smtClean="0"/>
              <a:t>的默认处理方式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把异常的名称</a:t>
            </a:r>
            <a:r>
              <a:rPr lang="en-US" altLang="zh-CN" smtClean="0"/>
              <a:t>,</a:t>
            </a:r>
            <a:r>
              <a:rPr lang="zh-CN" altLang="en-US" smtClean="0"/>
              <a:t>原因</a:t>
            </a:r>
            <a:r>
              <a:rPr lang="en-US" altLang="zh-CN" smtClean="0"/>
              <a:t>,</a:t>
            </a:r>
            <a:r>
              <a:rPr lang="zh-CN" altLang="en-US" smtClean="0"/>
              <a:t>位置等信息输出在控制台，同时会结束程序。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一旦有异常发生，其后来的代码不能继续执行。</a:t>
            </a:r>
          </a:p>
          <a:p>
            <a:r>
              <a:rPr lang="en-US" altLang="zh-CN" smtClean="0"/>
              <a:t>	b</a:t>
            </a:r>
            <a:r>
              <a:rPr lang="zh-CN" altLang="en-US" smtClean="0"/>
              <a:t>：解决程序中异常的手动方式</a:t>
            </a:r>
          </a:p>
          <a:p>
            <a:r>
              <a:rPr lang="en-US" altLang="zh-CN" smtClean="0"/>
              <a:t>		a)</a:t>
            </a:r>
            <a:r>
              <a:rPr lang="zh-CN" altLang="en-US" smtClean="0"/>
              <a:t>：编写处理代码 </a:t>
            </a:r>
            <a:r>
              <a:rPr lang="en-US" altLang="zh-CN" smtClean="0"/>
              <a:t>try...catch...finally</a:t>
            </a:r>
          </a:p>
          <a:p>
            <a:r>
              <a:rPr lang="en-US" altLang="zh-CN" smtClean="0"/>
              <a:t>		b)</a:t>
            </a:r>
            <a:r>
              <a:rPr lang="zh-CN" altLang="en-US" smtClean="0"/>
              <a:t>：抛出 </a:t>
            </a:r>
            <a:r>
              <a:rPr lang="en-US" altLang="zh-CN" smtClean="0"/>
              <a:t>throws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1.throw</a:t>
            </a:r>
            <a:r>
              <a:rPr lang="zh-CN" altLang="en-US" sz="1200" smtClean="0"/>
              <a:t>的使用范围？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	</a:t>
            </a:r>
            <a:r>
              <a:rPr lang="zh-CN" altLang="en-US" sz="1200" smtClean="0"/>
              <a:t>方法内部。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2.throw</a:t>
            </a:r>
            <a:r>
              <a:rPr lang="zh-CN" altLang="en-US" sz="1200" smtClean="0"/>
              <a:t>抛出异常的格式</a:t>
            </a:r>
            <a:r>
              <a:rPr lang="zh-CN" altLang="en-US" sz="1100" smtClean="0">
                <a:latin typeface="+mn-ea"/>
              </a:rPr>
              <a:t>？</a:t>
            </a:r>
            <a:endParaRPr lang="en-US" altLang="zh-CN" sz="1100" smtClean="0">
              <a:latin typeface="+mn-ea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400" smtClean="0">
                <a:latin typeface="+mn-ea"/>
              </a:rPr>
              <a:t>	throw new </a:t>
            </a:r>
            <a:r>
              <a:rPr lang="zh-CN" altLang="en-US" sz="1400" smtClean="0">
                <a:latin typeface="+mn-ea"/>
              </a:rPr>
              <a:t>异常类名</a:t>
            </a:r>
            <a:r>
              <a:rPr lang="en-US" altLang="zh-CN" sz="1400" smtClean="0">
                <a:latin typeface="+mn-ea"/>
              </a:rPr>
              <a:t>(</a:t>
            </a:r>
            <a:r>
              <a:rPr lang="zh-CN" altLang="en-US" sz="1400" smtClean="0">
                <a:latin typeface="+mn-ea"/>
              </a:rPr>
              <a:t>参数</a:t>
            </a:r>
            <a:r>
              <a:rPr lang="en-US" altLang="zh-CN" sz="1400" smtClean="0">
                <a:latin typeface="+mn-ea"/>
              </a:rPr>
              <a:t>);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smtClean="0"/>
              <a:t>1.throws</a:t>
            </a:r>
            <a:r>
              <a:rPr lang="zh-CN" altLang="en-US" sz="1200" smtClean="0"/>
              <a:t>声明异常的格式？</a:t>
            </a:r>
            <a:r>
              <a:rPr lang="en-US" altLang="zh-CN" sz="1400" smtClean="0"/>
              <a:t> </a:t>
            </a:r>
            <a:endParaRPr lang="en-US" altLang="zh-CN" smtClean="0"/>
          </a:p>
          <a:p>
            <a:r>
              <a:rPr lang="zh-CN" altLang="en-US" smtClean="0"/>
              <a:t>修饰符 返回值类型 方法名</a:t>
            </a:r>
            <a:r>
              <a:rPr lang="en-US" altLang="zh-CN" smtClean="0"/>
              <a:t>(</a:t>
            </a:r>
            <a:r>
              <a:rPr lang="zh-CN" altLang="en-US" smtClean="0"/>
              <a:t>参数</a:t>
            </a:r>
            <a:r>
              <a:rPr lang="en-US" altLang="zh-CN" smtClean="0"/>
              <a:t>) throws </a:t>
            </a:r>
            <a:r>
              <a:rPr lang="zh-CN" altLang="en-US" smtClean="0"/>
              <a:t>异常类名</a:t>
            </a:r>
            <a:r>
              <a:rPr lang="en-US" altLang="zh-CN" smtClean="0"/>
              <a:t>1,</a:t>
            </a:r>
            <a:r>
              <a:rPr lang="zh-CN" altLang="en-US" smtClean="0"/>
              <a:t>异常类名</a:t>
            </a:r>
            <a:r>
              <a:rPr lang="en-US" altLang="zh-CN" smtClean="0"/>
              <a:t>2… {   }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捕获异常格式：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try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需要被检测的语句。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catch(</a:t>
            </a:r>
            <a:r>
              <a:rPr lang="zh-CN" altLang="en-US" smtClean="0"/>
              <a:t>异常类 变量</a:t>
            </a:r>
            <a:r>
              <a:rPr lang="en-US" altLang="zh-CN" smtClean="0"/>
              <a:t>) { //</a:t>
            </a:r>
            <a:r>
              <a:rPr lang="zh-CN" altLang="en-US" smtClean="0"/>
              <a:t>参数。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//</a:t>
            </a:r>
            <a:r>
              <a:rPr lang="zh-CN" altLang="en-US" smtClean="0"/>
              <a:t>异常的处理语句。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finally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一定会被执行的语句。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格式说明：</a:t>
            </a:r>
          </a:p>
          <a:p>
            <a:r>
              <a:rPr lang="en-US" altLang="zh-CN" smtClean="0"/>
              <a:t>	a: try</a:t>
            </a:r>
          </a:p>
          <a:p>
            <a:pPr lvl="1"/>
            <a:r>
              <a:rPr lang="en-US" altLang="zh-CN" smtClean="0"/>
              <a:t>	</a:t>
            </a:r>
            <a:r>
              <a:rPr lang="zh-CN" altLang="en-US" smtClean="0"/>
              <a:t>该代码块中编写可能产生异常的代码。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b: catch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用来进行某种异常的捕获，实现对捕获到的异常进行处理。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c: finally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	有一些特定的代码无论异常是否发生，都需要执行。</a:t>
            </a:r>
          </a:p>
          <a:p>
            <a:r>
              <a:rPr lang="zh-CN" altLang="en-US" smtClean="0"/>
              <a:t>	另外，因为异常会引发程序跳转，导致有些语句执行不到。</a:t>
            </a:r>
          </a:p>
          <a:p>
            <a:r>
              <a:rPr lang="zh-CN" altLang="en-US" smtClean="0"/>
              <a:t>	而</a:t>
            </a:r>
            <a:r>
              <a:rPr lang="en-US" altLang="zh-CN" smtClean="0"/>
              <a:t>finally</a:t>
            </a:r>
            <a:r>
              <a:rPr lang="zh-CN" altLang="en-US" smtClean="0"/>
              <a:t>就是解决这个问题的，在</a:t>
            </a:r>
            <a:r>
              <a:rPr lang="en-US" altLang="zh-CN" smtClean="0"/>
              <a:t>finally</a:t>
            </a:r>
            <a:r>
              <a:rPr lang="zh-CN" altLang="en-US" smtClean="0"/>
              <a:t>代码块中存放的代码都是一定会被执行的。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d</a:t>
            </a:r>
            <a:r>
              <a:rPr lang="zh-CN" altLang="en-US" smtClean="0"/>
              <a:t>：</a:t>
            </a:r>
            <a:r>
              <a:rPr lang="en-US" altLang="zh-CN" smtClean="0"/>
              <a:t>try...catch...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处理掉异常后，程序可以继续执行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day15_06(&#24120;&#29992;API)String&#31867;&#30340;&#27010;&#24565;&#21644;&#19981;&#21464;&#24615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day15_07(&#24120;&#29992;API)String&#31867;&#21019;&#24314;&#26041;&#24335;&#21644;&#27604;&#36739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day15_08(&#24120;&#29992;API)String&#31867;&#26500;&#36896;&#26041;&#27861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day15_09(&#24120;&#29992;API)String&#31867;&#26500;&#36896;&#26041;&#27861;_2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day15_10(&#24120;&#29992;API)String&#31867;&#30340;&#20854;&#20182;&#26041;&#27861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day15_11(&#24120;&#29992;API)String&#31867;&#32451;&#20064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day15_12(&#24120;&#29992;API)String&#31867;&#32451;&#20064;_2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day15_13(&#24120;&#29992;API)String&#31867;&#32451;&#20064;_3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day15_14(&#24120;&#29992;API)StringBuffer&#29305;&#28857;&#21487;&#21464;&#23383;&#31526;&#25968;&#32452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day15_15(&#24120;&#29992;API)StringBuffer&#31867;&#30340;&#26041;&#27861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day15_16(&#24120;&#29992;API)StringBuilder&#31867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day15_17(&#24120;&#29992;API)StringBuffer&#31867;&#26696;&#20363;&#25340;&#25509;&#25968;&#32452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day15_01(&#24120;&#29992;API)API&#27010;&#24565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day15_02(&#24120;&#29992;API)Object&#31867;&#27010;&#36848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day15_03(&#24120;&#29992;API)equals&#26041;&#27861;&#27604;&#36739;&#20869;&#23384;&#22320;&#22336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day15_04(&#24120;&#29992;API)&#37325;&#20889;equals&#26041;&#2786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day15_05(&#24120;&#29992;API)&#37325;&#20889;toString&#26041;&#27861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7855" y="2660688"/>
            <a:ext cx="125867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980728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String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类的概念和不变性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47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06.String</a:t>
            </a:r>
            <a:r>
              <a:rPr lang="zh-CN" altLang="en-US" sz="1900">
                <a:latin typeface="+mn-ea"/>
                <a:hlinkClick r:id="rId3" action="ppaction://hlinkfile"/>
              </a:rPr>
              <a:t>类的概念和不变性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字符串初始化完毕后其值不能发生改变，这句话对吗？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String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类创建方式和比较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10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07.String</a:t>
            </a:r>
            <a:r>
              <a:rPr lang="zh-CN" altLang="en-US" sz="1900">
                <a:latin typeface="+mn-ea"/>
                <a:hlinkClick r:id="rId3" action="ppaction://hlinkfile"/>
              </a:rPr>
              <a:t>类创建方式和比较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 smtClean="0"/>
              <a:t>1</a:t>
            </a:r>
            <a:r>
              <a:rPr lang="en-US" altLang="zh-CN" sz="1900"/>
              <a:t>. </a:t>
            </a:r>
            <a:r>
              <a:rPr lang="en-US" altLang="zh-CN" sz="1900" smtClean="0"/>
              <a:t>String s1 = new String(“abc”);</a:t>
            </a:r>
            <a:r>
              <a:rPr lang="zh-CN" altLang="en-US" sz="1900" smtClean="0"/>
              <a:t>在内存中创建了几个对象？</a:t>
            </a:r>
            <a:endParaRPr lang="en-US" altLang="zh-CN" sz="190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 2.==</a:t>
            </a:r>
            <a:r>
              <a:rPr lang="zh-CN" altLang="en-US" sz="1900" smtClean="0"/>
              <a:t>和</a:t>
            </a:r>
            <a:r>
              <a:rPr lang="en-US" altLang="zh-CN" sz="1900" smtClean="0"/>
              <a:t>equals()</a:t>
            </a:r>
            <a:r>
              <a:rPr lang="zh-CN" altLang="en-US" sz="1900" smtClean="0"/>
              <a:t>的区别是什么？</a:t>
            </a:r>
            <a:r>
              <a:rPr lang="en-US" altLang="zh-CN" sz="2400" smtClean="0"/>
              <a:t>     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273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String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类构造方法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三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08.String</a:t>
            </a:r>
            <a:r>
              <a:rPr lang="zh-CN" altLang="en-US" sz="1900">
                <a:latin typeface="+mn-ea"/>
                <a:hlinkClick r:id="rId3" action="ppaction://hlinkfile"/>
              </a:rPr>
              <a:t>类构造方法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如何把字节数组转成字符串？</a:t>
            </a:r>
            <a:r>
              <a:rPr lang="en-US" altLang="zh-CN" sz="2400" smtClean="0"/>
              <a:t>     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3033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String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类构造方法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_2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09.String</a:t>
            </a:r>
            <a:r>
              <a:rPr lang="zh-CN" altLang="en-US" sz="1900">
                <a:latin typeface="+mn-ea"/>
                <a:hlinkClick r:id="rId3" action="ppaction://hlinkfile"/>
              </a:rPr>
              <a:t>类构造方法</a:t>
            </a:r>
            <a:r>
              <a:rPr lang="en-US" altLang="zh-CN" sz="1900">
                <a:latin typeface="+mn-ea"/>
                <a:hlinkClick r:id="rId3" action="ppaction://hlinkfile"/>
              </a:rPr>
              <a:t>_2.avi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1.</a:t>
            </a:r>
            <a:r>
              <a:rPr lang="zh-CN" altLang="en-US" sz="1900" smtClean="0"/>
              <a:t>如何把字符数组转成字符串？</a:t>
            </a:r>
            <a:r>
              <a:rPr lang="en-US" altLang="zh-CN" sz="2400" smtClean="0"/>
              <a:t>     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String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类的其他方法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772816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五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30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10.String</a:t>
            </a:r>
            <a:r>
              <a:rPr lang="zh-CN" altLang="en-US" sz="1900">
                <a:latin typeface="+mn-ea"/>
                <a:hlinkClick r:id="rId3" action="ppaction://hlinkfile"/>
              </a:rPr>
              <a:t>类的其他方法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字符串的长度如何获取？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</a:t>
            </a:r>
            <a:r>
              <a:rPr lang="en-US" altLang="zh-CN" sz="1900" smtClean="0"/>
              <a:t>      2.</a:t>
            </a:r>
            <a:r>
              <a:rPr lang="zh-CN" altLang="en-US" sz="1900" smtClean="0"/>
              <a:t>从字符串</a:t>
            </a:r>
            <a:r>
              <a:rPr lang="en-US" altLang="zh-CN" sz="1900" smtClean="0"/>
              <a:t>”abc123def”</a:t>
            </a:r>
            <a:r>
              <a:rPr lang="zh-CN" altLang="en-US" sz="1900" smtClean="0"/>
              <a:t>中获取到</a:t>
            </a:r>
            <a:r>
              <a:rPr lang="en-US" altLang="zh-CN" sz="1900" smtClean="0"/>
              <a:t>”123”</a:t>
            </a:r>
            <a:r>
              <a:rPr lang="zh-CN" altLang="en-US" sz="1900" smtClean="0"/>
              <a:t>，如何实现？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3.</a:t>
            </a:r>
            <a:r>
              <a:rPr lang="zh-CN" altLang="en-US" sz="1900" smtClean="0"/>
              <a:t>如何将字符串转成对应的字符数组？如果是转为字节数组呢？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4.</a:t>
            </a:r>
            <a:r>
              <a:rPr lang="zh-CN" altLang="en-US" sz="1900" smtClean="0"/>
              <a:t>思考</a:t>
            </a:r>
            <a:r>
              <a:rPr lang="en-US" altLang="zh-CN" sz="1900" smtClean="0"/>
              <a:t>:</a:t>
            </a:r>
            <a:r>
              <a:rPr lang="zh-CN" altLang="en-US" sz="1900" smtClean="0"/>
              <a:t>如何获取</a:t>
            </a:r>
            <a:r>
              <a:rPr lang="zh-CN" altLang="en-US" sz="1900"/>
              <a:t>指定字符串</a:t>
            </a:r>
            <a:r>
              <a:rPr lang="zh-CN" altLang="en-US" sz="1900" smtClean="0"/>
              <a:t>中，大写字母</a:t>
            </a:r>
            <a:r>
              <a:rPr lang="zh-CN" altLang="en-US" sz="1900"/>
              <a:t>、</a:t>
            </a:r>
            <a:r>
              <a:rPr lang="zh-CN" altLang="en-US" sz="1900" smtClean="0"/>
              <a:t>小写字母</a:t>
            </a:r>
            <a:r>
              <a:rPr lang="zh-CN" altLang="en-US" sz="1900"/>
              <a:t>、数字的</a:t>
            </a:r>
            <a:r>
              <a:rPr lang="zh-CN" altLang="en-US" sz="1900" smtClean="0"/>
              <a:t>个数？</a:t>
            </a:r>
            <a:endParaRPr lang="en-US" altLang="zh-CN" sz="19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String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类练习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课程六信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10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11.String</a:t>
            </a:r>
            <a:r>
              <a:rPr lang="zh-CN" altLang="en-US" sz="1900">
                <a:latin typeface="+mn-ea"/>
                <a:hlinkClick r:id="rId3" action="ppaction://hlinkfile"/>
              </a:rPr>
              <a:t>类练习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</a:t>
            </a:r>
            <a:r>
              <a:rPr lang="zh-CN" altLang="en-US" sz="1900" smtClean="0"/>
              <a:t>思考</a:t>
            </a:r>
            <a:r>
              <a:rPr lang="en-US" altLang="zh-CN" sz="1900" smtClean="0"/>
              <a:t>:</a:t>
            </a:r>
            <a:r>
              <a:rPr lang="zh-CN" altLang="en-US" sz="1900" smtClean="0"/>
              <a:t>如何实现</a:t>
            </a:r>
            <a:r>
              <a:rPr lang="zh-CN" altLang="en-US" sz="2000"/>
              <a:t>将</a:t>
            </a:r>
            <a:r>
              <a:rPr lang="zh-CN" altLang="en-US" sz="1900"/>
              <a:t>字符串中，第一个字母转换成大写，其他字母转换成小写，并打印改变后的字符串</a:t>
            </a:r>
            <a:r>
              <a:rPr lang="en-US" altLang="zh-CN" sz="1900"/>
              <a:t>?</a:t>
            </a:r>
            <a:endParaRPr lang="en-US" altLang="zh-CN" sz="19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09017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2.7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String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类练习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_2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课程七信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12.String</a:t>
            </a:r>
            <a:r>
              <a:rPr lang="zh-CN" altLang="en-US" sz="1900">
                <a:latin typeface="+mn-ea"/>
                <a:hlinkClick r:id="rId3" action="ppaction://hlinkfile"/>
              </a:rPr>
              <a:t>类练习</a:t>
            </a:r>
            <a:r>
              <a:rPr lang="en-US" altLang="zh-CN" sz="1900">
                <a:latin typeface="+mn-ea"/>
                <a:hlinkClick r:id="rId3" action="ppaction://hlinkfile"/>
              </a:rPr>
              <a:t>_2.avi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</a:t>
            </a:r>
            <a:r>
              <a:rPr lang="zh-CN" altLang="en-US" sz="1900" smtClean="0"/>
              <a:t>思考</a:t>
            </a:r>
            <a:r>
              <a:rPr lang="en-US" altLang="zh-CN" sz="1900" smtClean="0"/>
              <a:t>:</a:t>
            </a:r>
            <a:r>
              <a:rPr lang="zh-CN" altLang="en-US" sz="1900"/>
              <a:t>查询大字符串中</a:t>
            </a:r>
            <a:r>
              <a:rPr lang="zh-CN" altLang="en-US" sz="1900" smtClean="0"/>
              <a:t>，指定</a:t>
            </a:r>
            <a:r>
              <a:rPr lang="zh-CN" altLang="en-US" sz="1900"/>
              <a:t>小字符串</a:t>
            </a:r>
            <a:r>
              <a:rPr lang="zh-CN" altLang="en-US" sz="1900" smtClean="0"/>
              <a:t>的</a:t>
            </a:r>
            <a:r>
              <a:rPr lang="zh-CN" altLang="en-US" sz="1900"/>
              <a:t>出现</a:t>
            </a:r>
            <a:r>
              <a:rPr lang="zh-CN" altLang="en-US" sz="1900" smtClean="0"/>
              <a:t>次数，如何实现？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</a:t>
            </a:r>
            <a:r>
              <a:rPr lang="zh-CN" altLang="en-US" sz="1900" smtClean="0"/>
              <a:t>例如</a:t>
            </a:r>
            <a:r>
              <a:rPr lang="en-US" altLang="zh-CN" sz="1900" smtClean="0"/>
              <a:t>:</a:t>
            </a:r>
            <a:r>
              <a:rPr lang="zh-CN" altLang="en-US" sz="1900" smtClean="0"/>
              <a:t>获取</a:t>
            </a:r>
            <a:r>
              <a:rPr lang="en-US" altLang="zh-CN" sz="1900" smtClean="0"/>
              <a:t>”abcdabd”</a:t>
            </a:r>
            <a:r>
              <a:rPr lang="zh-CN" altLang="en-US" sz="1900" smtClean="0"/>
              <a:t>中</a:t>
            </a:r>
            <a:r>
              <a:rPr lang="en-US" altLang="zh-CN" sz="1900" smtClean="0"/>
              <a:t>”ab”</a:t>
            </a:r>
            <a:r>
              <a:rPr lang="zh-CN" altLang="en-US" sz="1900" smtClean="0"/>
              <a:t>出现的次数。</a:t>
            </a:r>
            <a:endParaRPr lang="en-US" altLang="zh-CN" sz="19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125041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1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2.8</a:t>
            </a:r>
            <a:r>
              <a:rPr lang="zh-CN" altLang="en-US" sz="31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String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类练习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_3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八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13.String</a:t>
            </a:r>
            <a:r>
              <a:rPr lang="zh-CN" altLang="en-US" sz="1900">
                <a:latin typeface="+mn-ea"/>
                <a:hlinkClick r:id="rId3" action="ppaction://hlinkfile"/>
              </a:rPr>
              <a:t>类练习</a:t>
            </a:r>
            <a:r>
              <a:rPr lang="en-US" altLang="zh-CN" sz="1900">
                <a:latin typeface="+mn-ea"/>
                <a:hlinkClick r:id="rId3" action="ppaction://hlinkfile"/>
              </a:rPr>
              <a:t>_3.avi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332656"/>
            <a:ext cx="7696200" cy="14398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smtClean="0">
                <a:ea typeface="新宋体" panose="02010609030101010101" pitchFamily="49" charset="-122"/>
              </a:rPr>
              <a:t/>
            </a:r>
            <a:br>
              <a:rPr lang="en-US" altLang="zh-CN" sz="3200" b="1" smtClean="0">
                <a:ea typeface="新宋体" panose="02010609030101010101" pitchFamily="49" charset="-122"/>
              </a:rPr>
            </a:br>
            <a:r>
              <a:rPr lang="zh-CN" altLang="en-US" sz="3600" b="1" smtClean="0">
                <a:latin typeface="+mj-ea"/>
              </a:rPr>
              <a:t>三</a:t>
            </a:r>
            <a:r>
              <a:rPr lang="zh-CN" altLang="en-US" sz="3600" b="1" i="1" smtClean="0">
                <a:latin typeface="+mj-ea"/>
              </a:rPr>
              <a:t>、</a:t>
            </a:r>
            <a:r>
              <a:rPr lang="en-US" altLang="zh-CN" sz="3600" smtClean="0">
                <a:latin typeface="+mj-ea"/>
              </a:rPr>
              <a:t>StringBuffer</a:t>
            </a:r>
            <a:r>
              <a:rPr lang="zh-CN" altLang="en-US" sz="3600">
                <a:latin typeface="+mj-ea"/>
              </a:rPr>
              <a:t>类的使用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StringBuffer</a:t>
            </a:r>
            <a:r>
              <a:rPr lang="zh-CN" altLang="en-US" sz="2800">
                <a:latin typeface="+mn-ea"/>
              </a:rPr>
              <a:t>特点可变字符数组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StringBuffer</a:t>
            </a:r>
            <a:r>
              <a:rPr lang="zh-CN" altLang="en-US" sz="2800">
                <a:latin typeface="+mn-ea"/>
              </a:rPr>
              <a:t>类的方法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StringBuilder</a:t>
            </a:r>
            <a:r>
              <a:rPr lang="zh-CN" altLang="en-US" sz="2800">
                <a:latin typeface="+mn-ea"/>
              </a:rPr>
              <a:t>类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StringBuffer</a:t>
            </a:r>
            <a:r>
              <a:rPr lang="zh-CN" altLang="en-US" sz="2800">
                <a:latin typeface="+mn-ea"/>
              </a:rPr>
              <a:t>类案例拼接数组</a:t>
            </a:r>
            <a:endParaRPr lang="en-US" sz="28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556792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09017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StringBuffer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特点可变字符数组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57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14.StringBuffer</a:t>
            </a:r>
            <a:r>
              <a:rPr lang="zh-CN" altLang="en-US" sz="1900">
                <a:latin typeface="+mn-ea"/>
                <a:hlinkClick r:id="rId3" action="ppaction://hlinkfile"/>
              </a:rPr>
              <a:t>特点可变字符数组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1.StringBuffer</a:t>
            </a:r>
            <a:r>
              <a:rPr lang="zh-CN" altLang="en-US" sz="1900" smtClean="0"/>
              <a:t>和</a:t>
            </a:r>
            <a:r>
              <a:rPr lang="en-US" altLang="zh-CN" sz="1900" smtClean="0"/>
              <a:t>String</a:t>
            </a:r>
            <a:r>
              <a:rPr lang="zh-CN" altLang="en-US" sz="1900" smtClean="0"/>
              <a:t>的区别是什么？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980728"/>
            <a:ext cx="7696200" cy="1439863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060848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Object</a:t>
            </a:r>
            <a:r>
              <a:rPr lang="zh-CN" altLang="en-US" sz="2800">
                <a:latin typeface="+mn-ea"/>
              </a:rPr>
              <a:t>类的使用</a:t>
            </a:r>
            <a:endParaRPr lang="zh-CN" altLang="en-US" sz="2800" dirty="0">
              <a:latin typeface="+mn-ea"/>
            </a:endParaRPr>
          </a:p>
          <a:p>
            <a:pPr lvl="0"/>
            <a:r>
              <a:rPr lang="zh-CN" altLang="en-US" sz="280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String</a:t>
            </a:r>
            <a:r>
              <a:rPr lang="zh-CN" altLang="en-US" sz="2800">
                <a:latin typeface="+mn-ea"/>
              </a:rPr>
              <a:t>类的使用</a:t>
            </a:r>
            <a:endParaRPr lang="en-US" altLang="zh-CN" sz="2800">
              <a:latin typeface="+mn-ea"/>
            </a:endParaRPr>
          </a:p>
          <a:p>
            <a:pPr lvl="0"/>
            <a:r>
              <a:rPr lang="zh-CN" altLang="en-US" sz="280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StringBuffer</a:t>
            </a:r>
            <a:r>
              <a:rPr lang="zh-CN" altLang="en-US" sz="2800">
                <a:latin typeface="+mn-ea"/>
              </a:rPr>
              <a:t>类的使用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StringBuffer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类的方法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课程二信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21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15.StringBuffer</a:t>
            </a:r>
            <a:r>
              <a:rPr lang="zh-CN" altLang="en-US" sz="1900">
                <a:latin typeface="+mn-ea"/>
                <a:hlinkClick r:id="rId3" action="ppaction://hlinkfile"/>
              </a:rPr>
              <a:t>类的方法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1.StringBuffer</a:t>
            </a:r>
            <a:r>
              <a:rPr lang="zh-CN" altLang="en-US" sz="1900" smtClean="0"/>
              <a:t>类的添加，删除，插入，替换，反转元素的方法分别是什么？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</a:t>
            </a:r>
            <a:r>
              <a:rPr lang="en-US" altLang="zh-CN" sz="1900" smtClean="0"/>
              <a:t>      2.</a:t>
            </a:r>
            <a:r>
              <a:rPr lang="zh-CN" altLang="en-US" sz="1900" smtClean="0"/>
              <a:t>如何实现将</a:t>
            </a:r>
            <a:r>
              <a:rPr lang="en-US" altLang="zh-CN" sz="1900" smtClean="0"/>
              <a:t>StringBuffer</a:t>
            </a:r>
            <a:r>
              <a:rPr lang="zh-CN" altLang="en-US" sz="1900" smtClean="0"/>
              <a:t>类的对象转成</a:t>
            </a:r>
            <a:r>
              <a:rPr lang="en-US" altLang="zh-CN" sz="1900" smtClean="0"/>
              <a:t>String</a:t>
            </a:r>
            <a:r>
              <a:rPr lang="zh-CN" altLang="en-US" sz="1900" smtClean="0"/>
              <a:t>类型的对象？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StringBuilder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16.StringBuilder</a:t>
            </a:r>
            <a:r>
              <a:rPr lang="zh-CN" altLang="en-US" sz="1900">
                <a:latin typeface="+mn-ea"/>
                <a:hlinkClick r:id="rId3" action="ppaction://hlinkfile"/>
              </a:rPr>
              <a:t>类</a:t>
            </a:r>
            <a:r>
              <a:rPr lang="en-US" altLang="zh-CN" sz="1900">
                <a:latin typeface="+mn-ea"/>
                <a:hlinkClick r:id="rId3" action="ppaction://hlinkfile"/>
              </a:rPr>
              <a:t>.</a:t>
            </a:r>
            <a:r>
              <a:rPr lang="en-US" altLang="zh-CN" sz="1900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1.</a:t>
            </a:r>
            <a:r>
              <a:rPr lang="en-US" altLang="zh-CN" sz="2000"/>
              <a:t> </a:t>
            </a:r>
            <a:r>
              <a:rPr lang="en-US" altLang="zh-CN" sz="1900" smtClean="0"/>
              <a:t>String,StringBuffer,StringBuilder</a:t>
            </a:r>
            <a:r>
              <a:rPr lang="zh-CN" altLang="en-US" sz="1900" smtClean="0"/>
              <a:t>三者的区别是什么？</a:t>
            </a:r>
            <a:endParaRPr lang="en-US" altLang="zh-CN" sz="19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StringBuffer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类案例拼接数组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02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17.StringBuffer</a:t>
            </a:r>
            <a:r>
              <a:rPr lang="zh-CN" altLang="en-US" sz="1900">
                <a:latin typeface="+mn-ea"/>
                <a:hlinkClick r:id="rId3" action="ppaction://hlinkfile"/>
              </a:rPr>
              <a:t>类案例拼接数组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052736"/>
            <a:ext cx="7696200" cy="15471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</a:t>
            </a:r>
            <a:r>
              <a:rPr lang="zh-CN" altLang="en-US" sz="3200" b="1" i="1" smtClean="0">
                <a:latin typeface="+mj-ea"/>
              </a:rPr>
              <a:t>一、</a:t>
            </a:r>
            <a:r>
              <a:rPr lang="en-US" altLang="zh-CN" sz="3200" smtClean="0">
                <a:latin typeface="+mj-ea"/>
              </a:rPr>
              <a:t>Object</a:t>
            </a:r>
            <a:r>
              <a:rPr lang="zh-CN" altLang="en-US" sz="3200">
                <a:latin typeface="+mj-ea"/>
              </a:rPr>
              <a:t>类的使用</a:t>
            </a:r>
            <a:endParaRPr lang="en-US" altLang="zh-CN" sz="3200" dirty="0">
              <a:latin typeface="+mj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API</a:t>
            </a:r>
            <a:r>
              <a:rPr lang="zh-CN" altLang="en-US" sz="2800">
                <a:latin typeface="+mn-ea"/>
              </a:rPr>
              <a:t>概念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理解</a:t>
            </a:r>
            <a:r>
              <a:rPr lang="en-US" altLang="zh-CN" sz="2800" smtClean="0">
                <a:latin typeface="+mn-ea"/>
              </a:rPr>
              <a:t>Object</a:t>
            </a:r>
            <a:r>
              <a:rPr lang="zh-CN" altLang="en-US" sz="2800">
                <a:latin typeface="+mn-ea"/>
              </a:rPr>
              <a:t>类概述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 smtClean="0">
                <a:latin typeface="+mn-ea"/>
              </a:rPr>
              <a:t>equals</a:t>
            </a:r>
            <a:r>
              <a:rPr lang="zh-CN" altLang="en-US" sz="2800">
                <a:latin typeface="+mn-ea"/>
              </a:rPr>
              <a:t>方法比较内存地址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掌握重写</a:t>
            </a:r>
            <a:r>
              <a:rPr lang="en-US" altLang="zh-CN" sz="2800">
                <a:latin typeface="+mn-ea"/>
              </a:rPr>
              <a:t>equals</a:t>
            </a:r>
            <a:r>
              <a:rPr lang="zh-CN" altLang="en-US" sz="2800">
                <a:latin typeface="+mn-ea"/>
              </a:rPr>
              <a:t>方法</a:t>
            </a:r>
            <a:endParaRPr lang="en-US" altLang="zh-CN" sz="28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</a:t>
            </a:r>
            <a:r>
              <a:rPr lang="zh-CN" altLang="en-US" sz="2800" smtClean="0">
                <a:latin typeface="+mn-ea"/>
              </a:rPr>
              <a:t>重写</a:t>
            </a:r>
            <a:r>
              <a:rPr lang="en-US" altLang="zh-CN" sz="2800">
                <a:latin typeface="+mn-ea"/>
              </a:rPr>
              <a:t>toString</a:t>
            </a:r>
            <a:r>
              <a:rPr lang="zh-CN" altLang="en-US" sz="2800">
                <a:latin typeface="+mn-ea"/>
              </a:rPr>
              <a:t>方法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940250"/>
            <a:ext cx="8496870" cy="11926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API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概念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smtClean="0">
                <a:latin typeface="+mn-ea"/>
              </a:rPr>
              <a:t>长度：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32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01.API</a:t>
            </a:r>
            <a:r>
              <a:rPr lang="zh-CN" altLang="en-US" sz="1900">
                <a:latin typeface="+mn-ea"/>
                <a:hlinkClick r:id="rId3" action="ppaction://hlinkfile"/>
              </a:rPr>
              <a:t>概念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80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Object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02.Object</a:t>
            </a:r>
            <a:r>
              <a:rPr lang="zh-CN" altLang="en-US" sz="1900">
                <a:latin typeface="+mn-ea"/>
                <a:hlinkClick r:id="rId3" action="ppaction://hlinkfile"/>
              </a:rPr>
              <a:t>类概述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为什么</a:t>
            </a:r>
            <a:r>
              <a:rPr lang="zh-CN" altLang="en-US" sz="2000"/>
              <a:t>子类的构造方法默认访问的是父类的无参构造</a:t>
            </a:r>
            <a:r>
              <a:rPr lang="zh-CN" altLang="en-US" sz="2000" smtClean="0"/>
              <a:t>方法？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equals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方法比较内存地址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03.equals</a:t>
            </a:r>
            <a:r>
              <a:rPr lang="zh-CN" altLang="en-US" sz="1900">
                <a:latin typeface="+mn-ea"/>
                <a:hlinkClick r:id="rId3" action="ppaction://hlinkfile"/>
              </a:rPr>
              <a:t>方法比较内存地址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 smtClean="0"/>
              <a:t>1.Object</a:t>
            </a:r>
            <a:r>
              <a:rPr lang="zh-CN" altLang="en-US" sz="1900" smtClean="0"/>
              <a:t>类的</a:t>
            </a:r>
            <a:r>
              <a:rPr lang="en-US" altLang="zh-CN" sz="1900" smtClean="0"/>
              <a:t>equals()</a:t>
            </a:r>
            <a:r>
              <a:rPr lang="zh-CN" altLang="en-US" sz="1900" smtClean="0"/>
              <a:t>方法的作用是什么？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重写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equals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20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42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04.</a:t>
            </a:r>
            <a:r>
              <a:rPr lang="zh-CN" altLang="en-US" sz="1900">
                <a:latin typeface="+mn-ea"/>
                <a:hlinkClick r:id="rId3" action="ppaction://hlinkfile"/>
              </a:rPr>
              <a:t>重写</a:t>
            </a:r>
            <a:r>
              <a:rPr lang="en-US" altLang="zh-CN" sz="1900">
                <a:latin typeface="+mn-ea"/>
                <a:hlinkClick r:id="rId3" action="ppaction://hlinkfile"/>
              </a:rPr>
              <a:t>equals</a:t>
            </a:r>
            <a:r>
              <a:rPr lang="zh-CN" altLang="en-US" sz="1900">
                <a:latin typeface="+mn-ea"/>
                <a:hlinkClick r:id="rId3" action="ppaction://hlinkfile"/>
              </a:rPr>
              <a:t>方法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复述重写</a:t>
            </a:r>
            <a:r>
              <a:rPr lang="en-US" altLang="zh-CN" sz="1900" smtClean="0"/>
              <a:t>Object</a:t>
            </a:r>
            <a:r>
              <a:rPr lang="zh-CN" altLang="en-US" sz="1900" smtClean="0"/>
              <a:t>类</a:t>
            </a:r>
            <a:r>
              <a:rPr lang="en-US" altLang="zh-CN" sz="1900" smtClean="0"/>
              <a:t>equals()</a:t>
            </a:r>
            <a:r>
              <a:rPr lang="zh-CN" altLang="en-US" sz="1900" smtClean="0"/>
              <a:t>方法的思路。</a:t>
            </a: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重写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toString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10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05.</a:t>
            </a:r>
            <a:r>
              <a:rPr lang="zh-CN" altLang="en-US" sz="1900">
                <a:latin typeface="+mn-ea"/>
                <a:hlinkClick r:id="rId3" action="ppaction://hlinkfile"/>
              </a:rPr>
              <a:t>重写</a:t>
            </a:r>
            <a:r>
              <a:rPr lang="en-US" altLang="zh-CN" sz="1900">
                <a:latin typeface="+mn-ea"/>
                <a:hlinkClick r:id="rId3" action="ppaction://hlinkfile"/>
              </a:rPr>
              <a:t>toString</a:t>
            </a:r>
            <a:r>
              <a:rPr lang="zh-CN" altLang="en-US" sz="1900">
                <a:latin typeface="+mn-ea"/>
                <a:hlinkClick r:id="rId3" action="ppaction://hlinkfile"/>
              </a:rPr>
              <a:t>方法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为什么要重写</a:t>
            </a:r>
            <a:r>
              <a:rPr lang="en-US" altLang="zh-CN" sz="1900" smtClean="0"/>
              <a:t>toString()</a:t>
            </a:r>
            <a:r>
              <a:rPr lang="zh-CN" altLang="en-US" sz="1900" smtClean="0"/>
              <a:t>方法？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 2.Object</a:t>
            </a:r>
            <a:r>
              <a:rPr lang="zh-CN" altLang="en-US" sz="1900" smtClean="0"/>
              <a:t>类的</a:t>
            </a:r>
            <a:r>
              <a:rPr lang="en-US" altLang="zh-CN" sz="1900" smtClean="0"/>
              <a:t>toString()</a:t>
            </a:r>
            <a:r>
              <a:rPr lang="zh-CN" altLang="en-US" sz="1900" smtClean="0"/>
              <a:t>方法返回的地址值由哪几部分组成？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837009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spcAft>
                <a:spcPct val="20000"/>
              </a:spcAft>
              <a:defRPr/>
            </a:pPr>
            <a:r>
              <a:rPr lang="zh-CN" altLang="en-US" sz="3200" b="1" smtClean="0">
                <a:latin typeface="+mj-ea"/>
              </a:rPr>
              <a:t>二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en-US" altLang="zh-CN" sz="3200" smtClean="0">
                <a:latin typeface="+mj-ea"/>
              </a:rPr>
              <a:t>String</a:t>
            </a:r>
            <a:r>
              <a:rPr lang="zh-CN" altLang="en-US" sz="3200">
                <a:latin typeface="+mj-ea"/>
              </a:rPr>
              <a:t>类的使用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584" y="185047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理解</a:t>
            </a:r>
            <a:r>
              <a:rPr lang="en-US" altLang="zh-CN" sz="2800" smtClean="0">
                <a:latin typeface="+mn-ea"/>
              </a:rPr>
              <a:t>String</a:t>
            </a:r>
            <a:r>
              <a:rPr lang="zh-CN" altLang="en-US" sz="2800">
                <a:latin typeface="+mn-ea"/>
              </a:rPr>
              <a:t>类的概念和不变性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String</a:t>
            </a:r>
            <a:r>
              <a:rPr lang="zh-CN" altLang="en-US" sz="2800">
                <a:latin typeface="+mn-ea"/>
              </a:rPr>
              <a:t>类创建方式和</a:t>
            </a:r>
            <a:r>
              <a:rPr lang="zh-CN" altLang="en-US" sz="2800" smtClean="0">
                <a:latin typeface="+mn-ea"/>
              </a:rPr>
              <a:t>比较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String</a:t>
            </a:r>
            <a:r>
              <a:rPr lang="zh-CN" altLang="en-US" sz="2800">
                <a:latin typeface="+mn-ea"/>
              </a:rPr>
              <a:t>类构造方法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String</a:t>
            </a:r>
            <a:r>
              <a:rPr lang="zh-CN" altLang="en-US" sz="2800">
                <a:latin typeface="+mn-ea"/>
              </a:rPr>
              <a:t>类的其他方法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String</a:t>
            </a:r>
            <a:r>
              <a:rPr lang="zh-CN" altLang="en-US" sz="2800">
                <a:latin typeface="+mn-ea"/>
              </a:rPr>
              <a:t>类练习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1189</Words>
  <Application>Microsoft Office PowerPoint</Application>
  <PresentationFormat>全屏显示(4:3)</PresentationFormat>
  <Paragraphs>329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 一、Object类的使用</vt:lpstr>
      <vt:lpstr>1.1、API概念</vt:lpstr>
      <vt:lpstr>1.2、Object类概述</vt:lpstr>
      <vt:lpstr>1.3、equals方法比较内存地址</vt:lpstr>
      <vt:lpstr>1.4、重写equals方法</vt:lpstr>
      <vt:lpstr>1.5、重写toString方法</vt:lpstr>
      <vt:lpstr>二、String类的使用 </vt:lpstr>
      <vt:lpstr>2.1、String类的概念和不变性</vt:lpstr>
      <vt:lpstr>2.2、String类创建方式和比较</vt:lpstr>
      <vt:lpstr>2.3、String类构造方法</vt:lpstr>
      <vt:lpstr>2.4、String类构造方法_2</vt:lpstr>
      <vt:lpstr>2.5、String类的其他方法</vt:lpstr>
      <vt:lpstr>2.6、String类练习</vt:lpstr>
      <vt:lpstr>2.7、String类练习_2</vt:lpstr>
      <vt:lpstr>2.8、String类练习_3</vt:lpstr>
      <vt:lpstr> 三、StringBuffer类的使用 </vt:lpstr>
      <vt:lpstr>3.1、StringBuffer特点可变字符数组</vt:lpstr>
      <vt:lpstr>3.2、StringBuffer类的方法</vt:lpstr>
      <vt:lpstr>3.3、StringBuilder类</vt:lpstr>
      <vt:lpstr>3.4、StringBuffer类案例拼接数组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HangGe</cp:lastModifiedBy>
  <cp:revision>123</cp:revision>
  <dcterms:created xsi:type="dcterms:W3CDTF">2015-06-29T07:19:00Z</dcterms:created>
  <dcterms:modified xsi:type="dcterms:W3CDTF">2016-08-20T06:19:18Z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