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61" r:id="rId2"/>
    <p:sldId id="296" r:id="rId3"/>
    <p:sldId id="265" r:id="rId4"/>
    <p:sldId id="264" r:id="rId5"/>
    <p:sldId id="266" r:id="rId6"/>
    <p:sldId id="318" r:id="rId7"/>
    <p:sldId id="346" r:id="rId8"/>
    <p:sldId id="347" r:id="rId9"/>
    <p:sldId id="324" r:id="rId10"/>
    <p:sldId id="343" r:id="rId11"/>
    <p:sldId id="286" r:id="rId12"/>
    <p:sldId id="268" r:id="rId13"/>
    <p:sldId id="270" r:id="rId14"/>
    <p:sldId id="271" r:id="rId15"/>
    <p:sldId id="311" r:id="rId16"/>
    <p:sldId id="348" r:id="rId17"/>
    <p:sldId id="349" r:id="rId18"/>
    <p:sldId id="350" r:id="rId19"/>
    <p:sldId id="351" r:id="rId20"/>
    <p:sldId id="352" r:id="rId21"/>
    <p:sldId id="353" r:id="rId22"/>
    <p:sldId id="354" r:id="rId23"/>
    <p:sldId id="355" r:id="rId24"/>
    <p:sldId id="258" r:id="rId2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5326" autoAdjust="0"/>
    <p:restoredTop sz="93772" autoAdjust="0"/>
  </p:normalViewPr>
  <p:slideViewPr>
    <p:cSldViewPr>
      <p:cViewPr varScale="1">
        <p:scale>
          <a:sx n="68" d="100"/>
          <a:sy n="68" d="100"/>
        </p:scale>
        <p:origin x="8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EC0B61-1D19-4130-869D-49E6C1ADEA8D}" type="datetimeFigureOut">
              <a:rPr lang="zh-CN" altLang="en-US" smtClean="0"/>
              <a:t>2016/9/6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232913-3178-40A7-899B-6B80986620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061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232913-3178-40A7-899B-6B809866208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59659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41666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86389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64096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18563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28375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13777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51778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47625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82493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0791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07174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9613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9832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67152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41490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03498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65862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2384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2016/9/6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2016/9/6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2016/9/6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2016/9/6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2016/9/6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2016/9/6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2016/9/6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2016/9/6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2016/9/6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2016/9/6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2016/9/6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E6C31-EE7A-4411-A45C-DDF7D2352E4A}" type="datetimeFigureOut">
              <a:rPr lang="zh-CN" altLang="en-US" smtClean="0"/>
              <a:pPr/>
              <a:t>2016/9/6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day16_video/day16_07(&#24120;&#29992;API)&#27491;&#21017;&#34920;&#36798;&#24335;&#37038;&#31665;&#22320;&#22336;&#39564;&#35777;.avi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day16_video/day16_08(&#24120;&#29992;API)&#27627;&#31186;&#20540;&#27010;&#24565;.avi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day16_video/day16_09(&#24120;&#29992;API)Date&#31867;&#30340;&#26500;&#36896;&#26041;&#27861;.avi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hyperlink" Target="day16_video/day16_10(&#24120;&#29992;API)Date&#31867;&#30340;get&#21644;set&#26041;&#27861;.avi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day16_video/day16_11(&#24120;&#29992;API)&#26085;&#26399;&#26684;&#24335;&#21270;SimpleDateFormat.avi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hyperlink" Target="day16_video/day16_12(&#24120;&#29992;API)&#23383;&#31526;&#20018;&#36716;&#25104;&#26085;&#26399;&#23545;&#35937;.avi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hyperlink" Target="day16_video/day16_13(&#24120;&#29992;API)Calendar&#31867;_1.avi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hyperlink" Target="day16_video/day16_14(&#24120;&#29992;API)Calendar&#31867;_2.avi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hyperlink" Target="day16_video/day16_15(&#24120;&#29992;API)Calendar&#31867;_3.avi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hyperlink" Target="day16_video/day16_16(&#24120;&#29992;API)Calendar&#31867;_4.avi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hyperlink" Target="day16_video/day16_17(&#24120;&#29992;API)&#26085;&#26399;&#32451;&#20064;_&#27963;&#20102;&#22810;&#23569;&#22825;.avi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hyperlink" Target="day16_video/day16_18(&#24120;&#29992;API)&#26085;&#26399;&#32451;&#20064;_&#38384;&#24180;&#35745;&#31639;.avi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day16_video/day16_01(&#24120;&#29992;API)&#27491;&#21017;&#34920;&#36798;&#24335;&#30340;&#27010;&#24565;&#21644;&#20316;&#29992;.avi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day16_video/day16_02(&#24120;&#29992;API)&#27491;&#21017;&#34920;&#36798;&#24335;&#35821;&#27861;&#35268;&#21017;.avi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day16_video/day16_03(&#24120;&#29992;API)&#27491;&#21017;&#34920;&#36798;&#24335;&#32451;&#20064;&#21644;&#30456;&#20851;&#30340;String&#31867;&#26041;&#27861;.avi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day16_video/day16_04(&#24120;&#29992;API)&#27491;&#21017;&#34920;&#36798;&#24335;&#21305;&#37197;&#32451;&#20064;.avi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day16_video/day16_05(&#24120;&#29992;API)&#27491;&#21017;&#34920;&#36798;&#24335;&#20999;&#21106;&#32451;&#20064;.avi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day16_video/day16_06(&#24120;&#29992;API)&#27491;&#21017;&#34920;&#36798;&#24335;&#26367;&#25442;&#32451;&#20064;.avi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99792" y="2740879"/>
            <a:ext cx="4032447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4800" b="1" i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常用</a:t>
            </a:r>
            <a:r>
              <a:rPr lang="en-US" altLang="zh-CN" sz="4800" b="1" i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API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9552" y="620688"/>
            <a:ext cx="7696200" cy="1439863"/>
          </a:xfrm>
        </p:spPr>
        <p:txBody>
          <a:bodyPr>
            <a:normAutofit/>
          </a:bodyPr>
          <a:lstStyle/>
          <a:p>
            <a:r>
              <a:rPr lang="en-US" altLang="zh-CN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1.7</a:t>
            </a:r>
            <a:r>
              <a:rPr lang="zh-CN" altLang="en-US" sz="3200" b="1" i="1" smtClean="0">
                <a:solidFill>
                  <a:schemeClr val="accent5">
                    <a:lumMod val="75000"/>
                  </a:schemeClr>
                </a:solidFill>
                <a:latin typeface="+mn-ea"/>
                <a:ea typeface="+mn-ea"/>
              </a:rPr>
              <a:t>、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latin typeface="+mn-ea"/>
                <a:ea typeface="+mn-ea"/>
              </a:rPr>
              <a:t>正则表达式邮箱地址验证</a:t>
            </a:r>
            <a:endParaRPr lang="en-US" sz="3200" b="1" i="1">
              <a:solidFill>
                <a:schemeClr val="accent5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smtClean="0"/>
              <a:t>课程七信息</a:t>
            </a:r>
            <a:endParaRPr lang="en-US" sz="240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>
                <a:latin typeface="+mn-ea"/>
              </a:rPr>
              <a:t>课程长度</a:t>
            </a:r>
            <a:r>
              <a:rPr lang="zh-CN" altLang="en-US" sz="1900" smtClean="0">
                <a:latin typeface="+mn-ea"/>
              </a:rPr>
              <a:t>：</a:t>
            </a:r>
            <a:r>
              <a:rPr lang="en-US" altLang="zh-CN" sz="1900" smtClean="0">
                <a:latin typeface="+mn-ea"/>
              </a:rPr>
              <a:t>12</a:t>
            </a:r>
            <a:r>
              <a:rPr lang="zh-CN" altLang="en-US" sz="1900" smtClean="0">
                <a:latin typeface="+mn-ea"/>
              </a:rPr>
              <a:t>分</a:t>
            </a:r>
            <a:r>
              <a:rPr lang="en-US" altLang="zh-CN" sz="1900" smtClean="0">
                <a:latin typeface="+mn-ea"/>
              </a:rPr>
              <a:t>38</a:t>
            </a:r>
            <a:r>
              <a:rPr lang="zh-CN" altLang="en-US" sz="1900" smtClean="0">
                <a:latin typeface="+mn-ea"/>
              </a:rPr>
              <a:t>秒</a:t>
            </a:r>
            <a:endParaRPr lang="en-US" altLang="zh-CN" sz="190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>
                <a:latin typeface="+mn-ea"/>
                <a:hlinkClick r:id="rId4" action="ppaction://hlinkfile"/>
              </a:rPr>
              <a:t>7.</a:t>
            </a:r>
            <a:r>
              <a:rPr lang="zh-CN" altLang="en-US" sz="1900">
                <a:latin typeface="+mn-ea"/>
                <a:hlinkClick r:id="rId4" action="ppaction://hlinkfile"/>
              </a:rPr>
              <a:t>正则表达式邮箱地址验证</a:t>
            </a:r>
            <a:r>
              <a:rPr lang="en-US" altLang="zh-CN" sz="1900">
                <a:latin typeface="+mn-ea"/>
                <a:hlinkClick r:id="rId4" action="ppaction://hlinkfile"/>
              </a:rPr>
              <a:t>.avi</a:t>
            </a:r>
            <a:endParaRPr lang="en-US" altLang="zh-CN" sz="190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endParaRPr lang="zh-CN" altLang="en-US" sz="230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/>
              <a:t>问答与</a:t>
            </a:r>
            <a:r>
              <a:rPr lang="zh-CN" altLang="en-US" sz="2400" smtClean="0"/>
              <a:t>练习</a:t>
            </a:r>
            <a:endParaRPr lang="en-US" altLang="zh-CN" sz="240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2400" smtClean="0"/>
              <a:t>       </a:t>
            </a:r>
            <a:r>
              <a:rPr lang="zh-CN" altLang="en-US" sz="1900" smtClean="0"/>
              <a:t>无</a:t>
            </a:r>
            <a:endParaRPr lang="en-US" altLang="zh-CN" sz="190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1900" smtClean="0"/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240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755650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728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34868" y="692696"/>
            <a:ext cx="7696200" cy="1439863"/>
          </a:xfrm>
        </p:spPr>
        <p:txBody>
          <a:bodyPr>
            <a:normAutofit/>
          </a:bodyPr>
          <a:lstStyle/>
          <a:p>
            <a:pPr algn="l">
              <a:spcAft>
                <a:spcPct val="20000"/>
              </a:spcAft>
              <a:defRPr/>
            </a:pPr>
            <a:r>
              <a:rPr lang="zh-CN" altLang="en-US" sz="3200" b="1" smtClean="0">
                <a:latin typeface="+mj-ea"/>
              </a:rPr>
              <a:t>二</a:t>
            </a:r>
            <a:r>
              <a:rPr lang="zh-CN" altLang="en-US" sz="3200" b="1" i="1" smtClean="0">
                <a:latin typeface="+mj-ea"/>
              </a:rPr>
              <a:t>、</a:t>
            </a:r>
            <a:r>
              <a:rPr lang="en-US" altLang="zh-CN" sz="3200"/>
              <a:t> Date</a:t>
            </a:r>
            <a:r>
              <a:rPr lang="zh-CN" altLang="en-US" sz="3200"/>
              <a:t>类的用法</a:t>
            </a:r>
            <a:r>
              <a:rPr lang="en-US" altLang="zh-CN" sz="3200" smtClean="0"/>
              <a:t/>
            </a:r>
            <a:br>
              <a:rPr lang="en-US" altLang="zh-CN" sz="3200" smtClean="0"/>
            </a:br>
            <a:endParaRPr lang="en-US" altLang="zh-CN" sz="320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734868" y="2132559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ct val="20000"/>
              </a:spcAft>
              <a:defRPr/>
            </a:pPr>
            <a:r>
              <a:rPr lang="zh-CN" altLang="en-US" sz="2900">
                <a:latin typeface="+mn-ea"/>
              </a:rPr>
              <a:t>理解毫秒值概念</a:t>
            </a:r>
            <a:endParaRPr lang="en-US" altLang="zh-CN" sz="2900">
              <a:latin typeface="+mn-ea"/>
            </a:endParaRPr>
          </a:p>
          <a:p>
            <a:pPr>
              <a:spcAft>
                <a:spcPct val="20000"/>
              </a:spcAft>
              <a:defRPr/>
            </a:pPr>
            <a:r>
              <a:rPr lang="zh-CN" altLang="en-US" sz="2900" smtClean="0">
                <a:latin typeface="+mn-ea"/>
              </a:rPr>
              <a:t>掌握</a:t>
            </a:r>
            <a:r>
              <a:rPr lang="en-US" altLang="zh-CN" sz="2900">
                <a:latin typeface="+mn-ea"/>
              </a:rPr>
              <a:t>Date</a:t>
            </a:r>
            <a:r>
              <a:rPr lang="zh-CN" altLang="en-US" sz="2900">
                <a:latin typeface="+mn-ea"/>
              </a:rPr>
              <a:t>类的构造方法</a:t>
            </a:r>
            <a:endParaRPr lang="en-US" altLang="zh-CN" sz="2900" smtClean="0">
              <a:latin typeface="+mn-ea"/>
            </a:endParaRPr>
          </a:p>
          <a:p>
            <a:pPr>
              <a:spcAft>
                <a:spcPct val="20000"/>
              </a:spcAft>
              <a:defRPr/>
            </a:pPr>
            <a:r>
              <a:rPr lang="zh-CN" altLang="en-US" sz="2900" smtClean="0">
                <a:latin typeface="+mn-ea"/>
              </a:rPr>
              <a:t>掌握</a:t>
            </a:r>
            <a:r>
              <a:rPr lang="en-US" altLang="zh-CN" sz="2900">
                <a:latin typeface="+mn-ea"/>
              </a:rPr>
              <a:t>Date</a:t>
            </a:r>
            <a:r>
              <a:rPr lang="zh-CN" altLang="en-US" sz="2900">
                <a:latin typeface="+mn-ea"/>
              </a:rPr>
              <a:t>类的</a:t>
            </a:r>
            <a:r>
              <a:rPr lang="en-US" altLang="zh-CN" sz="2900">
                <a:latin typeface="+mn-ea"/>
              </a:rPr>
              <a:t>get</a:t>
            </a:r>
            <a:r>
              <a:rPr lang="zh-CN" altLang="en-US" sz="2900">
                <a:latin typeface="+mn-ea"/>
              </a:rPr>
              <a:t>和</a:t>
            </a:r>
            <a:r>
              <a:rPr lang="en-US" altLang="zh-CN" sz="2900">
                <a:latin typeface="+mn-ea"/>
              </a:rPr>
              <a:t>set</a:t>
            </a:r>
            <a:r>
              <a:rPr lang="zh-CN" altLang="en-US" sz="2900">
                <a:latin typeface="+mn-ea"/>
              </a:rPr>
              <a:t>方法</a:t>
            </a:r>
            <a:endParaRPr lang="en-US" altLang="zh-CN" sz="2900" smtClean="0">
              <a:latin typeface="+mn-ea"/>
            </a:endParaRPr>
          </a:p>
          <a:p>
            <a:pPr>
              <a:spcAft>
                <a:spcPct val="20000"/>
              </a:spcAft>
              <a:defRPr/>
            </a:pPr>
            <a:r>
              <a:rPr lang="zh-CN" altLang="en-US" sz="2900">
                <a:latin typeface="+mn-ea"/>
              </a:rPr>
              <a:t>掌握日期格式化</a:t>
            </a:r>
            <a:r>
              <a:rPr lang="en-US" altLang="zh-CN" sz="2900">
                <a:latin typeface="+mn-ea"/>
              </a:rPr>
              <a:t>SimpleDateFormat</a:t>
            </a:r>
            <a:endParaRPr lang="en-US" altLang="zh-CN" sz="2900" smtClean="0">
              <a:latin typeface="+mn-ea"/>
            </a:endParaRPr>
          </a:p>
          <a:p>
            <a:pPr>
              <a:spcAft>
                <a:spcPct val="20000"/>
              </a:spcAft>
              <a:defRPr/>
            </a:pPr>
            <a:r>
              <a:rPr lang="zh-CN" altLang="en-US" sz="2900">
                <a:latin typeface="+mn-ea"/>
              </a:rPr>
              <a:t>掌握</a:t>
            </a:r>
            <a:r>
              <a:rPr lang="zh-CN" altLang="en-US" sz="2900" smtClean="0">
                <a:latin typeface="+mn-ea"/>
              </a:rPr>
              <a:t>字符串和日期对象之间的相互转换</a:t>
            </a:r>
            <a:endParaRPr lang="en-US" sz="2900">
              <a:latin typeface="+mn-ea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899592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359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650" y="482600"/>
            <a:ext cx="7696200" cy="1439863"/>
          </a:xfrm>
        </p:spPr>
        <p:txBody>
          <a:bodyPr>
            <a:normAutofit/>
          </a:bodyPr>
          <a:lstStyle/>
          <a:p>
            <a:r>
              <a:rPr lang="en-US" altLang="zh-CN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2.1</a:t>
            </a:r>
            <a:r>
              <a:rPr lang="zh-CN" altLang="en-US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latin typeface="+mn-ea"/>
                <a:ea typeface="+mn-ea"/>
              </a:rPr>
              <a:t>毫秒值概念</a:t>
            </a:r>
            <a:endParaRPr lang="en-US" sz="3200" b="1" i="1">
              <a:solidFill>
                <a:schemeClr val="accent5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smtClean="0"/>
              <a:t>课程</a:t>
            </a:r>
            <a:r>
              <a:rPr lang="zh-CN" altLang="en-US" sz="2400"/>
              <a:t>一</a:t>
            </a:r>
            <a:r>
              <a:rPr lang="zh-CN" altLang="en-US" sz="2400" smtClean="0"/>
              <a:t>信息</a:t>
            </a:r>
            <a:endParaRPr lang="en-US" sz="240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>
                <a:latin typeface="+mn-ea"/>
              </a:rPr>
              <a:t>课程长度</a:t>
            </a:r>
            <a:r>
              <a:rPr lang="zh-CN" altLang="en-US" sz="1900" smtClean="0">
                <a:latin typeface="+mn-ea"/>
              </a:rPr>
              <a:t>：</a:t>
            </a:r>
            <a:r>
              <a:rPr lang="en-US" altLang="zh-CN" sz="1900" smtClean="0">
                <a:latin typeface="+mn-ea"/>
              </a:rPr>
              <a:t>07</a:t>
            </a:r>
            <a:r>
              <a:rPr lang="zh-CN" altLang="en-US" sz="1900" smtClean="0">
                <a:latin typeface="+mn-ea"/>
              </a:rPr>
              <a:t>分</a:t>
            </a:r>
            <a:r>
              <a:rPr lang="en-US" altLang="zh-CN" sz="1900" smtClean="0">
                <a:latin typeface="+mn-ea"/>
              </a:rPr>
              <a:t>56</a:t>
            </a:r>
            <a:r>
              <a:rPr lang="zh-CN" altLang="en-US" sz="1900" smtClean="0">
                <a:latin typeface="+mn-ea"/>
              </a:rPr>
              <a:t>秒</a:t>
            </a:r>
            <a:endParaRPr lang="en-US" altLang="zh-CN" sz="190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>
                <a:latin typeface="+mn-ea"/>
                <a:hlinkClick r:id="rId4" action="ppaction://hlinkfile"/>
              </a:rPr>
              <a:t>8.</a:t>
            </a:r>
            <a:r>
              <a:rPr lang="zh-CN" altLang="en-US" sz="1900">
                <a:latin typeface="+mn-ea"/>
                <a:hlinkClick r:id="rId4" action="ppaction://hlinkfile"/>
              </a:rPr>
              <a:t>毫秒值概念</a:t>
            </a:r>
            <a:r>
              <a:rPr lang="en-US" altLang="zh-CN" sz="1900">
                <a:latin typeface="+mn-ea"/>
                <a:hlinkClick r:id="rId4" action="ppaction://hlinkfile"/>
              </a:rPr>
              <a:t>.avi</a:t>
            </a:r>
            <a:endParaRPr lang="en-US" altLang="zh-CN" sz="190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190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/>
              <a:t>问答与</a:t>
            </a:r>
            <a:r>
              <a:rPr lang="zh-CN" altLang="en-US" sz="2400" smtClean="0"/>
              <a:t>练习</a:t>
            </a:r>
            <a:endParaRPr lang="en-US" altLang="zh-CN" sz="240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2400" smtClean="0"/>
              <a:t>      </a:t>
            </a:r>
            <a:r>
              <a:rPr lang="en-US" altLang="zh-CN" sz="1900"/>
              <a:t> </a:t>
            </a:r>
            <a:r>
              <a:rPr lang="en-US" altLang="zh-CN" sz="1900" smtClean="0"/>
              <a:t>1.Java</a:t>
            </a:r>
            <a:r>
              <a:rPr lang="zh-CN" altLang="en-US" sz="1900" smtClean="0"/>
              <a:t>中的时间原点是什么时间？</a:t>
            </a:r>
            <a:endParaRPr lang="en-US" altLang="zh-CN" sz="190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smtClean="0"/>
              <a:t>         2.</a:t>
            </a:r>
            <a:r>
              <a:rPr lang="zh-CN" altLang="en-US" sz="1900" smtClean="0"/>
              <a:t>如何获取当前时间的毫秒值？</a:t>
            </a:r>
            <a:endParaRPr lang="en-US" altLang="zh-CN" sz="190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2400" smtClean="0"/>
              <a:t>      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6745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650" y="620688"/>
            <a:ext cx="7696200" cy="1439863"/>
          </a:xfrm>
        </p:spPr>
        <p:txBody>
          <a:bodyPr>
            <a:normAutofit/>
          </a:bodyPr>
          <a:lstStyle/>
          <a:p>
            <a:r>
              <a:rPr lang="en-US" altLang="zh-CN" sz="3200" b="1" i="1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2.2</a:t>
            </a:r>
            <a:r>
              <a:rPr lang="zh-CN" altLang="en-US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en-US" altLang="zh-CN" sz="3200" b="1" i="1">
                <a:solidFill>
                  <a:schemeClr val="accent5">
                    <a:lumMod val="75000"/>
                  </a:schemeClr>
                </a:solidFill>
                <a:latin typeface="+mn-ea"/>
                <a:ea typeface="+mn-ea"/>
              </a:rPr>
              <a:t>Date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latin typeface="+mn-ea"/>
                <a:ea typeface="+mn-ea"/>
              </a:rPr>
              <a:t>类的构造方法</a:t>
            </a:r>
            <a:endParaRPr lang="en-US" sz="3200" b="1" i="1">
              <a:solidFill>
                <a:schemeClr val="accent5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smtClean="0"/>
              <a:t>课程</a:t>
            </a:r>
            <a:r>
              <a:rPr lang="zh-CN" altLang="en-US" sz="2400"/>
              <a:t>二</a:t>
            </a:r>
            <a:r>
              <a:rPr lang="zh-CN" altLang="en-US" sz="2400" smtClean="0"/>
              <a:t>信息</a:t>
            </a:r>
            <a:endParaRPr lang="en-US" sz="240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>
                <a:latin typeface="+mn-ea"/>
              </a:rPr>
              <a:t>课程长度</a:t>
            </a:r>
            <a:r>
              <a:rPr lang="zh-CN" altLang="en-US" sz="1900" smtClean="0">
                <a:latin typeface="+mn-ea"/>
              </a:rPr>
              <a:t>：</a:t>
            </a:r>
            <a:r>
              <a:rPr lang="en-US" altLang="zh-CN" sz="1900" smtClean="0">
                <a:latin typeface="+mn-ea"/>
              </a:rPr>
              <a:t>08</a:t>
            </a:r>
            <a:r>
              <a:rPr lang="zh-CN" altLang="en-US" sz="1900" smtClean="0">
                <a:latin typeface="+mn-ea"/>
              </a:rPr>
              <a:t>分</a:t>
            </a:r>
            <a:r>
              <a:rPr lang="en-US" altLang="zh-CN" sz="1900" smtClean="0">
                <a:latin typeface="+mn-ea"/>
              </a:rPr>
              <a:t>36</a:t>
            </a:r>
            <a:r>
              <a:rPr lang="zh-CN" altLang="en-US" sz="1900" smtClean="0">
                <a:latin typeface="+mn-ea"/>
              </a:rPr>
              <a:t>秒</a:t>
            </a:r>
            <a:endParaRPr lang="en-US" altLang="zh-CN" sz="190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>
                <a:latin typeface="+mn-ea"/>
                <a:hlinkClick r:id="rId4" action="ppaction://hlinkfile"/>
              </a:rPr>
              <a:t>9.Date</a:t>
            </a:r>
            <a:r>
              <a:rPr lang="zh-CN" altLang="en-US" sz="1900">
                <a:latin typeface="+mn-ea"/>
                <a:hlinkClick r:id="rId4" action="ppaction://hlinkfile"/>
              </a:rPr>
              <a:t>类的构造方法</a:t>
            </a:r>
            <a:r>
              <a:rPr lang="en-US" altLang="zh-CN" sz="1900">
                <a:latin typeface="+mn-ea"/>
                <a:hlinkClick r:id="rId4" action="ppaction://hlinkfile"/>
              </a:rPr>
              <a:t>.avi</a:t>
            </a:r>
            <a:endParaRPr lang="en-US" altLang="zh-CN" sz="1900" smtClean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endParaRPr lang="zh-CN" altLang="en-US" sz="230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/>
              <a:t>问答与练习</a:t>
            </a:r>
            <a:r>
              <a:rPr lang="zh-CN" altLang="en-US" sz="2400" smtClean="0"/>
              <a:t>：</a:t>
            </a:r>
            <a:endParaRPr lang="en-US" altLang="zh-CN" sz="240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/>
              <a:t>       </a:t>
            </a:r>
            <a:r>
              <a:rPr lang="zh-CN" altLang="en-US" sz="1900"/>
              <a:t> </a:t>
            </a:r>
            <a:r>
              <a:rPr lang="zh-CN" altLang="en-US" sz="1900" smtClean="0"/>
              <a:t>无</a:t>
            </a:r>
            <a:endParaRPr lang="en-US" altLang="zh-CN" sz="240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844824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889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86105" y="482600"/>
            <a:ext cx="7696200" cy="1439863"/>
          </a:xfrm>
        </p:spPr>
        <p:txBody>
          <a:bodyPr>
            <a:normAutofit/>
          </a:bodyPr>
          <a:lstStyle/>
          <a:p>
            <a:r>
              <a:rPr lang="en-US" altLang="zh-CN" sz="3200" b="1" i="1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2.3</a:t>
            </a:r>
            <a:r>
              <a:rPr lang="zh-CN" altLang="en-US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en-US" altLang="zh-CN" sz="3200" b="1" i="1">
                <a:solidFill>
                  <a:schemeClr val="accent5">
                    <a:lumMod val="75000"/>
                  </a:schemeClr>
                </a:solidFill>
                <a:latin typeface="+mn-ea"/>
                <a:ea typeface="+mn-ea"/>
              </a:rPr>
              <a:t>Date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latin typeface="+mn-ea"/>
                <a:ea typeface="+mn-ea"/>
              </a:rPr>
              <a:t>类的</a:t>
            </a:r>
            <a:r>
              <a:rPr lang="en-US" altLang="zh-CN" sz="3200" b="1" i="1">
                <a:solidFill>
                  <a:schemeClr val="accent5">
                    <a:lumMod val="75000"/>
                  </a:schemeClr>
                </a:solidFill>
                <a:latin typeface="+mn-ea"/>
                <a:ea typeface="+mn-ea"/>
              </a:rPr>
              <a:t>get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latin typeface="+mn-ea"/>
                <a:ea typeface="+mn-ea"/>
              </a:rPr>
              <a:t>和</a:t>
            </a:r>
            <a:r>
              <a:rPr lang="en-US" altLang="zh-CN" sz="3200" b="1" i="1">
                <a:solidFill>
                  <a:schemeClr val="accent5">
                    <a:lumMod val="75000"/>
                  </a:schemeClr>
                </a:solidFill>
                <a:latin typeface="+mn-ea"/>
                <a:ea typeface="+mn-ea"/>
              </a:rPr>
              <a:t>set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latin typeface="+mn-ea"/>
                <a:ea typeface="+mn-ea"/>
              </a:rPr>
              <a:t>方法</a:t>
            </a:r>
            <a:endParaRPr lang="en-US" sz="3200" b="1" i="1">
              <a:solidFill>
                <a:schemeClr val="accent5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smtClean="0"/>
              <a:t>课程三信息</a:t>
            </a:r>
            <a:endParaRPr lang="en-US" sz="240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>
                <a:latin typeface="+mn-ea"/>
              </a:rPr>
              <a:t>课程长度</a:t>
            </a:r>
            <a:r>
              <a:rPr lang="zh-CN" altLang="en-US" sz="1900" smtClean="0">
                <a:latin typeface="+mn-ea"/>
              </a:rPr>
              <a:t>：</a:t>
            </a:r>
            <a:r>
              <a:rPr lang="en-US" altLang="zh-CN" sz="1900" smtClean="0">
                <a:latin typeface="+mn-ea"/>
              </a:rPr>
              <a:t>04</a:t>
            </a:r>
            <a:r>
              <a:rPr lang="zh-CN" altLang="en-US" sz="1900" smtClean="0">
                <a:latin typeface="+mn-ea"/>
              </a:rPr>
              <a:t>分</a:t>
            </a:r>
            <a:r>
              <a:rPr lang="en-US" altLang="zh-CN" sz="1900" smtClean="0">
                <a:latin typeface="+mn-ea"/>
              </a:rPr>
              <a:t>44</a:t>
            </a:r>
            <a:r>
              <a:rPr lang="zh-CN" altLang="en-US" sz="1900" smtClean="0">
                <a:latin typeface="+mn-ea"/>
              </a:rPr>
              <a:t>秒</a:t>
            </a:r>
            <a:endParaRPr lang="en-US" altLang="zh-CN" sz="190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>
                <a:latin typeface="+mn-ea"/>
                <a:hlinkClick r:id="rId4" action="ppaction://hlinkfile"/>
              </a:rPr>
              <a:t>10.Date</a:t>
            </a:r>
            <a:r>
              <a:rPr lang="zh-CN" altLang="en-US" sz="1900">
                <a:latin typeface="+mn-ea"/>
                <a:hlinkClick r:id="rId4" action="ppaction://hlinkfile"/>
              </a:rPr>
              <a:t>类的</a:t>
            </a:r>
            <a:r>
              <a:rPr lang="en-US" altLang="zh-CN" sz="1900">
                <a:latin typeface="+mn-ea"/>
                <a:hlinkClick r:id="rId4" action="ppaction://hlinkfile"/>
              </a:rPr>
              <a:t>get</a:t>
            </a:r>
            <a:r>
              <a:rPr lang="zh-CN" altLang="en-US" sz="1900">
                <a:latin typeface="+mn-ea"/>
                <a:hlinkClick r:id="rId4" action="ppaction://hlinkfile"/>
              </a:rPr>
              <a:t>和</a:t>
            </a:r>
            <a:r>
              <a:rPr lang="en-US" altLang="zh-CN" sz="1900">
                <a:latin typeface="+mn-ea"/>
                <a:hlinkClick r:id="rId4" action="ppaction://hlinkfile"/>
              </a:rPr>
              <a:t>set</a:t>
            </a:r>
            <a:r>
              <a:rPr lang="zh-CN" altLang="en-US" sz="1900">
                <a:latin typeface="+mn-ea"/>
                <a:hlinkClick r:id="rId4" action="ppaction://hlinkfile"/>
              </a:rPr>
              <a:t>方法</a:t>
            </a:r>
            <a:r>
              <a:rPr lang="en-US" altLang="zh-CN" sz="1900">
                <a:latin typeface="+mn-ea"/>
                <a:hlinkClick r:id="rId4" action="ppaction://hlinkfile"/>
              </a:rPr>
              <a:t>.avi</a:t>
            </a:r>
            <a:endParaRPr lang="en-US" altLang="zh-CN" sz="190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/>
              <a:t>问答与练习</a:t>
            </a:r>
            <a:r>
              <a:rPr lang="zh-CN" altLang="en-US" sz="2400" smtClean="0"/>
              <a:t>：</a:t>
            </a:r>
            <a:endParaRPr lang="en-US" altLang="zh-CN" sz="240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smtClean="0"/>
              <a:t>       </a:t>
            </a:r>
            <a:r>
              <a:rPr lang="zh-CN" altLang="en-US" sz="1900" smtClean="0"/>
              <a:t> 无</a:t>
            </a:r>
            <a:endParaRPr lang="en-US" altLang="zh-CN" sz="190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240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786105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1407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650" y="620688"/>
            <a:ext cx="7696200" cy="1439863"/>
          </a:xfrm>
        </p:spPr>
        <p:txBody>
          <a:bodyPr>
            <a:normAutofit/>
          </a:bodyPr>
          <a:lstStyle/>
          <a:p>
            <a:r>
              <a:rPr lang="en-US" altLang="zh-CN" sz="3200" b="1" i="1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2.4</a:t>
            </a:r>
            <a:r>
              <a:rPr lang="zh-CN" altLang="en-US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latin typeface="+mn-ea"/>
                <a:ea typeface="+mn-ea"/>
              </a:rPr>
              <a:t>日期格式化</a:t>
            </a:r>
            <a:r>
              <a:rPr lang="en-US" altLang="zh-CN" sz="3200" b="1" i="1">
                <a:solidFill>
                  <a:schemeClr val="accent5">
                    <a:lumMod val="75000"/>
                  </a:schemeClr>
                </a:solidFill>
                <a:latin typeface="+mn-ea"/>
                <a:ea typeface="+mn-ea"/>
              </a:rPr>
              <a:t>SimpleDateFormat</a:t>
            </a:r>
            <a:endParaRPr lang="en-US" sz="3200" b="1" i="1">
              <a:solidFill>
                <a:schemeClr val="accent5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smtClean="0"/>
              <a:t>课程四信息</a:t>
            </a:r>
            <a:endParaRPr lang="en-US" sz="240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>
                <a:latin typeface="+mn-ea"/>
              </a:rPr>
              <a:t>课程长度</a:t>
            </a:r>
            <a:r>
              <a:rPr lang="zh-CN" altLang="en-US" sz="1900" smtClean="0">
                <a:latin typeface="+mn-ea"/>
              </a:rPr>
              <a:t>：</a:t>
            </a:r>
            <a:r>
              <a:rPr lang="en-US" altLang="zh-CN" sz="1900" smtClean="0">
                <a:latin typeface="+mn-ea"/>
              </a:rPr>
              <a:t>16</a:t>
            </a:r>
            <a:r>
              <a:rPr lang="zh-CN" altLang="en-US" sz="1900" smtClean="0">
                <a:latin typeface="+mn-ea"/>
              </a:rPr>
              <a:t>分</a:t>
            </a:r>
            <a:r>
              <a:rPr lang="en-US" altLang="zh-CN" sz="1900" smtClean="0">
                <a:latin typeface="+mn-ea"/>
              </a:rPr>
              <a:t>46</a:t>
            </a:r>
            <a:r>
              <a:rPr lang="zh-CN" altLang="en-US" sz="1900" smtClean="0">
                <a:latin typeface="+mn-ea"/>
              </a:rPr>
              <a:t>秒</a:t>
            </a:r>
            <a:endParaRPr lang="en-US" altLang="zh-CN" sz="190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>
                <a:latin typeface="+mn-ea"/>
                <a:hlinkClick r:id="rId4" action="ppaction://hlinkfile"/>
              </a:rPr>
              <a:t>11.</a:t>
            </a:r>
            <a:r>
              <a:rPr lang="zh-CN" altLang="en-US" sz="1900">
                <a:latin typeface="+mn-ea"/>
                <a:hlinkClick r:id="rId4" action="ppaction://hlinkfile"/>
              </a:rPr>
              <a:t>日期格式化</a:t>
            </a:r>
            <a:r>
              <a:rPr lang="en-US" altLang="zh-CN" sz="1900">
                <a:latin typeface="+mn-ea"/>
                <a:hlinkClick r:id="rId4" action="ppaction://hlinkfile"/>
              </a:rPr>
              <a:t>SimpleDateFormat.avi</a:t>
            </a:r>
            <a:endParaRPr lang="en-US" altLang="zh-CN" sz="190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endParaRPr lang="zh-CN" altLang="en-US" sz="230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smtClean="0"/>
              <a:t>问答</a:t>
            </a:r>
            <a:r>
              <a:rPr lang="zh-CN" altLang="en-US" sz="2400"/>
              <a:t>与练习</a:t>
            </a:r>
            <a:r>
              <a:rPr lang="zh-CN" altLang="en-US" sz="2400" smtClean="0"/>
              <a:t>：</a:t>
            </a:r>
            <a:endParaRPr lang="en-US" altLang="zh-CN" sz="240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/>
              <a:t>       </a:t>
            </a:r>
            <a:r>
              <a:rPr lang="en-US" altLang="zh-CN" sz="1900" smtClean="0"/>
              <a:t> </a:t>
            </a:r>
            <a:r>
              <a:rPr lang="zh-CN" altLang="en-US" sz="1900" smtClean="0"/>
              <a:t>无</a:t>
            </a:r>
            <a:endParaRPr lang="en-US" altLang="zh-CN" sz="240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772816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7473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650" y="620688"/>
            <a:ext cx="7696200" cy="1439863"/>
          </a:xfrm>
        </p:spPr>
        <p:txBody>
          <a:bodyPr>
            <a:normAutofit/>
          </a:bodyPr>
          <a:lstStyle/>
          <a:p>
            <a:r>
              <a:rPr lang="en-US" altLang="zh-CN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2.5</a:t>
            </a:r>
            <a:r>
              <a:rPr lang="zh-CN" altLang="en-US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latin typeface="+mn-ea"/>
                <a:ea typeface="+mn-ea"/>
              </a:rPr>
              <a:t>字符串转成日期对象</a:t>
            </a:r>
            <a:endParaRPr lang="en-US" sz="3200" b="1" i="1">
              <a:solidFill>
                <a:schemeClr val="accent5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smtClean="0"/>
              <a:t>课程五信息</a:t>
            </a:r>
            <a:endParaRPr lang="en-US" sz="240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>
                <a:latin typeface="+mn-ea"/>
              </a:rPr>
              <a:t>课程长度</a:t>
            </a:r>
            <a:r>
              <a:rPr lang="zh-CN" altLang="en-US" sz="1900" smtClean="0">
                <a:latin typeface="+mn-ea"/>
              </a:rPr>
              <a:t>：</a:t>
            </a:r>
            <a:r>
              <a:rPr lang="en-US" altLang="zh-CN" sz="1900" smtClean="0">
                <a:latin typeface="+mn-ea"/>
              </a:rPr>
              <a:t>11</a:t>
            </a:r>
            <a:r>
              <a:rPr lang="zh-CN" altLang="en-US" sz="1900" smtClean="0">
                <a:latin typeface="+mn-ea"/>
              </a:rPr>
              <a:t>分</a:t>
            </a:r>
            <a:r>
              <a:rPr lang="en-US" altLang="zh-CN" sz="1900" smtClean="0">
                <a:latin typeface="+mn-ea"/>
              </a:rPr>
              <a:t>48</a:t>
            </a:r>
            <a:r>
              <a:rPr lang="zh-CN" altLang="en-US" sz="1900" smtClean="0">
                <a:latin typeface="+mn-ea"/>
              </a:rPr>
              <a:t>秒</a:t>
            </a:r>
            <a:endParaRPr lang="en-US" altLang="zh-CN" sz="190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>
                <a:latin typeface="+mn-ea"/>
                <a:hlinkClick r:id="rId4" action="ppaction://hlinkfile"/>
              </a:rPr>
              <a:t>12.</a:t>
            </a:r>
            <a:r>
              <a:rPr lang="zh-CN" altLang="en-US" sz="1900">
                <a:latin typeface="+mn-ea"/>
                <a:hlinkClick r:id="rId4" action="ppaction://hlinkfile"/>
              </a:rPr>
              <a:t>字符串转成日期对象</a:t>
            </a:r>
            <a:r>
              <a:rPr lang="en-US" altLang="zh-CN" sz="1900">
                <a:latin typeface="+mn-ea"/>
                <a:hlinkClick r:id="rId4" action="ppaction://hlinkfile"/>
              </a:rPr>
              <a:t>.avi</a:t>
            </a:r>
            <a:endParaRPr lang="en-US" altLang="zh-CN" sz="1900" smtClean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endParaRPr lang="zh-CN" altLang="en-US" sz="230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/>
              <a:t>问答与练习</a:t>
            </a:r>
            <a:r>
              <a:rPr lang="zh-CN" altLang="en-US" sz="2400" smtClean="0"/>
              <a:t>：</a:t>
            </a:r>
            <a:endParaRPr lang="en-US" altLang="zh-CN" sz="240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/>
              <a:t>       </a:t>
            </a:r>
            <a:r>
              <a:rPr lang="en-US" altLang="zh-CN" sz="1900" smtClean="0"/>
              <a:t> 1.</a:t>
            </a:r>
            <a:r>
              <a:rPr lang="zh-CN" altLang="en-US" sz="1900" smtClean="0"/>
              <a:t>通过什么方法可以将日期对象转成字符串？反过来呢？</a:t>
            </a:r>
            <a:endParaRPr lang="en-US" altLang="zh-CN" sz="240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772816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9091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80256" y="1077843"/>
            <a:ext cx="7696200" cy="143986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3600" b="1" smtClean="0">
                <a:ea typeface="新宋体" panose="02010609030101010101" pitchFamily="49" charset="-122"/>
              </a:rPr>
              <a:t>三</a:t>
            </a:r>
            <a:r>
              <a:rPr lang="zh-CN" altLang="en-US" sz="3600" b="1" i="1" smtClean="0">
                <a:ea typeface="新宋体" panose="02010609030101010101" pitchFamily="49" charset="-122"/>
              </a:rPr>
              <a:t>、</a:t>
            </a:r>
            <a:r>
              <a:rPr lang="en-US" altLang="zh-CN" sz="3600"/>
              <a:t>Calendar</a:t>
            </a:r>
            <a:r>
              <a:rPr lang="zh-CN" altLang="en-US" sz="3600"/>
              <a:t>类的用法</a:t>
            </a:r>
            <a:r>
              <a:rPr lang="en-US" altLang="zh-CN" sz="3200" smtClean="0"/>
              <a:t/>
            </a:r>
            <a:br>
              <a:rPr lang="en-US" altLang="zh-CN" sz="3200" smtClean="0"/>
            </a:br>
            <a:r>
              <a:rPr lang="en-US" altLang="zh-CN" sz="3200" smtClean="0"/>
              <a:t/>
            </a:r>
            <a:br>
              <a:rPr lang="en-US" altLang="zh-CN" sz="3200" smtClean="0"/>
            </a:br>
            <a:r>
              <a:rPr lang="en-US" altLang="zh-CN" sz="3200"/>
              <a:t/>
            </a:r>
            <a:br>
              <a:rPr lang="en-US" altLang="zh-CN" sz="3200"/>
            </a:br>
            <a:endParaRPr lang="en-US" smtClean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ct val="20000"/>
              </a:spcAft>
              <a:defRPr/>
            </a:pPr>
            <a:r>
              <a:rPr lang="zh-CN" altLang="en-US" sz="2900" smtClean="0">
                <a:latin typeface="+mn-ea"/>
              </a:rPr>
              <a:t>掌握</a:t>
            </a:r>
            <a:r>
              <a:rPr lang="en-US" altLang="zh-CN" sz="2900" smtClean="0">
                <a:latin typeface="+mn-ea"/>
              </a:rPr>
              <a:t>Calendar</a:t>
            </a:r>
            <a:r>
              <a:rPr lang="zh-CN" altLang="en-US" sz="2900" smtClean="0">
                <a:latin typeface="+mn-ea"/>
              </a:rPr>
              <a:t>类的基本用法</a:t>
            </a:r>
            <a:endParaRPr lang="en-US" altLang="zh-CN" sz="2900">
              <a:latin typeface="+mn-ea"/>
            </a:endParaRPr>
          </a:p>
          <a:p>
            <a:pPr>
              <a:spcAft>
                <a:spcPct val="20000"/>
              </a:spcAft>
              <a:defRPr/>
            </a:pPr>
            <a:r>
              <a:rPr lang="zh-CN" altLang="en-US" sz="2900" smtClean="0">
                <a:latin typeface="+mn-ea"/>
              </a:rPr>
              <a:t>掌握</a:t>
            </a:r>
            <a:r>
              <a:rPr lang="en-US" altLang="zh-CN" sz="2900" smtClean="0">
                <a:latin typeface="+mn-ea"/>
              </a:rPr>
              <a:t>Calendar</a:t>
            </a:r>
            <a:r>
              <a:rPr lang="zh-CN" altLang="en-US" sz="2900" smtClean="0">
                <a:latin typeface="+mn-ea"/>
              </a:rPr>
              <a:t>类基本方法</a:t>
            </a:r>
            <a:endParaRPr lang="en-US" altLang="zh-CN" sz="2900" smtClean="0">
              <a:latin typeface="+mn-ea"/>
            </a:endParaRPr>
          </a:p>
          <a:p>
            <a:pPr>
              <a:spcAft>
                <a:spcPct val="20000"/>
              </a:spcAft>
              <a:defRPr/>
            </a:pPr>
            <a:r>
              <a:rPr lang="zh-CN" altLang="en-US" sz="2900" smtClean="0">
                <a:latin typeface="+mn-ea"/>
              </a:rPr>
              <a:t>掌握</a:t>
            </a:r>
            <a:r>
              <a:rPr lang="en-US" altLang="zh-CN" sz="2900" smtClean="0">
                <a:latin typeface="+mn-ea"/>
              </a:rPr>
              <a:t>Calendar</a:t>
            </a:r>
            <a:r>
              <a:rPr lang="zh-CN" altLang="en-US" sz="2900" smtClean="0">
                <a:latin typeface="+mn-ea"/>
              </a:rPr>
              <a:t>类的练习题</a:t>
            </a:r>
            <a:endParaRPr lang="en-US" altLang="zh-CN" sz="2900" smtClean="0">
              <a:latin typeface="+mn-ea"/>
            </a:endParaRPr>
          </a:p>
          <a:p>
            <a:pPr>
              <a:spcAft>
                <a:spcPct val="20000"/>
              </a:spcAft>
              <a:defRPr/>
            </a:pPr>
            <a:r>
              <a:rPr lang="zh-CN" altLang="en-US" sz="2900" smtClean="0">
                <a:latin typeface="+mn-ea"/>
              </a:rPr>
              <a:t>掌握判断闰年案例的代码</a:t>
            </a:r>
            <a:endParaRPr lang="en-US" altLang="zh-CN" sz="2900" smtClean="0">
              <a:latin typeface="+mn-ea"/>
            </a:endParaRPr>
          </a:p>
          <a:p>
            <a:pPr>
              <a:spcAft>
                <a:spcPct val="20000"/>
              </a:spcAft>
              <a:defRPr/>
            </a:pPr>
            <a:endParaRPr lang="en-US" altLang="zh-CN" sz="2900">
              <a:latin typeface="+mn-ea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899592" y="1484784"/>
            <a:ext cx="633670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7886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650" y="620688"/>
            <a:ext cx="7920806" cy="1439863"/>
          </a:xfrm>
        </p:spPr>
        <p:txBody>
          <a:bodyPr>
            <a:normAutofit/>
          </a:bodyPr>
          <a:lstStyle/>
          <a:p>
            <a:r>
              <a:rPr lang="en-US" altLang="zh-CN" sz="3200" b="1" i="1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3.1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latin typeface="+mn-ea"/>
                <a:ea typeface="+mn-ea"/>
              </a:rPr>
              <a:t>、</a:t>
            </a:r>
            <a:r>
              <a:rPr lang="en-US" altLang="zh-CN" sz="3200" b="1" i="1">
                <a:solidFill>
                  <a:schemeClr val="accent5">
                    <a:lumMod val="75000"/>
                  </a:schemeClr>
                </a:solidFill>
                <a:latin typeface="+mn-ea"/>
                <a:ea typeface="+mn-ea"/>
              </a:rPr>
              <a:t>Calendar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latin typeface="+mn-ea"/>
                <a:ea typeface="+mn-ea"/>
              </a:rPr>
              <a:t>类</a:t>
            </a:r>
            <a:r>
              <a:rPr lang="en-US" altLang="zh-CN" sz="3200" b="1" i="1">
                <a:solidFill>
                  <a:schemeClr val="accent5">
                    <a:lumMod val="75000"/>
                  </a:schemeClr>
                </a:solidFill>
                <a:latin typeface="+mn-ea"/>
                <a:ea typeface="+mn-ea"/>
              </a:rPr>
              <a:t>_1</a:t>
            </a:r>
            <a:endParaRPr lang="en-US" sz="3200" b="1" i="1">
              <a:solidFill>
                <a:schemeClr val="accent5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smtClean="0"/>
              <a:t>课程</a:t>
            </a:r>
            <a:r>
              <a:rPr lang="zh-CN" altLang="en-US" sz="2400"/>
              <a:t>一</a:t>
            </a:r>
            <a:r>
              <a:rPr lang="zh-CN" altLang="en-US" sz="2400" smtClean="0"/>
              <a:t>信息</a:t>
            </a:r>
            <a:endParaRPr lang="en-US" sz="240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>
                <a:latin typeface="+mn-ea"/>
              </a:rPr>
              <a:t>课程长度</a:t>
            </a:r>
            <a:r>
              <a:rPr lang="zh-CN" altLang="en-US" sz="1900" smtClean="0">
                <a:latin typeface="+mn-ea"/>
              </a:rPr>
              <a:t>：</a:t>
            </a:r>
            <a:r>
              <a:rPr lang="en-US" altLang="zh-CN" sz="1900" smtClean="0">
                <a:latin typeface="+mn-ea"/>
              </a:rPr>
              <a:t>08</a:t>
            </a:r>
            <a:r>
              <a:rPr lang="zh-CN" altLang="en-US" sz="1900" smtClean="0">
                <a:latin typeface="+mn-ea"/>
              </a:rPr>
              <a:t>分</a:t>
            </a:r>
            <a:r>
              <a:rPr lang="en-US" altLang="zh-CN" sz="1900" smtClean="0">
                <a:latin typeface="+mn-ea"/>
              </a:rPr>
              <a:t>44</a:t>
            </a:r>
            <a:r>
              <a:rPr lang="zh-CN" altLang="en-US" sz="1900" smtClean="0">
                <a:latin typeface="+mn-ea"/>
              </a:rPr>
              <a:t>秒</a:t>
            </a:r>
            <a:endParaRPr lang="en-US" altLang="zh-CN" sz="190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>
                <a:latin typeface="+mn-ea"/>
                <a:hlinkClick r:id="rId4" action="ppaction://hlinkfile"/>
              </a:rPr>
              <a:t>13.Calendar</a:t>
            </a:r>
            <a:r>
              <a:rPr lang="zh-CN" altLang="en-US" sz="1900">
                <a:latin typeface="+mn-ea"/>
                <a:hlinkClick r:id="rId4" action="ppaction://hlinkfile"/>
              </a:rPr>
              <a:t>类</a:t>
            </a:r>
            <a:r>
              <a:rPr lang="en-US" altLang="zh-CN" sz="1900">
                <a:latin typeface="+mn-ea"/>
                <a:hlinkClick r:id="rId4" action="ppaction://hlinkfile"/>
              </a:rPr>
              <a:t>_1.avi</a:t>
            </a:r>
            <a:endParaRPr lang="en-US" altLang="zh-CN" sz="190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endParaRPr lang="zh-CN" altLang="en-US" sz="230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/>
              <a:t>问答与</a:t>
            </a:r>
            <a:r>
              <a:rPr lang="zh-CN" altLang="en-US" sz="2400" smtClean="0"/>
              <a:t>练习：</a:t>
            </a:r>
            <a:endParaRPr lang="en-US" altLang="zh-CN" sz="2400" smtClean="0">
              <a:solidFill>
                <a:srgbClr val="FF0000"/>
              </a:solidFill>
            </a:endParaRPr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/>
              <a:t>       </a:t>
            </a:r>
            <a:r>
              <a:rPr lang="en-US" altLang="zh-CN" sz="1900" smtClean="0"/>
              <a:t> 1.</a:t>
            </a:r>
            <a:r>
              <a:rPr lang="zh-CN" altLang="en-US" sz="1900" smtClean="0"/>
              <a:t>如何获取</a:t>
            </a:r>
            <a:r>
              <a:rPr lang="en-US" altLang="zh-CN" sz="1900" smtClean="0"/>
              <a:t>Calendar</a:t>
            </a:r>
            <a:r>
              <a:rPr lang="zh-CN" altLang="en-US" sz="1900" smtClean="0"/>
              <a:t>类的对象？</a:t>
            </a:r>
            <a:endParaRPr lang="en-US" altLang="zh-CN" sz="190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/>
              <a:t> </a:t>
            </a:r>
            <a:r>
              <a:rPr lang="en-US" altLang="zh-CN" sz="1900" smtClean="0"/>
              <a:t>       2.Java</a:t>
            </a:r>
            <a:r>
              <a:rPr lang="zh-CN" altLang="en-US" sz="1900" smtClean="0"/>
              <a:t>中月份的取值范围是？</a:t>
            </a:r>
            <a:endParaRPr lang="en-US" altLang="zh-CN" sz="240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922463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9789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650" y="482600"/>
            <a:ext cx="7920806" cy="1439863"/>
          </a:xfrm>
        </p:spPr>
        <p:txBody>
          <a:bodyPr>
            <a:normAutofit/>
          </a:bodyPr>
          <a:lstStyle/>
          <a:p>
            <a:r>
              <a:rPr lang="en-US" altLang="zh-CN" sz="3200" b="1" i="1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3.2</a:t>
            </a:r>
            <a:r>
              <a:rPr lang="zh-CN" altLang="en-US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en-US" altLang="zh-CN" sz="3200" b="1" i="1">
                <a:solidFill>
                  <a:schemeClr val="accent5">
                    <a:lumMod val="75000"/>
                  </a:schemeClr>
                </a:solidFill>
                <a:latin typeface="+mn-ea"/>
                <a:ea typeface="+mn-ea"/>
              </a:rPr>
              <a:t>Calendar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latin typeface="+mn-ea"/>
                <a:ea typeface="+mn-ea"/>
              </a:rPr>
              <a:t>类</a:t>
            </a:r>
            <a:r>
              <a:rPr lang="en-US" altLang="zh-CN" sz="3200" b="1" i="1">
                <a:solidFill>
                  <a:schemeClr val="accent5">
                    <a:lumMod val="75000"/>
                  </a:schemeClr>
                </a:solidFill>
                <a:latin typeface="+mn-ea"/>
                <a:ea typeface="+mn-ea"/>
              </a:rPr>
              <a:t>_2</a:t>
            </a:r>
            <a:endParaRPr lang="en-US" sz="3200" b="1" i="1">
              <a:solidFill>
                <a:schemeClr val="accent5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smtClean="0"/>
              <a:t>课程二信息</a:t>
            </a:r>
            <a:endParaRPr lang="en-US" sz="240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>
                <a:latin typeface="+mn-ea"/>
              </a:rPr>
              <a:t>课程长度</a:t>
            </a:r>
            <a:r>
              <a:rPr lang="zh-CN" altLang="en-US" sz="1900" smtClean="0">
                <a:latin typeface="+mn-ea"/>
              </a:rPr>
              <a:t>：</a:t>
            </a:r>
            <a:r>
              <a:rPr lang="en-US" altLang="zh-CN" sz="1900" smtClean="0">
                <a:latin typeface="+mn-ea"/>
              </a:rPr>
              <a:t>05</a:t>
            </a:r>
            <a:r>
              <a:rPr lang="zh-CN" altLang="en-US" sz="1900" smtClean="0">
                <a:latin typeface="+mn-ea"/>
              </a:rPr>
              <a:t>分</a:t>
            </a:r>
            <a:r>
              <a:rPr lang="en-US" altLang="zh-CN" sz="1900" smtClean="0">
                <a:latin typeface="+mn-ea"/>
              </a:rPr>
              <a:t>03</a:t>
            </a:r>
            <a:r>
              <a:rPr lang="zh-CN" altLang="en-US" sz="1900" smtClean="0">
                <a:latin typeface="+mn-ea"/>
              </a:rPr>
              <a:t>秒</a:t>
            </a:r>
            <a:endParaRPr lang="en-US" altLang="zh-CN" sz="190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>
                <a:latin typeface="+mn-ea"/>
                <a:hlinkClick r:id="rId4" action="ppaction://hlinkfile"/>
              </a:rPr>
              <a:t>14.Calendar</a:t>
            </a:r>
            <a:r>
              <a:rPr lang="zh-CN" altLang="en-US" sz="1900">
                <a:latin typeface="+mn-ea"/>
                <a:hlinkClick r:id="rId4" action="ppaction://hlinkfile"/>
              </a:rPr>
              <a:t>类</a:t>
            </a:r>
            <a:r>
              <a:rPr lang="en-US" altLang="zh-CN" sz="1900">
                <a:latin typeface="+mn-ea"/>
                <a:hlinkClick r:id="rId4" action="ppaction://hlinkfile"/>
              </a:rPr>
              <a:t>_2.avi</a:t>
            </a:r>
            <a:endParaRPr lang="en-US" altLang="zh-CN" sz="1900" smtClean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endParaRPr lang="zh-CN" altLang="en-US" sz="230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smtClean="0"/>
              <a:t>问答与练习</a:t>
            </a:r>
            <a:endParaRPr lang="en-US" altLang="zh-CN" sz="2400" smtClean="0">
              <a:solidFill>
                <a:srgbClr val="FF0000"/>
              </a:solidFill>
            </a:endParaRPr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smtClean="0"/>
              <a:t>        </a:t>
            </a:r>
            <a:r>
              <a:rPr lang="zh-CN" altLang="en-US" sz="1900" smtClean="0"/>
              <a:t>无</a:t>
            </a:r>
            <a:endParaRPr lang="en-US" altLang="zh-CN" sz="240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9352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34868" y="692696"/>
            <a:ext cx="7696200" cy="1439863"/>
          </a:xfrm>
        </p:spPr>
        <p:txBody>
          <a:bodyPr/>
          <a:lstStyle/>
          <a:p>
            <a:pPr algn="l" eaLnBrk="1" hangingPunct="1"/>
            <a:r>
              <a:rPr lang="en-US" altLang="zh-CN" sz="3200" b="1" i="1" smtClean="0">
                <a:ea typeface="新宋体" panose="02010609030101010101" pitchFamily="49" charset="-122"/>
              </a:rPr>
              <a:t>Tip</a:t>
            </a:r>
            <a:r>
              <a:rPr lang="zh-CN" altLang="en-US" sz="3200" b="1" i="1" smtClean="0">
                <a:ea typeface="新宋体" panose="02010609030101010101" pitchFamily="49" charset="-122"/>
              </a:rPr>
              <a:t>：今日课程目标</a:t>
            </a:r>
            <a:endParaRPr lang="en-US" smtClean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737142" y="2276872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ct val="20000"/>
              </a:spcAft>
              <a:defRPr/>
            </a:pPr>
            <a:r>
              <a:rPr lang="zh-CN" altLang="en-US" sz="2900"/>
              <a:t>掌握正则表达式的定义及</a:t>
            </a:r>
            <a:r>
              <a:rPr lang="zh-CN" altLang="en-US" sz="2900" smtClean="0"/>
              <a:t>使用</a:t>
            </a:r>
            <a:endParaRPr lang="en-US" altLang="zh-CN" sz="2900" smtClean="0"/>
          </a:p>
          <a:p>
            <a:pPr>
              <a:spcAft>
                <a:spcPct val="20000"/>
              </a:spcAft>
              <a:defRPr/>
            </a:pPr>
            <a:r>
              <a:rPr lang="zh-CN" altLang="en-US" sz="2900" smtClean="0"/>
              <a:t>掌握</a:t>
            </a:r>
            <a:r>
              <a:rPr lang="en-US" altLang="zh-CN" sz="2900"/>
              <a:t>Date</a:t>
            </a:r>
            <a:r>
              <a:rPr lang="zh-CN" altLang="en-US" sz="2900"/>
              <a:t>类的</a:t>
            </a:r>
            <a:r>
              <a:rPr lang="zh-CN" altLang="en-US" sz="2900" smtClean="0"/>
              <a:t>用法</a:t>
            </a:r>
            <a:endParaRPr lang="en-US" altLang="zh-CN" sz="2900" smtClean="0"/>
          </a:p>
          <a:p>
            <a:pPr>
              <a:spcAft>
                <a:spcPct val="20000"/>
              </a:spcAft>
              <a:defRPr/>
            </a:pPr>
            <a:r>
              <a:rPr lang="zh-CN" altLang="en-US" sz="2900" smtClean="0"/>
              <a:t>掌握</a:t>
            </a:r>
            <a:r>
              <a:rPr lang="en-US" altLang="zh-CN" sz="2900"/>
              <a:t>Calendar</a:t>
            </a:r>
            <a:r>
              <a:rPr lang="zh-CN" altLang="en-US" sz="2900"/>
              <a:t>类的用法</a:t>
            </a:r>
            <a:endParaRPr lang="en-US" altLang="zh-CN" sz="2900"/>
          </a:p>
        </p:txBody>
      </p:sp>
      <p:cxnSp>
        <p:nvCxnSpPr>
          <p:cNvPr id="4" name="直接连接符 3"/>
          <p:cNvCxnSpPr/>
          <p:nvPr/>
        </p:nvCxnSpPr>
        <p:spPr>
          <a:xfrm>
            <a:off x="899592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3619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42277" y="510860"/>
            <a:ext cx="7920806" cy="1439863"/>
          </a:xfrm>
        </p:spPr>
        <p:txBody>
          <a:bodyPr>
            <a:normAutofit/>
          </a:bodyPr>
          <a:lstStyle/>
          <a:p>
            <a:r>
              <a:rPr lang="en-US" altLang="zh-CN" sz="3200" b="1" i="1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3.3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latin typeface="+mn-ea"/>
                <a:ea typeface="+mn-ea"/>
              </a:rPr>
              <a:t>、</a:t>
            </a:r>
            <a:r>
              <a:rPr lang="en-US" altLang="zh-CN" sz="3200" b="1" i="1">
                <a:solidFill>
                  <a:schemeClr val="accent5">
                    <a:lumMod val="75000"/>
                  </a:schemeClr>
                </a:solidFill>
                <a:latin typeface="+mn-ea"/>
                <a:ea typeface="+mn-ea"/>
              </a:rPr>
              <a:t>Calendar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latin typeface="+mn-ea"/>
                <a:ea typeface="+mn-ea"/>
              </a:rPr>
              <a:t>类</a:t>
            </a:r>
            <a:r>
              <a:rPr lang="en-US" altLang="zh-CN" sz="3200" b="1" i="1">
                <a:solidFill>
                  <a:schemeClr val="accent5">
                    <a:lumMod val="75000"/>
                  </a:schemeClr>
                </a:solidFill>
                <a:latin typeface="+mn-ea"/>
                <a:ea typeface="+mn-ea"/>
              </a:rPr>
              <a:t>_3</a:t>
            </a:r>
            <a:endParaRPr lang="en-US" sz="3200" b="1" i="1">
              <a:solidFill>
                <a:schemeClr val="accent5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smtClean="0"/>
              <a:t>课程三信息</a:t>
            </a:r>
            <a:endParaRPr lang="en-US" sz="240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>
                <a:latin typeface="+mn-ea"/>
              </a:rPr>
              <a:t>课程长度</a:t>
            </a:r>
            <a:r>
              <a:rPr lang="zh-CN" altLang="en-US" sz="1900" smtClean="0">
                <a:latin typeface="+mn-ea"/>
              </a:rPr>
              <a:t>：</a:t>
            </a:r>
            <a:r>
              <a:rPr lang="en-US" altLang="zh-CN" sz="1900" smtClean="0">
                <a:latin typeface="+mn-ea"/>
              </a:rPr>
              <a:t>04</a:t>
            </a:r>
            <a:r>
              <a:rPr lang="zh-CN" altLang="en-US" sz="1900" smtClean="0">
                <a:latin typeface="+mn-ea"/>
              </a:rPr>
              <a:t>分</a:t>
            </a:r>
            <a:r>
              <a:rPr lang="en-US" altLang="zh-CN" sz="1900" smtClean="0">
                <a:latin typeface="+mn-ea"/>
              </a:rPr>
              <a:t>55</a:t>
            </a:r>
            <a:r>
              <a:rPr lang="zh-CN" altLang="en-US" sz="1900" smtClean="0">
                <a:latin typeface="+mn-ea"/>
              </a:rPr>
              <a:t>秒</a:t>
            </a:r>
            <a:endParaRPr lang="en-US" altLang="zh-CN" sz="190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>
                <a:latin typeface="+mn-ea"/>
                <a:hlinkClick r:id="rId4" action="ppaction://hlinkfile"/>
              </a:rPr>
              <a:t>15.Calendar</a:t>
            </a:r>
            <a:r>
              <a:rPr lang="zh-CN" altLang="en-US" sz="1900">
                <a:latin typeface="+mn-ea"/>
                <a:hlinkClick r:id="rId4" action="ppaction://hlinkfile"/>
              </a:rPr>
              <a:t>类</a:t>
            </a:r>
            <a:r>
              <a:rPr lang="en-US" altLang="zh-CN" sz="1900">
                <a:latin typeface="+mn-ea"/>
                <a:hlinkClick r:id="rId4" action="ppaction://hlinkfile"/>
              </a:rPr>
              <a:t>_3.avi</a:t>
            </a:r>
            <a:endParaRPr lang="en-US" altLang="zh-CN" sz="190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/>
              <a:t>问答与</a:t>
            </a:r>
            <a:r>
              <a:rPr lang="zh-CN" altLang="en-US" sz="2400" smtClean="0"/>
              <a:t>练习</a:t>
            </a:r>
            <a:endParaRPr lang="en-US" altLang="zh-CN" sz="2400" smtClean="0">
              <a:solidFill>
                <a:srgbClr val="FF0000"/>
              </a:solidFill>
            </a:endParaRPr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/>
              <a:t>       </a:t>
            </a:r>
            <a:r>
              <a:rPr lang="en-US" altLang="zh-CN" sz="1900" smtClean="0"/>
              <a:t> </a:t>
            </a:r>
            <a:r>
              <a:rPr lang="zh-CN" altLang="en-US" sz="1900" smtClean="0"/>
              <a:t>无</a:t>
            </a:r>
            <a:endParaRPr lang="en-US" altLang="zh-CN" sz="240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6369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42277" y="510860"/>
            <a:ext cx="7920806" cy="1439863"/>
          </a:xfrm>
        </p:spPr>
        <p:txBody>
          <a:bodyPr>
            <a:normAutofit/>
          </a:bodyPr>
          <a:lstStyle/>
          <a:p>
            <a:r>
              <a:rPr lang="en-US" altLang="zh-CN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3.4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latin typeface="+mn-ea"/>
                <a:ea typeface="+mn-ea"/>
              </a:rPr>
              <a:t>、</a:t>
            </a:r>
            <a:r>
              <a:rPr lang="en-US" altLang="zh-CN" sz="3200" b="1" i="1">
                <a:solidFill>
                  <a:schemeClr val="accent5">
                    <a:lumMod val="75000"/>
                  </a:schemeClr>
                </a:solidFill>
                <a:latin typeface="+mn-ea"/>
                <a:ea typeface="+mn-ea"/>
              </a:rPr>
              <a:t>Calendar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latin typeface="+mn-ea"/>
                <a:ea typeface="+mn-ea"/>
              </a:rPr>
              <a:t>类</a:t>
            </a:r>
            <a:r>
              <a:rPr lang="en-US" altLang="zh-CN" sz="3200" b="1" i="1">
                <a:solidFill>
                  <a:schemeClr val="accent5">
                    <a:lumMod val="75000"/>
                  </a:schemeClr>
                </a:solidFill>
                <a:latin typeface="+mn-ea"/>
                <a:ea typeface="+mn-ea"/>
              </a:rPr>
              <a:t>_4</a:t>
            </a:r>
            <a:endParaRPr lang="en-US" sz="3200" b="1" i="1">
              <a:solidFill>
                <a:schemeClr val="accent5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smtClean="0"/>
              <a:t>课程三信息</a:t>
            </a:r>
            <a:endParaRPr lang="en-US" sz="240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>
                <a:latin typeface="+mn-ea"/>
              </a:rPr>
              <a:t>课程长度</a:t>
            </a:r>
            <a:r>
              <a:rPr lang="zh-CN" altLang="en-US" sz="1900" smtClean="0">
                <a:latin typeface="+mn-ea"/>
              </a:rPr>
              <a:t>：</a:t>
            </a:r>
            <a:r>
              <a:rPr lang="en-US" altLang="zh-CN" sz="1900" smtClean="0">
                <a:latin typeface="+mn-ea"/>
              </a:rPr>
              <a:t>03</a:t>
            </a:r>
            <a:r>
              <a:rPr lang="zh-CN" altLang="en-US" sz="1900" smtClean="0">
                <a:latin typeface="+mn-ea"/>
              </a:rPr>
              <a:t>分</a:t>
            </a:r>
            <a:r>
              <a:rPr lang="en-US" altLang="zh-CN" sz="1900" smtClean="0">
                <a:latin typeface="+mn-ea"/>
              </a:rPr>
              <a:t>50</a:t>
            </a:r>
            <a:r>
              <a:rPr lang="zh-CN" altLang="en-US" sz="1900" smtClean="0">
                <a:latin typeface="+mn-ea"/>
              </a:rPr>
              <a:t>秒</a:t>
            </a:r>
            <a:endParaRPr lang="en-US" altLang="zh-CN" sz="190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>
                <a:latin typeface="+mn-ea"/>
                <a:hlinkClick r:id="rId4" action="ppaction://hlinkfile"/>
              </a:rPr>
              <a:t>16.Calendar</a:t>
            </a:r>
            <a:r>
              <a:rPr lang="zh-CN" altLang="en-US" sz="1900">
                <a:latin typeface="+mn-ea"/>
                <a:hlinkClick r:id="rId4" action="ppaction://hlinkfile"/>
              </a:rPr>
              <a:t>类</a:t>
            </a:r>
            <a:r>
              <a:rPr lang="en-US" altLang="zh-CN" sz="1900">
                <a:latin typeface="+mn-ea"/>
                <a:hlinkClick r:id="rId4" action="ppaction://hlinkfile"/>
              </a:rPr>
              <a:t>_4.avi</a:t>
            </a:r>
            <a:endParaRPr lang="en-US" altLang="zh-CN" sz="190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/>
              <a:t>问答与</a:t>
            </a:r>
            <a:r>
              <a:rPr lang="zh-CN" altLang="en-US" sz="2400" smtClean="0"/>
              <a:t>练习</a:t>
            </a:r>
            <a:endParaRPr lang="en-US" altLang="zh-CN" sz="2400" smtClean="0">
              <a:solidFill>
                <a:srgbClr val="FF0000"/>
              </a:solidFill>
            </a:endParaRPr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/>
              <a:t>       </a:t>
            </a:r>
            <a:r>
              <a:rPr lang="zh-CN" altLang="en-US" sz="1900" smtClean="0"/>
              <a:t> 无</a:t>
            </a:r>
            <a:endParaRPr lang="en-US" altLang="zh-CN" sz="240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9550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42277" y="510860"/>
            <a:ext cx="7920806" cy="1439863"/>
          </a:xfrm>
        </p:spPr>
        <p:txBody>
          <a:bodyPr>
            <a:normAutofit/>
          </a:bodyPr>
          <a:lstStyle/>
          <a:p>
            <a:r>
              <a:rPr lang="en-US" altLang="zh-CN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3.5</a:t>
            </a:r>
            <a:r>
              <a:rPr lang="zh-CN" altLang="en-US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latin typeface="+mn-ea"/>
                <a:ea typeface="+mn-ea"/>
              </a:rPr>
              <a:t>日期练习</a:t>
            </a:r>
            <a:r>
              <a:rPr lang="en-US" altLang="zh-CN" sz="3200" b="1" i="1">
                <a:solidFill>
                  <a:schemeClr val="accent5">
                    <a:lumMod val="75000"/>
                  </a:schemeClr>
                </a:solidFill>
                <a:latin typeface="+mn-ea"/>
                <a:ea typeface="+mn-ea"/>
              </a:rPr>
              <a:t>_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latin typeface="+mn-ea"/>
                <a:ea typeface="+mn-ea"/>
              </a:rPr>
              <a:t>活了多少天</a:t>
            </a:r>
            <a:endParaRPr lang="en-US" sz="3200" b="1" i="1">
              <a:solidFill>
                <a:schemeClr val="accent5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smtClean="0"/>
              <a:t>课程三信息</a:t>
            </a:r>
            <a:endParaRPr lang="en-US" sz="240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>
                <a:latin typeface="+mn-ea"/>
              </a:rPr>
              <a:t>课程长度</a:t>
            </a:r>
            <a:r>
              <a:rPr lang="zh-CN" altLang="en-US" sz="1900" smtClean="0">
                <a:latin typeface="+mn-ea"/>
              </a:rPr>
              <a:t>：</a:t>
            </a:r>
            <a:r>
              <a:rPr lang="en-US" altLang="zh-CN" sz="1900" smtClean="0">
                <a:latin typeface="+mn-ea"/>
              </a:rPr>
              <a:t>11</a:t>
            </a:r>
            <a:r>
              <a:rPr lang="zh-CN" altLang="en-US" sz="1900" smtClean="0">
                <a:latin typeface="+mn-ea"/>
              </a:rPr>
              <a:t>分</a:t>
            </a:r>
            <a:r>
              <a:rPr lang="en-US" altLang="zh-CN" sz="1900" smtClean="0">
                <a:latin typeface="+mn-ea"/>
              </a:rPr>
              <a:t>35</a:t>
            </a:r>
            <a:r>
              <a:rPr lang="zh-CN" altLang="en-US" sz="1900" smtClean="0">
                <a:latin typeface="+mn-ea"/>
              </a:rPr>
              <a:t>秒</a:t>
            </a:r>
            <a:endParaRPr lang="en-US" altLang="zh-CN" sz="190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>
                <a:latin typeface="+mn-ea"/>
                <a:hlinkClick r:id="rId4" action="ppaction://hlinkfile"/>
              </a:rPr>
              <a:t>17.</a:t>
            </a:r>
            <a:r>
              <a:rPr lang="zh-CN" altLang="en-US" sz="1900">
                <a:latin typeface="+mn-ea"/>
                <a:hlinkClick r:id="rId4" action="ppaction://hlinkfile"/>
              </a:rPr>
              <a:t>日期练习</a:t>
            </a:r>
            <a:r>
              <a:rPr lang="en-US" altLang="zh-CN" sz="1900">
                <a:latin typeface="+mn-ea"/>
                <a:hlinkClick r:id="rId4" action="ppaction://hlinkfile"/>
              </a:rPr>
              <a:t>_</a:t>
            </a:r>
            <a:r>
              <a:rPr lang="zh-CN" altLang="en-US" sz="1900">
                <a:latin typeface="+mn-ea"/>
                <a:hlinkClick r:id="rId4" action="ppaction://hlinkfile"/>
              </a:rPr>
              <a:t>活了多少天</a:t>
            </a:r>
            <a:r>
              <a:rPr lang="en-US" altLang="zh-CN" sz="1900">
                <a:latin typeface="+mn-ea"/>
                <a:hlinkClick r:id="rId4" action="ppaction://hlinkfile"/>
              </a:rPr>
              <a:t>.avi</a:t>
            </a:r>
            <a:endParaRPr lang="en-US" altLang="zh-CN" sz="190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/>
              <a:t>问答与</a:t>
            </a:r>
            <a:r>
              <a:rPr lang="zh-CN" altLang="en-US" sz="2400" smtClean="0"/>
              <a:t>练习</a:t>
            </a:r>
            <a:endParaRPr lang="en-US" altLang="zh-CN" sz="2400" smtClean="0">
              <a:solidFill>
                <a:srgbClr val="FF0000"/>
              </a:solidFill>
            </a:endParaRPr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/>
              <a:t>       </a:t>
            </a:r>
            <a:r>
              <a:rPr lang="en-US" altLang="zh-CN" sz="1900" smtClean="0"/>
              <a:t> </a:t>
            </a:r>
            <a:r>
              <a:rPr lang="zh-CN" altLang="en-US" sz="1900" smtClean="0"/>
              <a:t>无</a:t>
            </a:r>
            <a:endParaRPr lang="en-US" altLang="zh-CN" sz="240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4919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42277" y="510860"/>
            <a:ext cx="7920806" cy="1439863"/>
          </a:xfrm>
        </p:spPr>
        <p:txBody>
          <a:bodyPr>
            <a:normAutofit/>
          </a:bodyPr>
          <a:lstStyle/>
          <a:p>
            <a:r>
              <a:rPr lang="en-US" altLang="zh-CN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3.6</a:t>
            </a:r>
            <a:r>
              <a:rPr lang="zh-CN" altLang="en-US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latin typeface="+mn-ea"/>
                <a:ea typeface="+mn-ea"/>
              </a:rPr>
              <a:t>日期练习</a:t>
            </a:r>
            <a:r>
              <a:rPr lang="en-US" altLang="zh-CN" sz="3200" b="1" i="1">
                <a:solidFill>
                  <a:schemeClr val="accent5">
                    <a:lumMod val="75000"/>
                  </a:schemeClr>
                </a:solidFill>
                <a:latin typeface="+mn-ea"/>
                <a:ea typeface="+mn-ea"/>
              </a:rPr>
              <a:t>_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latin typeface="+mn-ea"/>
                <a:ea typeface="+mn-ea"/>
              </a:rPr>
              <a:t>闰年计算</a:t>
            </a:r>
            <a:endParaRPr lang="en-US" sz="3200" b="1" i="1">
              <a:solidFill>
                <a:schemeClr val="accent5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smtClean="0"/>
              <a:t>课程三信息</a:t>
            </a:r>
            <a:endParaRPr lang="en-US" sz="240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>
                <a:latin typeface="+mn-ea"/>
              </a:rPr>
              <a:t>课程长度</a:t>
            </a:r>
            <a:r>
              <a:rPr lang="zh-CN" altLang="en-US" sz="1900" smtClean="0">
                <a:latin typeface="+mn-ea"/>
              </a:rPr>
              <a:t>：</a:t>
            </a:r>
            <a:r>
              <a:rPr lang="en-US" altLang="zh-CN" sz="1900" smtClean="0">
                <a:latin typeface="+mn-ea"/>
              </a:rPr>
              <a:t>06</a:t>
            </a:r>
            <a:r>
              <a:rPr lang="zh-CN" altLang="en-US" sz="1900" smtClean="0">
                <a:latin typeface="+mn-ea"/>
              </a:rPr>
              <a:t>分</a:t>
            </a:r>
            <a:r>
              <a:rPr lang="en-US" altLang="zh-CN" sz="1900" smtClean="0">
                <a:latin typeface="+mn-ea"/>
              </a:rPr>
              <a:t>26</a:t>
            </a:r>
            <a:r>
              <a:rPr lang="zh-CN" altLang="en-US" sz="1900" smtClean="0">
                <a:latin typeface="+mn-ea"/>
              </a:rPr>
              <a:t>秒</a:t>
            </a:r>
            <a:endParaRPr lang="en-US" altLang="zh-CN" sz="190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>
                <a:latin typeface="+mn-ea"/>
                <a:hlinkClick r:id="rId4" action="ppaction://hlinkfile"/>
              </a:rPr>
              <a:t>18.</a:t>
            </a:r>
            <a:r>
              <a:rPr lang="zh-CN" altLang="en-US" sz="1900">
                <a:latin typeface="+mn-ea"/>
                <a:hlinkClick r:id="rId4" action="ppaction://hlinkfile"/>
              </a:rPr>
              <a:t>日期练习</a:t>
            </a:r>
            <a:r>
              <a:rPr lang="en-US" altLang="zh-CN" sz="1900">
                <a:latin typeface="+mn-ea"/>
                <a:hlinkClick r:id="rId4" action="ppaction://hlinkfile"/>
              </a:rPr>
              <a:t>_</a:t>
            </a:r>
            <a:r>
              <a:rPr lang="zh-CN" altLang="en-US" sz="1900">
                <a:latin typeface="+mn-ea"/>
                <a:hlinkClick r:id="rId4" action="ppaction://hlinkfile"/>
              </a:rPr>
              <a:t>闰年计算</a:t>
            </a:r>
            <a:r>
              <a:rPr lang="en-US" altLang="zh-CN" sz="1900">
                <a:latin typeface="+mn-ea"/>
                <a:hlinkClick r:id="rId4" action="ppaction://hlinkfile"/>
              </a:rPr>
              <a:t>.avi</a:t>
            </a:r>
            <a:endParaRPr lang="en-US" altLang="zh-CN" sz="190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/>
              <a:t>问答与</a:t>
            </a:r>
            <a:r>
              <a:rPr lang="zh-CN" altLang="en-US" sz="2400" smtClean="0"/>
              <a:t>练习</a:t>
            </a:r>
            <a:endParaRPr lang="en-US" altLang="zh-CN" sz="2400" smtClean="0">
              <a:solidFill>
                <a:srgbClr val="FF0000"/>
              </a:solidFill>
            </a:endParaRPr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/>
              <a:t>       </a:t>
            </a:r>
            <a:r>
              <a:rPr lang="en-US" altLang="zh-CN" sz="1900" smtClean="0"/>
              <a:t> </a:t>
            </a:r>
            <a:r>
              <a:rPr lang="zh-CN" altLang="en-US" sz="1900"/>
              <a:t>无</a:t>
            </a:r>
            <a:endParaRPr lang="en-US" altLang="zh-CN" sz="240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67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95536" y="153658"/>
            <a:ext cx="7696200" cy="2015927"/>
          </a:xfrm>
        </p:spPr>
        <p:txBody>
          <a:bodyPr>
            <a:normAutofit/>
          </a:bodyPr>
          <a:lstStyle/>
          <a:p>
            <a:pPr algn="l">
              <a:spcAft>
                <a:spcPct val="20000"/>
              </a:spcAft>
              <a:defRPr/>
            </a:pPr>
            <a:r>
              <a:rPr lang="zh-CN" altLang="en-US" sz="3200" b="1" i="1" smtClean="0">
                <a:latin typeface="+mj-ea"/>
              </a:rPr>
              <a:t> 一、</a:t>
            </a:r>
            <a:r>
              <a:rPr lang="zh-CN" altLang="en-US" sz="3200"/>
              <a:t>正则表达式的定义及使用</a:t>
            </a:r>
            <a:endParaRPr lang="en-US" altLang="zh-CN" sz="320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724337" y="2169585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ct val="20000"/>
              </a:spcAft>
              <a:defRPr/>
            </a:pPr>
            <a:r>
              <a:rPr lang="zh-CN" altLang="en-US" sz="2900">
                <a:latin typeface="+mn-ea"/>
              </a:rPr>
              <a:t>掌握正则表达式</a:t>
            </a:r>
            <a:r>
              <a:rPr lang="zh-CN" altLang="en-US" sz="2900" smtClean="0">
                <a:latin typeface="+mn-ea"/>
              </a:rPr>
              <a:t>的作用及规则</a:t>
            </a:r>
            <a:endParaRPr lang="en-US" altLang="zh-CN" sz="2900">
              <a:latin typeface="+mn-ea"/>
            </a:endParaRPr>
          </a:p>
          <a:p>
            <a:pPr>
              <a:spcAft>
                <a:spcPct val="20000"/>
              </a:spcAft>
              <a:defRPr/>
            </a:pPr>
            <a:r>
              <a:rPr lang="zh-CN" altLang="en-US" sz="2900">
                <a:latin typeface="+mn-ea"/>
              </a:rPr>
              <a:t>掌握正则表达式匹配练习</a:t>
            </a:r>
            <a:endParaRPr lang="en-US" altLang="zh-CN" sz="2900" smtClean="0">
              <a:latin typeface="+mn-ea"/>
            </a:endParaRPr>
          </a:p>
          <a:p>
            <a:pPr>
              <a:spcAft>
                <a:spcPct val="20000"/>
              </a:spcAft>
              <a:defRPr/>
            </a:pPr>
            <a:r>
              <a:rPr lang="zh-CN" altLang="en-US" sz="2900">
                <a:latin typeface="+mn-ea"/>
              </a:rPr>
              <a:t>掌握正则表达式切割</a:t>
            </a:r>
            <a:r>
              <a:rPr lang="zh-CN" altLang="en-US" sz="2900" smtClean="0">
                <a:latin typeface="+mn-ea"/>
              </a:rPr>
              <a:t>练习</a:t>
            </a:r>
            <a:endParaRPr lang="en-US" altLang="zh-CN" sz="2900" smtClean="0">
              <a:latin typeface="+mn-ea"/>
            </a:endParaRPr>
          </a:p>
          <a:p>
            <a:pPr>
              <a:spcAft>
                <a:spcPct val="20000"/>
              </a:spcAft>
              <a:defRPr/>
            </a:pPr>
            <a:r>
              <a:rPr lang="zh-CN" altLang="en-US" sz="2900" smtClean="0">
                <a:latin typeface="+mn-ea"/>
              </a:rPr>
              <a:t>掌握</a:t>
            </a:r>
            <a:r>
              <a:rPr lang="zh-CN" altLang="en-US" sz="2900">
                <a:latin typeface="+mn-ea"/>
              </a:rPr>
              <a:t>正则表达式替换</a:t>
            </a:r>
            <a:r>
              <a:rPr lang="zh-CN" altLang="en-US" sz="2900" smtClean="0">
                <a:latin typeface="+mn-ea"/>
              </a:rPr>
              <a:t>练习</a:t>
            </a:r>
            <a:endParaRPr lang="en-US" altLang="zh-CN" sz="2900" smtClean="0">
              <a:latin typeface="+mn-ea"/>
            </a:endParaRPr>
          </a:p>
          <a:p>
            <a:pPr>
              <a:spcAft>
                <a:spcPct val="20000"/>
              </a:spcAft>
              <a:defRPr/>
            </a:pPr>
            <a:r>
              <a:rPr lang="zh-CN" altLang="en-US" sz="2900">
                <a:latin typeface="+mn-ea"/>
              </a:rPr>
              <a:t>掌握正则表达式邮箱地址</a:t>
            </a:r>
            <a:r>
              <a:rPr lang="zh-CN" altLang="en-US" sz="2900" smtClean="0">
                <a:latin typeface="+mn-ea"/>
              </a:rPr>
              <a:t>验证的代码</a:t>
            </a:r>
            <a:endParaRPr lang="en-US" sz="2400" smtClean="0"/>
          </a:p>
        </p:txBody>
      </p:sp>
      <p:cxnSp>
        <p:nvCxnSpPr>
          <p:cNvPr id="4" name="直接连接符 3"/>
          <p:cNvCxnSpPr/>
          <p:nvPr/>
        </p:nvCxnSpPr>
        <p:spPr>
          <a:xfrm>
            <a:off x="724337" y="1772816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5705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55315" y="508203"/>
            <a:ext cx="8496870" cy="1192606"/>
          </a:xfrm>
        </p:spPr>
        <p:txBody>
          <a:bodyPr>
            <a:normAutofit/>
          </a:bodyPr>
          <a:lstStyle/>
          <a:p>
            <a:r>
              <a:rPr lang="en-US" altLang="zh-CN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1.1</a:t>
            </a:r>
            <a:r>
              <a:rPr lang="zh-CN" altLang="en-US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latin typeface="+mn-ea"/>
                <a:ea typeface="+mn-ea"/>
              </a:rPr>
              <a:t>正则表达式的概念和作用</a:t>
            </a:r>
            <a:endParaRPr lang="en-US" sz="3200" b="1" i="1">
              <a:solidFill>
                <a:schemeClr val="accent5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smtClean="0"/>
              <a:t>课程一信息</a:t>
            </a:r>
            <a:endParaRPr lang="en-US" sz="240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>
                <a:latin typeface="+mn-ea"/>
              </a:rPr>
              <a:t>课程</a:t>
            </a:r>
            <a:r>
              <a:rPr lang="zh-CN" altLang="en-US" sz="1900" smtClean="0">
                <a:latin typeface="+mn-ea"/>
              </a:rPr>
              <a:t>长度：</a:t>
            </a:r>
            <a:r>
              <a:rPr lang="en-US" altLang="zh-CN" sz="1900" smtClean="0">
                <a:latin typeface="+mn-ea"/>
              </a:rPr>
              <a:t>06</a:t>
            </a:r>
            <a:r>
              <a:rPr lang="zh-CN" altLang="en-US" sz="1900" smtClean="0">
                <a:latin typeface="+mn-ea"/>
              </a:rPr>
              <a:t>分</a:t>
            </a:r>
            <a:r>
              <a:rPr lang="en-US" altLang="zh-CN" sz="1900" smtClean="0">
                <a:latin typeface="+mn-ea"/>
              </a:rPr>
              <a:t>30</a:t>
            </a:r>
            <a:r>
              <a:rPr lang="zh-CN" altLang="en-US" sz="1900" smtClean="0">
                <a:latin typeface="+mn-ea"/>
              </a:rPr>
              <a:t>秒</a:t>
            </a:r>
            <a:endParaRPr lang="en-US" altLang="zh-CN" sz="1900" smtClean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>
                <a:latin typeface="+mn-ea"/>
                <a:hlinkClick r:id="rId4" action="ppaction://hlinkfile"/>
              </a:rPr>
              <a:t>1.</a:t>
            </a:r>
            <a:r>
              <a:rPr lang="zh-CN" altLang="en-US" sz="1900">
                <a:latin typeface="+mn-ea"/>
                <a:hlinkClick r:id="rId4" action="ppaction://hlinkfile"/>
              </a:rPr>
              <a:t>正则表达式的概念和作用</a:t>
            </a:r>
            <a:r>
              <a:rPr lang="en-US" altLang="zh-CN" sz="1900">
                <a:latin typeface="+mn-ea"/>
                <a:hlinkClick r:id="rId4" action="ppaction://hlinkfile"/>
              </a:rPr>
              <a:t>.avi</a:t>
            </a:r>
            <a:endParaRPr lang="en-US" altLang="zh-CN" sz="1900" smtClean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endParaRPr lang="zh-CN" altLang="en-US" sz="230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smtClean="0"/>
              <a:t>问答</a:t>
            </a:r>
            <a:r>
              <a:rPr lang="zh-CN" altLang="en-US" sz="2400"/>
              <a:t>与练习：</a:t>
            </a:r>
            <a:endParaRPr lang="en-US" altLang="zh-CN" sz="2400"/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smtClean="0"/>
              <a:t>1.</a:t>
            </a:r>
            <a:r>
              <a:rPr lang="zh-CN" altLang="en-US" sz="1900" smtClean="0"/>
              <a:t>什么是正则表达式？作用是什么？</a:t>
            </a:r>
            <a:endParaRPr lang="en-US" altLang="zh-CN" sz="190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0289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650" y="620688"/>
            <a:ext cx="7696200" cy="1439863"/>
          </a:xfrm>
        </p:spPr>
        <p:txBody>
          <a:bodyPr>
            <a:normAutofit/>
          </a:bodyPr>
          <a:lstStyle/>
          <a:p>
            <a:r>
              <a:rPr lang="en-US" altLang="zh-CN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1.2</a:t>
            </a:r>
            <a:r>
              <a:rPr lang="zh-CN" altLang="en-US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latin typeface="+mn-ea"/>
                <a:ea typeface="+mn-ea"/>
              </a:rPr>
              <a:t>正则表达式语法规则</a:t>
            </a:r>
            <a:endParaRPr lang="en-US" sz="3200" b="1" i="1">
              <a:solidFill>
                <a:schemeClr val="accent5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smtClean="0"/>
              <a:t>课程二信息</a:t>
            </a:r>
            <a:endParaRPr lang="en-US" sz="240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>
                <a:latin typeface="+mn-ea"/>
              </a:rPr>
              <a:t>课程长度</a:t>
            </a:r>
            <a:r>
              <a:rPr lang="zh-CN" altLang="en-US" sz="1900" smtClean="0">
                <a:latin typeface="+mn-ea"/>
              </a:rPr>
              <a:t>：</a:t>
            </a:r>
            <a:r>
              <a:rPr lang="en-US" altLang="zh-CN" sz="1900" smtClean="0">
                <a:latin typeface="+mn-ea"/>
              </a:rPr>
              <a:t>12</a:t>
            </a:r>
            <a:r>
              <a:rPr lang="zh-CN" altLang="en-US" sz="1900" smtClean="0">
                <a:latin typeface="+mn-ea"/>
              </a:rPr>
              <a:t>分</a:t>
            </a:r>
            <a:r>
              <a:rPr lang="en-US" altLang="zh-CN" sz="1900" smtClean="0">
                <a:latin typeface="+mn-ea"/>
              </a:rPr>
              <a:t>54</a:t>
            </a:r>
            <a:r>
              <a:rPr lang="zh-CN" altLang="en-US" sz="1900" smtClean="0">
                <a:latin typeface="+mn-ea"/>
              </a:rPr>
              <a:t>秒</a:t>
            </a:r>
            <a:endParaRPr lang="en-US" altLang="zh-CN" sz="190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>
                <a:latin typeface="+mn-ea"/>
                <a:hlinkClick r:id="rId4" action="ppaction://hlinkfile"/>
              </a:rPr>
              <a:t>2.</a:t>
            </a:r>
            <a:r>
              <a:rPr lang="zh-CN" altLang="en-US" sz="1900">
                <a:latin typeface="+mn-ea"/>
                <a:hlinkClick r:id="rId4" action="ppaction://hlinkfile"/>
              </a:rPr>
              <a:t>正则表达式语法规则</a:t>
            </a:r>
            <a:r>
              <a:rPr lang="en-US" altLang="zh-CN" sz="1900">
                <a:latin typeface="+mn-ea"/>
                <a:hlinkClick r:id="rId4" action="ppaction://hlinkfile"/>
              </a:rPr>
              <a:t>.avi</a:t>
            </a:r>
            <a:endParaRPr lang="en-US" altLang="zh-CN" sz="1900" smtClean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endParaRPr lang="zh-CN" altLang="en-US" sz="230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/>
              <a:t>问答与</a:t>
            </a:r>
            <a:r>
              <a:rPr lang="zh-CN" altLang="en-US" sz="2400" smtClean="0"/>
              <a:t>练习</a:t>
            </a:r>
            <a:endParaRPr lang="en-US" altLang="zh-CN" sz="240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2400" smtClean="0"/>
              <a:t>       </a:t>
            </a:r>
            <a:r>
              <a:rPr lang="en-US" altLang="zh-CN" sz="1900" smtClean="0"/>
              <a:t>1.</a:t>
            </a:r>
            <a:r>
              <a:rPr lang="zh-CN" altLang="en-US" sz="1900" smtClean="0"/>
              <a:t>正则表达式的常用语法规则有哪些 ？</a:t>
            </a:r>
            <a:endParaRPr lang="en-US" altLang="zh-CN" sz="1900" smtClean="0"/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240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8459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7544" y="476672"/>
            <a:ext cx="7768208" cy="1512168"/>
          </a:xfrm>
        </p:spPr>
        <p:txBody>
          <a:bodyPr>
            <a:noAutofit/>
          </a:bodyPr>
          <a:lstStyle/>
          <a:p>
            <a:r>
              <a:rPr lang="en-US" altLang="zh-CN" sz="3200" b="1" i="1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1.3</a:t>
            </a:r>
            <a:r>
              <a:rPr lang="zh-CN" altLang="en-US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latin typeface="+mn-ea"/>
                <a:ea typeface="+mn-ea"/>
              </a:rPr>
              <a:t>正则表达式练习</a:t>
            </a:r>
            <a:endParaRPr lang="en-US" sz="3200" b="1" i="1">
              <a:solidFill>
                <a:schemeClr val="accent5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smtClean="0"/>
              <a:t>课程三信息</a:t>
            </a:r>
            <a:endParaRPr lang="en-US" sz="240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>
                <a:latin typeface="+mn-ea"/>
              </a:rPr>
              <a:t>课程长度</a:t>
            </a:r>
            <a:r>
              <a:rPr lang="zh-CN" altLang="en-US" sz="1900" smtClean="0">
                <a:latin typeface="+mn-ea"/>
              </a:rPr>
              <a:t>：</a:t>
            </a:r>
            <a:r>
              <a:rPr lang="en-US" altLang="zh-CN" sz="1900" smtClean="0">
                <a:latin typeface="+mn-ea"/>
              </a:rPr>
              <a:t>08</a:t>
            </a:r>
            <a:r>
              <a:rPr lang="zh-CN" altLang="en-US" sz="1900" smtClean="0">
                <a:latin typeface="+mn-ea"/>
              </a:rPr>
              <a:t>分</a:t>
            </a:r>
            <a:r>
              <a:rPr lang="en-US" altLang="zh-CN" sz="1900" smtClean="0">
                <a:latin typeface="+mn-ea"/>
              </a:rPr>
              <a:t>26</a:t>
            </a:r>
            <a:r>
              <a:rPr lang="zh-CN" altLang="en-US" sz="1900" smtClean="0">
                <a:latin typeface="+mn-ea"/>
              </a:rPr>
              <a:t>秒</a:t>
            </a:r>
            <a:endParaRPr lang="en-US" altLang="zh-CN" sz="190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>
                <a:latin typeface="+mn-ea"/>
                <a:hlinkClick r:id="rId4" action="ppaction://hlinkfile"/>
              </a:rPr>
              <a:t>3.</a:t>
            </a:r>
            <a:r>
              <a:rPr lang="zh-CN" altLang="en-US" sz="1900">
                <a:latin typeface="+mn-ea"/>
                <a:hlinkClick r:id="rId4" action="ppaction://hlinkfile"/>
              </a:rPr>
              <a:t>正则表达式练习和相关的</a:t>
            </a:r>
            <a:r>
              <a:rPr lang="en-US" altLang="zh-CN" sz="1900">
                <a:latin typeface="+mn-ea"/>
                <a:hlinkClick r:id="rId4" action="ppaction://hlinkfile"/>
              </a:rPr>
              <a:t>String</a:t>
            </a:r>
            <a:r>
              <a:rPr lang="zh-CN" altLang="en-US" sz="1900">
                <a:latin typeface="+mn-ea"/>
                <a:hlinkClick r:id="rId4" action="ppaction://hlinkfile"/>
              </a:rPr>
              <a:t>类方法</a:t>
            </a:r>
            <a:r>
              <a:rPr lang="en-US" altLang="zh-CN" sz="1900">
                <a:latin typeface="+mn-ea"/>
                <a:hlinkClick r:id="rId4" action="ppaction://hlinkfile"/>
              </a:rPr>
              <a:t>.avi</a:t>
            </a:r>
            <a:endParaRPr lang="en-US" altLang="zh-CN" sz="190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endParaRPr lang="zh-CN" altLang="en-US" sz="230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smtClean="0"/>
              <a:t>问答</a:t>
            </a:r>
            <a:r>
              <a:rPr lang="zh-CN" altLang="en-US" sz="2400"/>
              <a:t>与</a:t>
            </a:r>
            <a:r>
              <a:rPr lang="zh-CN" altLang="en-US" sz="2400" smtClean="0"/>
              <a:t>练习</a:t>
            </a:r>
            <a:endParaRPr lang="en-US" altLang="zh-CN" sz="240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2400" smtClean="0"/>
              <a:t>       </a:t>
            </a:r>
            <a:r>
              <a:rPr lang="en-US" altLang="zh-CN" sz="1900" smtClean="0"/>
              <a:t>1.</a:t>
            </a:r>
            <a:r>
              <a:rPr lang="zh-CN" altLang="en-US" sz="1900" smtClean="0"/>
              <a:t>思考</a:t>
            </a:r>
            <a:r>
              <a:rPr lang="en-US" altLang="zh-CN" sz="1900" smtClean="0"/>
              <a:t>:</a:t>
            </a:r>
            <a:r>
              <a:rPr lang="zh-CN" altLang="en-US" sz="1900" smtClean="0"/>
              <a:t>检查</a:t>
            </a:r>
            <a:r>
              <a:rPr lang="en-US" altLang="zh-CN" sz="1900" smtClean="0"/>
              <a:t>QQ</a:t>
            </a:r>
            <a:r>
              <a:rPr lang="zh-CN" altLang="en-US" sz="1900" smtClean="0"/>
              <a:t>号码是否合法</a:t>
            </a:r>
            <a:r>
              <a:rPr lang="en-US" altLang="zh-CN" sz="1900" smtClean="0"/>
              <a:t>(5-10</a:t>
            </a:r>
            <a:r>
              <a:rPr lang="zh-CN" altLang="en-US" sz="1900" smtClean="0"/>
              <a:t>位纯数字组成，</a:t>
            </a:r>
            <a:r>
              <a:rPr lang="en-US" altLang="zh-CN" sz="1900" smtClean="0"/>
              <a:t>0</a:t>
            </a:r>
            <a:r>
              <a:rPr lang="zh-CN" altLang="en-US" sz="1900" smtClean="0"/>
              <a:t>不能开头</a:t>
            </a:r>
            <a:r>
              <a:rPr lang="en-US" altLang="zh-CN" sz="1900" smtClean="0"/>
              <a:t>)</a:t>
            </a:r>
            <a:r>
              <a:rPr lang="zh-CN" altLang="en-US" sz="1900" smtClean="0"/>
              <a:t>的正则表达式如何编写？</a:t>
            </a:r>
            <a:endParaRPr lang="en-US" altLang="zh-CN" sz="1900" smtClean="0"/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240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755650" y="1772816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8517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9552" y="620688"/>
            <a:ext cx="7696200" cy="1439863"/>
          </a:xfrm>
        </p:spPr>
        <p:txBody>
          <a:bodyPr>
            <a:normAutofit/>
          </a:bodyPr>
          <a:lstStyle/>
          <a:p>
            <a:r>
              <a:rPr lang="en-US" altLang="zh-CN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1.4</a:t>
            </a:r>
            <a:r>
              <a:rPr lang="zh-CN" altLang="en-US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latin typeface="+mn-ea"/>
                <a:ea typeface="+mn-ea"/>
              </a:rPr>
              <a:t>正则表达式匹配练习</a:t>
            </a:r>
            <a:endParaRPr lang="en-US" sz="3200" b="1" i="1">
              <a:solidFill>
                <a:schemeClr val="accent5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smtClean="0"/>
              <a:t>课程</a:t>
            </a:r>
            <a:r>
              <a:rPr lang="zh-CN" altLang="en-US" sz="2400"/>
              <a:t>四</a:t>
            </a:r>
            <a:r>
              <a:rPr lang="zh-CN" altLang="en-US" sz="2400" smtClean="0"/>
              <a:t>信息</a:t>
            </a:r>
            <a:endParaRPr lang="en-US" sz="240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>
                <a:latin typeface="+mn-ea"/>
              </a:rPr>
              <a:t>课程长度</a:t>
            </a:r>
            <a:r>
              <a:rPr lang="zh-CN" altLang="en-US" sz="1900" smtClean="0">
                <a:latin typeface="+mn-ea"/>
              </a:rPr>
              <a:t>：</a:t>
            </a:r>
            <a:r>
              <a:rPr lang="en-US" altLang="zh-CN" sz="1900" smtClean="0">
                <a:latin typeface="+mn-ea"/>
              </a:rPr>
              <a:t>10</a:t>
            </a:r>
            <a:r>
              <a:rPr lang="zh-CN" altLang="en-US" sz="1900" smtClean="0">
                <a:latin typeface="+mn-ea"/>
              </a:rPr>
              <a:t>分</a:t>
            </a:r>
            <a:r>
              <a:rPr lang="en-US" altLang="zh-CN" sz="1900" smtClean="0">
                <a:latin typeface="+mn-ea"/>
              </a:rPr>
              <a:t>44</a:t>
            </a:r>
            <a:r>
              <a:rPr lang="zh-CN" altLang="en-US" sz="1900" smtClean="0">
                <a:latin typeface="+mn-ea"/>
              </a:rPr>
              <a:t>秒</a:t>
            </a:r>
            <a:endParaRPr lang="en-US" altLang="zh-CN" sz="190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>
                <a:latin typeface="+mn-ea"/>
                <a:hlinkClick r:id="rId4" action="ppaction://hlinkfile"/>
              </a:rPr>
              <a:t>4.</a:t>
            </a:r>
            <a:r>
              <a:rPr lang="zh-CN" altLang="en-US" sz="1900">
                <a:latin typeface="+mn-ea"/>
                <a:hlinkClick r:id="rId4" action="ppaction://hlinkfile"/>
              </a:rPr>
              <a:t>正则表达式匹配练习</a:t>
            </a:r>
            <a:r>
              <a:rPr lang="en-US" altLang="zh-CN" sz="1900">
                <a:latin typeface="+mn-ea"/>
                <a:hlinkClick r:id="rId4" action="ppaction://hlinkfile"/>
              </a:rPr>
              <a:t>.avi</a:t>
            </a:r>
            <a:endParaRPr lang="en-US" altLang="zh-CN" sz="190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endParaRPr lang="zh-CN" altLang="en-US" sz="230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/>
              <a:t>问答与</a:t>
            </a:r>
            <a:r>
              <a:rPr lang="zh-CN" altLang="en-US" sz="2400" smtClean="0"/>
              <a:t>练习</a:t>
            </a:r>
            <a:endParaRPr lang="en-US" altLang="zh-CN" sz="240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2400" smtClean="0"/>
              <a:t>       </a:t>
            </a:r>
            <a:r>
              <a:rPr lang="zh-CN" altLang="en-US" sz="1900"/>
              <a:t>无</a:t>
            </a:r>
            <a:endParaRPr lang="en-US" altLang="zh-CN" sz="1900" smtClean="0"/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240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755650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7485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9552" y="620688"/>
            <a:ext cx="7696200" cy="1439863"/>
          </a:xfrm>
        </p:spPr>
        <p:txBody>
          <a:bodyPr>
            <a:normAutofit/>
          </a:bodyPr>
          <a:lstStyle/>
          <a:p>
            <a:r>
              <a:rPr lang="en-US" altLang="zh-CN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1.5</a:t>
            </a:r>
            <a:r>
              <a:rPr lang="zh-CN" altLang="en-US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latin typeface="+mn-ea"/>
                <a:ea typeface="+mn-ea"/>
              </a:rPr>
              <a:t>正则表达式切割练习</a:t>
            </a:r>
            <a:endParaRPr lang="en-US" sz="3200" b="1" i="1">
              <a:solidFill>
                <a:schemeClr val="accent5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smtClean="0"/>
              <a:t>课程</a:t>
            </a:r>
            <a:r>
              <a:rPr lang="zh-CN" altLang="en-US" sz="2400"/>
              <a:t>五</a:t>
            </a:r>
            <a:r>
              <a:rPr lang="zh-CN" altLang="en-US" sz="2400" smtClean="0"/>
              <a:t>信息</a:t>
            </a:r>
            <a:endParaRPr lang="en-US" sz="240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>
                <a:latin typeface="+mn-ea"/>
              </a:rPr>
              <a:t>课程长度</a:t>
            </a:r>
            <a:r>
              <a:rPr lang="zh-CN" altLang="en-US" sz="1900" smtClean="0">
                <a:latin typeface="+mn-ea"/>
              </a:rPr>
              <a:t>：</a:t>
            </a:r>
            <a:r>
              <a:rPr lang="en-US" altLang="zh-CN" sz="1900" smtClean="0">
                <a:latin typeface="+mn-ea"/>
              </a:rPr>
              <a:t>11</a:t>
            </a:r>
            <a:r>
              <a:rPr lang="zh-CN" altLang="en-US" sz="1900" smtClean="0">
                <a:latin typeface="+mn-ea"/>
              </a:rPr>
              <a:t>分</a:t>
            </a:r>
            <a:r>
              <a:rPr lang="en-US" altLang="zh-CN" sz="1900" smtClean="0">
                <a:latin typeface="+mn-ea"/>
              </a:rPr>
              <a:t>23</a:t>
            </a:r>
            <a:r>
              <a:rPr lang="zh-CN" altLang="en-US" sz="1900" smtClean="0">
                <a:latin typeface="+mn-ea"/>
              </a:rPr>
              <a:t>秒</a:t>
            </a:r>
            <a:endParaRPr lang="en-US" altLang="zh-CN" sz="190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>
                <a:latin typeface="+mn-ea"/>
                <a:hlinkClick r:id="rId4" action="ppaction://hlinkfile"/>
              </a:rPr>
              <a:t>5.</a:t>
            </a:r>
            <a:r>
              <a:rPr lang="zh-CN" altLang="en-US" sz="1900">
                <a:latin typeface="+mn-ea"/>
                <a:hlinkClick r:id="rId4" action="ppaction://hlinkfile"/>
              </a:rPr>
              <a:t>正则表达式切割练习</a:t>
            </a:r>
            <a:r>
              <a:rPr lang="en-US" altLang="zh-CN" sz="1900">
                <a:latin typeface="+mn-ea"/>
                <a:hlinkClick r:id="rId4" action="ppaction://hlinkfile"/>
              </a:rPr>
              <a:t>.avi</a:t>
            </a:r>
            <a:endParaRPr lang="en-US" altLang="zh-CN" sz="190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endParaRPr lang="zh-CN" altLang="en-US" sz="230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/>
              <a:t>问答与</a:t>
            </a:r>
            <a:r>
              <a:rPr lang="zh-CN" altLang="en-US" sz="2400" smtClean="0"/>
              <a:t>练习</a:t>
            </a:r>
            <a:endParaRPr lang="en-US" altLang="zh-CN" sz="240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2400" smtClean="0"/>
              <a:t>       </a:t>
            </a:r>
            <a:r>
              <a:rPr lang="zh-CN" altLang="en-US" sz="1900" smtClean="0"/>
              <a:t>无</a:t>
            </a:r>
            <a:endParaRPr lang="en-US" altLang="zh-CN" sz="190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1900" smtClean="0"/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240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755650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6133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9552" y="620688"/>
            <a:ext cx="7696200" cy="1439863"/>
          </a:xfrm>
        </p:spPr>
        <p:txBody>
          <a:bodyPr>
            <a:normAutofit/>
          </a:bodyPr>
          <a:lstStyle/>
          <a:p>
            <a:r>
              <a:rPr lang="en-US" altLang="zh-CN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1.6</a:t>
            </a:r>
            <a:r>
              <a:rPr lang="zh-CN" altLang="en-US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latin typeface="+mn-ea"/>
                <a:ea typeface="+mn-ea"/>
              </a:rPr>
              <a:t>正则表达式替换练习</a:t>
            </a:r>
            <a:endParaRPr lang="en-US" sz="3200" b="1" i="1">
              <a:solidFill>
                <a:schemeClr val="accent5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smtClean="0"/>
              <a:t>课程六信息</a:t>
            </a:r>
            <a:endParaRPr lang="en-US" sz="240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>
                <a:latin typeface="+mn-ea"/>
              </a:rPr>
              <a:t>课程长度</a:t>
            </a:r>
            <a:r>
              <a:rPr lang="zh-CN" altLang="en-US" sz="1900" smtClean="0">
                <a:latin typeface="+mn-ea"/>
              </a:rPr>
              <a:t>：</a:t>
            </a:r>
            <a:r>
              <a:rPr lang="en-US" altLang="zh-CN" sz="1900" smtClean="0">
                <a:latin typeface="+mn-ea"/>
              </a:rPr>
              <a:t>03</a:t>
            </a:r>
            <a:r>
              <a:rPr lang="zh-CN" altLang="en-US" sz="1900" smtClean="0">
                <a:latin typeface="+mn-ea"/>
              </a:rPr>
              <a:t>分</a:t>
            </a:r>
            <a:r>
              <a:rPr lang="en-US" altLang="zh-CN" sz="1900" smtClean="0">
                <a:latin typeface="+mn-ea"/>
              </a:rPr>
              <a:t>39</a:t>
            </a:r>
            <a:r>
              <a:rPr lang="zh-CN" altLang="en-US" sz="1900" smtClean="0">
                <a:latin typeface="+mn-ea"/>
              </a:rPr>
              <a:t>秒</a:t>
            </a:r>
            <a:endParaRPr lang="en-US" altLang="zh-CN" sz="190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>
                <a:latin typeface="+mn-ea"/>
                <a:hlinkClick r:id="rId4" action="ppaction://hlinkfile"/>
              </a:rPr>
              <a:t>6.</a:t>
            </a:r>
            <a:r>
              <a:rPr lang="zh-CN" altLang="en-US" sz="1900">
                <a:latin typeface="+mn-ea"/>
                <a:hlinkClick r:id="rId4" action="ppaction://hlinkfile"/>
              </a:rPr>
              <a:t>正则表达式替换练习</a:t>
            </a:r>
            <a:r>
              <a:rPr lang="en-US" altLang="zh-CN" sz="1900">
                <a:latin typeface="+mn-ea"/>
                <a:hlinkClick r:id="rId4" action="ppaction://hlinkfile"/>
              </a:rPr>
              <a:t>.avi</a:t>
            </a:r>
            <a:endParaRPr lang="en-US" altLang="zh-CN" sz="190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endParaRPr lang="zh-CN" altLang="en-US" sz="230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/>
              <a:t>问答与</a:t>
            </a:r>
            <a:r>
              <a:rPr lang="zh-CN" altLang="en-US" sz="2400" smtClean="0"/>
              <a:t>练习</a:t>
            </a:r>
            <a:endParaRPr lang="en-US" altLang="zh-CN" sz="240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2400" smtClean="0"/>
              <a:t>       </a:t>
            </a:r>
            <a:r>
              <a:rPr lang="en-US" altLang="zh-CN" sz="1900" smtClean="0"/>
              <a:t>1.</a:t>
            </a:r>
            <a:r>
              <a:rPr lang="zh-CN" altLang="en-US" sz="1900" smtClean="0"/>
              <a:t>思考</a:t>
            </a:r>
            <a:r>
              <a:rPr lang="en-US" altLang="zh-CN" sz="1900" smtClean="0"/>
              <a:t>:</a:t>
            </a:r>
            <a:r>
              <a:rPr lang="zh-CN" altLang="en-US" sz="1900" smtClean="0"/>
              <a:t>校验邮箱地址是否合法的正则表达式如何编写？</a:t>
            </a:r>
            <a:endParaRPr lang="en-US" altLang="zh-CN" sz="1900" smtClean="0"/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240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755650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172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5513</TotalTime>
  <Words>757</Words>
  <Application>Microsoft Office PowerPoint</Application>
  <PresentationFormat>全屏显示(4:3)</PresentationFormat>
  <Paragraphs>188</Paragraphs>
  <Slides>24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1" baseType="lpstr">
      <vt:lpstr>宋体</vt:lpstr>
      <vt:lpstr>微软雅黑</vt:lpstr>
      <vt:lpstr>新宋体</vt:lpstr>
      <vt:lpstr>Arial</vt:lpstr>
      <vt:lpstr>Calibri</vt:lpstr>
      <vt:lpstr>Wingdings</vt:lpstr>
      <vt:lpstr>Office 主题</vt:lpstr>
      <vt:lpstr>PowerPoint 演示文稿</vt:lpstr>
      <vt:lpstr>Tip：今日课程目标</vt:lpstr>
      <vt:lpstr> 一、正则表达式的定义及使用</vt:lpstr>
      <vt:lpstr>1.1、正则表达式的概念和作用</vt:lpstr>
      <vt:lpstr>1.2、正则表达式语法规则</vt:lpstr>
      <vt:lpstr>1.3、正则表达式练习</vt:lpstr>
      <vt:lpstr>1.4、正则表达式匹配练习</vt:lpstr>
      <vt:lpstr>1.5、正则表达式切割练习</vt:lpstr>
      <vt:lpstr>1.6、正则表达式替换练习</vt:lpstr>
      <vt:lpstr>1.7、正则表达式邮箱地址验证</vt:lpstr>
      <vt:lpstr>二、 Date类的用法 </vt:lpstr>
      <vt:lpstr>2.1、毫秒值概念</vt:lpstr>
      <vt:lpstr>2.2、Date类的构造方法</vt:lpstr>
      <vt:lpstr>2.3、Date类的get和set方法</vt:lpstr>
      <vt:lpstr>2.4、日期格式化SimpleDateFormat</vt:lpstr>
      <vt:lpstr>2.5、字符串转成日期对象</vt:lpstr>
      <vt:lpstr>三、Calendar类的用法   </vt:lpstr>
      <vt:lpstr>3.1、Calendar类_1</vt:lpstr>
      <vt:lpstr>3.2、Calendar类_2</vt:lpstr>
      <vt:lpstr>3.3、Calendar类_3</vt:lpstr>
      <vt:lpstr>3.4、Calendar类_4</vt:lpstr>
      <vt:lpstr>3.5、日期练习_活了多少天</vt:lpstr>
      <vt:lpstr>3.6、日期练习_闰年计算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Administrator</cp:lastModifiedBy>
  <cp:revision>946</cp:revision>
  <dcterms:created xsi:type="dcterms:W3CDTF">2015-06-29T07:19:05Z</dcterms:created>
  <dcterms:modified xsi:type="dcterms:W3CDTF">2016-09-06T02:39:14Z</dcterms:modified>
</cp:coreProperties>
</file>