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3" r:id="rId10"/>
    <p:sldId id="274" r:id="rId11"/>
    <p:sldId id="287" r:id="rId12"/>
    <p:sldId id="275" r:id="rId13"/>
    <p:sldId id="276" r:id="rId14"/>
    <p:sldId id="277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8" r:id="rId23"/>
    <p:sldId id="286" r:id="rId24"/>
    <p:sldId id="291" r:id="rId25"/>
    <p:sldId id="290" r:id="rId26"/>
    <p:sldId id="289" r:id="rId27"/>
    <p:sldId id="292" r:id="rId28"/>
    <p:sldId id="259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9979" autoAdjust="0"/>
  </p:normalViewPr>
  <p:slideViewPr>
    <p:cSldViewPr>
      <p:cViewPr varScale="1">
        <p:scale>
          <a:sx n="61" d="100"/>
          <a:sy n="61" d="100"/>
        </p:scale>
        <p:origin x="207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pPr/>
              <a:t>2016/8/11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600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BA058-85F2-47DF-AF17-31348102AB3F}" type="datetimeFigureOut">
              <a:rPr lang="zh-CN" altLang="en-US" smtClean="0"/>
              <a:t>2016/8/11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C1A8E5-D445-4E0C-A1BC-3DC3F22976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427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数组复制练习</a:t>
            </a:r>
            <a:r>
              <a:rPr lang="en-US" altLang="zh-CN" dirty="0" smtClean="0"/>
              <a:t>:</a:t>
            </a:r>
          </a:p>
          <a:p>
            <a:r>
              <a:rPr lang="en-US" altLang="zh-CN" baseline="0" dirty="0" smtClean="0"/>
              <a:t> </a:t>
            </a:r>
            <a:r>
              <a:rPr lang="zh-CN" altLang="en-US" dirty="0" smtClean="0"/>
              <a:t> 定义方法</a:t>
            </a:r>
            <a:r>
              <a:rPr lang="en-US" altLang="zh-CN" dirty="0" smtClean="0"/>
              <a:t>,</a:t>
            </a:r>
            <a:r>
              <a:rPr lang="zh-CN" altLang="en-US" dirty="0" smtClean="0"/>
              <a:t>接收输入</a:t>
            </a:r>
            <a:r>
              <a:rPr lang="en-US" altLang="zh-CN" dirty="0" smtClean="0"/>
              <a:t>,</a:t>
            </a:r>
            <a:r>
              <a:rPr lang="zh-CN" altLang="en-US" dirty="0" smtClean="0"/>
              <a:t>存储的是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个人考试成绩</a:t>
            </a:r>
          </a:p>
          <a:p>
            <a:r>
              <a:rPr lang="zh-CN" altLang="en-US" dirty="0" smtClean="0"/>
              <a:t>将最后三个人的成绩</a:t>
            </a:r>
            <a:r>
              <a:rPr lang="en-US" altLang="zh-CN" dirty="0" smtClean="0"/>
              <a:t>,</a:t>
            </a:r>
            <a:r>
              <a:rPr lang="zh-CN" altLang="en-US" dirty="0" smtClean="0"/>
              <a:t>存储到新的数组中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返回新的数组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1A8E5-D445-4E0C-A1BC-3DC3F229767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912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1A8E5-D445-4E0C-A1BC-3DC3F229767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962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2016/8/11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day17_video/day17_07(&#24120;&#29992;API)&#33258;&#21160;&#35013;&#31665;&#21644;&#33258;&#21160;&#25286;&#31665;&#32451;&#20064;&#39064;.avi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day17_video/day17_08(&#24120;&#29992;API)System&#31867;&#26041;&#27861;currentTimeMillis.avi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day17_video/day17_09(&#24120;&#29992;API)System&#31867;&#26041;&#27861;exit.avi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day17_video/day17_10(&#24120;&#29992;API)System&#31867;&#26041;&#27861;gc.avi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day17_video/day17_11(&#24120;&#29992;API)System&#31867;&#26041;&#27861;getProperties.avi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day17_video/day17_12(&#24120;&#29992;API)System&#31867;&#26041;&#27861;arraycopy.avi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day17_video/day17_13(&#24120;&#29992;API)Math&#31867;&#30340;&#26041;&#27861;_1.avi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day17_video/day17_14(&#24120;&#29992;API)Math&#31867;&#30340;&#26041;&#27861;_2.av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day17_video/day17_15(&#24120;&#29992;API)Arrays&#24037;&#20855;&#31867;.av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day17_video/day17_16(&#24120;&#29992;API)&#25968;&#32452;&#22797;&#21046;&#32451;&#20064;.av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day17_video/day17_17(&#24120;&#29992;API)BigInteger&#31867;&#27010;&#36848;&#21644;&#26500;&#36896;&#26041;&#27861;.avi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day17_video/day17_18(&#24120;&#29992;API)BigInteger&#31867;&#22235;&#21017;&#36816;&#31639;.avi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day17_video/day17_19(&#24120;&#29992;API)BigDecimal&#31867;&#27010;&#36848;.avi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day17_video/day17_20(&#24120;&#29992;API)BigDecimal&#31867;&#23454;&#29616;&#21152;&#27861;&#20943;&#27861;&#20056;&#27861;.avi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day17_video/day17_21(&#24120;&#29992;API)BigDecimal&#31867;&#23454;&#29616;&#38500;&#27861;.avi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day17_video/day17_01(&#24120;&#29992;API)&#22522;&#26412;&#25968;&#25454;&#31867;&#22411;&#23545;&#35937;&#21253;&#35013;&#31867;&#27010;&#36848;.av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day17_video/day17_02(&#24120;&#29992;API)Integer&#31867;parseInt&#26041;&#27861;.avi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day17_video/day17_03(&#24120;&#29992;API)Integer&#31867;int&#36716;&#25104;&#23383;&#31526;&#20018;.avi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day17_video/day17_04(&#24120;&#29992;API)Integer&#31867;&#26500;&#36896;&#26041;&#27861;.avi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day17_video/day17_05(&#24120;&#29992;API)Integer&#31867;&#20854;&#20182;&#26041;&#27861;.avi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day17_video/day17_06(&#24120;&#29992;API)&#33258;&#21160;&#35013;&#31665;&#21644;&#33258;&#21160;&#25286;&#31665;.av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/>
          <p:nvPr/>
        </p:nvSpPr>
        <p:spPr>
          <a:xfrm>
            <a:off x="2699792" y="2740879"/>
            <a:ext cx="403244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800" b="1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常用</a:t>
            </a:r>
            <a:r>
              <a:rPr lang="en-US" altLang="zh-CN" sz="4800" b="1" i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API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55650" y="620688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1.7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、自动装箱和自动拆箱练习题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二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07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46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>
                <a:latin typeface="+mn-ea"/>
                <a:hlinkClick r:id="rId2" action="ppaction://hlinkfile"/>
              </a:rPr>
              <a:t>7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zh-CN" altLang="en-US" sz="1900" dirty="0">
                <a:latin typeface="+mn-ea"/>
                <a:hlinkClick r:id="rId2" action="ppaction://hlinkfile"/>
              </a:rPr>
              <a:t>自动装箱和自动拆箱练习题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2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zh-CN" altLang="en-US" sz="2400" dirty="0" smtClean="0"/>
              <a:t>     无</a:t>
            </a:r>
            <a:r>
              <a:rPr lang="en-US" altLang="zh-CN" sz="2400" dirty="0" smtClean="0"/>
              <a:t>      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899592" y="1844824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51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95536" y="153658"/>
            <a:ext cx="7696200" cy="201592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ct val="20000"/>
              </a:spcAft>
              <a:defRPr/>
            </a:pPr>
            <a:r>
              <a:rPr lang="zh-CN" altLang="en-US" sz="3200" b="1" i="1" dirty="0" smtClean="0">
                <a:latin typeface="+mj-ea"/>
              </a:rPr>
              <a:t> </a:t>
            </a:r>
            <a:endParaRPr lang="en-US" altLang="zh-CN" sz="3200" b="1" i="1" dirty="0" smtClean="0">
              <a:latin typeface="+mj-ea"/>
            </a:endParaRPr>
          </a:p>
          <a:p>
            <a:pPr algn="l">
              <a:spcAft>
                <a:spcPct val="20000"/>
              </a:spcAft>
              <a:defRPr/>
            </a:pPr>
            <a:r>
              <a:rPr lang="en-US" altLang="zh-CN" sz="3200" b="1" i="1" dirty="0">
                <a:latin typeface="+mj-ea"/>
              </a:rPr>
              <a:t> </a:t>
            </a:r>
            <a:r>
              <a:rPr lang="en-US" altLang="zh-CN" sz="3200" b="1" i="1" dirty="0" smtClean="0">
                <a:latin typeface="+mj-ea"/>
              </a:rPr>
              <a:t> </a:t>
            </a:r>
            <a:r>
              <a:rPr lang="zh-CN" altLang="en-US" sz="3200" b="1" i="1" dirty="0" smtClean="0">
                <a:latin typeface="+mj-ea"/>
              </a:rPr>
              <a:t>二、</a:t>
            </a:r>
            <a:r>
              <a:rPr lang="en-US" altLang="zh-CN" sz="3200" b="1" i="1" dirty="0" smtClean="0">
                <a:latin typeface="+mj-ea"/>
              </a:rPr>
              <a:t>System</a:t>
            </a:r>
            <a:r>
              <a:rPr lang="zh-CN" altLang="en-US" sz="3200" b="1" i="1" dirty="0" smtClean="0">
                <a:latin typeface="+mj-ea"/>
              </a:rPr>
              <a:t>类</a:t>
            </a:r>
            <a:endParaRPr lang="en-US" altLang="zh-CN" sz="32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24337" y="2169585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400" dirty="0" smtClean="0"/>
              <a:t>掌握</a:t>
            </a:r>
            <a:r>
              <a:rPr lang="en-US" altLang="zh-CN" sz="2400" dirty="0" smtClean="0"/>
              <a:t>System</a:t>
            </a:r>
            <a:r>
              <a:rPr lang="zh-CN" altLang="en-US" sz="2400" dirty="0"/>
              <a:t>类方法</a:t>
            </a:r>
            <a:r>
              <a:rPr lang="en-US" altLang="zh-CN" sz="2400" dirty="0" err="1" smtClean="0"/>
              <a:t>currentTimeMillis</a:t>
            </a:r>
            <a:endParaRPr lang="en-US" altLang="zh-CN" sz="2400" dirty="0" smtClean="0"/>
          </a:p>
          <a:p>
            <a:pPr>
              <a:spcAft>
                <a:spcPct val="20000"/>
              </a:spcAft>
              <a:defRPr/>
            </a:pPr>
            <a:r>
              <a:rPr lang="zh-CN" altLang="en-US" sz="2400" dirty="0" smtClean="0"/>
              <a:t>掌握</a:t>
            </a:r>
            <a:r>
              <a:rPr lang="en-US" sz="2400" dirty="0" smtClean="0"/>
              <a:t>System</a:t>
            </a:r>
            <a:r>
              <a:rPr lang="zh-CN" altLang="en-US" sz="2400" dirty="0"/>
              <a:t>类方法</a:t>
            </a:r>
            <a:r>
              <a:rPr lang="en-US" sz="2400" dirty="0" smtClean="0"/>
              <a:t>exit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400" dirty="0" smtClean="0"/>
              <a:t>了解</a:t>
            </a:r>
            <a:r>
              <a:rPr lang="en-US" sz="2400" dirty="0" smtClean="0"/>
              <a:t>System</a:t>
            </a:r>
            <a:r>
              <a:rPr lang="zh-CN" altLang="en-US" sz="2400" dirty="0"/>
              <a:t>类方法</a:t>
            </a:r>
            <a:r>
              <a:rPr lang="en-US" sz="2400" dirty="0" err="1" smtClean="0"/>
              <a:t>gc</a:t>
            </a:r>
            <a:endParaRPr lang="en-US" sz="2400" dirty="0" smtClean="0"/>
          </a:p>
          <a:p>
            <a:pPr>
              <a:spcAft>
                <a:spcPct val="20000"/>
              </a:spcAft>
              <a:defRPr/>
            </a:pPr>
            <a:r>
              <a:rPr lang="zh-CN" altLang="en-US" sz="2400" dirty="0"/>
              <a:t>了解</a:t>
            </a:r>
            <a:r>
              <a:rPr lang="en-US" sz="2400" dirty="0" smtClean="0"/>
              <a:t>System</a:t>
            </a:r>
            <a:r>
              <a:rPr lang="zh-CN" altLang="en-US" sz="2400" dirty="0"/>
              <a:t>类方法</a:t>
            </a:r>
            <a:r>
              <a:rPr lang="en-US" sz="2400" dirty="0" err="1" smtClean="0"/>
              <a:t>getProperties</a:t>
            </a:r>
            <a:endParaRPr lang="en-US" sz="2400" dirty="0" smtClean="0"/>
          </a:p>
          <a:p>
            <a:pPr>
              <a:spcAft>
                <a:spcPct val="20000"/>
              </a:spcAft>
              <a:defRPr/>
            </a:pPr>
            <a:r>
              <a:rPr lang="zh-CN" altLang="en-US" sz="2400" dirty="0" smtClean="0"/>
              <a:t>理解</a:t>
            </a:r>
            <a:r>
              <a:rPr lang="en-US" sz="2400" dirty="0" smtClean="0"/>
              <a:t>System</a:t>
            </a:r>
            <a:r>
              <a:rPr lang="zh-CN" altLang="en-US" sz="2400" dirty="0"/>
              <a:t>类方法</a:t>
            </a:r>
            <a:r>
              <a:rPr lang="en-US" sz="2400" dirty="0" err="1" smtClean="0"/>
              <a:t>arraycopy</a:t>
            </a:r>
            <a:endParaRPr lang="en-US" sz="2400" dirty="0" smtClean="0"/>
          </a:p>
        </p:txBody>
      </p:sp>
      <p:cxnSp>
        <p:nvCxnSpPr>
          <p:cNvPr id="4" name="直接连接符 3"/>
          <p:cNvCxnSpPr/>
          <p:nvPr/>
        </p:nvCxnSpPr>
        <p:spPr>
          <a:xfrm>
            <a:off x="724337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8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86105" y="482600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2.1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System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类方法</a:t>
            </a:r>
            <a:r>
              <a:rPr lang="en-US" altLang="zh-CN" sz="3200" b="1" i="1" dirty="0" err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currentTimeMillis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课程三信息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06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17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8.System</a:t>
            </a:r>
            <a:r>
              <a:rPr lang="zh-CN" altLang="en-US" sz="1900" dirty="0">
                <a:latin typeface="+mn-ea"/>
                <a:hlinkClick r:id="rId2" action="ppaction://hlinkfile"/>
              </a:rPr>
              <a:t>类方法</a:t>
            </a:r>
            <a:r>
              <a:rPr lang="en-US" altLang="zh-CN" sz="1900" dirty="0">
                <a:latin typeface="+mn-ea"/>
                <a:hlinkClick r:id="rId2" action="ppaction://hlinkfile"/>
              </a:rPr>
              <a:t>currentTimeMillis.avi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/>
              <a:t>无</a:t>
            </a:r>
            <a:endParaRPr lang="en-US" altLang="zh-CN" sz="1900" dirty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7" name="直接连接符 6"/>
          <p:cNvCxnSpPr/>
          <p:nvPr/>
        </p:nvCxnSpPr>
        <p:spPr>
          <a:xfrm>
            <a:off x="786105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51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55650" y="620688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2.2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System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类方法</a:t>
            </a:r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exit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课程四信息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03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00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9.System</a:t>
            </a:r>
            <a:r>
              <a:rPr lang="zh-CN" altLang="en-US" sz="1900" dirty="0">
                <a:latin typeface="+mn-ea"/>
                <a:hlinkClick r:id="rId2" action="ppaction://hlinkfile"/>
              </a:rPr>
              <a:t>类方法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exit.avi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 smtClean="0"/>
              <a:t>无</a:t>
            </a:r>
            <a:endParaRPr lang="en-US" altLang="zh-CN" sz="2400" dirty="0" smtClean="0"/>
          </a:p>
        </p:txBody>
      </p:sp>
      <p:cxnSp>
        <p:nvCxnSpPr>
          <p:cNvPr id="7" name="直接连接符 6"/>
          <p:cNvCxnSpPr/>
          <p:nvPr/>
        </p:nvCxnSpPr>
        <p:spPr>
          <a:xfrm>
            <a:off x="899592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51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55650" y="620688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2.3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System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类方法</a:t>
            </a:r>
            <a:r>
              <a:rPr lang="en-US" altLang="zh-CN" sz="3200" b="1" i="1" dirty="0" err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gc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课程四信息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02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39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10.System</a:t>
            </a:r>
            <a:r>
              <a:rPr lang="zh-CN" altLang="en-US" sz="1900" dirty="0">
                <a:latin typeface="+mn-ea"/>
                <a:hlinkClick r:id="rId2" action="ppaction://hlinkfile"/>
              </a:rPr>
              <a:t>类</a:t>
            </a:r>
            <a:r>
              <a:rPr lang="zh-CN" altLang="en-US" sz="1900" dirty="0" smtClean="0">
                <a:latin typeface="+mn-ea"/>
                <a:hlinkClick r:id="rId2" action="ppaction://hlinkfile"/>
              </a:rPr>
              <a:t>方法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gc.avi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 smtClean="0"/>
              <a:t>无</a:t>
            </a:r>
            <a:endParaRPr lang="en-US" altLang="zh-CN" sz="2400" dirty="0" smtClean="0"/>
          </a:p>
        </p:txBody>
      </p:sp>
      <p:cxnSp>
        <p:nvCxnSpPr>
          <p:cNvPr id="7" name="直接连接符 6"/>
          <p:cNvCxnSpPr/>
          <p:nvPr/>
        </p:nvCxnSpPr>
        <p:spPr>
          <a:xfrm>
            <a:off x="899592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51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55650" y="620688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2.4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dirty="0" smtClean="0">
                <a:latin typeface="+mn-ea"/>
              </a:rPr>
              <a:t> </a:t>
            </a:r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System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类方法</a:t>
            </a:r>
            <a:r>
              <a:rPr lang="en-US" altLang="zh-CN" sz="3200" b="1" i="1" dirty="0" err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getProperties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课程五信息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06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09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11.System</a:t>
            </a:r>
            <a:r>
              <a:rPr lang="zh-CN" altLang="en-US" sz="1900" dirty="0">
                <a:latin typeface="+mn-ea"/>
                <a:hlinkClick r:id="rId2" action="ppaction://hlinkfile"/>
              </a:rPr>
              <a:t>类方法</a:t>
            </a:r>
            <a:r>
              <a:rPr lang="en-US" altLang="zh-CN" sz="1900" dirty="0">
                <a:latin typeface="+mn-ea"/>
                <a:hlinkClick r:id="rId2" action="ppaction://hlinkfile"/>
              </a:rPr>
              <a:t>getProperties.avi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en-US" altLang="zh-CN" sz="2400" dirty="0"/>
              <a:t> </a:t>
            </a:r>
            <a:r>
              <a:rPr lang="zh-CN" altLang="en-US" sz="1900" dirty="0"/>
              <a:t>无</a:t>
            </a:r>
            <a:endParaRPr lang="en-US" altLang="zh-CN" sz="2400" dirty="0" smtClean="0"/>
          </a:p>
        </p:txBody>
      </p:sp>
      <p:cxnSp>
        <p:nvCxnSpPr>
          <p:cNvPr id="7" name="直接连接符 6"/>
          <p:cNvCxnSpPr/>
          <p:nvPr/>
        </p:nvCxnSpPr>
        <p:spPr>
          <a:xfrm>
            <a:off x="899592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51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55650" y="620688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2.5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dirty="0" smtClean="0">
                <a:latin typeface="+mn-ea"/>
              </a:rPr>
              <a:t> </a:t>
            </a:r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System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类方法</a:t>
            </a:r>
            <a:r>
              <a:rPr lang="en-US" altLang="zh-CN" sz="3200" b="1" i="1" dirty="0" err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arraycopy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课程五信息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 dirty="0" smtClean="0">
                <a:latin typeface="+mn-ea"/>
              </a:rPr>
              <a:t>长度：</a:t>
            </a:r>
            <a:r>
              <a:rPr lang="en-US" altLang="zh-CN" sz="1900" dirty="0" smtClean="0">
                <a:latin typeface="+mn-ea"/>
              </a:rPr>
              <a:t>07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53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12.System</a:t>
            </a:r>
            <a:r>
              <a:rPr lang="zh-CN" altLang="en-US" sz="1900" dirty="0">
                <a:latin typeface="+mn-ea"/>
                <a:hlinkClick r:id="rId2" action="ppaction://hlinkfile"/>
              </a:rPr>
              <a:t>类</a:t>
            </a:r>
            <a:r>
              <a:rPr lang="zh-CN" altLang="en-US" sz="1900" dirty="0" smtClean="0">
                <a:latin typeface="+mn-ea"/>
                <a:hlinkClick r:id="rId2" action="ppaction://hlinkfile"/>
              </a:rPr>
              <a:t>方法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arraycopy.avi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en-US" altLang="zh-CN" sz="2400" dirty="0"/>
              <a:t> </a:t>
            </a:r>
            <a:r>
              <a:rPr lang="zh-CN" altLang="en-US" sz="1900" dirty="0"/>
              <a:t>无</a:t>
            </a:r>
            <a:endParaRPr lang="en-US" altLang="zh-CN" sz="2400" dirty="0" smtClean="0"/>
          </a:p>
        </p:txBody>
      </p:sp>
      <p:cxnSp>
        <p:nvCxnSpPr>
          <p:cNvPr id="7" name="直接连接符 6"/>
          <p:cNvCxnSpPr/>
          <p:nvPr/>
        </p:nvCxnSpPr>
        <p:spPr>
          <a:xfrm>
            <a:off x="899592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51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71600" y="692696"/>
            <a:ext cx="7624192" cy="1584177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b="1" i="1" dirty="0" smtClean="0">
                <a:ea typeface="新宋体" panose="02010609030101010101" pitchFamily="49" charset="-122"/>
              </a:rPr>
              <a:t>三、</a:t>
            </a:r>
            <a:r>
              <a:rPr lang="en-US" altLang="zh-CN" sz="3600" dirty="0" smtClean="0"/>
              <a:t>Math</a:t>
            </a:r>
            <a:r>
              <a:rPr lang="zh-CN" altLang="en-US" sz="3600" dirty="0" smtClean="0"/>
              <a:t>类与</a:t>
            </a:r>
            <a:r>
              <a:rPr lang="en-US" altLang="zh-CN" sz="3600" dirty="0" smtClean="0"/>
              <a:t>Arrays</a:t>
            </a:r>
            <a:r>
              <a:rPr lang="zh-CN" altLang="en-US" sz="3600" dirty="0" smtClean="0"/>
              <a:t>类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endParaRPr lang="en-US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900" dirty="0" smtClean="0">
                <a:latin typeface="+mn-ea"/>
              </a:rPr>
              <a:t>掌握</a:t>
            </a:r>
            <a:r>
              <a:rPr lang="en-US" altLang="zh-CN" sz="2900" dirty="0" smtClean="0">
                <a:latin typeface="+mn-ea"/>
              </a:rPr>
              <a:t>Math</a:t>
            </a:r>
            <a:r>
              <a:rPr lang="zh-CN" altLang="en-US" sz="2900" dirty="0">
                <a:latin typeface="+mn-ea"/>
              </a:rPr>
              <a:t>类的方法</a:t>
            </a:r>
            <a:r>
              <a:rPr lang="en-US" altLang="zh-CN" sz="2900" dirty="0">
                <a:latin typeface="+mn-ea"/>
              </a:rPr>
              <a:t>_</a:t>
            </a:r>
            <a:r>
              <a:rPr lang="en-US" altLang="zh-CN" sz="2900" dirty="0" smtClean="0">
                <a:latin typeface="+mn-ea"/>
              </a:rPr>
              <a:t>1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900" dirty="0" smtClean="0">
                <a:latin typeface="+mn-ea"/>
              </a:rPr>
              <a:t>了解</a:t>
            </a:r>
            <a:r>
              <a:rPr lang="en-US" altLang="zh-CN" sz="2900" dirty="0" smtClean="0">
                <a:latin typeface="+mn-ea"/>
              </a:rPr>
              <a:t>Math</a:t>
            </a:r>
            <a:r>
              <a:rPr lang="zh-CN" altLang="en-US" sz="2900" dirty="0">
                <a:latin typeface="+mn-ea"/>
              </a:rPr>
              <a:t>类的方法</a:t>
            </a:r>
            <a:r>
              <a:rPr lang="en-US" altLang="zh-CN" sz="2900" dirty="0">
                <a:latin typeface="+mn-ea"/>
              </a:rPr>
              <a:t>_</a:t>
            </a:r>
            <a:r>
              <a:rPr lang="en-US" altLang="zh-CN" sz="2900" dirty="0" smtClean="0">
                <a:latin typeface="+mn-ea"/>
              </a:rPr>
              <a:t>2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900" dirty="0" smtClean="0">
                <a:latin typeface="+mn-ea"/>
              </a:rPr>
              <a:t>掌握</a:t>
            </a:r>
            <a:r>
              <a:rPr lang="en-US" altLang="zh-CN" sz="2900" dirty="0" smtClean="0">
                <a:latin typeface="+mn-ea"/>
              </a:rPr>
              <a:t>Arrays</a:t>
            </a:r>
            <a:r>
              <a:rPr lang="zh-CN" altLang="en-US" sz="2900" dirty="0">
                <a:latin typeface="+mn-ea"/>
              </a:rPr>
              <a:t>工具</a:t>
            </a:r>
            <a:r>
              <a:rPr lang="zh-CN" altLang="en-US" sz="2900" dirty="0" smtClean="0">
                <a:latin typeface="+mn-ea"/>
              </a:rPr>
              <a:t>类</a:t>
            </a:r>
            <a:endParaRPr lang="en-US" altLang="zh-CN" sz="2900" dirty="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 smtClean="0">
                <a:latin typeface="+mn-ea"/>
              </a:rPr>
              <a:t>掌握数组</a:t>
            </a:r>
            <a:r>
              <a:rPr lang="zh-CN" altLang="en-US" sz="2800" dirty="0">
                <a:latin typeface="+mn-ea"/>
              </a:rPr>
              <a:t>复制</a:t>
            </a:r>
            <a:r>
              <a:rPr lang="zh-CN" altLang="en-US" sz="2800" dirty="0" smtClean="0">
                <a:latin typeface="+mn-ea"/>
              </a:rPr>
              <a:t>练习</a:t>
            </a:r>
            <a:endParaRPr lang="en-US" altLang="zh-CN" sz="2800" dirty="0" smtClean="0">
              <a:latin typeface="+mn-ea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899592" y="1484784"/>
            <a:ext cx="633670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51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755650" y="620688"/>
            <a:ext cx="7920806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3.1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Math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类的方法</a:t>
            </a:r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_1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一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13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55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13.Math</a:t>
            </a:r>
            <a:r>
              <a:rPr lang="zh-CN" altLang="en-US" sz="1900" dirty="0">
                <a:latin typeface="+mn-ea"/>
                <a:hlinkClick r:id="rId2" action="ppaction://hlinkfile"/>
              </a:rPr>
              <a:t>类的方法</a:t>
            </a:r>
            <a:r>
              <a:rPr lang="en-US" altLang="zh-CN" sz="1900" dirty="0">
                <a:latin typeface="+mn-ea"/>
                <a:hlinkClick r:id="rId2" action="ppaction://hlinkfile"/>
              </a:rPr>
              <a:t>_1.avi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练习：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/>
              <a:t>无</a:t>
            </a:r>
            <a:endParaRPr lang="en-US" altLang="zh-CN" sz="2400" dirty="0" smtClean="0"/>
          </a:p>
        </p:txBody>
      </p:sp>
      <p:cxnSp>
        <p:nvCxnSpPr>
          <p:cNvPr id="10" name="直接连接符 9"/>
          <p:cNvCxnSpPr/>
          <p:nvPr/>
        </p:nvCxnSpPr>
        <p:spPr>
          <a:xfrm>
            <a:off x="899592" y="1922463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51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55650" y="482600"/>
            <a:ext cx="7920806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3.2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Math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类的方法</a:t>
            </a:r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_2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课程二信息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04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47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14.Math</a:t>
            </a:r>
            <a:r>
              <a:rPr lang="zh-CN" altLang="en-US" sz="1900" dirty="0">
                <a:latin typeface="+mn-ea"/>
                <a:hlinkClick r:id="rId2" action="ppaction://hlinkfile"/>
              </a:rPr>
              <a:t>类的方法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_2.avi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问答与练习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 smtClean="0"/>
              <a:t>       </a:t>
            </a:r>
            <a:r>
              <a:rPr lang="zh-CN" altLang="en-US" sz="1900" dirty="0"/>
              <a:t>无</a:t>
            </a:r>
            <a:endParaRPr lang="en-US" altLang="zh-CN" sz="2400" dirty="0" smtClean="0"/>
          </a:p>
        </p:txBody>
      </p:sp>
      <p:cxnSp>
        <p:nvCxnSpPr>
          <p:cNvPr id="8" name="直接连接符 7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51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/>
        </p:nvSpPr>
        <p:spPr>
          <a:xfrm>
            <a:off x="601206" y="479500"/>
            <a:ext cx="7696200" cy="1439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1" hangingPunct="1"/>
            <a:r>
              <a:rPr lang="en-US" altLang="zh-CN" sz="3200" b="1" i="1" smtClean="0">
                <a:ea typeface="新宋体" panose="02010609030101010101" pitchFamily="49" charset="-122"/>
              </a:rPr>
              <a:t>Tip</a:t>
            </a:r>
            <a:r>
              <a:rPr lang="zh-CN" altLang="en-US" sz="3200" b="1" i="1" smtClean="0">
                <a:ea typeface="新宋体" panose="02010609030101010101" pitchFamily="49" charset="-122"/>
              </a:rPr>
              <a:t>：今日课程目标</a:t>
            </a:r>
            <a:endParaRPr lang="en-US" smtClean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03480" y="1994495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900" dirty="0"/>
              <a:t>基本数据类型对象包装类概述</a:t>
            </a:r>
            <a:endParaRPr lang="en-US" altLang="zh-CN" sz="2900" dirty="0"/>
          </a:p>
          <a:p>
            <a:pPr>
              <a:spcAft>
                <a:spcPct val="20000"/>
              </a:spcAft>
              <a:defRPr/>
            </a:pPr>
            <a:r>
              <a:rPr lang="en-US" altLang="zh-CN" sz="2900" dirty="0"/>
              <a:t>System</a:t>
            </a:r>
            <a:r>
              <a:rPr lang="zh-CN" altLang="en-US" sz="2900" dirty="0"/>
              <a:t>类</a:t>
            </a:r>
            <a:endParaRPr lang="en-US" altLang="zh-CN" sz="2900" dirty="0"/>
          </a:p>
          <a:p>
            <a:pPr>
              <a:spcAft>
                <a:spcPct val="20000"/>
              </a:spcAft>
              <a:defRPr/>
            </a:pPr>
            <a:r>
              <a:rPr lang="en-US" altLang="zh-CN" sz="2900" dirty="0"/>
              <a:t>Math</a:t>
            </a:r>
            <a:r>
              <a:rPr lang="zh-CN" altLang="en-US" sz="2900" dirty="0"/>
              <a:t>类</a:t>
            </a:r>
            <a:endParaRPr lang="en-US" altLang="zh-CN" sz="2900" dirty="0"/>
          </a:p>
          <a:p>
            <a:pPr>
              <a:spcAft>
                <a:spcPct val="20000"/>
              </a:spcAft>
              <a:defRPr/>
            </a:pPr>
            <a:r>
              <a:rPr lang="en-US" altLang="zh-CN" sz="2900" dirty="0"/>
              <a:t>Arrays</a:t>
            </a:r>
            <a:r>
              <a:rPr lang="zh-CN" altLang="en-US" sz="2900" dirty="0"/>
              <a:t>类</a:t>
            </a:r>
            <a:endParaRPr lang="en-US" altLang="zh-CN" sz="2900" dirty="0"/>
          </a:p>
          <a:p>
            <a:pPr>
              <a:spcAft>
                <a:spcPct val="20000"/>
              </a:spcAft>
              <a:defRPr/>
            </a:pPr>
            <a:r>
              <a:rPr lang="zh-CN" altLang="en-US" sz="2900" dirty="0"/>
              <a:t>大数据运算</a:t>
            </a:r>
            <a:endParaRPr lang="en-US" altLang="zh-CN" sz="2900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765930" y="1628800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51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42277" y="510860"/>
            <a:ext cx="7920806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3.3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Arrays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工具类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课程三信息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11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26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15.Arrays</a:t>
            </a:r>
            <a:r>
              <a:rPr lang="zh-CN" altLang="en-US" sz="1900" dirty="0">
                <a:latin typeface="+mn-ea"/>
                <a:hlinkClick r:id="rId3" action="ppaction://hlinkfile"/>
              </a:rPr>
              <a:t>工具类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 smtClean="0"/>
              <a:t>无</a:t>
            </a:r>
            <a:endParaRPr lang="en-US" altLang="zh-CN" sz="2400" dirty="0" smtClean="0"/>
          </a:p>
        </p:txBody>
      </p:sp>
      <p:cxnSp>
        <p:nvCxnSpPr>
          <p:cNvPr id="7" name="直接连接符 6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51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55650" y="620688"/>
            <a:ext cx="7920806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2.4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、数组复制练习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一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05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31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16.</a:t>
            </a:r>
            <a:r>
              <a:rPr lang="zh-CN" altLang="en-US" sz="1900" dirty="0">
                <a:latin typeface="+mn-ea"/>
                <a:hlinkClick r:id="rId3" action="ppaction://hlinkfile"/>
              </a:rPr>
              <a:t>数组复制练习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</a:t>
            </a:r>
            <a:r>
              <a:rPr lang="zh-CN" altLang="en-US" sz="2400" dirty="0"/>
              <a:t>与</a:t>
            </a:r>
            <a:r>
              <a:rPr lang="zh-CN" altLang="en-US" sz="2400" dirty="0" smtClean="0"/>
              <a:t>练习：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/>
              <a:t>无</a:t>
            </a:r>
            <a:endParaRPr lang="en-US" altLang="zh-CN" sz="19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899592" y="1922463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51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971600" y="692696"/>
            <a:ext cx="7624192" cy="158417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b="1" i="1" smtClean="0">
                <a:ea typeface="新宋体" panose="02010609030101010101" pitchFamily="49" charset="-122"/>
              </a:rPr>
              <a:t>四、</a:t>
            </a:r>
            <a:r>
              <a:rPr lang="zh-CN" altLang="en-US" sz="3600" smtClean="0"/>
              <a:t>大数据运算与总结</a:t>
            </a:r>
            <a:r>
              <a:rPr lang="en-US" altLang="zh-CN" sz="3200" smtClean="0"/>
              <a:t/>
            </a:r>
            <a:br>
              <a:rPr lang="en-US" altLang="zh-CN" sz="3200" smtClean="0"/>
            </a:br>
            <a:endParaRPr lang="en-US" dirty="0" smtClean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900" dirty="0" smtClean="0">
                <a:latin typeface="+mn-ea"/>
              </a:rPr>
              <a:t>了解</a:t>
            </a:r>
            <a:r>
              <a:rPr lang="en-US" altLang="zh-CN" sz="2900" dirty="0" err="1" smtClean="0">
                <a:latin typeface="+mn-ea"/>
              </a:rPr>
              <a:t>BigInteger</a:t>
            </a:r>
            <a:r>
              <a:rPr lang="zh-CN" altLang="en-US" sz="2900" dirty="0">
                <a:latin typeface="+mn-ea"/>
              </a:rPr>
              <a:t>类概述和构造</a:t>
            </a:r>
            <a:r>
              <a:rPr lang="zh-CN" altLang="en-US" sz="2900" dirty="0" smtClean="0">
                <a:latin typeface="+mn-ea"/>
              </a:rPr>
              <a:t>方法</a:t>
            </a:r>
            <a:endParaRPr lang="en-US" altLang="zh-CN" sz="2900" dirty="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dirty="0" smtClean="0">
                <a:latin typeface="+mn-ea"/>
              </a:rPr>
              <a:t>掌握</a:t>
            </a:r>
            <a:r>
              <a:rPr lang="en-US" altLang="zh-CN" sz="2900" dirty="0" err="1" smtClean="0">
                <a:latin typeface="+mn-ea"/>
              </a:rPr>
              <a:t>BigInteger</a:t>
            </a:r>
            <a:r>
              <a:rPr lang="zh-CN" altLang="en-US" sz="2900" dirty="0">
                <a:latin typeface="+mn-ea"/>
              </a:rPr>
              <a:t>类</a:t>
            </a:r>
            <a:r>
              <a:rPr lang="zh-CN" altLang="en-US" sz="2900" dirty="0" smtClean="0">
                <a:latin typeface="+mn-ea"/>
              </a:rPr>
              <a:t>四则运算</a:t>
            </a:r>
            <a:endParaRPr lang="en-US" altLang="zh-CN" sz="2900" dirty="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dirty="0" smtClean="0">
                <a:latin typeface="+mn-ea"/>
              </a:rPr>
              <a:t>了解</a:t>
            </a:r>
            <a:r>
              <a:rPr lang="en-US" altLang="zh-CN" sz="2900" dirty="0" err="1" smtClean="0">
                <a:latin typeface="+mn-ea"/>
              </a:rPr>
              <a:t>BigDecimal</a:t>
            </a:r>
            <a:r>
              <a:rPr lang="zh-CN" altLang="en-US" sz="2900" dirty="0">
                <a:latin typeface="+mn-ea"/>
              </a:rPr>
              <a:t>类</a:t>
            </a:r>
            <a:r>
              <a:rPr lang="zh-CN" altLang="en-US" sz="2900" dirty="0" smtClean="0">
                <a:latin typeface="+mn-ea"/>
              </a:rPr>
              <a:t>概述</a:t>
            </a:r>
            <a:endParaRPr lang="en-US" altLang="zh-CN" sz="2900" dirty="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 smtClean="0">
                <a:latin typeface="+mn-ea"/>
              </a:rPr>
              <a:t>掌握</a:t>
            </a:r>
            <a:r>
              <a:rPr lang="en-US" altLang="zh-CN" sz="2800" dirty="0" err="1" smtClean="0">
                <a:latin typeface="+mn-ea"/>
              </a:rPr>
              <a:t>BigDecimal</a:t>
            </a:r>
            <a:r>
              <a:rPr lang="zh-CN" altLang="en-US" sz="2800" dirty="0">
                <a:latin typeface="+mn-ea"/>
              </a:rPr>
              <a:t>类实现加法减法</a:t>
            </a:r>
            <a:r>
              <a:rPr lang="zh-CN" altLang="en-US" sz="2800" dirty="0" smtClean="0">
                <a:latin typeface="+mn-ea"/>
              </a:rPr>
              <a:t>乘法</a:t>
            </a:r>
            <a:endParaRPr lang="en-US" altLang="zh-CN" sz="2800" dirty="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 smtClean="0">
                <a:latin typeface="+mn-ea"/>
              </a:rPr>
              <a:t>了解</a:t>
            </a:r>
            <a:r>
              <a:rPr lang="en-US" altLang="zh-CN" sz="2800" dirty="0" err="1" smtClean="0">
                <a:latin typeface="+mn-ea"/>
              </a:rPr>
              <a:t>BigDecimal</a:t>
            </a:r>
            <a:r>
              <a:rPr lang="zh-CN" altLang="en-US" sz="2800" dirty="0">
                <a:latin typeface="+mn-ea"/>
              </a:rPr>
              <a:t>类实现除法</a:t>
            </a:r>
            <a:endParaRPr lang="en-US" altLang="zh-CN" sz="2800" dirty="0" smtClean="0">
              <a:latin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99592" y="1484784"/>
            <a:ext cx="633670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45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55650" y="482600"/>
            <a:ext cx="7920806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4.1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dirty="0" err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BigInteger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类概述和构造方法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课程四信息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06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12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17.BigInteger</a:t>
            </a:r>
            <a:r>
              <a:rPr lang="zh-CN" altLang="en-US" sz="1900" dirty="0">
                <a:latin typeface="+mn-ea"/>
                <a:hlinkClick r:id="rId2" action="ppaction://hlinkfile"/>
              </a:rPr>
              <a:t>类概述和构造方法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2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问答与练习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 smtClean="0"/>
              <a:t>       </a:t>
            </a:r>
            <a:r>
              <a:rPr lang="zh-CN" altLang="en-US" sz="1900" dirty="0" smtClean="0"/>
              <a:t>无</a:t>
            </a:r>
            <a:endParaRPr lang="en-US" altLang="zh-CN" sz="2400" dirty="0" smtClean="0"/>
          </a:p>
        </p:txBody>
      </p:sp>
      <p:cxnSp>
        <p:nvCxnSpPr>
          <p:cNvPr id="7" name="直接连接符 6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51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55650" y="505595"/>
            <a:ext cx="7920806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4.2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dirty="0" err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BigInteger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类四则运算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课程四信息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07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13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18.BigInteger</a:t>
            </a:r>
            <a:r>
              <a:rPr lang="zh-CN" altLang="en-US" sz="1900" dirty="0">
                <a:latin typeface="+mn-ea"/>
                <a:hlinkClick r:id="rId2" action="ppaction://hlinkfile"/>
              </a:rPr>
              <a:t>类四则运算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2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</a:t>
            </a:r>
            <a:r>
              <a:rPr lang="en-US" altLang="zh-CN" sz="1900" dirty="0" smtClean="0"/>
              <a:t> </a:t>
            </a:r>
            <a:r>
              <a:rPr lang="zh-CN" altLang="en-US" sz="1900" dirty="0" smtClean="0"/>
              <a:t>无</a:t>
            </a:r>
            <a:endParaRPr lang="en-US" altLang="zh-CN" sz="2400" dirty="0" smtClean="0"/>
          </a:p>
        </p:txBody>
      </p:sp>
      <p:cxnSp>
        <p:nvCxnSpPr>
          <p:cNvPr id="4" name="直接连接符 3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50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55650" y="505595"/>
            <a:ext cx="7920806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4.3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dirty="0" err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BigDecimal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类概述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课程四信息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05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40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19.BigDecimal</a:t>
            </a:r>
            <a:r>
              <a:rPr lang="zh-CN" altLang="en-US" sz="1900" dirty="0">
                <a:latin typeface="+mn-ea"/>
                <a:hlinkClick r:id="rId2" action="ppaction://hlinkfile"/>
              </a:rPr>
              <a:t>类概述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2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/>
              <a:t>无</a:t>
            </a:r>
            <a:endParaRPr lang="en-US" altLang="zh-CN" sz="2400" dirty="0" smtClean="0"/>
          </a:p>
        </p:txBody>
      </p:sp>
      <p:cxnSp>
        <p:nvCxnSpPr>
          <p:cNvPr id="4" name="直接连接符 3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27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55650" y="505595"/>
            <a:ext cx="7920806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4.4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dirty="0" err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BigDecimal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类实现加法减法乘法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课程四信息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05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53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20.BigDecimal</a:t>
            </a:r>
            <a:r>
              <a:rPr lang="zh-CN" altLang="en-US" sz="1900" dirty="0">
                <a:latin typeface="+mn-ea"/>
                <a:hlinkClick r:id="rId2" action="ppaction://hlinkfile"/>
              </a:rPr>
              <a:t>类实现加法减法乘法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2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 smtClean="0"/>
              <a:t>无</a:t>
            </a:r>
            <a:endParaRPr lang="en-US" altLang="zh-CN" sz="2400" dirty="0" smtClean="0"/>
          </a:p>
        </p:txBody>
      </p:sp>
      <p:cxnSp>
        <p:nvCxnSpPr>
          <p:cNvPr id="4" name="直接连接符 3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44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55650" y="505595"/>
            <a:ext cx="7920806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4.5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dirty="0" err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BigDecimal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类实现加法减法乘法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课程四信息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14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18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21.BigDecimal</a:t>
            </a:r>
            <a:r>
              <a:rPr lang="zh-CN" altLang="en-US" sz="1900" dirty="0">
                <a:latin typeface="+mn-ea"/>
                <a:hlinkClick r:id="rId2" action="ppaction://hlinkfile"/>
              </a:rPr>
              <a:t>类实现除法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2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</a:t>
            </a:r>
            <a:r>
              <a:rPr lang="en-US" altLang="zh-CN" sz="1900" dirty="0" smtClean="0"/>
              <a:t>      </a:t>
            </a:r>
            <a:r>
              <a:rPr lang="zh-CN" altLang="en-US" sz="1900" dirty="0" smtClean="0"/>
              <a:t>无</a:t>
            </a:r>
            <a:endParaRPr lang="en-US" altLang="zh-CN" sz="2400" dirty="0" smtClean="0"/>
          </a:p>
        </p:txBody>
      </p:sp>
      <p:cxnSp>
        <p:nvCxnSpPr>
          <p:cNvPr id="4" name="直接连接符 3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13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/>
        </p:nvSpPr>
        <p:spPr>
          <a:xfrm>
            <a:off x="519167" y="263624"/>
            <a:ext cx="7696200" cy="2015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ct val="20000"/>
              </a:spcAft>
              <a:defRPr/>
            </a:pPr>
            <a:r>
              <a:rPr lang="zh-CN" altLang="en-US" sz="3200" b="1" i="1" dirty="0" smtClean="0">
                <a:latin typeface="+mj-ea"/>
              </a:rPr>
              <a:t> 一</a:t>
            </a:r>
            <a:r>
              <a:rPr lang="zh-CN" altLang="en-US" sz="3200" b="1" i="1" dirty="0">
                <a:latin typeface="+mj-ea"/>
              </a:rPr>
              <a:t>、</a:t>
            </a:r>
            <a:r>
              <a:rPr lang="zh-CN" altLang="en-US" sz="3200" dirty="0"/>
              <a:t>基本数据类型对象包装类概述</a:t>
            </a:r>
            <a:endParaRPr lang="en-US" altLang="zh-CN" sz="32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847968" y="2204864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800" dirty="0"/>
              <a:t>理解基本数据类型对象包装类概述</a:t>
            </a:r>
            <a:endParaRPr lang="en-US" altLang="zh-CN" sz="2800" dirty="0"/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/>
              <a:t>掌握</a:t>
            </a:r>
            <a:r>
              <a:rPr lang="en-US" altLang="zh-CN" sz="2800" dirty="0"/>
              <a:t>Integer</a:t>
            </a:r>
            <a:r>
              <a:rPr lang="zh-CN" altLang="en-US" sz="2800" dirty="0"/>
              <a:t>类</a:t>
            </a:r>
            <a:r>
              <a:rPr lang="en-US" altLang="zh-CN" sz="2800" dirty="0" err="1"/>
              <a:t>parseInt</a:t>
            </a:r>
            <a:r>
              <a:rPr lang="zh-CN" altLang="en-US" sz="2800" dirty="0"/>
              <a:t>方法</a:t>
            </a:r>
            <a:endParaRPr lang="en-US" altLang="zh-CN" sz="2800" dirty="0"/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/>
              <a:t>掌握</a:t>
            </a:r>
            <a:r>
              <a:rPr lang="en-US" altLang="zh-CN" sz="2800" dirty="0"/>
              <a:t>Integer</a:t>
            </a:r>
            <a:r>
              <a:rPr lang="zh-CN" altLang="en-US" sz="2800" dirty="0"/>
              <a:t>类</a:t>
            </a:r>
            <a:r>
              <a:rPr lang="en-US" altLang="zh-CN" sz="2800" dirty="0" err="1"/>
              <a:t>int</a:t>
            </a:r>
            <a:r>
              <a:rPr lang="zh-CN" altLang="en-US" sz="2800" dirty="0"/>
              <a:t>转成字符串</a:t>
            </a:r>
            <a:endParaRPr lang="en-US" altLang="zh-CN" sz="2800" dirty="0"/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/>
              <a:t>理解</a:t>
            </a:r>
            <a:r>
              <a:rPr lang="en-US" altLang="zh-CN" sz="2800" dirty="0"/>
              <a:t>Integer</a:t>
            </a:r>
            <a:r>
              <a:rPr lang="zh-CN" altLang="en-US" sz="2800" dirty="0"/>
              <a:t>类构造方法</a:t>
            </a:r>
            <a:endParaRPr lang="en-US" altLang="zh-CN" sz="2800" dirty="0"/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/>
              <a:t>理解</a:t>
            </a:r>
            <a:r>
              <a:rPr lang="en-US" altLang="zh-CN" sz="2800" dirty="0"/>
              <a:t>Integer</a:t>
            </a:r>
            <a:r>
              <a:rPr lang="zh-CN" altLang="en-US" sz="2800" dirty="0"/>
              <a:t>类其他方法</a:t>
            </a:r>
            <a:endParaRPr lang="en-US" altLang="zh-CN" sz="2800" dirty="0"/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/>
              <a:t>掌握自动装箱和自动拆箱</a:t>
            </a:r>
            <a:endParaRPr lang="en-US" altLang="zh-CN" sz="2800" dirty="0"/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/>
              <a:t>掌握自动装箱和自动拆箱练习题</a:t>
            </a:r>
            <a:endParaRPr lang="en-US" altLang="zh-CN" sz="2800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847968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51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/>
        </p:nvSpPr>
        <p:spPr>
          <a:xfrm>
            <a:off x="323565" y="564457"/>
            <a:ext cx="8496870" cy="11926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1.1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、基本数据类型对象包装类概述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23900" y="1978717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课程长度：</a:t>
            </a:r>
            <a:r>
              <a:rPr lang="en-US" altLang="zh-CN" sz="1900" dirty="0">
                <a:latin typeface="+mn-ea"/>
              </a:rPr>
              <a:t>05</a:t>
            </a:r>
            <a:r>
              <a:rPr lang="zh-CN" altLang="en-US" sz="1900" dirty="0">
                <a:latin typeface="+mn-ea"/>
              </a:rPr>
              <a:t>分</a:t>
            </a:r>
            <a:r>
              <a:rPr lang="en-US" altLang="zh-CN" sz="1900" dirty="0">
                <a:latin typeface="+mn-ea"/>
              </a:rPr>
              <a:t>20</a:t>
            </a:r>
            <a:r>
              <a:rPr lang="zh-CN" altLang="en-US" sz="1900" dirty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>
                <a:latin typeface="+mn-ea"/>
                <a:hlinkClick r:id="rId2" action="ppaction://hlinkfile"/>
              </a:rPr>
              <a:t>1.</a:t>
            </a:r>
            <a:r>
              <a:rPr lang="zh-CN" altLang="en-US" sz="1900" dirty="0">
                <a:latin typeface="+mn-ea"/>
                <a:hlinkClick r:id="rId2" action="ppaction://hlinkfile"/>
              </a:rPr>
              <a:t>基本数据类型对象包装类概述</a:t>
            </a:r>
            <a:r>
              <a:rPr lang="en-US" altLang="zh-CN" sz="1900" dirty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2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问答与练习：</a:t>
            </a:r>
            <a:endParaRPr lang="en-US" altLang="zh-CN" sz="2400" dirty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 smtClean="0"/>
              <a:t>1.</a:t>
            </a:r>
            <a:r>
              <a:rPr lang="zh-CN" altLang="en-US" sz="1900" dirty="0" smtClean="0"/>
              <a:t>八大基本数据类型对应的包装类是</a:t>
            </a:r>
            <a:r>
              <a:rPr lang="en-US" altLang="zh-CN" sz="1900" dirty="0" smtClean="0"/>
              <a:t>? </a:t>
            </a:r>
            <a:endParaRPr lang="en-US" altLang="zh-CN" sz="2400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867842" y="1757062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51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755650" y="620688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1.2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 Integer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类</a:t>
            </a:r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parseInt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方法</a:t>
            </a:r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/>
            </a:r>
            <a:b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</a:b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课程二信息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11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46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2.Integer</a:t>
            </a:r>
            <a:r>
              <a:rPr lang="zh-CN" altLang="en-US" sz="1900" dirty="0">
                <a:latin typeface="+mn-ea"/>
                <a:hlinkClick r:id="rId2" action="ppaction://hlinkfile"/>
              </a:rPr>
              <a:t>类</a:t>
            </a:r>
            <a:r>
              <a:rPr lang="en-US" altLang="zh-CN" sz="1900" dirty="0" err="1">
                <a:latin typeface="+mn-ea"/>
                <a:hlinkClick r:id="rId2" action="ppaction://hlinkfile"/>
              </a:rPr>
              <a:t>parseInt</a:t>
            </a:r>
            <a:r>
              <a:rPr lang="zh-CN" altLang="en-US" sz="1900" dirty="0">
                <a:latin typeface="+mn-ea"/>
                <a:hlinkClick r:id="rId2" action="ppaction://hlinkfile"/>
              </a:rPr>
              <a:t>方法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2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zh-CN" altLang="en-US" sz="1800" dirty="0"/>
              <a:t>无</a:t>
            </a:r>
            <a:endParaRPr lang="en-US" altLang="zh-CN" sz="1800" dirty="0" smtClean="0"/>
          </a:p>
        </p:txBody>
      </p:sp>
      <p:cxnSp>
        <p:nvCxnSpPr>
          <p:cNvPr id="10" name="直接连接符 9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51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67544" y="476672"/>
            <a:ext cx="7768208" cy="151216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1.3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 Integer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类</a:t>
            </a:r>
            <a:r>
              <a:rPr lang="en-US" altLang="zh-CN" sz="3200" b="1" i="1" dirty="0" err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int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转成字符串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课程三信息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08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07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3</a:t>
            </a:r>
            <a:r>
              <a:rPr lang="en-US" altLang="zh-CN" sz="1900" dirty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Integer</a:t>
            </a:r>
            <a:r>
              <a:rPr lang="zh-CN" altLang="en-US" sz="1900" dirty="0">
                <a:latin typeface="+mn-ea"/>
                <a:hlinkClick r:id="rId2" action="ppaction://hlinkfile"/>
              </a:rPr>
              <a:t>类</a:t>
            </a:r>
            <a:r>
              <a:rPr lang="en-US" altLang="zh-CN" sz="1900" dirty="0" err="1">
                <a:latin typeface="+mn-ea"/>
                <a:hlinkClick r:id="rId2" action="ppaction://hlinkfile"/>
              </a:rPr>
              <a:t>int</a:t>
            </a:r>
            <a:r>
              <a:rPr lang="zh-CN" altLang="en-US" sz="1900" dirty="0">
                <a:latin typeface="+mn-ea"/>
                <a:hlinkClick r:id="rId2" action="ppaction://hlinkfile"/>
              </a:rPr>
              <a:t>转成字符串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2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</a:t>
            </a:r>
            <a:r>
              <a:rPr lang="zh-CN" altLang="en-US" sz="2400" dirty="0"/>
              <a:t>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r>
              <a:rPr lang="en-US" altLang="zh-CN" sz="1900" dirty="0" smtClean="0"/>
              <a:t>1.</a:t>
            </a:r>
            <a:r>
              <a:rPr lang="zh-CN" altLang="en-US" sz="1900" dirty="0" smtClean="0"/>
              <a:t>字符串与</a:t>
            </a:r>
            <a:r>
              <a:rPr lang="en-US" altLang="zh-CN" sz="1900" dirty="0" err="1" smtClean="0"/>
              <a:t>int</a:t>
            </a:r>
            <a:r>
              <a:rPr lang="zh-CN" altLang="en-US" sz="1900" dirty="0" smtClean="0"/>
              <a:t>相互转换分别借助什么方法</a:t>
            </a:r>
            <a:r>
              <a:rPr lang="en-US" altLang="zh-CN" sz="1900" dirty="0" smtClean="0"/>
              <a:t>?</a:t>
            </a:r>
            <a:endParaRPr lang="en-US" altLang="zh-CN" sz="19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19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7" name="直接连接符 6"/>
          <p:cNvCxnSpPr/>
          <p:nvPr/>
        </p:nvCxnSpPr>
        <p:spPr>
          <a:xfrm>
            <a:off x="755650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51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9552" y="620688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1.4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dirty="0" smtClean="0">
                <a:latin typeface="+mn-ea"/>
              </a:rPr>
              <a:t> </a:t>
            </a:r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Integer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类构造方法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四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04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04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4.Integer</a:t>
            </a:r>
            <a:r>
              <a:rPr lang="zh-CN" altLang="en-US" sz="1900" dirty="0">
                <a:latin typeface="+mn-ea"/>
                <a:hlinkClick r:id="rId2" action="ppaction://hlinkfile"/>
              </a:rPr>
              <a:t>类构造方法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2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r>
              <a:rPr lang="zh-CN" altLang="en-US" sz="1900" dirty="0" smtClean="0"/>
              <a:t>无</a:t>
            </a:r>
            <a:endParaRPr lang="en-US" altLang="zh-CN" sz="19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19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7" name="直接连接符 6"/>
          <p:cNvCxnSpPr/>
          <p:nvPr/>
        </p:nvCxnSpPr>
        <p:spPr>
          <a:xfrm>
            <a:off x="755650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51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9552" y="620688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1.5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dirty="0" smtClean="0">
                <a:latin typeface="+mn-ea"/>
              </a:rPr>
              <a:t> </a:t>
            </a:r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Integer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类其他方法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课程五信息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06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38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5</a:t>
            </a:r>
            <a:r>
              <a:rPr lang="en-US" altLang="zh-CN" sz="1900" dirty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Integer</a:t>
            </a:r>
            <a:r>
              <a:rPr lang="zh-CN" altLang="en-US" sz="1900" dirty="0">
                <a:latin typeface="+mn-ea"/>
                <a:hlinkClick r:id="rId2" action="ppaction://hlinkfile"/>
              </a:rPr>
              <a:t>类其他方法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2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zh-CN" altLang="en-US" sz="2400" dirty="0" smtClean="0"/>
              <a:t>     </a:t>
            </a:r>
            <a:r>
              <a:rPr lang="zh-CN" altLang="en-US" sz="1900" dirty="0" smtClean="0"/>
              <a:t>无</a:t>
            </a:r>
            <a:r>
              <a:rPr lang="en-US" altLang="zh-CN" sz="1900" dirty="0" smtClean="0"/>
              <a:t>	</a:t>
            </a: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7" name="直接连接符 6"/>
          <p:cNvCxnSpPr/>
          <p:nvPr/>
        </p:nvCxnSpPr>
        <p:spPr>
          <a:xfrm>
            <a:off x="899592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51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55650" y="482600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1.6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、自动装箱和自动拆箱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一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14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17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>
                <a:latin typeface="+mn-ea"/>
                <a:hlinkClick r:id="rId2" action="ppaction://hlinkfile"/>
              </a:rPr>
              <a:t>6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zh-CN" altLang="en-US" sz="1900" dirty="0">
                <a:latin typeface="+mn-ea"/>
                <a:hlinkClick r:id="rId2" action="ppaction://hlinkfile"/>
              </a:rPr>
              <a:t>自动装箱和自动拆箱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2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1</a:t>
            </a:r>
            <a:r>
              <a:rPr lang="en-US" altLang="zh-CN" sz="1900" dirty="0" smtClean="0"/>
              <a:t>.</a:t>
            </a:r>
            <a:r>
              <a:rPr lang="zh-CN" altLang="en-US" sz="1900" dirty="0" smtClean="0"/>
              <a:t>什么是自动拆箱</a:t>
            </a:r>
            <a:r>
              <a:rPr lang="en-US" altLang="zh-CN" sz="1900" dirty="0" smtClean="0"/>
              <a:t>?</a:t>
            </a:r>
            <a:r>
              <a:rPr lang="zh-CN" altLang="en-US" sz="1900" dirty="0" smtClean="0"/>
              <a:t>什么是自动装箱</a:t>
            </a:r>
            <a:r>
              <a:rPr lang="en-US" altLang="zh-CN" sz="1900" dirty="0" smtClean="0"/>
              <a:t>?</a:t>
            </a:r>
            <a:r>
              <a:rPr lang="en-US" altLang="zh-CN" sz="2400" dirty="0" smtClean="0"/>
              <a:t>     </a:t>
            </a:r>
            <a:endParaRPr lang="en-US" altLang="zh-CN" sz="2400" dirty="0" smtClean="0"/>
          </a:p>
        </p:txBody>
      </p:sp>
      <p:cxnSp>
        <p:nvCxnSpPr>
          <p:cNvPr id="7" name="直接连接符 6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51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831</Words>
  <Application>Microsoft Office PowerPoint</Application>
  <PresentationFormat>全屏显示(4:3)</PresentationFormat>
  <Paragraphs>225</Paragraphs>
  <Slides>28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宋体</vt:lpstr>
      <vt:lpstr>微软雅黑</vt:lpstr>
      <vt:lpstr>新宋体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Archer</cp:lastModifiedBy>
  <cp:revision>101</cp:revision>
  <dcterms:created xsi:type="dcterms:W3CDTF">2015-06-29T07:19:00Z</dcterms:created>
  <dcterms:modified xsi:type="dcterms:W3CDTF">2016-08-11T14:42:01Z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