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98" r:id="rId10"/>
    <p:sldId id="295" r:id="rId11"/>
    <p:sldId id="296" r:id="rId12"/>
    <p:sldId id="275" r:id="rId13"/>
    <p:sldId id="297" r:id="rId14"/>
    <p:sldId id="276" r:id="rId15"/>
    <p:sldId id="281" r:id="rId16"/>
    <p:sldId id="282" r:id="rId17"/>
    <p:sldId id="283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25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60191" autoAdjust="0"/>
  </p:normalViewPr>
  <p:slideViewPr>
    <p:cSldViewPr>
      <p:cViewPr varScale="1">
        <p:scale>
          <a:sx n="61" d="100"/>
          <a:sy n="61" d="100"/>
        </p:scale>
        <p:origin x="1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2016/8/15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BA058-85F2-47DF-AF17-31348102AB3F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1A8E5-D445-4E0C-A1BC-3DC3F2297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2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9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30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56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day18_video/day18_06(&#38598;&#21512;&#26694;&#26550;)&#36845;&#20195;&#22120;&#30340;&#27010;&#36848;.av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day18_07(&#38598;&#21512;&#26694;&#26550;)&#36845;&#20195;&#22120;&#30340;&#23454;&#29616;&#21407;&#29702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day18_video/day18_08(&#38598;&#21512;&#26694;&#26550;)&#36845;&#20195;&#22120;&#30340;&#20195;&#30721;&#23454;&#29616;.av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day18_video/day18_09(&#38598;&#21512;&#26694;&#26550;)&#36845;&#20195;&#22120;&#30340;&#25191;&#34892;&#36807;&#31243;.av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day18_video/day18_10(&#38598;&#21512;&#26694;&#26550;)&#38598;&#21512;&#36845;&#20195;&#20013;&#30340;&#36716;&#22411;.av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day18_video/day18_11(&#38598;&#21512;&#26694;&#26550;)&#22686;&#24378;for&#24490;&#29615;&#36941;&#21382;&#25968;&#32452;.av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day18_video/day18_12(&#38598;&#21512;&#26694;&#26550;)&#22686;&#24378;for&#24490;&#29615;&#36941;&#21382;&#38598;&#21512;.av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day19_video/day19_18(&#38598;&#21512;&#26694;&#26550;)hashCode&#21644;equals&#26041;&#27861;&#30340;&#38754;&#35797;&#39064;.av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day19_video/day19_18(&#38598;&#21512;&#26694;&#26550;)hashCode&#21644;equals&#26041;&#27861;&#30340;&#38754;&#35797;&#39064;.av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day18_video/day18_15(&#38598;&#21512;&#26694;&#26550;)Java&#20013;&#30340;&#20266;&#27867;&#22411;.av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day18_video/day18_16(&#38598;&#21512;&#26694;&#26550;)&#27867;&#22411;&#31867;.av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day18_video/day18_17(&#38598;&#21512;&#26694;&#26550;)&#27867;&#22411;&#30340;&#26041;&#27861;.av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18_video/day18_18(&#38598;&#21512;&#26694;&#26550;)&#27867;&#22411;&#30340;&#25509;&#21475;.avi" TargetMode="External"/><Relationship Id="rId2" Type="http://schemas.openxmlformats.org/officeDocument/2006/relationships/hyperlink" Target="day18_video/day18_15(&#38598;&#21512;&#26694;&#26550;)Java&#20013;&#30340;&#20266;&#27867;&#22411;.av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day18_video/day18_19(&#38598;&#21512;&#26694;&#26550;)&#27867;&#22411;&#30340;&#22909;&#22788;.av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day18_video/day18_20(&#38598;&#21512;&#26694;&#26550;)&#27867;&#22411;&#30340;&#36890;&#37197;&#31526;.avi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day18_video/day18_21(&#38598;&#21512;&#26694;&#26550;)&#27867;&#22411;&#30340;&#38480;&#23450;.av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day18_video/day18_01(&#38598;&#21512;&#26694;&#26550;)&#38598;&#21512;&#20351;&#29992;&#30340;&#22238;&#39038;.av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day18_video/day18_02(&#38598;&#21512;&#26694;&#26550;)&#38598;&#21512;&#30340;&#23398;&#20064;&#30446;&#26631;.av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ay18_video/day18_03(&#38598;&#21512;&#26694;&#26550;)&#38598;&#21512;&#32487;&#25215;&#20851;&#31995;&#22270;.av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ay18_video/day18_04(&#38598;&#21512;&#26694;&#26550;)&#38598;&#21512;Collection&#30340;&#26041;&#27861;.av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day18_video/day18_05(&#38598;&#21512;&#26694;&#26550;)&#38598;&#21512;Collection&#30340;remove&#26041;&#27861;.av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2699792" y="2740879"/>
            <a:ext cx="40324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集合框架</a:t>
            </a:r>
            <a:endParaRPr lang="en-US" altLang="zh-CN" sz="4800" b="1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、迭代器的概述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6.</a:t>
            </a:r>
            <a:r>
              <a:rPr lang="zh-CN" altLang="en-US" sz="1900" dirty="0">
                <a:latin typeface="+mn-ea"/>
                <a:hlinkClick r:id="rId2" action="ppaction://hlinkfile"/>
              </a:rPr>
              <a:t>迭代器的概述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1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、迭代器的实现原理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7.</a:t>
            </a:r>
            <a:r>
              <a:rPr lang="zh-CN" altLang="en-US" sz="1900" dirty="0">
                <a:latin typeface="+mn-ea"/>
                <a:hlinkClick r:id="rId3" action="ppaction://hlinkfile"/>
              </a:rPr>
              <a:t>迭代器的实现原理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86105" y="4826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、迭代器的代码实现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8.</a:t>
            </a:r>
            <a:r>
              <a:rPr lang="zh-CN" altLang="en-US" sz="1900" dirty="0">
                <a:latin typeface="+mn-ea"/>
                <a:hlinkClick r:id="rId2" action="ppaction://hlinkfile"/>
              </a:rPr>
              <a:t>迭代器的代码实现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6105" y="4826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、迭代器的执行过程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9.</a:t>
            </a:r>
            <a:r>
              <a:rPr lang="zh-CN" altLang="en-US" sz="1900" dirty="0">
                <a:latin typeface="+mn-ea"/>
                <a:hlinkClick r:id="rId2" action="ppaction://hlinkfile"/>
              </a:rPr>
              <a:t>迭代器的执行过程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0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、集合迭代中的转型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10.</a:t>
            </a:r>
            <a:r>
              <a:rPr lang="zh-CN" altLang="en-US" sz="1900" dirty="0">
                <a:latin typeface="+mn-ea"/>
                <a:hlinkClick r:id="rId2" action="ppaction://hlinkfile"/>
              </a:rPr>
              <a:t>集合迭代中的转型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71600" y="692696"/>
            <a:ext cx="7624192" cy="158417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i="1" dirty="0" smtClean="0">
                <a:ea typeface="新宋体" panose="02010609030101010101" pitchFamily="49" charset="-122"/>
              </a:rPr>
              <a:t>三</a:t>
            </a:r>
            <a:r>
              <a:rPr lang="zh-CN" altLang="en-US" sz="3600" b="1" i="1" dirty="0">
                <a:ea typeface="新宋体" panose="02010609030101010101" pitchFamily="49" charset="-122"/>
              </a:rPr>
              <a:t>、增强</a:t>
            </a:r>
            <a:r>
              <a:rPr lang="en-US" altLang="zh-CN" sz="3600" b="1" i="1" dirty="0">
                <a:ea typeface="新宋体" panose="02010609030101010101" pitchFamily="49" charset="-122"/>
              </a:rPr>
              <a:t>for</a:t>
            </a:r>
            <a:r>
              <a:rPr lang="zh-CN" altLang="en-US" sz="3600" b="1" i="1" dirty="0">
                <a:ea typeface="新宋体" panose="02010609030101010101" pitchFamily="49" charset="-122"/>
              </a:rPr>
              <a:t>与泛型概述</a:t>
            </a:r>
            <a:endParaRPr 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840142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掌握增强</a:t>
            </a:r>
            <a:r>
              <a:rPr lang="en-US" altLang="zh-CN" sz="2900" dirty="0">
                <a:latin typeface="+mn-ea"/>
              </a:rPr>
              <a:t>for</a:t>
            </a:r>
            <a:r>
              <a:rPr lang="zh-CN" altLang="en-US" sz="2900" dirty="0">
                <a:latin typeface="+mn-ea"/>
              </a:rPr>
              <a:t>循环遍历数组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掌握增强</a:t>
            </a:r>
            <a:r>
              <a:rPr lang="en-US" altLang="zh-CN" sz="2900" dirty="0">
                <a:latin typeface="+mn-ea"/>
              </a:rPr>
              <a:t>for</a:t>
            </a:r>
            <a:r>
              <a:rPr lang="zh-CN" altLang="en-US" sz="2900" dirty="0">
                <a:latin typeface="+mn-ea"/>
              </a:rPr>
              <a:t>循环遍历集合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了解泛</a:t>
            </a:r>
            <a:r>
              <a:rPr lang="zh-CN" altLang="en-US" sz="2900" dirty="0">
                <a:latin typeface="+mn-ea"/>
              </a:rPr>
              <a:t>型的引入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了解泛</a:t>
            </a:r>
            <a:r>
              <a:rPr lang="zh-CN" altLang="en-US" sz="2900" dirty="0">
                <a:latin typeface="+mn-ea"/>
              </a:rPr>
              <a:t>型的定义和使用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了解</a:t>
            </a:r>
            <a:r>
              <a:rPr lang="en-US" altLang="zh-CN" sz="2900" dirty="0" smtClean="0">
                <a:latin typeface="+mn-ea"/>
              </a:rPr>
              <a:t>Java</a:t>
            </a:r>
            <a:r>
              <a:rPr lang="zh-CN" altLang="en-US" sz="2900" dirty="0">
                <a:latin typeface="+mn-ea"/>
              </a:rPr>
              <a:t>中的伪泛型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31577" y="692696"/>
            <a:ext cx="8712894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、增强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for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循环遍历数组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11.</a:t>
            </a:r>
            <a:r>
              <a:rPr lang="zh-CN" altLang="en-US" sz="1900" dirty="0">
                <a:latin typeface="+mn-ea"/>
                <a:hlinkClick r:id="rId2" action="ppaction://hlinkfile"/>
              </a:rPr>
              <a:t>增强</a:t>
            </a:r>
            <a:r>
              <a:rPr lang="en-US" altLang="zh-CN" sz="1900" dirty="0">
                <a:latin typeface="+mn-ea"/>
                <a:hlinkClick r:id="rId2" action="ppaction://hlinkfile"/>
              </a:rPr>
              <a:t>for</a:t>
            </a:r>
            <a:r>
              <a:rPr lang="zh-CN" altLang="en-US" sz="1900" dirty="0">
                <a:latin typeface="+mn-ea"/>
                <a:hlinkClick r:id="rId2" action="ppaction://hlinkfile"/>
              </a:rPr>
              <a:t>循环遍历数组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10" name="直接连接符 9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650" y="482600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、增强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for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循环遍历集合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12.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增强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for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循环遍历集合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650" y="482600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、泛型的引入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13.</a:t>
            </a:r>
            <a:r>
              <a:rPr lang="zh-CN" altLang="en-US" sz="1900" dirty="0">
                <a:latin typeface="+mn-ea"/>
                <a:hlinkClick r:id="rId2" action="ppaction://hlinkfile"/>
              </a:rPr>
              <a:t>泛型的引入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8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650" y="482600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3.4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、泛型的定义和使用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14.</a:t>
            </a:r>
            <a:r>
              <a:rPr lang="zh-CN" altLang="en-US" sz="1900" dirty="0">
                <a:latin typeface="+mn-ea"/>
                <a:hlinkClick r:id="rId2" action="ppaction://hlinkfile"/>
              </a:rPr>
              <a:t>泛型的定义和使用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601206" y="479500"/>
            <a:ext cx="7696200" cy="143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1" hangingPunct="1"/>
            <a:r>
              <a:rPr lang="en-US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smtClean="0">
                <a:ea typeface="新宋体" panose="02010609030101010101" pitchFamily="49" charset="-122"/>
              </a:rPr>
              <a:t>：今日课程目标</a:t>
            </a:r>
            <a:endParaRPr lang="en-US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3480" y="199449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集合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en-US" altLang="zh-CN" sz="2900" dirty="0" smtClean="0"/>
              <a:t>Iterator</a:t>
            </a:r>
            <a:r>
              <a:rPr lang="zh-CN" altLang="en-US" sz="2900" dirty="0" smtClean="0"/>
              <a:t>迭代器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增强</a:t>
            </a:r>
            <a:r>
              <a:rPr lang="en-US" altLang="zh-CN" sz="2900" dirty="0" smtClean="0"/>
              <a:t>for</a:t>
            </a:r>
            <a:r>
              <a:rPr lang="zh-CN" altLang="en-US" sz="2900" dirty="0" smtClean="0"/>
              <a:t>循环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/>
              <a:t>泛型</a:t>
            </a:r>
            <a:endParaRPr lang="en-US" altLang="zh-CN" sz="29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765930" y="1628800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650" y="482600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Java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中的伪泛型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15.Java</a:t>
            </a:r>
            <a:r>
              <a:rPr lang="zh-CN" altLang="en-US" sz="1900" dirty="0">
                <a:latin typeface="+mn-ea"/>
                <a:hlinkClick r:id="rId2" action="ppaction://hlinkfile"/>
              </a:rPr>
              <a:t>中的伪泛型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3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71600" y="692696"/>
            <a:ext cx="7624192" cy="158417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i="1" dirty="0">
                <a:ea typeface="新宋体" panose="02010609030101010101" pitchFamily="49" charset="-122"/>
              </a:rPr>
              <a:t>四、泛型的应用</a:t>
            </a:r>
            <a:endParaRPr 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840142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了解泛</a:t>
            </a:r>
            <a:r>
              <a:rPr lang="zh-CN" altLang="en-US" sz="2900" dirty="0">
                <a:latin typeface="+mn-ea"/>
              </a:rPr>
              <a:t>型类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了解泛</a:t>
            </a:r>
            <a:r>
              <a:rPr lang="zh-CN" altLang="en-US" sz="2900" dirty="0">
                <a:latin typeface="+mn-ea"/>
              </a:rPr>
              <a:t>型的方法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了解泛</a:t>
            </a:r>
            <a:r>
              <a:rPr lang="zh-CN" altLang="en-US" sz="2900" dirty="0">
                <a:latin typeface="+mn-ea"/>
              </a:rPr>
              <a:t>型的接口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了解泛</a:t>
            </a:r>
            <a:r>
              <a:rPr lang="zh-CN" altLang="en-US" sz="2900" dirty="0">
                <a:latin typeface="+mn-ea"/>
              </a:rPr>
              <a:t>型的好处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了解泛</a:t>
            </a:r>
            <a:r>
              <a:rPr lang="zh-CN" altLang="en-US" sz="2900" dirty="0">
                <a:latin typeface="+mn-ea"/>
              </a:rPr>
              <a:t>型的通配符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了解泛</a:t>
            </a:r>
            <a:r>
              <a:rPr lang="zh-CN" altLang="en-US" sz="2900" dirty="0">
                <a:latin typeface="+mn-ea"/>
              </a:rPr>
              <a:t>型的限定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650" y="482600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泛型类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16.</a:t>
            </a:r>
            <a:r>
              <a:rPr lang="zh-CN" altLang="en-US" sz="1900" dirty="0">
                <a:latin typeface="+mn-ea"/>
                <a:hlinkClick r:id="rId2" action="ppaction://hlinkfile"/>
              </a:rPr>
              <a:t>泛型类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650" y="482600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、泛型的方法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17.</a:t>
            </a:r>
            <a:r>
              <a:rPr lang="zh-CN" altLang="en-US" sz="1900" dirty="0">
                <a:latin typeface="+mn-ea"/>
                <a:hlinkClick r:id="rId2" action="ppaction://hlinkfile"/>
              </a:rPr>
              <a:t>泛型的方法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54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650" y="482600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泛型的接口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18.</a:t>
            </a:r>
            <a:r>
              <a:rPr lang="zh-CN" altLang="en-US" sz="1900" dirty="0">
                <a:latin typeface="+mn-ea"/>
                <a:hlinkClick r:id="rId2" action="ppaction://hlinkfile"/>
              </a:rPr>
              <a:t>泛型的接</a:t>
            </a:r>
            <a:r>
              <a:rPr lang="zh-CN" altLang="en-US" sz="1900" dirty="0">
                <a:latin typeface="+mn-ea"/>
                <a:hlinkClick r:id="rId3" action="ppaction://hlinkfile"/>
              </a:rPr>
              <a:t>口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9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650" y="482600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泛型的好处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19.</a:t>
            </a:r>
            <a:r>
              <a:rPr lang="zh-CN" altLang="en-US" sz="1900" dirty="0">
                <a:latin typeface="+mn-ea"/>
                <a:hlinkClick r:id="rId2" action="ppaction://hlinkfile"/>
              </a:rPr>
              <a:t>泛型的好处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8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650" y="482600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泛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型的通配符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20.</a:t>
            </a:r>
            <a:r>
              <a:rPr lang="zh-CN" altLang="en-US" sz="1900" dirty="0">
                <a:latin typeface="+mn-ea"/>
                <a:hlinkClick r:id="rId2" action="ppaction://hlinkfile"/>
              </a:rPr>
              <a:t>泛型的通配符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5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650" y="482600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泛型的限定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21.</a:t>
            </a:r>
            <a:r>
              <a:rPr lang="zh-CN" altLang="en-US" sz="1900" dirty="0">
                <a:latin typeface="+mn-ea"/>
                <a:hlinkClick r:id="rId2" action="ppaction://hlinkfile"/>
              </a:rPr>
              <a:t>泛型的限定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82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519167" y="263624"/>
            <a:ext cx="7696200" cy="20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一、集合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47968" y="2204864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了解集合</a:t>
            </a:r>
            <a:r>
              <a:rPr lang="zh-CN" altLang="en-US" sz="2800" dirty="0"/>
              <a:t>使用的回顾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了解</a:t>
            </a:r>
            <a:r>
              <a:rPr lang="zh-CN" altLang="en-US" sz="2800" dirty="0" smtClean="0"/>
              <a:t>集合</a:t>
            </a:r>
            <a:r>
              <a:rPr lang="zh-CN" altLang="en-US" sz="2800" dirty="0"/>
              <a:t>的学习目标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掌握集合</a:t>
            </a:r>
            <a:r>
              <a:rPr lang="zh-CN" altLang="en-US" sz="2800" dirty="0"/>
              <a:t>继承关系图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掌握</a:t>
            </a:r>
            <a:r>
              <a:rPr lang="zh-CN" altLang="en-US" sz="2800" dirty="0" smtClean="0"/>
              <a:t>集合</a:t>
            </a:r>
            <a:r>
              <a:rPr lang="en-US" altLang="zh-CN" sz="2800" dirty="0"/>
              <a:t>Collection</a:t>
            </a:r>
            <a:r>
              <a:rPr lang="zh-CN" altLang="en-US" sz="2800" dirty="0"/>
              <a:t>的方法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掌握集合</a:t>
            </a:r>
            <a:r>
              <a:rPr lang="en-US" altLang="zh-CN" sz="2800" dirty="0"/>
              <a:t>Collection</a:t>
            </a:r>
            <a:r>
              <a:rPr lang="zh-CN" altLang="en-US" sz="2800" dirty="0"/>
              <a:t>的</a:t>
            </a:r>
            <a:r>
              <a:rPr lang="en-US" altLang="zh-CN" sz="2800" dirty="0"/>
              <a:t>remove</a:t>
            </a:r>
            <a:r>
              <a:rPr lang="zh-CN" altLang="en-US" sz="2800" dirty="0"/>
              <a:t>方法</a:t>
            </a:r>
            <a:endParaRPr lang="en-US" altLang="zh-CN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323565" y="564457"/>
            <a:ext cx="8496870" cy="1192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endParaRPr lang="en-US" altLang="zh-CN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、集合使用的回顾</a:t>
            </a:r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3900" y="1978717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1.</a:t>
            </a:r>
            <a:r>
              <a:rPr lang="zh-CN" altLang="en-US" sz="1900" dirty="0">
                <a:latin typeface="+mn-ea"/>
                <a:hlinkClick r:id="rId2" action="ppaction://hlinkfile"/>
              </a:rPr>
              <a:t>集合使用的回顾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1900" dirty="0"/>
              <a:t>无</a:t>
            </a:r>
            <a:endParaRPr lang="en-US" altLang="zh-CN" sz="19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67842" y="1757062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、集合的学习目标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2.</a:t>
            </a:r>
            <a:r>
              <a:rPr lang="zh-CN" altLang="en-US" sz="1900" dirty="0">
                <a:latin typeface="+mn-ea"/>
                <a:hlinkClick r:id="rId2" action="ppaction://hlinkfile"/>
              </a:rPr>
              <a:t>集合的学习目标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1800" dirty="0"/>
              <a:t>无</a:t>
            </a:r>
            <a:endParaRPr lang="en-US" altLang="zh-CN" sz="1800" dirty="0" smtClean="0"/>
          </a:p>
        </p:txBody>
      </p:sp>
      <p:cxnSp>
        <p:nvCxnSpPr>
          <p:cNvPr id="10" name="直接连接符 9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7544" y="476672"/>
            <a:ext cx="7768208" cy="15121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、集合继承关系图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3.</a:t>
            </a:r>
            <a:r>
              <a:rPr lang="zh-CN" altLang="en-US" sz="1900" dirty="0">
                <a:latin typeface="+mn-ea"/>
                <a:hlinkClick r:id="rId2" action="ppaction://hlinkfile"/>
              </a:rPr>
              <a:t>集合继承关系图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、集合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Collection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的方法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4.</a:t>
            </a:r>
            <a:r>
              <a:rPr lang="zh-CN" altLang="en-US" sz="1900" dirty="0">
                <a:latin typeface="+mn-ea"/>
                <a:hlinkClick r:id="rId2" action="ppaction://hlinkfile"/>
              </a:rPr>
              <a:t>集合</a:t>
            </a:r>
            <a:r>
              <a:rPr lang="en-US" altLang="zh-CN" sz="1900" dirty="0">
                <a:latin typeface="+mn-ea"/>
                <a:hlinkClick r:id="rId2" action="ppaction://hlinkfile"/>
              </a:rPr>
              <a:t>Collection</a:t>
            </a:r>
            <a:r>
              <a:rPr lang="zh-CN" altLang="en-US" sz="1900" dirty="0">
                <a:latin typeface="+mn-ea"/>
                <a:hlinkClick r:id="rId2" action="ppaction://hlinkfile"/>
              </a:rPr>
              <a:t>的方法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、集合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Collection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的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remove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5.</a:t>
            </a:r>
            <a:r>
              <a:rPr lang="zh-CN" altLang="en-US" sz="1900" dirty="0">
                <a:latin typeface="+mn-ea"/>
                <a:hlinkClick r:id="rId2" action="ppaction://hlinkfile"/>
              </a:rPr>
              <a:t>集合</a:t>
            </a:r>
            <a:r>
              <a:rPr lang="en-US" altLang="zh-CN" sz="1900" dirty="0">
                <a:latin typeface="+mn-ea"/>
                <a:hlinkClick r:id="rId2" action="ppaction://hlinkfile"/>
              </a:rPr>
              <a:t>Collection</a:t>
            </a:r>
            <a:r>
              <a:rPr lang="zh-CN" altLang="en-US" sz="1900" dirty="0">
                <a:latin typeface="+mn-ea"/>
                <a:hlinkClick r:id="rId2" action="ppaction://hlinkfile"/>
              </a:rPr>
              <a:t>的</a:t>
            </a:r>
            <a:r>
              <a:rPr lang="en-US" altLang="zh-CN" sz="1900" dirty="0">
                <a:latin typeface="+mn-ea"/>
                <a:hlinkClick r:id="rId2" action="ppaction://hlinkfile"/>
              </a:rPr>
              <a:t>remove</a:t>
            </a:r>
            <a:r>
              <a:rPr lang="zh-CN" altLang="en-US" sz="1900" dirty="0">
                <a:latin typeface="+mn-ea"/>
                <a:hlinkClick r:id="rId2" action="ppaction://hlinkfile"/>
              </a:rPr>
              <a:t>方法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1900" dirty="0" smtClean="0"/>
              <a:t>无</a:t>
            </a: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519167" y="263624"/>
            <a:ext cx="7696200" cy="20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二、</a:t>
            </a:r>
            <a:r>
              <a:rPr lang="en-US" altLang="zh-CN" sz="3200" b="1" i="1" dirty="0" smtClean="0">
                <a:latin typeface="+mj-ea"/>
              </a:rPr>
              <a:t>Iterator</a:t>
            </a:r>
            <a:r>
              <a:rPr lang="zh-CN" altLang="en-US" sz="3200" b="1" i="1" dirty="0" smtClean="0">
                <a:latin typeface="+mj-ea"/>
              </a:rPr>
              <a:t>迭代器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47968" y="2204864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了解迭代</a:t>
            </a:r>
            <a:r>
              <a:rPr lang="zh-CN" altLang="en-US" sz="2800" dirty="0"/>
              <a:t>器的概述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理解迭代</a:t>
            </a:r>
            <a:r>
              <a:rPr lang="zh-CN" altLang="en-US" sz="2800" dirty="0"/>
              <a:t>器的实现原理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掌握</a:t>
            </a:r>
            <a:r>
              <a:rPr lang="zh-CN" altLang="en-US" sz="2800" dirty="0" smtClean="0"/>
              <a:t>迭代</a:t>
            </a:r>
            <a:r>
              <a:rPr lang="zh-CN" altLang="en-US" sz="2800" dirty="0"/>
              <a:t>器的代码实现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理解迭代</a:t>
            </a:r>
            <a:r>
              <a:rPr lang="zh-CN" altLang="en-US" sz="2800" dirty="0"/>
              <a:t>器的执行过程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掌握集合</a:t>
            </a:r>
            <a:r>
              <a:rPr lang="zh-CN" altLang="en-US" sz="2800" dirty="0"/>
              <a:t>迭代中的转型</a:t>
            </a:r>
            <a:endParaRPr lang="en-US" altLang="zh-CN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8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800</Words>
  <Application>Microsoft Office PowerPoint</Application>
  <PresentationFormat>全屏显示(4:3)</PresentationFormat>
  <Paragraphs>225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Archer</cp:lastModifiedBy>
  <cp:revision>488</cp:revision>
  <dcterms:created xsi:type="dcterms:W3CDTF">2015-06-29T07:19:00Z</dcterms:created>
  <dcterms:modified xsi:type="dcterms:W3CDTF">2016-08-15T11:46:03Z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