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301" r:id="rId10"/>
    <p:sldId id="273" r:id="rId11"/>
    <p:sldId id="274" r:id="rId12"/>
    <p:sldId id="294" r:id="rId13"/>
    <p:sldId id="302" r:id="rId14"/>
    <p:sldId id="303" r:id="rId15"/>
    <p:sldId id="304" r:id="rId16"/>
    <p:sldId id="305" r:id="rId17"/>
    <p:sldId id="298" r:id="rId18"/>
    <p:sldId id="295" r:id="rId19"/>
    <p:sldId id="296" r:id="rId20"/>
    <p:sldId id="275" r:id="rId21"/>
    <p:sldId id="297" r:id="rId22"/>
    <p:sldId id="306" r:id="rId23"/>
    <p:sldId id="276" r:id="rId24"/>
    <p:sldId id="277" r:id="rId25"/>
    <p:sldId id="279" r:id="rId26"/>
    <p:sldId id="300" r:id="rId27"/>
    <p:sldId id="307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91" autoAdjust="0"/>
  </p:normalViewPr>
  <p:slideViewPr>
    <p:cSldViewPr>
      <p:cViewPr varScale="1">
        <p:scale>
          <a:sx n="40" d="100"/>
          <a:sy n="40" d="100"/>
        </p:scale>
        <p:origin x="72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A058-85F2-47DF-AF17-31348102AB3F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A8E5-D445-4E0C-A1BC-3DC3F2297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9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5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A8E5-D445-4E0C-A1BC-3DC3F229767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6(&#38598;&#21512;&#26694;&#26550;)Map&#38598;&#21512;&#36941;&#21382;&#26041;&#24335;&#22686;&#24378;for&#24490;&#29615;.av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7(&#38598;&#21512;&#26694;&#26550;)HashMap&#38598;&#21512;&#23384;&#20648;&#21644;&#36941;&#21382;.av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8(&#38598;&#21512;&#26694;&#26550;)LinkedHashMap&#30340;&#29305;&#28857;.av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9(&#38598;&#21512;&#26694;&#26550;)Hashtable&#30340;&#29305;&#28857;.av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0(&#38598;&#21512;&#26694;&#26550;)&#38745;&#24577;&#23548;&#20837;.av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1(&#38598;&#21512;&#26694;&#26550;)&#26041;&#27861;&#30340;&#21487;&#21464;&#21442;&#25968;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2(&#38598;&#21512;&#26694;&#26550;)&#21487;&#21464;&#21442;&#25968;&#30340;&#27880;&#24847;&#20107;&#39033;.av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3(&#38598;&#21512;&#26694;&#26550;)Collections&#24037;&#20855;&#31867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0_video/day20_14(&#38598;&#21512;&#26694;&#26550;)&#38598;&#21512;&#30340;&#23884;&#2287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5(&#38598;&#21512;&#26694;&#26550;)&#38598;&#21512;&#30340;&#23884;&#22871;keySet&#36941;&#21382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6(&#38598;&#21512;&#26694;&#26550;)&#38598;&#21512;&#30340;&#23884;&#22871;entrySet&#36941;&#21382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7(&#38598;&#21512;&#26694;&#26550;)&#26007;&#22320;&#20027;&#30340;&#21151;&#33021;&#20998;&#26512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8(&#38598;&#21512;&#26694;&#26550;)&#26007;&#22320;&#20027;&#30340;&#20934;&#22791;&#29260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19(&#38598;&#21512;&#26694;&#26550;)&#26007;&#22320;&#20027;&#30340;&#27927;&#29260;.av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20(&#38598;&#21512;&#26694;&#26550;)&#26007;&#22320;&#20027;&#30340;&#21457;&#29260;.av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21(&#38598;&#21512;&#26694;&#26550;)&#26007;&#22320;&#20027;&#30340;&#30475;&#29260;.av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1(&#38598;&#21512;&#26694;&#26550;)Map&#38598;&#21512;&#27010;&#36848;.a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2(&#38598;&#21512;&#26694;&#26550;)Map&#25509;&#21475;&#20013;&#30340;&#24120;&#29992;&#26041;&#27861;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3(&#38598;&#21512;&#26694;&#26550;)Map&#38598;&#21512;&#36941;&#21382;&#26041;&#24335;keySet&#26041;&#27861;.av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4(&#38598;&#21512;&#26694;&#26550;)Map&#38598;&#21512;Entry&#23545;&#35937;.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y20_video/day20_05(&#38598;&#21512;&#26694;&#26550;)Map&#38598;&#21512;&#36941;&#21382;&#26041;&#24335;entrySet&#26041;&#27861;.av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集合框架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集合遍历方式增强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for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循环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6.Map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集合遍历方式增强</a:t>
            </a:r>
            <a:r>
              <a:rPr lang="en-US" altLang="zh-CN" sz="1900" dirty="0">
                <a:latin typeface="+mn-ea"/>
                <a:hlinkClick r:id="rId2" action="ppaction://hlinkfile"/>
              </a:rPr>
              <a:t>for</a:t>
            </a:r>
            <a:r>
              <a:rPr lang="zh-CN" altLang="en-US" sz="1900" dirty="0">
                <a:latin typeface="+mn-ea"/>
                <a:hlinkClick r:id="rId2" action="ppaction://hlinkfile"/>
              </a:rPr>
              <a:t>循环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HashMap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集合存储和遍历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7.HashMap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集合存储和遍历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LinkedHashMap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8.LinkedHashMap</a:t>
            </a:r>
            <a:r>
              <a:rPr lang="zh-CN" altLang="en-US" sz="1900" dirty="0">
                <a:latin typeface="+mn-ea"/>
                <a:hlinkClick r:id="rId2" action="ppaction://hlinkfile"/>
              </a:rPr>
              <a:t>的特点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Hashtable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的特点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9.Hashtable</a:t>
            </a:r>
            <a:r>
              <a:rPr lang="zh-CN" altLang="en-US" sz="1900" dirty="0">
                <a:latin typeface="+mn-ea"/>
                <a:hlinkClick r:id="rId2" action="ppaction://hlinkfile"/>
              </a:rPr>
              <a:t>的特点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静态导入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10.</a:t>
            </a:r>
            <a:r>
              <a:rPr lang="zh-CN" altLang="en-US" sz="1900" dirty="0">
                <a:latin typeface="+mn-ea"/>
                <a:hlinkClick r:id="rId2" action="ppaction://hlinkfile"/>
              </a:rPr>
              <a:t>静态导入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方法的可变参数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11.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方法的可变参数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6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、可变参数的注意事项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12.</a:t>
            </a:r>
            <a:r>
              <a:rPr lang="zh-CN" altLang="en-US" sz="1900" dirty="0">
                <a:latin typeface="+mn-ea"/>
                <a:hlinkClick r:id="rId2" action="ppaction://hlinkfile"/>
              </a:rPr>
              <a:t>可变参数的注意事项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 smtClean="0">
                <a:latin typeface="+mj-ea"/>
              </a:rPr>
              <a:t>Set</a:t>
            </a:r>
            <a:r>
              <a:rPr lang="zh-CN" altLang="en-US" sz="3200" b="1" i="1" dirty="0" smtClean="0">
                <a:latin typeface="+mj-ea"/>
              </a:rPr>
              <a:t>接口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en-US" altLang="zh-CN" sz="2800" dirty="0" smtClean="0"/>
              <a:t>Collections</a:t>
            </a:r>
            <a:r>
              <a:rPr lang="zh-CN" altLang="en-US" sz="2800" dirty="0"/>
              <a:t>工具类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掌握集合</a:t>
            </a:r>
            <a:r>
              <a:rPr lang="zh-CN" altLang="en-US" sz="2800" dirty="0"/>
              <a:t>的嵌套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掌握集合</a:t>
            </a:r>
            <a:r>
              <a:rPr lang="zh-CN" altLang="en-US" sz="2800" dirty="0"/>
              <a:t>的嵌套</a:t>
            </a:r>
            <a:r>
              <a:rPr lang="en-US" altLang="zh-CN" sz="2800" dirty="0" err="1"/>
              <a:t>keySet</a:t>
            </a:r>
            <a:r>
              <a:rPr lang="zh-CN" altLang="en-US" sz="2800" dirty="0"/>
              <a:t>遍历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掌握集合</a:t>
            </a:r>
            <a:r>
              <a:rPr lang="zh-CN" altLang="en-US" sz="2800" dirty="0"/>
              <a:t>的嵌套</a:t>
            </a:r>
            <a:r>
              <a:rPr lang="en-US" altLang="zh-CN" sz="2800" dirty="0" err="1"/>
              <a:t>entrySet</a:t>
            </a:r>
            <a:r>
              <a:rPr lang="zh-CN" altLang="en-US" sz="2800" dirty="0"/>
              <a:t>遍历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Collections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工具类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13.Collections</a:t>
            </a:r>
            <a:r>
              <a:rPr lang="zh-CN" altLang="en-US" sz="1900" dirty="0">
                <a:latin typeface="+mn-ea"/>
                <a:hlinkClick r:id="rId2" action="ppaction://hlinkfile"/>
              </a:rPr>
              <a:t>工具类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、集合的嵌套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>
                <a:latin typeface="+mn-ea"/>
                <a:hlinkClick r:id="rId3" action="ppaction://hlinkfile"/>
              </a:rPr>
              <a:t>集合的嵌套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无</a:t>
            </a:r>
            <a:r>
              <a:rPr lang="en-US" altLang="zh-CN" sz="2400" dirty="0" smtClean="0"/>
              <a:t>     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601206" y="479500"/>
            <a:ext cx="76962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1" hangingPunct="1"/>
            <a:r>
              <a:rPr lang="en-US" altLang="zh-CN" sz="3200" b="1" i="1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smtClean="0">
                <a:ea typeface="新宋体" panose="02010609030101010101" pitchFamily="49" charset="-122"/>
              </a:rPr>
              <a:t>：今日课程目标</a:t>
            </a:r>
            <a:endParaRPr lang="en-US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3480" y="199449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Map</a:t>
            </a:r>
            <a:r>
              <a:rPr lang="zh-CN" altLang="en-US" sz="2900" dirty="0"/>
              <a:t>集合概述及</a:t>
            </a:r>
            <a:r>
              <a:rPr lang="en-US" altLang="zh-CN" sz="2900" dirty="0"/>
              <a:t>Map</a:t>
            </a:r>
            <a:r>
              <a:rPr lang="zh-CN" altLang="en-US" sz="2900" dirty="0"/>
              <a:t>的两种遍历</a:t>
            </a:r>
            <a:r>
              <a:rPr lang="zh-CN" altLang="en-US" sz="2900" dirty="0" smtClean="0"/>
              <a:t>方式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Map</a:t>
            </a:r>
            <a:r>
              <a:rPr lang="zh-CN" altLang="en-US" sz="2900" dirty="0"/>
              <a:t>接口的子类与</a:t>
            </a:r>
            <a:r>
              <a:rPr lang="en-US" altLang="zh-CN" sz="2900" dirty="0"/>
              <a:t>JDK1.5</a:t>
            </a:r>
            <a:r>
              <a:rPr lang="zh-CN" altLang="en-US" sz="2900" dirty="0"/>
              <a:t>新</a:t>
            </a:r>
            <a:r>
              <a:rPr lang="zh-CN" altLang="en-US" sz="2900" dirty="0" smtClean="0"/>
              <a:t>特性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en-US" altLang="zh-CN" sz="2900" dirty="0"/>
              <a:t>Collections</a:t>
            </a:r>
            <a:r>
              <a:rPr lang="zh-CN" altLang="en-US" sz="2900" dirty="0"/>
              <a:t>工具类与</a:t>
            </a:r>
            <a:r>
              <a:rPr lang="en-US" altLang="zh-CN" sz="2900" dirty="0"/>
              <a:t>Map</a:t>
            </a:r>
            <a:r>
              <a:rPr lang="zh-CN" altLang="en-US" sz="2900" dirty="0"/>
              <a:t>集合</a:t>
            </a:r>
            <a:r>
              <a:rPr lang="zh-CN" altLang="en-US" sz="2900" dirty="0" smtClean="0"/>
              <a:t>嵌套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/>
              <a:t>模拟斗地主洗牌发牌</a:t>
            </a:r>
            <a:endParaRPr lang="en-US" altLang="zh-CN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765930" y="1628800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、集合的嵌套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keySet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遍历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15.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集合的嵌套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keySet</a:t>
            </a:r>
            <a:r>
              <a:rPr lang="zh-CN" altLang="en-US" sz="1900" dirty="0">
                <a:latin typeface="+mn-ea"/>
                <a:hlinkClick r:id="rId2" action="ppaction://hlinkfile"/>
              </a:rPr>
              <a:t>遍历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86105" y="482600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、集合的嵌套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entrySet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遍历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16.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集合的嵌套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entrySet</a:t>
            </a:r>
            <a:r>
              <a:rPr lang="zh-CN" altLang="en-US" sz="1900" dirty="0">
                <a:latin typeface="+mn-ea"/>
                <a:hlinkClick r:id="rId2" action="ppaction://hlinkfile"/>
              </a:rPr>
              <a:t>遍历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四、</a:t>
            </a:r>
            <a:r>
              <a:rPr lang="zh-CN" altLang="en-US" sz="3200" b="1" i="1" dirty="0">
                <a:latin typeface="+mj-ea"/>
              </a:rPr>
              <a:t>模拟斗地主洗牌发牌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理解</a:t>
            </a:r>
            <a:r>
              <a:rPr lang="zh-CN" altLang="en-US" sz="2800" dirty="0" smtClean="0"/>
              <a:t>斗</a:t>
            </a:r>
            <a:r>
              <a:rPr lang="zh-CN" altLang="en-US" sz="2800" dirty="0"/>
              <a:t>地主的功能分析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zh-CN" altLang="en-US" sz="2800" dirty="0" smtClean="0"/>
              <a:t>斗</a:t>
            </a:r>
            <a:r>
              <a:rPr lang="zh-CN" altLang="en-US" sz="2800" dirty="0"/>
              <a:t>地主的准备牌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掌握斗</a:t>
            </a:r>
            <a:r>
              <a:rPr lang="zh-CN" altLang="en-US" sz="2800" dirty="0"/>
              <a:t>地主的洗牌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zh-CN" altLang="en-US" sz="2800" dirty="0" smtClean="0"/>
              <a:t>斗</a:t>
            </a:r>
            <a:r>
              <a:rPr lang="zh-CN" altLang="en-US" sz="2800" dirty="0"/>
              <a:t>地主的发牌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/>
              <a:t>掌握</a:t>
            </a:r>
            <a:r>
              <a:rPr lang="zh-CN" altLang="en-US" sz="2800" dirty="0" smtClean="0"/>
              <a:t>斗</a:t>
            </a:r>
            <a:r>
              <a:rPr lang="zh-CN" altLang="en-US" sz="2800" dirty="0"/>
              <a:t>地主的看牌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斗地主的功能分析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17.</a:t>
            </a:r>
            <a:r>
              <a:rPr lang="zh-CN" altLang="en-US" sz="1900" dirty="0">
                <a:latin typeface="+mn-ea"/>
                <a:hlinkClick r:id="rId2" action="ppaction://hlinkfile"/>
              </a:rPr>
              <a:t>斗地主的功能分析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斗地主的准备牌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18.</a:t>
            </a:r>
            <a:r>
              <a:rPr lang="zh-CN" altLang="en-US" sz="1900" dirty="0">
                <a:latin typeface="+mn-ea"/>
                <a:hlinkClick r:id="rId2" action="ppaction://hlinkfile"/>
              </a:rPr>
              <a:t>斗地主的准备牌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斗地主的洗牌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19.</a:t>
            </a:r>
            <a:r>
              <a:rPr lang="zh-CN" altLang="en-US" sz="1900" dirty="0">
                <a:latin typeface="+mn-ea"/>
                <a:hlinkClick r:id="rId2" action="ppaction://hlinkfile"/>
              </a:rPr>
              <a:t>斗地主的洗牌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4.3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、斗地主的发牌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20.</a:t>
            </a:r>
            <a:r>
              <a:rPr lang="zh-CN" altLang="en-US" sz="1900" dirty="0">
                <a:latin typeface="+mn-ea"/>
                <a:hlinkClick r:id="rId2" action="ppaction://hlinkfile"/>
              </a:rPr>
              <a:t>斗地主的发牌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4.4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、斗地主的看牌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21.</a:t>
            </a:r>
            <a:r>
              <a:rPr lang="zh-CN" altLang="en-US" sz="1900" dirty="0">
                <a:latin typeface="+mn-ea"/>
                <a:hlinkClick r:id="rId2" action="ppaction://hlinkfile"/>
              </a:rPr>
              <a:t>斗地主的看牌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en-US" altLang="zh-CN" sz="2400" dirty="0"/>
              <a:t> </a:t>
            </a:r>
            <a:r>
              <a:rPr lang="zh-CN" altLang="en-US" sz="1900" dirty="0"/>
              <a:t>无</a:t>
            </a: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en-US" altLang="zh-CN" sz="3200" b="1" i="1" dirty="0">
                <a:latin typeface="+mj-ea"/>
              </a:rPr>
              <a:t>Map</a:t>
            </a:r>
            <a:r>
              <a:rPr lang="zh-CN" altLang="en-US" sz="3200" b="1" i="1" dirty="0">
                <a:latin typeface="+mj-ea"/>
              </a:rPr>
              <a:t>集合概述及</a:t>
            </a:r>
            <a:r>
              <a:rPr lang="en-US" altLang="zh-CN" sz="3200" b="1" i="1" dirty="0">
                <a:latin typeface="+mj-ea"/>
              </a:rPr>
              <a:t>Map</a:t>
            </a:r>
            <a:r>
              <a:rPr lang="zh-CN" altLang="en-US" sz="3200" b="1" i="1" dirty="0">
                <a:latin typeface="+mj-ea"/>
              </a:rPr>
              <a:t>的两种遍历方式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集合概述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接口中的常用方法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集合遍历方式</a:t>
            </a:r>
            <a:r>
              <a:rPr lang="en-US" altLang="zh-CN" sz="2800" dirty="0" err="1"/>
              <a:t>keySet</a:t>
            </a:r>
            <a:r>
              <a:rPr lang="zh-CN" altLang="en-US" sz="2800" dirty="0"/>
              <a:t>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</a:t>
            </a:r>
            <a:r>
              <a:rPr lang="en-US" altLang="zh-CN" sz="2800" dirty="0"/>
              <a:t>Entry</a:t>
            </a:r>
            <a:r>
              <a:rPr lang="zh-CN" altLang="en-US" sz="2800" dirty="0"/>
              <a:t>对象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集合遍历方式</a:t>
            </a:r>
            <a:r>
              <a:rPr lang="en-US" altLang="zh-CN" sz="2800" dirty="0" err="1"/>
              <a:t>entrySet</a:t>
            </a:r>
            <a:r>
              <a:rPr lang="zh-CN" altLang="en-US" sz="2800" dirty="0" smtClean="0"/>
              <a:t>方法</a:t>
            </a:r>
            <a:endParaRPr lang="zh-CN" altLang="en-US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3565" y="564457"/>
            <a:ext cx="8496870" cy="1192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endParaRPr lang="en-US" altLang="zh-CN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3900" y="1978717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1.Map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集合概述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问答与练习：</a:t>
            </a:r>
            <a:endParaRPr lang="en-US" altLang="zh-CN" sz="24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1.Map</a:t>
            </a:r>
            <a:r>
              <a:rPr lang="zh-CN" altLang="en-US" sz="1900" dirty="0" smtClean="0"/>
              <a:t>中存储的都是什么</a:t>
            </a:r>
            <a:r>
              <a:rPr lang="en-US" altLang="zh-CN" sz="1900" dirty="0" smtClean="0"/>
              <a:t>?</a:t>
            </a:r>
            <a:endParaRPr lang="en-US" altLang="zh-CN" sz="1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67842" y="1757062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接口中的常用方法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2.Map</a:t>
            </a:r>
            <a:r>
              <a:rPr lang="zh-CN" altLang="en-US" sz="1900" dirty="0">
                <a:latin typeface="+mn-ea"/>
                <a:hlinkClick r:id="rId2" action="ppaction://hlinkfile"/>
              </a:rPr>
              <a:t>接口中的常用方法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800" dirty="0"/>
              <a:t>无</a:t>
            </a:r>
            <a:endParaRPr lang="en-US" altLang="zh-CN" sz="18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768208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集合遍历方式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keySet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3.Map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集合遍历方式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keySet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1.keySet</a:t>
            </a:r>
            <a:r>
              <a:rPr lang="zh-CN" altLang="en-US" sz="1900" dirty="0" smtClean="0"/>
              <a:t>方法返回是什么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Entry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对象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>
                <a:latin typeface="+mn-ea"/>
              </a:rPr>
              <a:t>1</a:t>
            </a:r>
            <a:r>
              <a:rPr lang="en-US" altLang="zh-CN" sz="1900" dirty="0" smtClean="0">
                <a:latin typeface="+mn-ea"/>
              </a:rPr>
              <a:t>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4.Map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</a:t>
            </a:r>
            <a:r>
              <a:rPr lang="en-US" altLang="zh-CN" sz="1900" dirty="0">
                <a:latin typeface="+mn-ea"/>
                <a:hlinkClick r:id="rId2" action="ppaction://hlinkfile"/>
              </a:rPr>
              <a:t>Entry</a:t>
            </a:r>
            <a:r>
              <a:rPr lang="zh-CN" altLang="en-US" sz="1900" dirty="0">
                <a:latin typeface="+mn-ea"/>
                <a:hlinkClick r:id="rId2" action="ppaction://hlinkfile"/>
              </a:rPr>
              <a:t>对象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无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620688"/>
            <a:ext cx="7696200" cy="14398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 b="1" i="1" dirty="0" smtClean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Map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集合遍历方式</a:t>
            </a:r>
            <a:r>
              <a:rPr lang="en-US" altLang="zh-CN" sz="3200" b="1" i="1" dirty="0" err="1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entrySet</a:t>
            </a:r>
            <a:r>
              <a:rPr lang="zh-CN" altLang="en-US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方法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2" action="ppaction://hlinkfile"/>
              </a:rPr>
              <a:t>5</a:t>
            </a:r>
            <a:r>
              <a:rPr lang="en-US" altLang="zh-CN" sz="1900" dirty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Map</a:t>
            </a:r>
            <a:r>
              <a:rPr lang="zh-CN" altLang="en-US" sz="1900" dirty="0">
                <a:latin typeface="+mn-ea"/>
                <a:hlinkClick r:id="rId2" action="ppaction://hlinkfile"/>
              </a:rPr>
              <a:t>集合遍历方式</a:t>
            </a:r>
            <a:r>
              <a:rPr lang="en-US" altLang="zh-CN" sz="1900" dirty="0" err="1">
                <a:latin typeface="+mn-ea"/>
                <a:hlinkClick r:id="rId2" action="ppaction://hlinkfile"/>
              </a:rPr>
              <a:t>entrySet</a:t>
            </a:r>
            <a:r>
              <a:rPr lang="zh-CN" altLang="en-US" sz="1900" dirty="0">
                <a:latin typeface="+mn-ea"/>
                <a:hlinkClick r:id="rId2" action="ppaction://hlinkfile"/>
              </a:rPr>
              <a:t>方法</a:t>
            </a:r>
            <a:r>
              <a:rPr lang="en-US" altLang="zh-CN" sz="1900" dirty="0" smtClean="0">
                <a:latin typeface="+mn-ea"/>
                <a:hlinkClick r:id="rId2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2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2400" dirty="0" smtClean="0"/>
              <a:t>     </a:t>
            </a:r>
            <a:r>
              <a:rPr lang="zh-CN" altLang="en-US" sz="1900" dirty="0" smtClean="0"/>
              <a:t>无</a:t>
            </a:r>
            <a:r>
              <a:rPr lang="en-US" altLang="zh-CN" sz="1900" dirty="0" smtClean="0"/>
              <a:t>	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519167" y="263624"/>
            <a:ext cx="7696200" cy="201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二、</a:t>
            </a:r>
            <a:r>
              <a:rPr lang="en-US" altLang="zh-CN" sz="3200" b="1" i="1" dirty="0">
                <a:latin typeface="+mj-ea"/>
              </a:rPr>
              <a:t>Map</a:t>
            </a:r>
            <a:r>
              <a:rPr lang="zh-CN" altLang="en-US" sz="3200" b="1" i="1" dirty="0">
                <a:latin typeface="+mj-ea"/>
              </a:rPr>
              <a:t>接口的子类与</a:t>
            </a:r>
            <a:r>
              <a:rPr lang="en-US" altLang="zh-CN" sz="3200" b="1" i="1" dirty="0">
                <a:latin typeface="+mj-ea"/>
              </a:rPr>
              <a:t>JDK1.5</a:t>
            </a:r>
            <a:r>
              <a:rPr lang="zh-CN" altLang="en-US" sz="3200" b="1" i="1" dirty="0">
                <a:latin typeface="+mj-ea"/>
              </a:rPr>
              <a:t>新特性</a:t>
            </a: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47968" y="2204864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了解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集合概述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接口中的常用方法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集合遍历方式</a:t>
            </a:r>
            <a:r>
              <a:rPr lang="en-US" altLang="zh-CN" sz="2800" dirty="0" err="1"/>
              <a:t>keySet</a:t>
            </a:r>
            <a:r>
              <a:rPr lang="zh-CN" altLang="en-US" sz="2800" dirty="0"/>
              <a:t>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</a:t>
            </a:r>
            <a:r>
              <a:rPr lang="en-US" altLang="zh-CN" sz="2800" dirty="0"/>
              <a:t>Entry</a:t>
            </a:r>
            <a:r>
              <a:rPr lang="zh-CN" altLang="en-US" sz="2800" dirty="0"/>
              <a:t>对象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集合遍历方式</a:t>
            </a:r>
            <a:r>
              <a:rPr lang="en-US" altLang="zh-CN" sz="2800" dirty="0" err="1"/>
              <a:t>entrySet</a:t>
            </a:r>
            <a:r>
              <a:rPr lang="zh-CN" altLang="en-US" sz="2800" dirty="0"/>
              <a:t>方法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Map</a:t>
            </a:r>
            <a:r>
              <a:rPr lang="zh-CN" altLang="en-US" sz="2800" dirty="0"/>
              <a:t>集合遍历方式增强</a:t>
            </a:r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  <a:endParaRPr lang="en-US" altLang="zh-CN" sz="28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47968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831</Words>
  <Application>Microsoft Office PowerPoint</Application>
  <PresentationFormat>全屏显示(4:3)</PresentationFormat>
  <Paragraphs>225</Paragraphs>
  <Slides>28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Archer</cp:lastModifiedBy>
  <cp:revision>526</cp:revision>
  <dcterms:created xsi:type="dcterms:W3CDTF">2015-06-29T07:19:00Z</dcterms:created>
  <dcterms:modified xsi:type="dcterms:W3CDTF">2016-08-15T13:16:09Z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