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5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80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984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5444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8148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5973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Throwable</a:t>
            </a:r>
            <a:r>
              <a:rPr lang="zh-CN" altLang="en-US" smtClean="0"/>
              <a:t>类常见方法：</a:t>
            </a:r>
            <a:endParaRPr lang="en-US" altLang="zh-CN" smtClean="0"/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getMessage()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	返回该异常的详细信息字符串，即异常提示信息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	b</a:t>
            </a:r>
            <a:r>
              <a:rPr lang="zh-CN" altLang="en-US" smtClean="0"/>
              <a:t>：</a:t>
            </a:r>
            <a:r>
              <a:rPr lang="en-US" altLang="zh-CN" smtClean="0"/>
              <a:t>toString()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	返回该异常的名称与详细信息字符串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	c</a:t>
            </a:r>
            <a:r>
              <a:rPr lang="zh-CN" altLang="en-US" smtClean="0"/>
              <a:t>：</a:t>
            </a:r>
            <a:r>
              <a:rPr lang="en-US" altLang="zh-CN" smtClean="0"/>
              <a:t>printStackTrace()</a:t>
            </a:r>
            <a:r>
              <a:rPr lang="zh-CN" altLang="en-US" smtClean="0"/>
              <a:t>方法</a:t>
            </a:r>
          </a:p>
          <a:p>
            <a:r>
              <a:rPr lang="zh-CN" altLang="en-US" smtClean="0"/>
              <a:t>	在控制台输出该异常的名称与详细信息字符串、异常出现的代码位置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5973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smtClean="0"/>
              <a:t>自定义异常的格式</a:t>
            </a:r>
            <a:r>
              <a:rPr lang="zh-CN" altLang="en-US" sz="1400" smtClean="0"/>
              <a:t>？</a:t>
            </a:r>
            <a:endParaRPr lang="en-US" altLang="zh-CN" smtClean="0"/>
          </a:p>
          <a:p>
            <a:r>
              <a:rPr lang="en-US" altLang="zh-CN" smtClean="0"/>
              <a:t>class </a:t>
            </a:r>
            <a:r>
              <a:rPr lang="zh-CN" altLang="en-US" smtClean="0"/>
              <a:t>异常名 </a:t>
            </a:r>
            <a:r>
              <a:rPr lang="en-US" altLang="zh-CN" smtClean="0"/>
              <a:t>extends Exception{ //</a:t>
            </a:r>
            <a:r>
              <a:rPr lang="zh-CN" altLang="en-US" smtClean="0"/>
              <a:t>或继承</a:t>
            </a:r>
            <a:r>
              <a:rPr lang="en-US" altLang="zh-CN" smtClean="0"/>
              <a:t>RuntimeException</a:t>
            </a:r>
          </a:p>
          <a:p>
            <a:r>
              <a:rPr lang="en-US" altLang="zh-CN" smtClean="0"/>
              <a:t>	public </a:t>
            </a:r>
            <a:r>
              <a:rPr lang="zh-CN" altLang="en-US" smtClean="0"/>
              <a:t>异常名</a:t>
            </a:r>
            <a:r>
              <a:rPr lang="en-US" altLang="zh-CN" smtClean="0"/>
              <a:t>(){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	public </a:t>
            </a:r>
            <a:r>
              <a:rPr lang="zh-CN" altLang="en-US" smtClean="0"/>
              <a:t>异常名</a:t>
            </a:r>
            <a:r>
              <a:rPr lang="en-US" altLang="zh-CN" smtClean="0"/>
              <a:t>(String s){ </a:t>
            </a:r>
          </a:p>
          <a:p>
            <a:r>
              <a:rPr lang="en-US" altLang="zh-CN" smtClean="0"/>
              <a:t>		super(s); 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597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96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238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416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416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</a:t>
            </a:r>
            <a:r>
              <a:rPr lang="zh-CN" altLang="en-US" sz="1200" smtClean="0"/>
              <a:t>多</a:t>
            </a:r>
            <a:r>
              <a:rPr lang="en-US" altLang="zh-CN" sz="1200" smtClean="0"/>
              <a:t>catch</a:t>
            </a:r>
            <a:r>
              <a:rPr lang="zh-CN" altLang="en-US" sz="1200" smtClean="0"/>
              <a:t>处理的格式</a:t>
            </a:r>
            <a:r>
              <a:rPr lang="en-US" altLang="zh-CN" sz="1200" smtClean="0"/>
              <a:t>?</a:t>
            </a:r>
            <a:endParaRPr lang="en-US" altLang="zh-CN" smtClean="0"/>
          </a:p>
          <a:p>
            <a:r>
              <a:rPr lang="en-US" altLang="zh-CN" smtClean="0"/>
              <a:t>void show(){ //</a:t>
            </a:r>
            <a:r>
              <a:rPr lang="zh-CN" altLang="en-US" smtClean="0"/>
              <a:t>不用</a:t>
            </a:r>
            <a:r>
              <a:rPr lang="en-US" altLang="zh-CN" smtClean="0"/>
              <a:t>throws </a:t>
            </a:r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throw new Exception();//</a:t>
            </a:r>
            <a:r>
              <a:rPr lang="zh-CN" altLang="en-US" smtClean="0"/>
              <a:t>产生异常，直接捕获处理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}catch(XxxException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}catch(YyyException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}catch(ZzzException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	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683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有顺序：</a:t>
            </a:r>
            <a:endParaRPr lang="en-US" altLang="zh-CN" smtClean="0"/>
          </a:p>
          <a:p>
            <a:pPr lvl="1"/>
            <a:r>
              <a:rPr lang="zh-CN" altLang="en-US" smtClean="0"/>
              <a:t>平级异常：抛出的异常类之间</a:t>
            </a:r>
            <a:r>
              <a:rPr lang="en-US" altLang="zh-CN" smtClean="0"/>
              <a:t>,</a:t>
            </a:r>
            <a:r>
              <a:rPr lang="zh-CN" altLang="en-US" smtClean="0"/>
              <a:t>没有继承关系</a:t>
            </a:r>
            <a:r>
              <a:rPr lang="en-US" altLang="zh-CN" smtClean="0"/>
              <a:t>,</a:t>
            </a:r>
            <a:r>
              <a:rPr lang="zh-CN" altLang="en-US" smtClean="0"/>
              <a:t>没有顺序</a:t>
            </a:r>
            <a:endParaRPr lang="en-US" altLang="zh-CN" smtClean="0"/>
          </a:p>
          <a:p>
            <a:pPr lvl="1"/>
            <a:r>
              <a:rPr lang="zh-CN" altLang="en-US" smtClean="0"/>
              <a:t>上下级关系的异常：越高级的父类</a:t>
            </a:r>
            <a:r>
              <a:rPr lang="en-US" altLang="zh-CN" smtClean="0"/>
              <a:t>,</a:t>
            </a:r>
            <a:r>
              <a:rPr lang="zh-CN" altLang="en-US" smtClean="0"/>
              <a:t>越写在下面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981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的特点和作用：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A: 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的特点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被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控制的语句体一定会执行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的作用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无论程序是否有异常出现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程序必须执行释放资源。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如：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流操作和数据库操作中会见到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981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6(&#24322;&#24120;)try...catch&#24322;&#24120;&#22788;&#29702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7(&#24322;&#24120;)&#22810;catch&#22788;&#2970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8(&#24322;&#24120;)&#22810;catch&#22788;&#29702;&#32454;&#3341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9(&#24322;&#24120;)finally&#20195;&#30721;&#22359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10(&#24322;&#24120;)&#35843;&#29992;&#25243;&#20986;&#24322;&#24120;&#26041;&#27861;try&#21644;throws&#22788;&#29702;&#26041;&#24335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11(&#24322;&#24120;)&#36816;&#34892;&#26102;&#26399;&#24322;&#24120;&#30340;&#29305;&#2885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12(&#24322;&#24120;)&#36816;&#34892;&#24322;&#24120;&#30340;&#26696;&#20363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13(&#24322;&#24120;)&#26041;&#27861;&#37325;&#20889;&#26102;&#20505;&#24322;&#24120;&#30340;&#22788;&#2970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14(&#24322;&#24120;)Throwable&#31867;&#26041;&#2786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15(&#24322;&#24120;)&#33258;&#23450;&#20041;&#24322;&#2412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1(&#24322;&#24120;)&#24322;&#24120;&#30340;&#27010;&#36848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2(&#24322;&#24120;)&#24322;&#24120;&#30340;&#32487;&#32493;&#20307;&#31995;&#21644;&#38169;&#35823;&#30340;&#21306;&#2103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3(&#24322;&#24120;)&#24322;&#24120;&#23545;&#35937;&#30340;&#20135;&#29983;&#21407;&#22240;&#21644;&#22788;&#29702;&#26041;&#2433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4(&#24322;&#24120;)&#26041;&#27861;&#20869;&#37096;&#25243;&#20986;&#23545;&#35937;throw&#20851;&#38190;&#2338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1_video/day21_05(&#24322;&#24120;)&#26041;&#27861;&#22768;&#26126;&#24322;&#24120;&#20851;&#38190;&#23383;throws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9311" y="2660688"/>
            <a:ext cx="141577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try...catch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异常处理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6.try...catch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异常处理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1.try...catch</a:t>
            </a:r>
            <a:r>
              <a:rPr lang="zh-CN" altLang="en-US" sz="1900" smtClean="0"/>
              <a:t>捕获异常格式及说明？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catch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处理</a:t>
            </a:r>
            <a:r>
              <a:rPr lang="en-US" altLang="zh-CN" sz="3200" dirty="0">
                <a:latin typeface="+mn-ea"/>
              </a:rPr>
              <a:t/>
            </a:r>
            <a:br>
              <a:rPr lang="en-US" altLang="zh-CN" sz="32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7.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多</a:t>
            </a:r>
            <a:r>
              <a:rPr lang="en-US" altLang="zh-CN" sz="1900" smtClean="0">
                <a:latin typeface="+mn-ea"/>
                <a:hlinkClick r:id="rId3" action="ppaction://hlinkfile"/>
              </a:rPr>
              <a:t>catch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处理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多</a:t>
            </a:r>
            <a:r>
              <a:rPr lang="en-US" altLang="zh-CN" sz="1900" smtClean="0"/>
              <a:t>catch</a:t>
            </a:r>
            <a:r>
              <a:rPr lang="zh-CN" altLang="en-US" sz="1900" smtClean="0"/>
              <a:t>处理的格式</a:t>
            </a:r>
            <a:r>
              <a:rPr lang="en-US" altLang="zh-CN" sz="190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、多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catch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处理细节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课程六信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多</a:t>
            </a:r>
            <a:r>
              <a:rPr lang="en-US" altLang="zh-CN" sz="1900" smtClean="0">
                <a:latin typeface="+mn-ea"/>
                <a:hlinkClick r:id="rId3" action="ppaction://hlinkfile"/>
              </a:rPr>
              <a:t>catch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处理细节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1.</a:t>
            </a:r>
            <a:r>
              <a:rPr lang="zh-CN" altLang="en-US" sz="1900" smtClean="0"/>
              <a:t>多个</a:t>
            </a:r>
            <a:r>
              <a:rPr lang="en-US" altLang="zh-CN" sz="1900" smtClean="0"/>
              <a:t>catch</a:t>
            </a:r>
            <a:r>
              <a:rPr lang="zh-CN" altLang="en-US" sz="1900" smtClean="0"/>
              <a:t>处理多个异常的注意事项</a:t>
            </a:r>
            <a:r>
              <a:rPr lang="en-US" altLang="zh-CN" sz="190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finally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代码块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课程七信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9.finally</a:t>
            </a:r>
            <a:r>
              <a:rPr lang="zh-CN" altLang="en-US" sz="1900" smtClean="0">
                <a:latin typeface="+mn-ea"/>
                <a:hlinkClick r:id="rId3" action="ppaction://hlinkfile"/>
              </a:rPr>
              <a:t>代码块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1.finally</a:t>
            </a:r>
            <a:r>
              <a:rPr lang="zh-CN" altLang="en-US" sz="1900" smtClean="0"/>
              <a:t>的特点和作用</a:t>
            </a:r>
            <a:r>
              <a:rPr lang="en-US" altLang="zh-CN" sz="190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125041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、调用抛出异常方法</a:t>
            </a:r>
            <a:r>
              <a:rPr lang="en-US" altLang="zh-CN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try</a:t>
            </a:r>
            <a:r>
              <a:rPr lang="zh-CN" altLang="en-US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和</a:t>
            </a:r>
            <a:r>
              <a:rPr lang="en-US" altLang="zh-CN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throws</a:t>
            </a:r>
            <a:r>
              <a:rPr lang="zh-CN" altLang="en-US" sz="31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处理方式</a:t>
            </a:r>
            <a:endParaRPr lang="en-US" sz="31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八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调用抛出异常方法</a:t>
            </a:r>
            <a:r>
              <a:rPr lang="en-US" altLang="zh-CN" sz="1900" smtClean="0">
                <a:latin typeface="+mn-ea"/>
                <a:hlinkClick r:id="rId3" action="ppaction://hlinkfile"/>
              </a:rPr>
              <a:t>try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和</a:t>
            </a:r>
            <a:r>
              <a:rPr lang="en-US" altLang="zh-CN" sz="1900" smtClean="0">
                <a:latin typeface="+mn-ea"/>
                <a:hlinkClick r:id="rId3" action="ppaction://hlinkfile"/>
              </a:rPr>
              <a:t>throws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处理方式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708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 smtClean="0">
                <a:latin typeface="+mj-ea"/>
              </a:rPr>
              <a:t>运行时期异常的特点</a:t>
            </a:r>
            <a:r>
              <a:rPr lang="en-US" altLang="zh-CN" sz="3600" smtClean="0">
                <a:latin typeface="+mj-ea"/>
              </a:rPr>
              <a:t/>
            </a:r>
            <a:br>
              <a:rPr lang="en-US" altLang="zh-CN" sz="360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掌握运行时期异常的特点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理解运行异常的案例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、运行时期异常的特点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运行时期异常的特点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、运行异常的案例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课程二信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运行异常的案例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945746"/>
            <a:ext cx="7696200" cy="140313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600" b="1" smtClean="0">
                <a:latin typeface="+mj-ea"/>
              </a:rPr>
              <a:t> 四、</a:t>
            </a:r>
            <a:r>
              <a:rPr lang="zh-CN" altLang="en-US" sz="3600" smtClean="0"/>
              <a:t>方法重写的异常处理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理解方法重写时候异常的处理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09017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、方法重写时候异常的处理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方法重写时候异常的处理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zh-CN" altLang="en-US" sz="190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8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smtClean="0"/>
              <a:t>掌握异</a:t>
            </a:r>
            <a:r>
              <a:rPr lang="zh-CN" altLang="en-US" sz="2800" dirty="0" smtClean="0"/>
              <a:t>常</a:t>
            </a:r>
            <a:r>
              <a:rPr lang="zh-CN" altLang="en-US" sz="2800" smtClean="0"/>
              <a:t>概述和继承体系</a:t>
            </a:r>
            <a:endParaRPr lang="zh-CN" altLang="en-US" sz="2800" dirty="0" smtClean="0"/>
          </a:p>
          <a:p>
            <a:pPr lvl="0"/>
            <a:r>
              <a:rPr lang="zh-CN" altLang="en-US" sz="2800" smtClean="0"/>
              <a:t>掌握异常原因及异常处理</a:t>
            </a:r>
            <a:endParaRPr lang="en-US" altLang="zh-CN" sz="2800" smtClean="0"/>
          </a:p>
          <a:p>
            <a:pPr lvl="0"/>
            <a:r>
              <a:rPr lang="zh-CN" altLang="en-US" sz="2800" smtClean="0"/>
              <a:t>理解运行时期异常的特点</a:t>
            </a:r>
            <a:endParaRPr lang="en-US" altLang="zh-CN" sz="2800" smtClean="0"/>
          </a:p>
          <a:p>
            <a:pPr lvl="0"/>
            <a:r>
              <a:rPr lang="zh-CN" altLang="en-US" sz="2800" smtClean="0"/>
              <a:t>理解方法重写的异常处理</a:t>
            </a:r>
            <a:endParaRPr lang="en-US" altLang="zh-CN" sz="2800" smtClean="0"/>
          </a:p>
          <a:p>
            <a:r>
              <a:rPr lang="zh-CN" altLang="en-US" sz="2800" smtClean="0"/>
              <a:t>掌握</a:t>
            </a:r>
            <a:r>
              <a:rPr lang="en-US" altLang="zh-CN" sz="2800" smtClean="0"/>
              <a:t>Throwable</a:t>
            </a:r>
            <a:r>
              <a:rPr lang="zh-CN" altLang="en-US" sz="2800" smtClean="0"/>
              <a:t>类常见方法</a:t>
            </a:r>
            <a:endParaRPr lang="en-US" altLang="zh-CN" sz="2800" smtClean="0"/>
          </a:p>
          <a:p>
            <a:pPr lvl="0"/>
            <a:r>
              <a:rPr lang="zh-CN" altLang="en-US" sz="2800" smtClean="0"/>
              <a:t>掌</a:t>
            </a:r>
            <a:r>
              <a:rPr lang="zh-CN" altLang="en-US" sz="2800" dirty="0" smtClean="0"/>
              <a:t>握自定义异常</a:t>
            </a:r>
          </a:p>
          <a:p>
            <a:pPr lvl="0"/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981025"/>
            <a:ext cx="7696200" cy="93580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五、</a:t>
            </a:r>
            <a:r>
              <a:rPr lang="en-US" altLang="zh-CN" sz="3200" smtClean="0"/>
              <a:t> Throwable</a:t>
            </a:r>
            <a:r>
              <a:rPr lang="zh-CN" altLang="en-US" sz="3200" smtClean="0"/>
              <a:t>类常见方法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Throwable</a:t>
            </a:r>
            <a:r>
              <a:rPr lang="zh-CN" altLang="en-US" sz="2900" smtClean="0">
                <a:latin typeface="+mn-ea"/>
              </a:rPr>
              <a:t>类方法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09017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Throwable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类方法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14.Throwable</a:t>
            </a:r>
            <a:r>
              <a:rPr lang="zh-CN" altLang="en-US" sz="1900" smtClean="0">
                <a:latin typeface="+mn-ea"/>
                <a:hlinkClick r:id="rId3" action="ppaction://hlinkfile"/>
              </a:rPr>
              <a:t>类方法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1.Throwable</a:t>
            </a:r>
            <a:r>
              <a:rPr lang="zh-CN" altLang="en-US" sz="1900" smtClean="0"/>
              <a:t>的三个常见方法有？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8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945746"/>
            <a:ext cx="7696200" cy="133112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六、</a:t>
            </a:r>
            <a:r>
              <a:rPr lang="zh-CN" altLang="en-US" sz="3200" smtClean="0"/>
              <a:t>自定义异常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掌握自定义异常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909017"/>
            <a:ext cx="7920806" cy="1151831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6.1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、自定义异常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自定义异常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自定义异常的格式</a:t>
            </a:r>
            <a:r>
              <a:rPr lang="zh-CN" altLang="en-US" sz="2400" dirty="0" smtClean="0"/>
              <a:t>？</a:t>
            </a:r>
            <a:endParaRPr lang="en-US" altLang="zh-CN" sz="190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8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i="1" smtClean="0">
                <a:latin typeface="+mj-ea"/>
              </a:rPr>
              <a:t>一、</a:t>
            </a:r>
            <a:r>
              <a:rPr lang="zh-CN" altLang="en-US" sz="3200" smtClean="0"/>
              <a:t>异常概述和继承体系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掌握异</a:t>
            </a:r>
            <a:r>
              <a:rPr lang="zh-CN" altLang="en-US" sz="2900" dirty="0" smtClean="0">
                <a:latin typeface="+mn-ea"/>
              </a:rPr>
              <a:t>常的概述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掌握异</a:t>
            </a:r>
            <a:r>
              <a:rPr lang="zh-CN" altLang="en-US" sz="2900" dirty="0" smtClean="0">
                <a:latin typeface="+mn-ea"/>
              </a:rPr>
              <a:t>常的继续体系和错误的</a:t>
            </a:r>
            <a:r>
              <a:rPr lang="zh-CN" altLang="en-US" sz="2900" smtClean="0">
                <a:latin typeface="+mn-ea"/>
              </a:rPr>
              <a:t>区别</a:t>
            </a: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、异常的概述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异常的概述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1</a:t>
            </a:r>
            <a:r>
              <a:rPr lang="en-US" altLang="zh-CN" sz="1800" smtClean="0"/>
              <a:t>.</a:t>
            </a:r>
            <a:r>
              <a:rPr lang="zh-CN" altLang="en-US" sz="1800" smtClean="0"/>
              <a:t>什么是异常？我们见过哪些异常</a:t>
            </a:r>
            <a:r>
              <a:rPr lang="zh-CN" altLang="en-US" sz="1900" smtClean="0"/>
              <a:t>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、异常的继续体系和错误的区别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2.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异常的继续体系和错误的区别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复述异常的继承体系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2.</a:t>
            </a:r>
            <a:r>
              <a:rPr lang="zh-CN" altLang="en-US" sz="1900" smtClean="0"/>
              <a:t>异常和错误发生，后果怎么样？可以针对处理吗？如何处理？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 smtClean="0"/>
              <a:t>异常原因及异常处理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理解异常对象的产生原因和处理方式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掌握方法内部抛出对象</a:t>
            </a:r>
            <a:r>
              <a:rPr lang="en-US" altLang="zh-CN" sz="2900" smtClean="0">
                <a:latin typeface="+mn-ea"/>
              </a:rPr>
              <a:t>throw</a:t>
            </a:r>
            <a:r>
              <a:rPr lang="zh-CN" altLang="en-US" sz="2900" smtClean="0">
                <a:latin typeface="+mn-ea"/>
              </a:rPr>
              <a:t>关键字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掌握方法声明异常关键字</a:t>
            </a:r>
            <a:r>
              <a:rPr lang="en-US" altLang="zh-CN" sz="2900" smtClean="0">
                <a:latin typeface="+mn-ea"/>
              </a:rPr>
              <a:t>throws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try...catch</a:t>
            </a:r>
            <a:r>
              <a:rPr lang="zh-CN" altLang="en-US" sz="2900" smtClean="0">
                <a:latin typeface="+mn-ea"/>
              </a:rPr>
              <a:t>异常处理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掌握多</a:t>
            </a:r>
            <a:r>
              <a:rPr lang="en-US" altLang="zh-CN" sz="2900" smtClean="0">
                <a:latin typeface="+mn-ea"/>
              </a:rPr>
              <a:t>catch</a:t>
            </a:r>
            <a:r>
              <a:rPr lang="zh-CN" altLang="en-US" sz="2900" smtClean="0">
                <a:latin typeface="+mn-ea"/>
              </a:rPr>
              <a:t>处理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掌握多</a:t>
            </a:r>
            <a:r>
              <a:rPr lang="en-US" altLang="zh-CN" sz="2900" smtClean="0">
                <a:latin typeface="+mn-ea"/>
              </a:rPr>
              <a:t>catch</a:t>
            </a:r>
            <a:r>
              <a:rPr lang="zh-CN" altLang="en-US" sz="2900" smtClean="0">
                <a:latin typeface="+mn-ea"/>
              </a:rPr>
              <a:t>处理细节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finally</a:t>
            </a:r>
            <a:r>
              <a:rPr lang="zh-CN" altLang="en-US" sz="2900" smtClean="0">
                <a:latin typeface="+mn-ea"/>
              </a:rPr>
              <a:t>代码块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理解调用抛出异常方法</a:t>
            </a:r>
            <a:r>
              <a:rPr lang="en-US" altLang="zh-CN" sz="2900" smtClean="0">
                <a:latin typeface="+mn-ea"/>
              </a:rPr>
              <a:t>try</a:t>
            </a:r>
            <a:r>
              <a:rPr lang="zh-CN" altLang="en-US" sz="2900" smtClean="0">
                <a:latin typeface="+mn-ea"/>
              </a:rPr>
              <a:t>和</a:t>
            </a:r>
            <a:r>
              <a:rPr lang="en-US" altLang="zh-CN" sz="2900" smtClean="0">
                <a:latin typeface="+mn-ea"/>
              </a:rPr>
              <a:t>throws</a:t>
            </a:r>
            <a:r>
              <a:rPr lang="zh-CN" altLang="en-US" sz="2900" smtClean="0">
                <a:latin typeface="+mn-ea"/>
              </a:rPr>
              <a:t>处理方式</a:t>
            </a:r>
          </a:p>
          <a:p>
            <a:pPr>
              <a:spcAft>
                <a:spcPct val="20000"/>
              </a:spcAft>
              <a:defRPr/>
            </a:pPr>
            <a:endParaRPr lang="en-US" altLang="zh-CN" sz="29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、异常对象的产生原因和处理方式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课程一信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>
                <a:latin typeface="+mn-ea"/>
              </a:rPr>
              <a:t>0</a:t>
            </a:r>
            <a:r>
              <a:rPr lang="en-US" altLang="zh-CN" sz="1900" dirty="0" smtClean="0">
                <a:latin typeface="+mn-ea"/>
              </a:rPr>
              <a:t>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3.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异常对象的产生原因和处理方式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</a:t>
            </a:r>
            <a:r>
              <a:rPr lang="zh-CN" altLang="en-US" sz="1900" smtClean="0"/>
              <a:t>异常的处理方式有哪些？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、方法内部抛出对象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throw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4.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方法内部抛出对象</a:t>
            </a:r>
            <a:r>
              <a:rPr lang="en-US" altLang="zh-CN" sz="1900" smtClean="0">
                <a:latin typeface="+mn-ea"/>
                <a:hlinkClick r:id="rId3" action="ppaction://hlinkfile"/>
              </a:rPr>
              <a:t>throw</a:t>
            </a:r>
            <a:r>
              <a:rPr lang="zh-CN" altLang="en-US" sz="1900" smtClean="0">
                <a:latin typeface="+mn-ea"/>
                <a:hlinkClick r:id="rId3" action="ppaction://hlinkfile"/>
              </a:rPr>
              <a:t>关键字</a:t>
            </a:r>
            <a:r>
              <a:rPr lang="en-US" altLang="zh-CN" sz="190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smtClean="0"/>
              <a:t>      </a:t>
            </a:r>
            <a:r>
              <a:rPr lang="en-US" altLang="zh-CN" sz="1900" smtClean="0"/>
              <a:t>1.throw</a:t>
            </a:r>
            <a:r>
              <a:rPr lang="zh-CN" altLang="en-US" sz="1900" smtClean="0"/>
              <a:t>的使用范围？</a:t>
            </a:r>
            <a:endParaRPr lang="en-US" altLang="zh-CN" sz="19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smtClean="0"/>
              <a:t>        2.throw</a:t>
            </a:r>
            <a:r>
              <a:rPr lang="zh-CN" altLang="en-US" sz="1900" smtClean="0"/>
              <a:t>抛出异常的格式</a:t>
            </a:r>
            <a:r>
              <a:rPr lang="zh-CN" altLang="en-US" sz="1800" smtClean="0">
                <a:latin typeface="+mn-ea"/>
              </a:rPr>
              <a:t>？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、方法声明异常关键字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throws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smtClean="0"/>
              <a:t>信</a:t>
            </a:r>
            <a:r>
              <a:rPr lang="zh-CN" altLang="en-US" sz="2400" dirty="0" smtClean="0"/>
              <a:t>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 smtClean="0">
                <a:latin typeface="+mn-ea"/>
                <a:hlinkClick r:id="rId3" action="ppaction://hlinkfile"/>
              </a:rPr>
              <a:t>方法声明异常关键字</a:t>
            </a:r>
            <a:r>
              <a:rPr lang="en-US" altLang="zh-CN" sz="1900" smtClean="0">
                <a:latin typeface="+mn-ea"/>
                <a:hlinkClick r:id="rId3" action="ppaction://hlinkfile"/>
              </a:rPr>
              <a:t>throws.avi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/>
              <a:t>       </a:t>
            </a:r>
            <a:r>
              <a:rPr lang="en-US" altLang="zh-CN" sz="1900" smtClean="0"/>
              <a:t>1.throws</a:t>
            </a:r>
            <a:r>
              <a:rPr lang="zh-CN" altLang="en-US" sz="1900" smtClean="0"/>
              <a:t>声明异常的格式？</a:t>
            </a:r>
            <a:r>
              <a:rPr lang="en-US" altLang="zh-CN" sz="2400" smtClean="0"/>
              <a:t>      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1376</Words>
  <Application>Microsoft Office PowerPoint</Application>
  <PresentationFormat>全屏显示(4:3)</PresentationFormat>
  <Paragraphs>302</Paragraphs>
  <Slides>24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Tip：今日课程目标</vt:lpstr>
      <vt:lpstr> 一、异常概述和继承体系</vt:lpstr>
      <vt:lpstr>1.1、异常的概述</vt:lpstr>
      <vt:lpstr>1.2、异常的继续体系和错误的区别</vt:lpstr>
      <vt:lpstr>二、异常原因及异常处理 </vt:lpstr>
      <vt:lpstr>2.1、异常对象的产生原因和处理方式</vt:lpstr>
      <vt:lpstr>2.2、方法内部抛出对象throw关键字</vt:lpstr>
      <vt:lpstr>2.3、方法声明异常关键字throws</vt:lpstr>
      <vt:lpstr>2.4、 try...catch异常处理</vt:lpstr>
      <vt:lpstr>2.5、多catch处理 </vt:lpstr>
      <vt:lpstr>2.6、多catch处理细节</vt:lpstr>
      <vt:lpstr>2.7、 finally代码块</vt:lpstr>
      <vt:lpstr>2.8、调用抛出异常方法try和throws处理方式</vt:lpstr>
      <vt:lpstr> 三、运行时期异常的特点  </vt:lpstr>
      <vt:lpstr>3.1、运行时期异常的特点</vt:lpstr>
      <vt:lpstr>3.2、运行异常的案例</vt:lpstr>
      <vt:lpstr> 四、方法重写的异常处理  </vt:lpstr>
      <vt:lpstr>4.1、方法重写时候异常的处理</vt:lpstr>
      <vt:lpstr> 五、 Throwable类常见方法</vt:lpstr>
      <vt:lpstr>5.1、Throwable类方法</vt:lpstr>
      <vt:lpstr> 六、自定义异常</vt:lpstr>
      <vt:lpstr>6.1、自定义异常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60</cp:revision>
  <dcterms:created xsi:type="dcterms:W3CDTF">2015-06-29T07:19:00Z</dcterms:created>
  <dcterms:modified xsi:type="dcterms:W3CDTF">2016-08-15T03:13:49Z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