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6" r:id="rId3"/>
    <p:sldId id="267" r:id="rId4"/>
    <p:sldId id="268" r:id="rId5"/>
    <p:sldId id="269" r:id="rId6"/>
    <p:sldId id="288" r:id="rId7"/>
    <p:sldId id="289" r:id="rId8"/>
    <p:sldId id="290" r:id="rId9"/>
    <p:sldId id="291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92" r:id="rId23"/>
    <p:sldId id="293" r:id="rId24"/>
    <p:sldId id="294" r:id="rId25"/>
    <p:sldId id="295" r:id="rId26"/>
    <p:sldId id="259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72" autoAdjust="0"/>
    <p:restoredTop sz="90680" autoAdjust="0"/>
  </p:normalViewPr>
  <p:slideViewPr>
    <p:cSldViewPr>
      <p:cViewPr varScale="1">
        <p:scale>
          <a:sx n="54" d="100"/>
          <a:sy n="54" d="100"/>
        </p:scale>
        <p:origin x="29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92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什么是异常？</a:t>
            </a:r>
            <a:endParaRPr lang="en-US" altLang="zh-CN" smtClean="0"/>
          </a:p>
          <a:p>
            <a:r>
              <a:rPr lang="en-US" altLang="zh-CN" smtClean="0"/>
              <a:t>Java</a:t>
            </a:r>
            <a:r>
              <a:rPr lang="zh-CN" altLang="en-US" smtClean="0"/>
              <a:t>代码在运行时期发生的问题就是异常。</a:t>
            </a:r>
            <a:endParaRPr lang="en-US" altLang="zh-CN" smtClean="0"/>
          </a:p>
          <a:p>
            <a:r>
              <a:rPr lang="zh-CN" altLang="en-US" smtClean="0"/>
              <a:t>我们见过的异常：数组角标越界异常</a:t>
            </a:r>
            <a:r>
              <a:rPr lang="en-US" altLang="zh-CN" smtClean="0"/>
              <a:t>ArrayIndexOutOfBoundsException,</a:t>
            </a:r>
            <a:r>
              <a:rPr lang="zh-CN" altLang="en-US" smtClean="0"/>
              <a:t>空指针异常</a:t>
            </a:r>
            <a:r>
              <a:rPr lang="en-US" altLang="zh-CN" smtClean="0"/>
              <a:t>NullPointerException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捕获异常格式：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try 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需要被检测的语句。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	catch(</a:t>
            </a:r>
            <a:r>
              <a:rPr lang="zh-CN" altLang="en-US" smtClean="0"/>
              <a:t>异常类 变量</a:t>
            </a:r>
            <a:r>
              <a:rPr lang="en-US" altLang="zh-CN" smtClean="0"/>
              <a:t>) { //</a:t>
            </a:r>
            <a:r>
              <a:rPr lang="zh-CN" altLang="en-US" smtClean="0"/>
              <a:t>参数。</a:t>
            </a:r>
          </a:p>
          <a:p>
            <a:r>
              <a:rPr lang="zh-CN" altLang="en-US" smtClean="0"/>
              <a:t>		</a:t>
            </a:r>
            <a:r>
              <a:rPr lang="en-US" altLang="zh-CN" smtClean="0"/>
              <a:t>//</a:t>
            </a:r>
            <a:r>
              <a:rPr lang="zh-CN" altLang="en-US" smtClean="0"/>
              <a:t>异常的处理语句。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	finally 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一定会被执行的语句。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格式说明：</a:t>
            </a:r>
          </a:p>
          <a:p>
            <a:r>
              <a:rPr lang="en-US" altLang="zh-CN" smtClean="0"/>
              <a:t>	a: try</a:t>
            </a:r>
          </a:p>
          <a:p>
            <a:pPr lvl="1"/>
            <a:r>
              <a:rPr lang="en-US" altLang="zh-CN" smtClean="0"/>
              <a:t>	</a:t>
            </a:r>
            <a:r>
              <a:rPr lang="zh-CN" altLang="en-US" smtClean="0"/>
              <a:t>该代码块中编写可能产生异常的代码。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b: catch</a:t>
            </a:r>
          </a:p>
          <a:p>
            <a:r>
              <a:rPr lang="en-US" altLang="zh-CN" smtClean="0"/>
              <a:t>	</a:t>
            </a:r>
            <a:r>
              <a:rPr lang="zh-CN" altLang="en-US" smtClean="0"/>
              <a:t>用来进行某种异常的捕获，实现对捕获到的异常进行处理。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c: finally</a:t>
            </a:r>
            <a:r>
              <a:rPr lang="zh-CN" altLang="en-US" smtClean="0"/>
              <a:t>：</a:t>
            </a:r>
          </a:p>
          <a:p>
            <a:r>
              <a:rPr lang="zh-CN" altLang="en-US" smtClean="0"/>
              <a:t>	有一些特定的代码无论异常是否发生，都需要执行。</a:t>
            </a:r>
          </a:p>
          <a:p>
            <a:r>
              <a:rPr lang="zh-CN" altLang="en-US" smtClean="0"/>
              <a:t>	另外，因为异常会引发程序跳转，导致有些语句执行不到。</a:t>
            </a:r>
          </a:p>
          <a:p>
            <a:r>
              <a:rPr lang="zh-CN" altLang="en-US" smtClean="0"/>
              <a:t>	而</a:t>
            </a:r>
            <a:r>
              <a:rPr lang="en-US" altLang="zh-CN" smtClean="0"/>
              <a:t>finally</a:t>
            </a:r>
            <a:r>
              <a:rPr lang="zh-CN" altLang="en-US" smtClean="0"/>
              <a:t>就是解决这个问题的，在</a:t>
            </a:r>
            <a:r>
              <a:rPr lang="en-US" altLang="zh-CN" smtClean="0"/>
              <a:t>finally</a:t>
            </a:r>
            <a:r>
              <a:rPr lang="zh-CN" altLang="en-US" smtClean="0"/>
              <a:t>代码块中存放的代码都是一定会被执行的。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d</a:t>
            </a:r>
            <a:r>
              <a:rPr lang="zh-CN" altLang="en-US" smtClean="0"/>
              <a:t>：</a:t>
            </a:r>
            <a:r>
              <a:rPr lang="en-US" altLang="zh-CN" smtClean="0"/>
              <a:t>try...catch...</a:t>
            </a:r>
          </a:p>
          <a:p>
            <a:r>
              <a:rPr lang="en-US" altLang="zh-CN" smtClean="0"/>
              <a:t>	</a:t>
            </a:r>
            <a:r>
              <a:rPr lang="zh-CN" altLang="en-US" smtClean="0"/>
              <a:t>处理掉异常后，程序可以继续执行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166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smtClean="0"/>
              <a:t>1.</a:t>
            </a:r>
            <a:r>
              <a:rPr lang="zh-CN" altLang="en-US" sz="1200" smtClean="0"/>
              <a:t>多</a:t>
            </a:r>
            <a:r>
              <a:rPr lang="en-US" altLang="zh-CN" sz="1200" smtClean="0"/>
              <a:t>catch</a:t>
            </a:r>
            <a:r>
              <a:rPr lang="zh-CN" altLang="en-US" sz="1200" smtClean="0"/>
              <a:t>处理的格式</a:t>
            </a:r>
            <a:r>
              <a:rPr lang="en-US" altLang="zh-CN" sz="1200" smtClean="0"/>
              <a:t>?</a:t>
            </a:r>
            <a:endParaRPr lang="en-US" altLang="zh-CN" smtClean="0"/>
          </a:p>
          <a:p>
            <a:r>
              <a:rPr lang="en-US" altLang="zh-CN" smtClean="0"/>
              <a:t>void show(){ //</a:t>
            </a:r>
            <a:r>
              <a:rPr lang="zh-CN" altLang="en-US" smtClean="0"/>
              <a:t>不用</a:t>
            </a:r>
            <a:r>
              <a:rPr lang="en-US" altLang="zh-CN" smtClean="0"/>
              <a:t>throws </a:t>
            </a:r>
          </a:p>
          <a:p>
            <a:r>
              <a:rPr lang="en-US" altLang="zh-CN" smtClean="0"/>
              <a:t>	try{</a:t>
            </a:r>
          </a:p>
          <a:p>
            <a:r>
              <a:rPr lang="en-US" altLang="zh-CN" smtClean="0"/>
              <a:t>		throw new Exception();//</a:t>
            </a:r>
            <a:r>
              <a:rPr lang="zh-CN" altLang="en-US" smtClean="0"/>
              <a:t>产生异常，直接捕获处理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}catch(XxxException e){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处理方式	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}catch(YyyException e){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处理方式	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}catch(ZzzException e){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处理方式	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		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32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有顺序：</a:t>
            </a:r>
            <a:endParaRPr lang="en-US" altLang="zh-CN" smtClean="0"/>
          </a:p>
          <a:p>
            <a:pPr lvl="1"/>
            <a:r>
              <a:rPr lang="zh-CN" altLang="en-US" smtClean="0"/>
              <a:t>平级异常：抛出的异常类之间</a:t>
            </a:r>
            <a:r>
              <a:rPr lang="en-US" altLang="zh-CN" smtClean="0"/>
              <a:t>,</a:t>
            </a:r>
            <a:r>
              <a:rPr lang="zh-CN" altLang="en-US" smtClean="0"/>
              <a:t>没有继承关系</a:t>
            </a:r>
            <a:r>
              <a:rPr lang="en-US" altLang="zh-CN" smtClean="0"/>
              <a:t>,</a:t>
            </a:r>
            <a:r>
              <a:rPr lang="zh-CN" altLang="en-US" smtClean="0"/>
              <a:t>没有顺序</a:t>
            </a:r>
            <a:endParaRPr lang="en-US" altLang="zh-CN" smtClean="0"/>
          </a:p>
          <a:p>
            <a:pPr lvl="1"/>
            <a:r>
              <a:rPr lang="zh-CN" altLang="en-US" smtClean="0"/>
              <a:t>上下级关系的异常：越高级的父类</a:t>
            </a:r>
            <a:r>
              <a:rPr lang="en-US" altLang="zh-CN" smtClean="0"/>
              <a:t>,</a:t>
            </a:r>
            <a:r>
              <a:rPr lang="zh-CN" altLang="en-US" smtClean="0"/>
              <a:t>越写在下面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18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finally</a:t>
            </a:r>
            <a:r>
              <a:rPr lang="zh-CN" altLang="en-US" smtClean="0"/>
              <a:t>的特点和作用：</a:t>
            </a:r>
            <a:endParaRPr lang="en-US" altLang="zh-CN" smtClean="0"/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A: finally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的特点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* 被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控制的语句体一定会执行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的作用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*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无论程序是否有异常出现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程序必须执行释放资源。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如：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流操作和数据库操作中会见到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18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840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444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148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727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01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815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1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997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985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88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74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385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异常的处理方式：</a:t>
            </a:r>
          </a:p>
          <a:p>
            <a:r>
              <a:rPr lang="en-US" altLang="zh-CN" smtClean="0"/>
              <a:t>	a</a:t>
            </a:r>
            <a:r>
              <a:rPr lang="zh-CN" altLang="en-US" smtClean="0"/>
              <a:t>：</a:t>
            </a:r>
            <a:r>
              <a:rPr lang="en-US" altLang="zh-CN" smtClean="0"/>
              <a:t>JVM</a:t>
            </a:r>
            <a:r>
              <a:rPr lang="zh-CN" altLang="en-US" smtClean="0"/>
              <a:t>的默认处理方式</a:t>
            </a:r>
          </a:p>
          <a:p>
            <a:r>
              <a:rPr lang="en-US" altLang="zh-CN" smtClean="0"/>
              <a:t>		</a:t>
            </a:r>
            <a:r>
              <a:rPr lang="zh-CN" altLang="en-US" smtClean="0"/>
              <a:t>把异常的名称</a:t>
            </a:r>
            <a:r>
              <a:rPr lang="en-US" altLang="zh-CN" smtClean="0"/>
              <a:t>,</a:t>
            </a:r>
            <a:r>
              <a:rPr lang="zh-CN" altLang="en-US" smtClean="0"/>
              <a:t>原因</a:t>
            </a:r>
            <a:r>
              <a:rPr lang="en-US" altLang="zh-CN" smtClean="0"/>
              <a:t>,</a:t>
            </a:r>
            <a:r>
              <a:rPr lang="zh-CN" altLang="en-US" smtClean="0"/>
              <a:t>位置等信息输出在控制台，同时会结束程序。</a:t>
            </a:r>
          </a:p>
          <a:p>
            <a:r>
              <a:rPr lang="en-US" altLang="zh-CN" smtClean="0"/>
              <a:t>		</a:t>
            </a:r>
            <a:r>
              <a:rPr lang="zh-CN" altLang="en-US" smtClean="0"/>
              <a:t>一旦有异常发生，其后来的代码不能继续执行。</a:t>
            </a:r>
          </a:p>
          <a:p>
            <a:r>
              <a:rPr lang="en-US" altLang="zh-CN" smtClean="0"/>
              <a:t>	b</a:t>
            </a:r>
            <a:r>
              <a:rPr lang="zh-CN" altLang="en-US" smtClean="0"/>
              <a:t>：解决程序中异常的手动方式</a:t>
            </a:r>
          </a:p>
          <a:p>
            <a:r>
              <a:rPr lang="en-US" altLang="zh-CN" smtClean="0"/>
              <a:t>		a)</a:t>
            </a:r>
            <a:r>
              <a:rPr lang="zh-CN" altLang="en-US" smtClean="0"/>
              <a:t>：编写处理代码 </a:t>
            </a:r>
            <a:r>
              <a:rPr lang="en-US" altLang="zh-CN" smtClean="0"/>
              <a:t>try...catch...finally</a:t>
            </a:r>
          </a:p>
          <a:p>
            <a:r>
              <a:rPr lang="en-US" altLang="zh-CN" smtClean="0"/>
              <a:t>		b)</a:t>
            </a:r>
            <a:r>
              <a:rPr lang="zh-CN" altLang="en-US" smtClean="0"/>
              <a:t>：抛出 </a:t>
            </a:r>
            <a:r>
              <a:rPr lang="en-US" altLang="zh-CN" smtClean="0"/>
              <a:t>throws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3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200" smtClean="0"/>
              <a:t>1.throw</a:t>
            </a:r>
            <a:r>
              <a:rPr lang="zh-CN" altLang="en-US" sz="1200" smtClean="0"/>
              <a:t>的使用范围？</a:t>
            </a:r>
            <a:endParaRPr lang="en-US" altLang="zh-CN" sz="12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200" smtClean="0"/>
              <a:t>	</a:t>
            </a:r>
            <a:r>
              <a:rPr lang="zh-CN" altLang="en-US" sz="1200" smtClean="0"/>
              <a:t>方法内部。</a:t>
            </a:r>
            <a:endParaRPr lang="en-US" altLang="zh-CN" sz="12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200" smtClean="0"/>
              <a:t>2.throw</a:t>
            </a:r>
            <a:r>
              <a:rPr lang="zh-CN" altLang="en-US" sz="1200" smtClean="0"/>
              <a:t>抛出异常的格式</a:t>
            </a:r>
            <a:r>
              <a:rPr lang="zh-CN" altLang="en-US" sz="1100" smtClean="0">
                <a:latin typeface="+mn-ea"/>
              </a:rPr>
              <a:t>？</a:t>
            </a:r>
            <a:endParaRPr lang="en-US" altLang="zh-CN" sz="1100" smtClean="0">
              <a:latin typeface="+mn-ea"/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400" smtClean="0">
                <a:latin typeface="+mn-ea"/>
              </a:rPr>
              <a:t>	throw new </a:t>
            </a:r>
            <a:r>
              <a:rPr lang="zh-CN" altLang="en-US" sz="1400" smtClean="0">
                <a:latin typeface="+mn-ea"/>
              </a:rPr>
              <a:t>异常类名</a:t>
            </a:r>
            <a:r>
              <a:rPr lang="en-US" altLang="zh-CN" sz="1400" smtClean="0">
                <a:latin typeface="+mn-ea"/>
              </a:rPr>
              <a:t>(</a:t>
            </a:r>
            <a:r>
              <a:rPr lang="zh-CN" altLang="en-US" sz="1400" smtClean="0">
                <a:latin typeface="+mn-ea"/>
              </a:rPr>
              <a:t>参数</a:t>
            </a:r>
            <a:r>
              <a:rPr lang="en-US" altLang="zh-CN" sz="1400" smtClean="0">
                <a:latin typeface="+mn-ea"/>
              </a:rPr>
              <a:t>);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84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smtClean="0"/>
              <a:t>1.throws</a:t>
            </a:r>
            <a:r>
              <a:rPr lang="zh-CN" altLang="en-US" sz="1200" smtClean="0"/>
              <a:t>声明异常的格式？</a:t>
            </a:r>
            <a:r>
              <a:rPr lang="en-US" altLang="zh-CN" sz="1400" smtClean="0"/>
              <a:t> </a:t>
            </a:r>
            <a:endParaRPr lang="en-US" altLang="zh-CN" smtClean="0"/>
          </a:p>
          <a:p>
            <a:r>
              <a:rPr lang="zh-CN" altLang="en-US" smtClean="0"/>
              <a:t>修饰符 返回值类型 方法名</a:t>
            </a:r>
            <a:r>
              <a:rPr lang="en-US" altLang="zh-CN" smtClean="0"/>
              <a:t>(</a:t>
            </a:r>
            <a:r>
              <a:rPr lang="zh-CN" altLang="en-US" smtClean="0"/>
              <a:t>参数</a:t>
            </a:r>
            <a:r>
              <a:rPr lang="en-US" altLang="zh-CN" smtClean="0"/>
              <a:t>) throws </a:t>
            </a:r>
            <a:r>
              <a:rPr lang="zh-CN" altLang="en-US" smtClean="0"/>
              <a:t>异常类名</a:t>
            </a:r>
            <a:r>
              <a:rPr lang="en-US" altLang="zh-CN" smtClean="0"/>
              <a:t>1,</a:t>
            </a:r>
            <a:r>
              <a:rPr lang="zh-CN" altLang="en-US" smtClean="0"/>
              <a:t>异常类名</a:t>
            </a:r>
            <a:r>
              <a:rPr lang="en-US" altLang="zh-CN" smtClean="0"/>
              <a:t>2… {   }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16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day22_07(IO&#27969;&#23545;&#35937;)File&#31867;&#21019;&#24314;&#25991;&#20214;&#21151;&#33021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day22_08(IO&#27969;&#23545;&#35937;)File&#31867;&#21019;&#24314;&#30446;&#24405;&#21151;&#33021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day22_09(IO&#27969;&#23545;&#35937;)File&#31867;&#21024;&#38500;&#21151;&#33021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day22_10(IO&#27969;&#23545;&#35937;)File&#31867;&#33719;&#21462;&#21151;&#33021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day22_11(IO&#27969;&#23545;&#35937;)File&#31867;&#21028;&#26029;&#21151;&#33021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day22_12(IO&#27969;&#23545;&#35937;)File&#31867;list&#33719;&#21462;&#21151;&#33021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day22_13(IO&#27969;&#23545;&#35937;)&#25991;&#20214;&#36807;&#28388;&#22120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day22_14(IO&#27969;&#23545;&#35937;)&#25991;&#20214;&#36807;&#28388;&#22120;_&#21407;&#29702;&#20998;&#26512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day22_15(IO&#27969;&#23545;&#35937;)&#36882;&#24402;&#36941;&#21382;&#20840;&#30446;&#24405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day22_16(IO&#27969;&#23545;&#35937;)&#36882;&#24402;&#27010;&#24565;&#21644;&#27880;&#24847;&#20107;&#39033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day22_17(IO&#27969;&#23545;&#35937;)&#36882;&#24402;&#27714;&#21644;&#35745;&#31639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day22_18(IO&#27969;&#23545;&#35937;)&#36882;&#24402;&#27714;&#38454;&#20056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day22_19(IO&#27969;&#23545;&#35937;)&#36882;&#24402;&#35745;&#31639;&#26000;&#27874;&#37027;&#22865;&#25968;&#21015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day22_20(IO&#27969;&#23545;&#35937;)&#36941;&#21382;&#30446;&#24405;&#19979;&#30340;&#25152;&#26377;java&#25991;&#20214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day22_01(IO&#27969;&#23545;&#35937;)IO&#25216;&#26415;&#27010;&#36848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day22_02(IO&#27969;&#23545;&#35937;)File&#31867;&#30340;&#27010;&#36848;&#21644;&#20316;&#29992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day22_03(IO&#27969;&#23545;&#35937;)File&#31867;&#38745;&#24577;&#30340;&#25104;&#21592;&#21464;&#37327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day22_04(IO&#27969;&#23545;&#35937;)File&#31867;&#26500;&#36896;&#26041;&#27861;_1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day22_05(IO&#27969;&#23545;&#35937;)&#30456;&#23545;&#36335;&#24452;&#21644;&#32477;&#23545;&#36335;&#24452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22_video/day22_06(IO&#27969;&#23545;&#35937;)File&#31867;&#30340;&#26500;&#36896;&#26041;&#27861;_2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2020" y="2660688"/>
            <a:ext cx="1510350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4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837009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spcAft>
                <a:spcPct val="20000"/>
              </a:spcAft>
              <a:defRPr/>
            </a:pPr>
            <a:r>
              <a:rPr lang="zh-CN" altLang="en-US" sz="3200" b="1" smtClean="0">
                <a:latin typeface="+mj-ea"/>
              </a:rPr>
              <a:t>二</a:t>
            </a:r>
            <a:r>
              <a:rPr lang="zh-CN" altLang="en-US" sz="3200" b="1" i="1" smtClean="0">
                <a:latin typeface="+mj-ea"/>
              </a:rPr>
              <a:t>、</a:t>
            </a:r>
            <a:r>
              <a:rPr lang="en-US" altLang="zh-CN" sz="3200" smtClean="0"/>
              <a:t>File</a:t>
            </a:r>
            <a:r>
              <a:rPr lang="zh-CN" altLang="en-US" sz="3200"/>
              <a:t>类的功能使用</a:t>
            </a:r>
            <a:r>
              <a:rPr lang="en-US" altLang="zh-CN" sz="3200" smtClean="0"/>
              <a:t/>
            </a:r>
            <a:br>
              <a:rPr lang="en-US" altLang="zh-CN" sz="3200" smtClean="0"/>
            </a:b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27584" y="1850479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掌握</a:t>
            </a:r>
            <a:r>
              <a:rPr lang="en-US" altLang="zh-CN" sz="2800">
                <a:latin typeface="+mn-ea"/>
              </a:rPr>
              <a:t>File</a:t>
            </a:r>
            <a:r>
              <a:rPr lang="zh-CN" altLang="en-US" sz="2800">
                <a:latin typeface="+mn-ea"/>
              </a:rPr>
              <a:t>类创建文件功能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掌握</a:t>
            </a:r>
            <a:r>
              <a:rPr lang="en-US" altLang="zh-CN" sz="2800">
                <a:latin typeface="+mn-ea"/>
              </a:rPr>
              <a:t>File</a:t>
            </a:r>
            <a:r>
              <a:rPr lang="zh-CN" altLang="en-US" sz="2800">
                <a:latin typeface="+mn-ea"/>
              </a:rPr>
              <a:t>类创建目录功能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掌握</a:t>
            </a:r>
            <a:r>
              <a:rPr lang="en-US" altLang="zh-CN" sz="2800">
                <a:latin typeface="+mn-ea"/>
              </a:rPr>
              <a:t>File</a:t>
            </a:r>
            <a:r>
              <a:rPr lang="zh-CN" altLang="en-US" sz="2800">
                <a:latin typeface="+mn-ea"/>
              </a:rPr>
              <a:t>类删除功能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掌握</a:t>
            </a:r>
            <a:r>
              <a:rPr lang="en-US" altLang="zh-CN" sz="2800">
                <a:latin typeface="+mn-ea"/>
              </a:rPr>
              <a:t>File</a:t>
            </a:r>
            <a:r>
              <a:rPr lang="zh-CN" altLang="en-US" sz="2800">
                <a:latin typeface="+mn-ea"/>
              </a:rPr>
              <a:t>类获取功能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掌握</a:t>
            </a:r>
            <a:r>
              <a:rPr lang="en-US" altLang="zh-CN" sz="2800">
                <a:latin typeface="+mn-ea"/>
              </a:rPr>
              <a:t>File</a:t>
            </a:r>
            <a:r>
              <a:rPr lang="zh-CN" altLang="en-US" sz="2800">
                <a:latin typeface="+mn-ea"/>
              </a:rPr>
              <a:t>类判断功能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掌握</a:t>
            </a:r>
            <a:r>
              <a:rPr lang="en-US" altLang="zh-CN" sz="2800">
                <a:latin typeface="+mn-ea"/>
              </a:rPr>
              <a:t>.File</a:t>
            </a:r>
            <a:r>
              <a:rPr lang="zh-CN" altLang="en-US" sz="2800">
                <a:latin typeface="+mn-ea"/>
              </a:rPr>
              <a:t>类</a:t>
            </a:r>
            <a:r>
              <a:rPr lang="en-US" altLang="zh-CN" sz="2800">
                <a:latin typeface="+mn-ea"/>
              </a:rPr>
              <a:t>list</a:t>
            </a:r>
            <a:r>
              <a:rPr lang="zh-CN" altLang="en-US" sz="2800">
                <a:latin typeface="+mn-ea"/>
              </a:rPr>
              <a:t>获取功能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掌握文件过滤器</a:t>
            </a:r>
            <a:endParaRPr lang="en-US" altLang="zh-CN" sz="2800" dirty="0" smtClean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48478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980728"/>
            <a:ext cx="7768208" cy="151216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File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类创建文件功能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课程一信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06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06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07.File</a:t>
            </a:r>
            <a:r>
              <a:rPr lang="zh-CN" altLang="en-US" sz="1900">
                <a:latin typeface="+mn-ea"/>
                <a:hlinkClick r:id="rId3" action="ppaction://hlinkfile"/>
              </a:rPr>
              <a:t>类创建文件功能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</a:t>
            </a:r>
            <a:r>
              <a:rPr lang="en-US" altLang="zh-CN" sz="1900" smtClean="0"/>
              <a:t>1.</a:t>
            </a:r>
            <a:r>
              <a:rPr lang="zh-CN" altLang="en-US" sz="1900" smtClean="0"/>
              <a:t>通过</a:t>
            </a:r>
            <a:r>
              <a:rPr lang="en-US" altLang="zh-CN" sz="1900" smtClean="0"/>
              <a:t>File</a:t>
            </a:r>
            <a:r>
              <a:rPr lang="zh-CN" altLang="en-US" sz="1900" smtClean="0"/>
              <a:t>类如何创建文件</a:t>
            </a:r>
            <a:r>
              <a:rPr lang="zh-CN" altLang="en-US" sz="1900" smtClean="0"/>
              <a:t>？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5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File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类创建目录功能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smtClean="0"/>
              <a:t>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04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42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08.File</a:t>
            </a:r>
            <a:r>
              <a:rPr lang="zh-CN" altLang="en-US" sz="1900">
                <a:latin typeface="+mn-ea"/>
                <a:hlinkClick r:id="rId3" action="ppaction://hlinkfile"/>
              </a:rPr>
              <a:t>类创建目录功能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</a:t>
            </a:r>
            <a:r>
              <a:rPr lang="en-US" altLang="zh-CN" sz="1900" smtClean="0"/>
              <a:t>1</a:t>
            </a:r>
            <a:r>
              <a:rPr lang="en-US" altLang="zh-CN" sz="1900"/>
              <a:t>. </a:t>
            </a:r>
            <a:r>
              <a:rPr lang="zh-CN" altLang="en-US" sz="1900" smtClean="0"/>
              <a:t>通过</a:t>
            </a:r>
            <a:r>
              <a:rPr lang="en-US" altLang="zh-CN" sz="1900"/>
              <a:t>File</a:t>
            </a:r>
            <a:r>
              <a:rPr lang="zh-CN" altLang="en-US" sz="1900"/>
              <a:t>类如何</a:t>
            </a:r>
            <a:r>
              <a:rPr lang="zh-CN" altLang="en-US" sz="1900"/>
              <a:t>创建</a:t>
            </a:r>
            <a:r>
              <a:rPr lang="zh-CN" altLang="en-US" sz="1900" smtClean="0"/>
              <a:t>文件夹？</a:t>
            </a:r>
            <a:r>
              <a:rPr lang="en-US" altLang="zh-CN" sz="2400" smtClean="0"/>
              <a:t>      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05273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File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类删除功能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 dirty="0"/>
              <a:t>三</a:t>
            </a:r>
            <a:r>
              <a:rPr lang="zh-CN" altLang="en-US" sz="2400" smtClean="0"/>
              <a:t>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03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31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09.File</a:t>
            </a:r>
            <a:r>
              <a:rPr lang="zh-CN" altLang="en-US" sz="1900">
                <a:latin typeface="+mn-ea"/>
                <a:hlinkClick r:id="rId3" action="ppaction://hlinkfile"/>
              </a:rPr>
              <a:t>类删除功能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1.java</a:t>
            </a:r>
            <a:r>
              <a:rPr lang="zh-CN" altLang="en-US" sz="1900" smtClean="0"/>
              <a:t>中的删除走回收站吗？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</a:t>
            </a:r>
            <a:r>
              <a:rPr lang="en-US" altLang="zh-CN" sz="1900" smtClean="0"/>
              <a:t>      2.delete()</a:t>
            </a:r>
            <a:r>
              <a:rPr lang="zh-CN" altLang="en-US" sz="1900" smtClean="0"/>
              <a:t>可以直接删除非空文件夹吗？</a:t>
            </a:r>
            <a:r>
              <a:rPr lang="en-US" altLang="zh-CN" sz="2400" smtClean="0"/>
              <a:t>      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053033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File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类获取功能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smtClean="0"/>
              <a:t>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15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14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10.File</a:t>
            </a:r>
            <a:r>
              <a:rPr lang="zh-CN" altLang="en-US" sz="1900">
                <a:latin typeface="+mn-ea"/>
                <a:hlinkClick r:id="rId3" action="ppaction://hlinkfile"/>
              </a:rPr>
              <a:t>类获取功能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       1</a:t>
            </a:r>
            <a:r>
              <a:rPr lang="en-US" altLang="zh-CN" sz="1900" smtClean="0"/>
              <a:t>.</a:t>
            </a:r>
            <a:r>
              <a:rPr lang="zh-CN" altLang="en-US" sz="1900" smtClean="0"/>
              <a:t>如何获取文件的大小及绝对路径？</a:t>
            </a:r>
            <a:r>
              <a:rPr lang="en-US" altLang="zh-CN" sz="2400" smtClean="0"/>
              <a:t>      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2.5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File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类判断功能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772816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 dirty="0"/>
              <a:t>五</a:t>
            </a:r>
            <a:r>
              <a:rPr lang="zh-CN" altLang="en-US" sz="2400" smtClean="0"/>
              <a:t>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06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30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11.File</a:t>
            </a:r>
            <a:r>
              <a:rPr lang="zh-CN" altLang="en-US" sz="1900">
                <a:latin typeface="+mn-ea"/>
                <a:hlinkClick r:id="rId3" action="ppaction://hlinkfile"/>
              </a:rPr>
              <a:t>类判断功能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1</a:t>
            </a:r>
            <a:r>
              <a:rPr lang="en-US" altLang="zh-CN" sz="1900" smtClean="0"/>
              <a:t>.</a:t>
            </a:r>
            <a:r>
              <a:rPr lang="zh-CN" altLang="en-US" sz="1900" smtClean="0"/>
              <a:t>如何判断一个目录是否是文件</a:t>
            </a:r>
            <a:r>
              <a:rPr lang="en-US" altLang="zh-CN" sz="1900" smtClean="0"/>
              <a:t>?</a:t>
            </a:r>
            <a:r>
              <a:rPr lang="zh-CN" altLang="en-US" sz="1900" smtClean="0"/>
              <a:t>如果是判断文件夹呢？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1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2.6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File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类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list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获取功能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课程六信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10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25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12.File</a:t>
            </a:r>
            <a:r>
              <a:rPr lang="zh-CN" altLang="en-US" sz="1900">
                <a:latin typeface="+mn-ea"/>
                <a:hlinkClick r:id="rId3" action="ppaction://hlinkfile"/>
              </a:rPr>
              <a:t>类</a:t>
            </a:r>
            <a:r>
              <a:rPr lang="en-US" altLang="zh-CN" sz="1900">
                <a:latin typeface="+mn-ea"/>
                <a:hlinkClick r:id="rId3" action="ppaction://hlinkfile"/>
              </a:rPr>
              <a:t>list</a:t>
            </a:r>
            <a:r>
              <a:rPr lang="zh-CN" altLang="en-US" sz="1900">
                <a:latin typeface="+mn-ea"/>
                <a:hlinkClick r:id="rId3" action="ppaction://hlinkfile"/>
              </a:rPr>
              <a:t>获取功能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       </a:t>
            </a:r>
            <a:r>
              <a:rPr lang="en-US" altLang="zh-CN" sz="1900" smtClean="0"/>
              <a:t>1.</a:t>
            </a:r>
            <a:r>
              <a:rPr lang="zh-CN" altLang="en-US" sz="1900" smtClean="0"/>
              <a:t>如何获取指定目录下所有的文件</a:t>
            </a:r>
            <a:r>
              <a:rPr lang="en-US" altLang="zh-CN" sz="1900" smtClean="0"/>
              <a:t>(</a:t>
            </a:r>
            <a:r>
              <a:rPr lang="zh-CN" altLang="en-US" sz="1900" smtClean="0"/>
              <a:t>夹</a:t>
            </a:r>
            <a:r>
              <a:rPr lang="en-US" altLang="zh-CN" sz="1900" smtClean="0"/>
              <a:t>)</a:t>
            </a:r>
            <a:r>
              <a:rPr lang="zh-CN" altLang="en-US" sz="1900" smtClean="0"/>
              <a:t>对象</a:t>
            </a:r>
            <a:r>
              <a:rPr lang="en-US" altLang="zh-CN" sz="1900" smtClean="0"/>
              <a:t>?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6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09017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2.7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文件过滤器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课程七信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08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38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13.</a:t>
            </a:r>
            <a:r>
              <a:rPr lang="zh-CN" altLang="en-US" sz="1900">
                <a:latin typeface="+mn-ea"/>
                <a:hlinkClick r:id="rId3" action="ppaction://hlinkfile"/>
              </a:rPr>
              <a:t>文件过滤器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       1</a:t>
            </a:r>
            <a:r>
              <a:rPr lang="en-US" altLang="zh-CN" sz="1900" smtClean="0"/>
              <a:t>.</a:t>
            </a:r>
            <a:r>
              <a:rPr lang="zh-CN" altLang="en-US" sz="1900" smtClean="0"/>
              <a:t>什么是文件名称过滤器</a:t>
            </a:r>
            <a:r>
              <a:rPr lang="en-US" altLang="zh-CN" sz="1900" smtClean="0"/>
              <a:t>?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6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125041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1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2.8</a:t>
            </a:r>
            <a:r>
              <a:rPr lang="zh-CN" altLang="en-US" sz="31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文件过滤器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_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原理分析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 dirty="0"/>
              <a:t>八</a:t>
            </a:r>
            <a:r>
              <a:rPr lang="zh-CN" altLang="en-US" sz="2400" smtClean="0"/>
              <a:t>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12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05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14.</a:t>
            </a:r>
            <a:r>
              <a:rPr lang="zh-CN" altLang="en-US" sz="1900">
                <a:latin typeface="+mn-ea"/>
                <a:hlinkClick r:id="rId3" action="ppaction://hlinkfile"/>
              </a:rPr>
              <a:t>文件过滤器</a:t>
            </a:r>
            <a:r>
              <a:rPr lang="en-US" altLang="zh-CN" sz="1900">
                <a:latin typeface="+mn-ea"/>
                <a:hlinkClick r:id="rId3" action="ppaction://hlinkfile"/>
              </a:rPr>
              <a:t>_</a:t>
            </a:r>
            <a:r>
              <a:rPr lang="zh-CN" altLang="en-US" sz="1900">
                <a:latin typeface="+mn-ea"/>
                <a:hlinkClick r:id="rId3" action="ppaction://hlinkfile"/>
              </a:rPr>
              <a:t>原理分析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zh-CN" altLang="en-US" sz="190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84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0256" y="332656"/>
            <a:ext cx="7696200" cy="143986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smtClean="0">
                <a:ea typeface="新宋体" panose="02010609030101010101" pitchFamily="49" charset="-122"/>
              </a:rPr>
              <a:t/>
            </a:r>
            <a:br>
              <a:rPr lang="en-US" altLang="zh-CN" sz="3200" b="1" smtClean="0">
                <a:ea typeface="新宋体" panose="02010609030101010101" pitchFamily="49" charset="-122"/>
              </a:rPr>
            </a:br>
            <a:r>
              <a:rPr lang="zh-CN" altLang="en-US" sz="3600" b="1" smtClean="0">
                <a:ea typeface="新宋体" panose="02010609030101010101" pitchFamily="49" charset="-122"/>
              </a:rPr>
              <a:t>三</a:t>
            </a:r>
            <a:r>
              <a:rPr lang="zh-CN" altLang="en-US" sz="3600" b="1" i="1" smtClean="0">
                <a:ea typeface="新宋体" panose="02010609030101010101" pitchFamily="49" charset="-122"/>
              </a:rPr>
              <a:t>、</a:t>
            </a:r>
            <a:r>
              <a:rPr lang="zh-CN" altLang="en-US" sz="3600">
                <a:latin typeface="+mj-ea"/>
              </a:rPr>
              <a:t>递归</a:t>
            </a:r>
            <a:r>
              <a:rPr lang="en-US" altLang="zh-CN" sz="3600" smtClean="0">
                <a:latin typeface="+mj-ea"/>
              </a:rPr>
              <a:t/>
            </a:r>
            <a:br>
              <a:rPr lang="en-US" altLang="zh-CN" sz="3600" smtClean="0">
                <a:latin typeface="+mj-ea"/>
              </a:rPr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掌握递归遍历全目录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掌握递归概念和注意</a:t>
            </a:r>
            <a:r>
              <a:rPr lang="zh-CN" altLang="en-US" sz="2900" smtClean="0">
                <a:latin typeface="+mn-ea"/>
              </a:rPr>
              <a:t>事项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掌握递归求和计算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掌握递归求阶乘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掌握递归计算斐波那契数列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掌握遍历目录下的所有</a:t>
            </a:r>
            <a:r>
              <a:rPr lang="en-US" altLang="zh-CN" sz="2900">
                <a:latin typeface="+mn-ea"/>
              </a:rPr>
              <a:t>java</a:t>
            </a:r>
            <a:r>
              <a:rPr lang="zh-CN" altLang="en-US" sz="2900">
                <a:latin typeface="+mn-ea"/>
              </a:rPr>
              <a:t>文件</a:t>
            </a:r>
            <a:endParaRPr lang="en-US" sz="29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556792"/>
            <a:ext cx="63367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2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980728"/>
            <a:ext cx="7696200" cy="1439863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altLang="zh-CN" sz="3200" b="1" i="1" dirty="0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：今日课程目标</a:t>
            </a: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7142" y="2060848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800"/>
              <a:t>掌握</a:t>
            </a:r>
            <a:r>
              <a:rPr lang="en-US" altLang="zh-CN" sz="2800"/>
              <a:t>File</a:t>
            </a:r>
            <a:r>
              <a:rPr lang="zh-CN" altLang="en-US" sz="2800"/>
              <a:t>类的基本概述</a:t>
            </a:r>
            <a:endParaRPr lang="zh-CN" altLang="en-US" sz="2800" dirty="0"/>
          </a:p>
          <a:p>
            <a:pPr lvl="0"/>
            <a:r>
              <a:rPr lang="zh-CN" altLang="en-US" sz="2800"/>
              <a:t>掌握</a:t>
            </a:r>
            <a:r>
              <a:rPr lang="en-US" altLang="zh-CN" sz="2800"/>
              <a:t>File</a:t>
            </a:r>
            <a:r>
              <a:rPr lang="zh-CN" altLang="en-US" sz="2800"/>
              <a:t>类的功能使用</a:t>
            </a:r>
            <a:endParaRPr lang="en-US" altLang="zh-CN" sz="2800"/>
          </a:p>
          <a:p>
            <a:pPr lvl="0"/>
            <a:r>
              <a:rPr lang="zh-CN" altLang="en-US" sz="2800"/>
              <a:t>掌握递归</a:t>
            </a:r>
            <a:endParaRPr lang="zh-CN" altLang="en-US" sz="28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09017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递归遍历全目录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课程一信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16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54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15.</a:t>
            </a:r>
            <a:r>
              <a:rPr lang="zh-CN" altLang="en-US" sz="1900">
                <a:latin typeface="+mn-ea"/>
                <a:hlinkClick r:id="rId3" action="ppaction://hlinkfile"/>
              </a:rPr>
              <a:t>递归遍历全目录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6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递归概念和注意事项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课程二信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04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35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16.</a:t>
            </a:r>
            <a:r>
              <a:rPr lang="zh-CN" altLang="en-US" sz="1900">
                <a:latin typeface="+mn-ea"/>
                <a:hlinkClick r:id="rId3" action="ppaction://hlinkfile"/>
              </a:rPr>
              <a:t>递归概念和注意事项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1.</a:t>
            </a:r>
            <a:r>
              <a:rPr lang="zh-CN" altLang="en-US" sz="1900" smtClean="0"/>
              <a:t>什么是递归？注意事项有哪些？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32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递归求和计算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10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45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17.</a:t>
            </a:r>
            <a:r>
              <a:rPr lang="zh-CN" altLang="en-US" sz="1900">
                <a:latin typeface="+mn-ea"/>
                <a:hlinkClick r:id="rId3" action="ppaction://hlinkfile"/>
              </a:rPr>
              <a:t>递归求和计算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r>
              <a:rPr lang="en-US" altLang="zh-CN" sz="1900">
                <a:latin typeface="+mn-ea"/>
              </a:rPr>
              <a:t>	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26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递归求阶乘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02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22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18.</a:t>
            </a:r>
            <a:r>
              <a:rPr lang="zh-CN" altLang="en-US" sz="1900">
                <a:latin typeface="+mn-ea"/>
                <a:hlinkClick r:id="rId3" action="ppaction://hlinkfile"/>
              </a:rPr>
              <a:t>递归求阶乘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1.</a:t>
            </a:r>
            <a:r>
              <a:rPr lang="zh-CN" altLang="en-US" sz="1900" smtClean="0"/>
              <a:t>递归求阶乘的公式是什么？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43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3.5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递归计算斐波那契数列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07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39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19.</a:t>
            </a:r>
            <a:r>
              <a:rPr lang="zh-CN" altLang="en-US" sz="1900">
                <a:latin typeface="+mn-ea"/>
                <a:hlinkClick r:id="rId3" action="ppaction://hlinkfile"/>
              </a:rPr>
              <a:t>递归计算斐波那契数列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1.</a:t>
            </a:r>
            <a:r>
              <a:rPr lang="zh-CN" altLang="en-US" sz="1900" smtClean="0"/>
              <a:t>什么是斐波那契数列？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8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3.6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遍历目录下的所有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java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文件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课程六信息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08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46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20.</a:t>
            </a:r>
            <a:r>
              <a:rPr lang="zh-CN" altLang="en-US" sz="1900">
                <a:latin typeface="+mn-ea"/>
                <a:hlinkClick r:id="rId3" action="ppaction://hlinkfile"/>
              </a:rPr>
              <a:t>遍历目录下的所有</a:t>
            </a:r>
            <a:r>
              <a:rPr lang="en-US" altLang="zh-CN" sz="1900">
                <a:latin typeface="+mn-ea"/>
                <a:hlinkClick r:id="rId3" action="ppaction://hlinkfile"/>
              </a:rPr>
              <a:t>java</a:t>
            </a:r>
            <a:r>
              <a:rPr lang="zh-CN" altLang="en-US" sz="1900">
                <a:latin typeface="+mn-ea"/>
                <a:hlinkClick r:id="rId3" action="ppaction://hlinkfile"/>
              </a:rPr>
              <a:t>文件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27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052736"/>
            <a:ext cx="7696200" cy="154715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</a:t>
            </a:r>
            <a:r>
              <a:rPr lang="zh-CN" altLang="en-US" sz="3200" b="1" i="1" smtClean="0">
                <a:latin typeface="+mj-ea"/>
              </a:rPr>
              <a:t>一、</a:t>
            </a:r>
            <a:r>
              <a:rPr lang="en-US" altLang="zh-CN" sz="3200" smtClean="0"/>
              <a:t>File</a:t>
            </a:r>
            <a:r>
              <a:rPr lang="zh-CN" altLang="en-US" sz="3200"/>
              <a:t>类的基本概述</a:t>
            </a: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24337" y="216958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掌握</a:t>
            </a:r>
            <a:r>
              <a:rPr lang="en-US" altLang="zh-CN" sz="2800">
                <a:latin typeface="+mn-ea"/>
              </a:rPr>
              <a:t>IO</a:t>
            </a:r>
            <a:r>
              <a:rPr lang="zh-CN" altLang="en-US" sz="2800">
                <a:latin typeface="+mn-ea"/>
              </a:rPr>
              <a:t>技术概述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掌握</a:t>
            </a:r>
            <a:r>
              <a:rPr lang="en-US" altLang="zh-CN" sz="2800">
                <a:latin typeface="+mn-ea"/>
              </a:rPr>
              <a:t>File</a:t>
            </a:r>
            <a:r>
              <a:rPr lang="zh-CN" altLang="en-US" sz="2800">
                <a:latin typeface="+mn-ea"/>
              </a:rPr>
              <a:t>类的概述和</a:t>
            </a:r>
            <a:r>
              <a:rPr lang="zh-CN" altLang="en-US" sz="2800" smtClean="0">
                <a:latin typeface="+mn-ea"/>
              </a:rPr>
              <a:t>作用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掌握</a:t>
            </a:r>
            <a:r>
              <a:rPr lang="en-US" altLang="zh-CN" sz="2800">
                <a:latin typeface="+mn-ea"/>
              </a:rPr>
              <a:t>File</a:t>
            </a:r>
            <a:r>
              <a:rPr lang="zh-CN" altLang="en-US" sz="2800">
                <a:latin typeface="+mn-ea"/>
              </a:rPr>
              <a:t>类静态的成员变量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掌握</a:t>
            </a:r>
            <a:r>
              <a:rPr lang="en-US" altLang="zh-CN" sz="2800">
                <a:latin typeface="+mn-ea"/>
              </a:rPr>
              <a:t>File</a:t>
            </a:r>
            <a:r>
              <a:rPr lang="zh-CN" altLang="en-US" sz="2800">
                <a:latin typeface="+mn-ea"/>
              </a:rPr>
              <a:t>类构造方法</a:t>
            </a:r>
            <a:r>
              <a:rPr lang="en-US" altLang="zh-CN" sz="2800">
                <a:latin typeface="+mn-ea"/>
              </a:rPr>
              <a:t>_1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理解</a:t>
            </a:r>
            <a:r>
              <a:rPr lang="zh-CN" altLang="en-US" sz="2800" smtClean="0">
                <a:latin typeface="+mn-ea"/>
              </a:rPr>
              <a:t>相对</a:t>
            </a:r>
            <a:r>
              <a:rPr lang="zh-CN" altLang="en-US" sz="2800">
                <a:latin typeface="+mn-ea"/>
              </a:rPr>
              <a:t>路径和绝对路径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掌握</a:t>
            </a:r>
            <a:r>
              <a:rPr lang="en-US" altLang="zh-CN" sz="2800">
                <a:latin typeface="+mn-ea"/>
              </a:rPr>
              <a:t>File</a:t>
            </a:r>
            <a:r>
              <a:rPr lang="zh-CN" altLang="en-US" sz="2800">
                <a:latin typeface="+mn-ea"/>
              </a:rPr>
              <a:t>类的构造方法</a:t>
            </a:r>
            <a:r>
              <a:rPr lang="en-US" altLang="zh-CN" sz="2800">
                <a:latin typeface="+mn-ea"/>
              </a:rPr>
              <a:t>_2</a:t>
            </a:r>
            <a:endParaRPr lang="en-US" altLang="zh-CN" sz="2800" dirty="0" smtClean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24337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70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5315" y="940250"/>
            <a:ext cx="8496870" cy="119260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1.1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IO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技术概述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课程一信息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 smtClean="0">
                <a:latin typeface="+mn-ea"/>
              </a:rPr>
              <a:t>长度：</a:t>
            </a:r>
            <a:r>
              <a:rPr lang="en-US" altLang="zh-CN" sz="1900" smtClean="0">
                <a:latin typeface="+mn-ea"/>
              </a:rPr>
              <a:t>02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49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01.IO</a:t>
            </a:r>
            <a:r>
              <a:rPr lang="zh-CN" altLang="en-US" sz="1900">
                <a:latin typeface="+mn-ea"/>
                <a:hlinkClick r:id="rId3" action="ppaction://hlinkfile"/>
              </a:rPr>
              <a:t>技术概述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与练习：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1</a:t>
            </a:r>
            <a:r>
              <a:rPr lang="en-US" altLang="zh-CN" sz="1800" smtClean="0"/>
              <a:t>.</a:t>
            </a:r>
            <a:r>
              <a:rPr lang="zh-CN" altLang="en-US" sz="1800" smtClean="0"/>
              <a:t>什么是</a:t>
            </a:r>
            <a:r>
              <a:rPr lang="en-US" altLang="zh-CN" sz="1800" smtClean="0"/>
              <a:t>IO</a:t>
            </a:r>
            <a:r>
              <a:rPr lang="zh-CN" altLang="en-US" sz="1800"/>
              <a:t>流</a:t>
            </a:r>
            <a:r>
              <a:rPr lang="zh-CN" altLang="en-US" sz="1900" smtClean="0"/>
              <a:t>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File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类的概述和作用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05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45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02.File</a:t>
            </a:r>
            <a:r>
              <a:rPr lang="zh-CN" altLang="en-US" sz="1900">
                <a:latin typeface="+mn-ea"/>
                <a:hlinkClick r:id="rId3" action="ppaction://hlinkfile"/>
              </a:rPr>
              <a:t>类的概述和作用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en-US" altLang="zh-CN" sz="1900" smtClean="0"/>
              <a:t>1.</a:t>
            </a:r>
            <a:r>
              <a:rPr lang="zh-CN" altLang="en-US" sz="1900" smtClean="0"/>
              <a:t>复述</a:t>
            </a:r>
            <a:r>
              <a:rPr lang="en-US" altLang="zh-CN" sz="1900" smtClean="0"/>
              <a:t>File</a:t>
            </a:r>
            <a:r>
              <a:rPr lang="zh-CN" altLang="en-US" sz="1900" smtClean="0"/>
              <a:t>类的概述及作用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File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类静态的成员变量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07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14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03.File</a:t>
            </a:r>
            <a:r>
              <a:rPr lang="zh-CN" altLang="en-US" sz="1900">
                <a:latin typeface="+mn-ea"/>
                <a:hlinkClick r:id="rId3" action="ppaction://hlinkfile"/>
              </a:rPr>
              <a:t>类静态的成员变量</a:t>
            </a:r>
            <a:r>
              <a:rPr lang="en-US" altLang="zh-CN" sz="1900">
                <a:latin typeface="+mn-ea"/>
                <a:hlinkClick r:id="rId3" action="ppaction://hlinkfile"/>
              </a:rPr>
              <a:t>.</a:t>
            </a:r>
            <a:r>
              <a:rPr lang="en-US" altLang="zh-CN" sz="1900" smtClean="0">
                <a:latin typeface="+mn-ea"/>
                <a:hlinkClick r:id="rId3" action="ppaction://hlinkfile"/>
              </a:rPr>
              <a:t>avi</a:t>
            </a:r>
            <a:endParaRPr lang="en-US" altLang="zh-CN" sz="190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</a:t>
            </a:r>
            <a:r>
              <a:rPr lang="zh-CN" altLang="en-US" sz="1900" smtClean="0"/>
              <a:t>无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95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File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类构造方法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_1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07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31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04.File</a:t>
            </a:r>
            <a:r>
              <a:rPr lang="zh-CN" altLang="en-US" sz="1900">
                <a:latin typeface="+mn-ea"/>
                <a:hlinkClick r:id="rId3" action="ppaction://hlinkfile"/>
              </a:rPr>
              <a:t>类构造方法</a:t>
            </a:r>
            <a:r>
              <a:rPr lang="en-US" altLang="zh-CN" sz="1900">
                <a:latin typeface="+mn-ea"/>
                <a:hlinkClick r:id="rId3" action="ppaction://hlinkfile"/>
              </a:rPr>
              <a:t>_</a:t>
            </a:r>
            <a:r>
              <a:rPr lang="en-US" altLang="zh-CN" sz="1900" smtClean="0">
                <a:latin typeface="+mn-ea"/>
                <a:hlinkClick r:id="rId3" action="ppaction://hlinkfile"/>
              </a:rPr>
              <a:t>1.avi</a:t>
            </a:r>
            <a:endParaRPr lang="en-US" altLang="zh-CN" sz="190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</a:t>
            </a:r>
            <a:r>
              <a:rPr lang="zh-CN" altLang="en-US" sz="1900" smtClean="0"/>
              <a:t>无</a:t>
            </a:r>
            <a:endParaRPr lang="en-US" altLang="zh-CN" sz="190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58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1.5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相对路径和绝对路径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06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35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05.</a:t>
            </a:r>
            <a:r>
              <a:rPr lang="zh-CN" altLang="en-US" sz="1900">
                <a:latin typeface="+mn-ea"/>
                <a:hlinkClick r:id="rId3" action="ppaction://hlinkfile"/>
              </a:rPr>
              <a:t>相对路径和绝对路径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en-US" altLang="zh-CN" sz="1900" smtClean="0"/>
              <a:t>1</a:t>
            </a:r>
            <a:r>
              <a:rPr lang="en-US" altLang="zh-CN" sz="1900" smtClean="0"/>
              <a:t>.</a:t>
            </a:r>
            <a:r>
              <a:rPr lang="zh-CN" altLang="en-US" sz="1900" smtClean="0"/>
              <a:t>绝对路径和相对路径的区别是什么？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19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1.6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File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类的构造方法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_2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课程六信息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07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31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06.File</a:t>
            </a:r>
            <a:r>
              <a:rPr lang="zh-CN" altLang="en-US" sz="1900">
                <a:latin typeface="+mn-ea"/>
                <a:hlinkClick r:id="rId3" action="ppaction://hlinkfile"/>
              </a:rPr>
              <a:t>类的构造方法</a:t>
            </a:r>
            <a:r>
              <a:rPr lang="en-US" altLang="zh-CN" sz="1900">
                <a:latin typeface="+mn-ea"/>
                <a:hlinkClick r:id="rId3" action="ppaction://hlinkfile"/>
              </a:rPr>
              <a:t>_2.avi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</a:t>
            </a:r>
            <a:r>
              <a:rPr lang="en-US" altLang="zh-CN" sz="1900"/>
              <a:t>1.File</a:t>
            </a:r>
            <a:r>
              <a:rPr lang="zh-CN" altLang="en-US" sz="1900"/>
              <a:t>类的构造方法有</a:t>
            </a:r>
            <a:r>
              <a:rPr lang="zh-CN" altLang="en-US" sz="1900"/>
              <a:t>哪些 </a:t>
            </a:r>
            <a:r>
              <a:rPr lang="zh-CN" altLang="en-US" sz="1900" smtClean="0"/>
              <a:t>？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85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1217</Words>
  <Application>Microsoft Office PowerPoint</Application>
  <PresentationFormat>全屏显示(4:3)</PresentationFormat>
  <Paragraphs>368</Paragraphs>
  <Slides>26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宋体</vt:lpstr>
      <vt:lpstr>微软雅黑</vt:lpstr>
      <vt:lpstr>新宋体</vt:lpstr>
      <vt:lpstr>Arial</vt:lpstr>
      <vt:lpstr>Calibri</vt:lpstr>
      <vt:lpstr>Wingdings</vt:lpstr>
      <vt:lpstr>Office 主题</vt:lpstr>
      <vt:lpstr>PowerPoint 演示文稿</vt:lpstr>
      <vt:lpstr>Tip：今日课程目标</vt:lpstr>
      <vt:lpstr> 一、File类的基本概述</vt:lpstr>
      <vt:lpstr>1.1、IO技术概述</vt:lpstr>
      <vt:lpstr>1.2、File类的概述和作用</vt:lpstr>
      <vt:lpstr>1.3、File类静态的成员变量</vt:lpstr>
      <vt:lpstr>1.4、File类构造方法_1</vt:lpstr>
      <vt:lpstr>1.5、相对路径和绝对路径</vt:lpstr>
      <vt:lpstr>1.6、File类的构造方法_2</vt:lpstr>
      <vt:lpstr>二、File类的功能使用 </vt:lpstr>
      <vt:lpstr>2.1、File类创建文件功能</vt:lpstr>
      <vt:lpstr>2.2、File类创建目录功能</vt:lpstr>
      <vt:lpstr>2.3、File类删除功能</vt:lpstr>
      <vt:lpstr>2.4、File类获取功能</vt:lpstr>
      <vt:lpstr>2.5、File类判断功能</vt:lpstr>
      <vt:lpstr>2.6、File类list获取功能</vt:lpstr>
      <vt:lpstr>2.7、文件过滤器</vt:lpstr>
      <vt:lpstr>2.8、文件过滤器_原理分析</vt:lpstr>
      <vt:lpstr> 三、递归  </vt:lpstr>
      <vt:lpstr>3.1、递归遍历全目录</vt:lpstr>
      <vt:lpstr>3.2、递归概念和注意事项</vt:lpstr>
      <vt:lpstr>3.3、递归求和计算</vt:lpstr>
      <vt:lpstr>3.4、递归求阶乘</vt:lpstr>
      <vt:lpstr>3.5、递归计算斐波那契数列</vt:lpstr>
      <vt:lpstr>3.6、遍历目录下的所有java文件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HangGe</cp:lastModifiedBy>
  <cp:revision>104</cp:revision>
  <dcterms:created xsi:type="dcterms:W3CDTF">2015-06-29T07:19:00Z</dcterms:created>
  <dcterms:modified xsi:type="dcterms:W3CDTF">2016-08-18T14:12:59Z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