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6" r:id="rId3"/>
    <p:sldId id="267" r:id="rId4"/>
    <p:sldId id="268" r:id="rId5"/>
    <p:sldId id="269" r:id="rId6"/>
    <p:sldId id="288" r:id="rId7"/>
    <p:sldId id="289" r:id="rId8"/>
    <p:sldId id="290" r:id="rId9"/>
    <p:sldId id="291" r:id="rId10"/>
    <p:sldId id="270" r:id="rId11"/>
    <p:sldId id="271" r:id="rId12"/>
    <p:sldId id="272" r:id="rId13"/>
    <p:sldId id="273" r:id="rId14"/>
    <p:sldId id="274" r:id="rId15"/>
    <p:sldId id="279" r:id="rId16"/>
    <p:sldId id="280" r:id="rId17"/>
    <p:sldId id="281" r:id="rId18"/>
    <p:sldId id="292" r:id="rId19"/>
    <p:sldId id="296" r:id="rId20"/>
    <p:sldId id="297" r:id="rId21"/>
    <p:sldId id="298" r:id="rId22"/>
    <p:sldId id="299" r:id="rId23"/>
    <p:sldId id="300" r:id="rId24"/>
    <p:sldId id="301" r:id="rId25"/>
    <p:sldId id="259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66" autoAdjust="0"/>
    <p:restoredTop sz="90680" autoAdjust="0"/>
  </p:normalViewPr>
  <p:slideViewPr>
    <p:cSldViewPr>
      <p:cViewPr varScale="1">
        <p:scale>
          <a:sx n="53" d="100"/>
          <a:sy n="53" d="100"/>
        </p:scale>
        <p:origin x="48" y="6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2016/8/19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2016/8/19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92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什么是异常？</a:t>
            </a:r>
            <a:endParaRPr lang="en-US" altLang="zh-CN" smtClean="0"/>
          </a:p>
          <a:p>
            <a:r>
              <a:rPr lang="en-US" altLang="zh-CN" smtClean="0"/>
              <a:t>Java</a:t>
            </a:r>
            <a:r>
              <a:rPr lang="zh-CN" altLang="en-US" smtClean="0"/>
              <a:t>代码在运行时期发生的问题就是异常。</a:t>
            </a:r>
            <a:endParaRPr lang="en-US" altLang="zh-CN" smtClean="0"/>
          </a:p>
          <a:p>
            <a:r>
              <a:rPr lang="zh-CN" altLang="en-US" smtClean="0"/>
              <a:t>我们见过的异常：数组角标越界异常</a:t>
            </a:r>
            <a:r>
              <a:rPr lang="en-US" altLang="zh-CN" smtClean="0"/>
              <a:t>ArrayIndexOutOfBoundsException,</a:t>
            </a:r>
            <a:r>
              <a:rPr lang="zh-CN" altLang="en-US" smtClean="0"/>
              <a:t>空指针异常</a:t>
            </a:r>
            <a:r>
              <a:rPr lang="en-US" altLang="zh-CN" smtClean="0"/>
              <a:t>NullPointerException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捕获异常格式：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try 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需要被检测的语句。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	catch(</a:t>
            </a:r>
            <a:r>
              <a:rPr lang="zh-CN" altLang="en-US" smtClean="0"/>
              <a:t>异常类 变量</a:t>
            </a:r>
            <a:r>
              <a:rPr lang="en-US" altLang="zh-CN" smtClean="0"/>
              <a:t>) { //</a:t>
            </a:r>
            <a:r>
              <a:rPr lang="zh-CN" altLang="en-US" smtClean="0"/>
              <a:t>参数。</a:t>
            </a:r>
          </a:p>
          <a:p>
            <a:r>
              <a:rPr lang="zh-CN" altLang="en-US" smtClean="0"/>
              <a:t>		</a:t>
            </a:r>
            <a:r>
              <a:rPr lang="en-US" altLang="zh-CN" smtClean="0"/>
              <a:t>//</a:t>
            </a:r>
            <a:r>
              <a:rPr lang="zh-CN" altLang="en-US" smtClean="0"/>
              <a:t>异常的处理语句。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	finally 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一定会被执行的语句。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格式说明：</a:t>
            </a:r>
          </a:p>
          <a:p>
            <a:r>
              <a:rPr lang="en-US" altLang="zh-CN" smtClean="0"/>
              <a:t>	a: try</a:t>
            </a:r>
          </a:p>
          <a:p>
            <a:pPr lvl="1"/>
            <a:r>
              <a:rPr lang="en-US" altLang="zh-CN" smtClean="0"/>
              <a:t>	</a:t>
            </a:r>
            <a:r>
              <a:rPr lang="zh-CN" altLang="en-US" smtClean="0"/>
              <a:t>该代码块中编写可能产生异常的代码。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b: catch</a:t>
            </a:r>
          </a:p>
          <a:p>
            <a:r>
              <a:rPr lang="en-US" altLang="zh-CN" smtClean="0"/>
              <a:t>	</a:t>
            </a:r>
            <a:r>
              <a:rPr lang="zh-CN" altLang="en-US" smtClean="0"/>
              <a:t>用来进行某种异常的捕获，实现对捕获到的异常进行处理。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c: finally</a:t>
            </a:r>
            <a:r>
              <a:rPr lang="zh-CN" altLang="en-US" smtClean="0"/>
              <a:t>：</a:t>
            </a:r>
          </a:p>
          <a:p>
            <a:r>
              <a:rPr lang="zh-CN" altLang="en-US" smtClean="0"/>
              <a:t>	有一些特定的代码无论异常是否发生，都需要执行。</a:t>
            </a:r>
          </a:p>
          <a:p>
            <a:r>
              <a:rPr lang="zh-CN" altLang="en-US" smtClean="0"/>
              <a:t>	另外，因为异常会引发程序跳转，导致有些语句执行不到。</a:t>
            </a:r>
          </a:p>
          <a:p>
            <a:r>
              <a:rPr lang="zh-CN" altLang="en-US" smtClean="0"/>
              <a:t>	而</a:t>
            </a:r>
            <a:r>
              <a:rPr lang="en-US" altLang="zh-CN" smtClean="0"/>
              <a:t>finally</a:t>
            </a:r>
            <a:r>
              <a:rPr lang="zh-CN" altLang="en-US" smtClean="0"/>
              <a:t>就是解决这个问题的，在</a:t>
            </a:r>
            <a:r>
              <a:rPr lang="en-US" altLang="zh-CN" smtClean="0"/>
              <a:t>finally</a:t>
            </a:r>
            <a:r>
              <a:rPr lang="zh-CN" altLang="en-US" smtClean="0"/>
              <a:t>代码块中存放的代码都是一定会被执行的。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d</a:t>
            </a:r>
            <a:r>
              <a:rPr lang="zh-CN" altLang="en-US" smtClean="0"/>
              <a:t>：</a:t>
            </a:r>
            <a:r>
              <a:rPr lang="en-US" altLang="zh-CN" smtClean="0"/>
              <a:t>try...catch...</a:t>
            </a:r>
          </a:p>
          <a:p>
            <a:r>
              <a:rPr lang="en-US" altLang="zh-CN" smtClean="0"/>
              <a:t>	</a:t>
            </a:r>
            <a:r>
              <a:rPr lang="zh-CN" altLang="en-US" smtClean="0"/>
              <a:t>处理掉异常后，程序可以继续执行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166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444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148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727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278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880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890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749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32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1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985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88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74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385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异常的处理方式：</a:t>
            </a:r>
          </a:p>
          <a:p>
            <a:r>
              <a:rPr lang="en-US" altLang="zh-CN" smtClean="0"/>
              <a:t>	a</a:t>
            </a:r>
            <a:r>
              <a:rPr lang="zh-CN" altLang="en-US" smtClean="0"/>
              <a:t>：</a:t>
            </a:r>
            <a:r>
              <a:rPr lang="en-US" altLang="zh-CN" smtClean="0"/>
              <a:t>JVM</a:t>
            </a:r>
            <a:r>
              <a:rPr lang="zh-CN" altLang="en-US" smtClean="0"/>
              <a:t>的默认处理方式</a:t>
            </a:r>
          </a:p>
          <a:p>
            <a:r>
              <a:rPr lang="en-US" altLang="zh-CN" smtClean="0"/>
              <a:t>		</a:t>
            </a:r>
            <a:r>
              <a:rPr lang="zh-CN" altLang="en-US" smtClean="0"/>
              <a:t>把异常的名称</a:t>
            </a:r>
            <a:r>
              <a:rPr lang="en-US" altLang="zh-CN" smtClean="0"/>
              <a:t>,</a:t>
            </a:r>
            <a:r>
              <a:rPr lang="zh-CN" altLang="en-US" smtClean="0"/>
              <a:t>原因</a:t>
            </a:r>
            <a:r>
              <a:rPr lang="en-US" altLang="zh-CN" smtClean="0"/>
              <a:t>,</a:t>
            </a:r>
            <a:r>
              <a:rPr lang="zh-CN" altLang="en-US" smtClean="0"/>
              <a:t>位置等信息输出在控制台，同时会结束程序。</a:t>
            </a:r>
          </a:p>
          <a:p>
            <a:r>
              <a:rPr lang="en-US" altLang="zh-CN" smtClean="0"/>
              <a:t>		</a:t>
            </a:r>
            <a:r>
              <a:rPr lang="zh-CN" altLang="en-US" smtClean="0"/>
              <a:t>一旦有异常发生，其后来的代码不能继续执行。</a:t>
            </a:r>
          </a:p>
          <a:p>
            <a:r>
              <a:rPr lang="en-US" altLang="zh-CN" smtClean="0"/>
              <a:t>	b</a:t>
            </a:r>
            <a:r>
              <a:rPr lang="zh-CN" altLang="en-US" smtClean="0"/>
              <a:t>：解决程序中异常的手动方式</a:t>
            </a:r>
          </a:p>
          <a:p>
            <a:r>
              <a:rPr lang="en-US" altLang="zh-CN" smtClean="0"/>
              <a:t>		a)</a:t>
            </a:r>
            <a:r>
              <a:rPr lang="zh-CN" altLang="en-US" smtClean="0"/>
              <a:t>：编写处理代码 </a:t>
            </a:r>
            <a:r>
              <a:rPr lang="en-US" altLang="zh-CN" smtClean="0"/>
              <a:t>try...catch...finally</a:t>
            </a:r>
          </a:p>
          <a:p>
            <a:r>
              <a:rPr lang="en-US" altLang="zh-CN" smtClean="0"/>
              <a:t>		b)</a:t>
            </a:r>
            <a:r>
              <a:rPr lang="zh-CN" altLang="en-US" smtClean="0"/>
              <a:t>：抛出 </a:t>
            </a:r>
            <a:r>
              <a:rPr lang="en-US" altLang="zh-CN" smtClean="0"/>
              <a:t>throws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3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200" smtClean="0"/>
              <a:t>1.throw</a:t>
            </a:r>
            <a:r>
              <a:rPr lang="zh-CN" altLang="en-US" sz="1200" smtClean="0"/>
              <a:t>的使用范围？</a:t>
            </a:r>
            <a:endParaRPr lang="en-US" altLang="zh-CN" sz="12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200" smtClean="0"/>
              <a:t>	</a:t>
            </a:r>
            <a:r>
              <a:rPr lang="zh-CN" altLang="en-US" sz="1200" smtClean="0"/>
              <a:t>方法内部。</a:t>
            </a:r>
            <a:endParaRPr lang="en-US" altLang="zh-CN" sz="12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200" smtClean="0"/>
              <a:t>2.throw</a:t>
            </a:r>
            <a:r>
              <a:rPr lang="zh-CN" altLang="en-US" sz="1200" smtClean="0"/>
              <a:t>抛出异常的格式</a:t>
            </a:r>
            <a:r>
              <a:rPr lang="zh-CN" altLang="en-US" sz="1100" smtClean="0">
                <a:latin typeface="+mn-ea"/>
              </a:rPr>
              <a:t>？</a:t>
            </a:r>
            <a:endParaRPr lang="en-US" altLang="zh-CN" sz="1100" smtClean="0">
              <a:latin typeface="+mn-ea"/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400" smtClean="0">
                <a:latin typeface="+mn-ea"/>
              </a:rPr>
              <a:t>	throw new </a:t>
            </a:r>
            <a:r>
              <a:rPr lang="zh-CN" altLang="en-US" sz="1400" smtClean="0">
                <a:latin typeface="+mn-ea"/>
              </a:rPr>
              <a:t>异常类名</a:t>
            </a:r>
            <a:r>
              <a:rPr lang="en-US" altLang="zh-CN" sz="1400" smtClean="0">
                <a:latin typeface="+mn-ea"/>
              </a:rPr>
              <a:t>(</a:t>
            </a:r>
            <a:r>
              <a:rPr lang="zh-CN" altLang="en-US" sz="1400" smtClean="0">
                <a:latin typeface="+mn-ea"/>
              </a:rPr>
              <a:t>参数</a:t>
            </a:r>
            <a:r>
              <a:rPr lang="en-US" altLang="zh-CN" sz="1400" smtClean="0">
                <a:latin typeface="+mn-ea"/>
              </a:rPr>
              <a:t>);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84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smtClean="0"/>
              <a:t>1.throws</a:t>
            </a:r>
            <a:r>
              <a:rPr lang="zh-CN" altLang="en-US" sz="1200" smtClean="0"/>
              <a:t>声明异常的格式？</a:t>
            </a:r>
            <a:r>
              <a:rPr lang="en-US" altLang="zh-CN" sz="1400" smtClean="0"/>
              <a:t> </a:t>
            </a:r>
            <a:endParaRPr lang="en-US" altLang="zh-CN" smtClean="0"/>
          </a:p>
          <a:p>
            <a:r>
              <a:rPr lang="zh-CN" altLang="en-US" smtClean="0"/>
              <a:t>修饰符 返回值类型 方法名</a:t>
            </a:r>
            <a:r>
              <a:rPr lang="en-US" altLang="zh-CN" smtClean="0"/>
              <a:t>(</a:t>
            </a:r>
            <a:r>
              <a:rPr lang="zh-CN" altLang="en-US" smtClean="0"/>
              <a:t>参数</a:t>
            </a:r>
            <a:r>
              <a:rPr lang="en-US" altLang="zh-CN" smtClean="0"/>
              <a:t>) throws </a:t>
            </a:r>
            <a:r>
              <a:rPr lang="zh-CN" altLang="en-US" smtClean="0"/>
              <a:t>异常类名</a:t>
            </a:r>
            <a:r>
              <a:rPr lang="en-US" altLang="zh-CN" smtClean="0"/>
              <a:t>1,</a:t>
            </a:r>
            <a:r>
              <a:rPr lang="zh-CN" altLang="en-US" smtClean="0"/>
              <a:t>异常类名</a:t>
            </a:r>
            <a:r>
              <a:rPr lang="en-US" altLang="zh-CN" smtClean="0"/>
              <a:t>2… {   }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16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2016/8/19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day23_07(IO&#27969;&#23545;&#35937;)&#23383;&#33410;&#36755;&#20837;&#27969;InputStream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day23_08(IO&#27969;&#23545;&#35937;)&#23383;&#33410;&#36755;&#20837;&#27969;FileInputStream&#35835;&#21462;&#23383;&#33410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day23_09(IO&#27969;&#23545;&#35937;)&#23383;&#33410;&#36755;&#20837;&#27969;FileInputStream&#35835;&#21462;&#23383;&#33410;&#25968;&#32452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day23_10(IO&#27969;&#23545;&#35937;)&#23383;&#33410;&#36755;&#20837;&#27969;FileInputStream&#35835;&#21462;&#23383;&#33410;&#25968;&#32452;&#30340;&#23454;&#29616;&#21407;&#29702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day23_11(IO&#27969;&#23545;&#35937;)&#25991;&#20214;&#22797;&#21046;&#21407;&#29702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day23_12(IO&#27969;&#23545;&#35937;)&#23383;&#33410;&#27969;&#22797;&#21046;&#25991;&#20214;&#35835;&#21462;&#21333;&#20010;&#23383;&#33410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day23_13(IO&#27969;&#23545;&#35937;)&#23383;&#33410;&#27969;&#22797;&#21046;&#25991;&#20214;&#35835;&#21462;&#23383;&#33410;&#25968;&#32452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day23_14(IO&#27969;&#23545;&#35937;)&#32534;&#30721;&#34920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day23_15(IO&#27969;&#23545;&#35937;)&#23383;&#31526;&#36755;&#20986;&#27969;&#20889;&#25991;&#26412;FileWriter&#31867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day23_16(IO&#27969;&#23545;&#35937;)&#23383;&#31526;&#36755;&#20837;&#27969;&#35835;&#21462;&#25991;&#26412;FileReader&#31867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day23_17(IO&#27969;&#23545;&#35937;)flush&#26041;&#27861;&#21644;close&#26041;&#27861;&#21306;&#21035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day23_18(IO&#27969;&#23545;&#35937;)&#23383;&#31526;&#27969;&#22797;&#21046;&#25991;&#26412;&#25991;&#20214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day23_01(IO&#27969;&#23545;&#35937;)&#36755;&#20837;&#21644;&#36755;&#20986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day23_02(IO&#27969;&#23545;&#35937;)&#23383;&#33410;&#36755;&#20986;&#27969;OutputStream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day23_03(IO&#27969;&#23545;&#35937;)&#23383;&#33410;&#36755;&#20986;&#27969;FileOutputStream&#20889;&#23383;&#33410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day23_04(IO&#27969;&#23545;&#35937;)&#23383;&#33410;&#36755;&#20986;&#27969;FileOutputStream&#20889;&#23383;&#33410;&#25968;&#32452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day23_05(IO&#27969;&#23545;&#35937;)&#25991;&#20214;&#30340;&#32493;&#20889;&#21644;&#25442;&#34892;&#31526;&#21495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day23_06(IO&#27969;&#23545;&#35937;)IO&#20013;&#30340;&#24322;&#24120;&#22788;&#29702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2020" y="2660688"/>
            <a:ext cx="1510350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4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837009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spcAft>
                <a:spcPct val="20000"/>
              </a:spcAft>
              <a:defRPr/>
            </a:pPr>
            <a:r>
              <a:rPr lang="zh-CN" altLang="en-US" sz="3200" b="1" smtClean="0">
                <a:latin typeface="+mj-ea"/>
              </a:rPr>
              <a:t>二</a:t>
            </a:r>
            <a:r>
              <a:rPr lang="zh-CN" altLang="en-US" sz="3200" b="1" i="1" smtClean="0">
                <a:latin typeface="+mj-ea"/>
              </a:rPr>
              <a:t>、</a:t>
            </a:r>
            <a:r>
              <a:rPr lang="zh-CN" altLang="en-US" sz="3200"/>
              <a:t>字节输入流的使用</a:t>
            </a:r>
            <a:r>
              <a:rPr lang="en-US" altLang="zh-CN" sz="3200" smtClean="0"/>
              <a:t/>
            </a:r>
            <a:br>
              <a:rPr lang="en-US" altLang="zh-CN" sz="3200" smtClean="0"/>
            </a:b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27584" y="1850479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掌握字节输入流</a:t>
            </a:r>
            <a:r>
              <a:rPr lang="en-US" altLang="zh-CN" sz="2800">
                <a:latin typeface="+mn-ea"/>
              </a:rPr>
              <a:t>InputStream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掌握字节输入流</a:t>
            </a:r>
            <a:r>
              <a:rPr lang="en-US" altLang="zh-CN" sz="2800">
                <a:latin typeface="+mn-ea"/>
              </a:rPr>
              <a:t>FileInputStream</a:t>
            </a:r>
            <a:r>
              <a:rPr lang="zh-CN" altLang="en-US" sz="2800">
                <a:latin typeface="+mn-ea"/>
              </a:rPr>
              <a:t>读取字节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掌握</a:t>
            </a:r>
            <a:r>
              <a:rPr lang="zh-CN" altLang="en-US" sz="2800">
                <a:latin typeface="+mn-ea"/>
              </a:rPr>
              <a:t>字节</a:t>
            </a:r>
            <a:r>
              <a:rPr lang="zh-CN" altLang="en-US" sz="2800" smtClean="0">
                <a:latin typeface="+mn-ea"/>
              </a:rPr>
              <a:t>输入流读取字节数组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掌握</a:t>
            </a:r>
            <a:r>
              <a:rPr lang="zh-CN" altLang="en-US" sz="2800">
                <a:latin typeface="+mn-ea"/>
              </a:rPr>
              <a:t>字节</a:t>
            </a:r>
            <a:r>
              <a:rPr lang="zh-CN" altLang="en-US" sz="2800" smtClean="0">
                <a:latin typeface="+mn-ea"/>
              </a:rPr>
              <a:t>输入流读取</a:t>
            </a:r>
            <a:r>
              <a:rPr lang="zh-CN" altLang="en-US" sz="2800">
                <a:latin typeface="+mn-ea"/>
              </a:rPr>
              <a:t>字节数组的实现原理</a:t>
            </a:r>
            <a:endParaRPr lang="en-US" altLang="zh-CN" sz="2800" dirty="0" smtClean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48478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980728"/>
            <a:ext cx="7768208" cy="151216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字节输入流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InputStream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课程一信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04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13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07.</a:t>
            </a:r>
            <a:r>
              <a:rPr lang="zh-CN" altLang="en-US" sz="1900">
                <a:latin typeface="+mn-ea"/>
                <a:hlinkClick r:id="rId3" action="ppaction://hlinkfile"/>
              </a:rPr>
              <a:t>字节输入流</a:t>
            </a:r>
            <a:r>
              <a:rPr lang="en-US" altLang="zh-CN" sz="1900">
                <a:latin typeface="+mn-ea"/>
                <a:hlinkClick r:id="rId3" action="ppaction://hlinkfile"/>
              </a:rPr>
              <a:t>InputStream.avi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</a:t>
            </a:r>
            <a:r>
              <a:rPr lang="en-US" altLang="zh-CN" sz="1900" smtClean="0"/>
              <a:t>1</a:t>
            </a:r>
            <a:r>
              <a:rPr lang="en-US" altLang="zh-CN" sz="1900" smtClean="0"/>
              <a:t>.</a:t>
            </a:r>
            <a:r>
              <a:rPr lang="zh-CN" altLang="en-US" sz="1900" smtClean="0"/>
              <a:t>字节输入流的顶层类是什么</a:t>
            </a:r>
            <a:r>
              <a:rPr lang="zh-CN" altLang="en-US" sz="1900" smtClean="0"/>
              <a:t>？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5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字节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输入流读取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字节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smtClean="0"/>
              <a:t>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13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30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08.</a:t>
            </a:r>
            <a:r>
              <a:rPr lang="zh-CN" altLang="en-US" sz="1900">
                <a:latin typeface="+mn-ea"/>
                <a:hlinkClick r:id="rId3" action="ppaction://hlinkfile"/>
              </a:rPr>
              <a:t>字节输入流</a:t>
            </a:r>
            <a:r>
              <a:rPr lang="en-US" altLang="zh-CN" sz="1900">
                <a:latin typeface="+mn-ea"/>
                <a:hlinkClick r:id="rId3" action="ppaction://hlinkfile"/>
              </a:rPr>
              <a:t>FileInputStream</a:t>
            </a:r>
            <a:r>
              <a:rPr lang="zh-CN" altLang="en-US" sz="1900">
                <a:latin typeface="+mn-ea"/>
                <a:hlinkClick r:id="rId3" action="ppaction://hlinkfile"/>
              </a:rPr>
              <a:t>读取字节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</a:t>
            </a:r>
            <a:r>
              <a:rPr lang="en-US" altLang="zh-CN" sz="1900" smtClean="0"/>
              <a:t>1</a:t>
            </a:r>
            <a:r>
              <a:rPr lang="en-US" altLang="zh-CN" sz="1900"/>
              <a:t>. </a:t>
            </a:r>
            <a:r>
              <a:rPr lang="zh-CN" altLang="en-US" sz="1900" smtClean="0"/>
              <a:t>字节流一次读取一个字节，返回值代表什么？</a:t>
            </a:r>
            <a:r>
              <a:rPr lang="en-US" altLang="zh-CN" sz="2400" smtClean="0"/>
              <a:t>      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05273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字节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输入流读取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字节数组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 dirty="0"/>
              <a:t>三</a:t>
            </a:r>
            <a:r>
              <a:rPr lang="zh-CN" altLang="en-US" sz="2400" smtClean="0"/>
              <a:t>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08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25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09.</a:t>
            </a:r>
            <a:r>
              <a:rPr lang="zh-CN" altLang="en-US" sz="1900">
                <a:latin typeface="+mn-ea"/>
                <a:hlinkClick r:id="rId3" action="ppaction://hlinkfile"/>
              </a:rPr>
              <a:t>字节输入流</a:t>
            </a:r>
            <a:r>
              <a:rPr lang="en-US" altLang="zh-CN" sz="1900">
                <a:latin typeface="+mn-ea"/>
                <a:hlinkClick r:id="rId3" action="ppaction://hlinkfile"/>
              </a:rPr>
              <a:t>FileInputStream</a:t>
            </a:r>
            <a:r>
              <a:rPr lang="zh-CN" altLang="en-US" sz="1900">
                <a:latin typeface="+mn-ea"/>
                <a:hlinkClick r:id="rId3" action="ppaction://hlinkfile"/>
              </a:rPr>
              <a:t>读取字节数组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1.</a:t>
            </a:r>
            <a:r>
              <a:rPr lang="zh-CN" altLang="en-US" sz="1900" smtClean="0"/>
              <a:t>字节输入流一次读一个字节数组，返回值代表什么？</a:t>
            </a:r>
            <a:r>
              <a:rPr lang="en-US" altLang="zh-CN" sz="2400" smtClean="0"/>
              <a:t>      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053033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字节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输入流读取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字节数组的实现原理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smtClean="0"/>
              <a:t>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14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07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10.</a:t>
            </a:r>
            <a:r>
              <a:rPr lang="zh-CN" altLang="en-US" sz="1900">
                <a:latin typeface="+mn-ea"/>
                <a:hlinkClick r:id="rId3" action="ppaction://hlinkfile"/>
              </a:rPr>
              <a:t>字节输入流</a:t>
            </a:r>
            <a:r>
              <a:rPr lang="en-US" altLang="zh-CN" sz="1900">
                <a:latin typeface="+mn-ea"/>
                <a:hlinkClick r:id="rId3" action="ppaction://hlinkfile"/>
              </a:rPr>
              <a:t>FileInputStream</a:t>
            </a:r>
            <a:r>
              <a:rPr lang="zh-CN" altLang="en-US" sz="1900">
                <a:latin typeface="+mn-ea"/>
                <a:hlinkClick r:id="rId3" action="ppaction://hlinkfile"/>
              </a:rPr>
              <a:t>读取字节数组的实现原理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       </a:t>
            </a:r>
            <a:r>
              <a:rPr lang="zh-CN" altLang="en-US" sz="190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0256" y="332656"/>
            <a:ext cx="7696200" cy="143986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smtClean="0">
                <a:ea typeface="新宋体" panose="02010609030101010101" pitchFamily="49" charset="-122"/>
              </a:rPr>
              <a:t/>
            </a:r>
            <a:br>
              <a:rPr lang="en-US" altLang="zh-CN" sz="3200" b="1" smtClean="0">
                <a:ea typeface="新宋体" panose="02010609030101010101" pitchFamily="49" charset="-122"/>
              </a:rPr>
            </a:br>
            <a:r>
              <a:rPr lang="zh-CN" altLang="en-US" sz="3600" b="1" smtClean="0">
                <a:ea typeface="新宋体" panose="02010609030101010101" pitchFamily="49" charset="-122"/>
              </a:rPr>
              <a:t>三</a:t>
            </a:r>
            <a:r>
              <a:rPr lang="zh-CN" altLang="en-US" sz="3600" b="1" i="1" smtClean="0">
                <a:ea typeface="新宋体" panose="02010609030101010101" pitchFamily="49" charset="-122"/>
              </a:rPr>
              <a:t>、</a:t>
            </a:r>
            <a:r>
              <a:rPr lang="zh-CN" altLang="en-US" sz="3600"/>
              <a:t>字节流完成文件复制</a:t>
            </a:r>
            <a:r>
              <a:rPr lang="en-US" altLang="zh-CN" sz="3600" smtClean="0">
                <a:latin typeface="+mj-ea"/>
              </a:rPr>
              <a:t/>
            </a:r>
            <a:br>
              <a:rPr lang="en-US" altLang="zh-CN" sz="3600" smtClean="0">
                <a:latin typeface="+mj-ea"/>
              </a:rPr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掌握文件复制原理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掌握字节流复制文件读取</a:t>
            </a:r>
            <a:r>
              <a:rPr lang="zh-CN" altLang="en-US" sz="2900">
                <a:latin typeface="+mn-ea"/>
              </a:rPr>
              <a:t>单个</a:t>
            </a:r>
            <a:r>
              <a:rPr lang="zh-CN" altLang="en-US" sz="2900" smtClean="0">
                <a:latin typeface="+mn-ea"/>
              </a:rPr>
              <a:t>字节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</a:t>
            </a:r>
            <a:r>
              <a:rPr lang="zh-CN" altLang="en-US" sz="2900">
                <a:latin typeface="+mn-ea"/>
              </a:rPr>
              <a:t>字节流复制文件读取字节数组</a:t>
            </a:r>
            <a:endParaRPr lang="en-US" sz="29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556792"/>
            <a:ext cx="63367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2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09017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文件复制原理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课程一信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05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20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11.</a:t>
            </a:r>
            <a:r>
              <a:rPr lang="zh-CN" altLang="en-US" sz="1900">
                <a:latin typeface="+mn-ea"/>
                <a:hlinkClick r:id="rId3" action="ppaction://hlinkfile"/>
              </a:rPr>
              <a:t>文件复制原理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6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字节流复制文件读取单个字节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课程二信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08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59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12.</a:t>
            </a:r>
            <a:r>
              <a:rPr lang="zh-CN" altLang="en-US" sz="1900">
                <a:latin typeface="+mn-ea"/>
                <a:hlinkClick r:id="rId3" action="ppaction://hlinkfile"/>
              </a:rPr>
              <a:t>字节流复制文件读取单个字节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1</a:t>
            </a:r>
            <a:r>
              <a:rPr lang="en-US" altLang="zh-CN" sz="1900" smtClean="0"/>
              <a:t>.</a:t>
            </a:r>
            <a:r>
              <a:rPr lang="zh-CN" altLang="en-US" sz="1900" smtClean="0"/>
              <a:t>简述字节流复制文件的思路。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32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字节流复制文件读取字节数组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07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07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13.</a:t>
            </a:r>
            <a:r>
              <a:rPr lang="zh-CN" altLang="en-US" sz="1900">
                <a:latin typeface="+mn-ea"/>
                <a:hlinkClick r:id="rId3" action="ppaction://hlinkfile"/>
              </a:rPr>
              <a:t>字节流复制文件读取字节数组</a:t>
            </a:r>
            <a:r>
              <a:rPr lang="en-US" altLang="zh-CN" sz="1900">
                <a:latin typeface="+mn-ea"/>
                <a:hlinkClick r:id="rId3" action="ppaction://hlinkfile"/>
              </a:rPr>
              <a:t>.</a:t>
            </a:r>
            <a:r>
              <a:rPr lang="en-US" altLang="zh-CN" sz="1900" smtClean="0">
                <a:latin typeface="+mn-ea"/>
                <a:hlinkClick r:id="rId3" action="ppaction://hlinkfile"/>
              </a:rPr>
              <a:t>avi</a:t>
            </a:r>
            <a:r>
              <a:rPr lang="en-US" altLang="zh-CN" sz="1900">
                <a:latin typeface="+mn-ea"/>
              </a:rPr>
              <a:t>	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26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0256" y="332656"/>
            <a:ext cx="7696200" cy="143986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smtClean="0">
                <a:ea typeface="新宋体" panose="02010609030101010101" pitchFamily="49" charset="-122"/>
              </a:rPr>
              <a:t/>
            </a:r>
            <a:br>
              <a:rPr lang="en-US" altLang="zh-CN" sz="3200" b="1" smtClean="0">
                <a:ea typeface="新宋体" panose="02010609030101010101" pitchFamily="49" charset="-122"/>
              </a:rPr>
            </a:br>
            <a:r>
              <a:rPr lang="zh-CN" altLang="en-US" sz="3600"/>
              <a:t>四</a:t>
            </a:r>
            <a:r>
              <a:rPr lang="zh-CN" altLang="en-US" sz="3600" b="1" i="1" smtClean="0">
                <a:ea typeface="新宋体" panose="02010609030101010101" pitchFamily="49" charset="-122"/>
              </a:rPr>
              <a:t>、</a:t>
            </a:r>
            <a:r>
              <a:rPr lang="zh-CN" altLang="en-US" sz="3600" smtClean="0"/>
              <a:t>字节流完成文件复制</a:t>
            </a:r>
            <a:r>
              <a:rPr lang="en-US" altLang="zh-CN" sz="3600" smtClean="0">
                <a:latin typeface="+mj-ea"/>
              </a:rPr>
              <a:t/>
            </a:r>
            <a:br>
              <a:rPr lang="en-US" altLang="zh-CN" sz="3600" smtClean="0">
                <a:latin typeface="+mj-ea"/>
              </a:rPr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掌握编码表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掌握字符输出流写文本</a:t>
            </a:r>
            <a:r>
              <a:rPr lang="en-US" altLang="zh-CN" sz="2900">
                <a:latin typeface="+mn-ea"/>
              </a:rPr>
              <a:t>FileWriter</a:t>
            </a:r>
            <a:r>
              <a:rPr lang="zh-CN" altLang="en-US" sz="2900">
                <a:latin typeface="+mn-ea"/>
              </a:rPr>
              <a:t>类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掌握字符输入流读取文本</a:t>
            </a:r>
            <a:r>
              <a:rPr lang="en-US" altLang="zh-CN" sz="2900">
                <a:latin typeface="+mn-ea"/>
              </a:rPr>
              <a:t>FileReader</a:t>
            </a:r>
            <a:r>
              <a:rPr lang="zh-CN" altLang="en-US" sz="2900" smtClean="0">
                <a:latin typeface="+mn-ea"/>
              </a:rPr>
              <a:t>类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</a:t>
            </a:r>
            <a:r>
              <a:rPr lang="en-US" altLang="zh-CN" sz="2900">
                <a:latin typeface="+mn-ea"/>
              </a:rPr>
              <a:t>flush</a:t>
            </a:r>
            <a:r>
              <a:rPr lang="zh-CN" altLang="en-US" sz="2900">
                <a:latin typeface="+mn-ea"/>
              </a:rPr>
              <a:t>方法和</a:t>
            </a:r>
            <a:r>
              <a:rPr lang="en-US" altLang="zh-CN" sz="2900">
                <a:latin typeface="+mn-ea"/>
              </a:rPr>
              <a:t>close</a:t>
            </a:r>
            <a:r>
              <a:rPr lang="zh-CN" altLang="en-US" sz="2900">
                <a:latin typeface="+mn-ea"/>
              </a:rPr>
              <a:t>方法区别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掌握字符流复制文本文件</a:t>
            </a:r>
            <a:endParaRPr lang="en-US" sz="29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556792"/>
            <a:ext cx="63367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10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980728"/>
            <a:ext cx="7696200" cy="1439863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altLang="zh-CN" sz="3200" b="1" i="1" dirty="0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：今日课程目标</a:t>
            </a: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7142" y="2060848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800"/>
              <a:t>掌握字节输出流</a:t>
            </a:r>
            <a:r>
              <a:rPr lang="zh-CN" altLang="en-US" sz="2800"/>
              <a:t>的</a:t>
            </a:r>
            <a:r>
              <a:rPr lang="zh-CN" altLang="en-US" sz="2800" smtClean="0"/>
              <a:t>使用</a:t>
            </a:r>
            <a:endParaRPr lang="en-US" altLang="zh-CN" sz="2800" smtClean="0"/>
          </a:p>
          <a:p>
            <a:pPr lvl="0"/>
            <a:r>
              <a:rPr lang="zh-CN" altLang="en-US" sz="2800" smtClean="0"/>
              <a:t>掌握</a:t>
            </a:r>
            <a:r>
              <a:rPr lang="zh-CN" altLang="en-US" sz="2800"/>
              <a:t>字节输入流的使用</a:t>
            </a:r>
            <a:endParaRPr lang="en-US" altLang="zh-CN" sz="2800"/>
          </a:p>
          <a:p>
            <a:pPr lvl="0"/>
            <a:r>
              <a:rPr lang="zh-CN" altLang="en-US" sz="2800"/>
              <a:t>掌握字节流完成</a:t>
            </a:r>
            <a:r>
              <a:rPr lang="zh-CN" altLang="en-US" sz="2800"/>
              <a:t>文件</a:t>
            </a:r>
            <a:r>
              <a:rPr lang="zh-CN" altLang="en-US" sz="2800" smtClean="0"/>
              <a:t>复制</a:t>
            </a:r>
            <a:endParaRPr lang="en-US" altLang="zh-CN" sz="2800" smtClean="0"/>
          </a:p>
          <a:p>
            <a:pPr lvl="0"/>
            <a:r>
              <a:rPr lang="zh-CN" altLang="en-US" sz="2800"/>
              <a:t>掌握字符流的使用</a:t>
            </a:r>
            <a:endParaRPr lang="zh-CN" altLang="en-US" sz="28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09017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编码表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课程一信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06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59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14.</a:t>
            </a:r>
            <a:r>
              <a:rPr lang="zh-CN" altLang="en-US" sz="1900">
                <a:latin typeface="+mn-ea"/>
                <a:hlinkClick r:id="rId3" action="ppaction://hlinkfile"/>
              </a:rPr>
              <a:t>编码表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79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字符输出流写文本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FileWriter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类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课程二信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10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10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15.</a:t>
            </a:r>
            <a:r>
              <a:rPr lang="zh-CN" altLang="en-US" sz="1900">
                <a:latin typeface="+mn-ea"/>
                <a:hlinkClick r:id="rId3" action="ppaction://hlinkfile"/>
              </a:rPr>
              <a:t>字符输出流写文本</a:t>
            </a:r>
            <a:r>
              <a:rPr lang="en-US" altLang="zh-CN" sz="1900">
                <a:latin typeface="+mn-ea"/>
                <a:hlinkClick r:id="rId3" action="ppaction://hlinkfile"/>
              </a:rPr>
              <a:t>FileWriter</a:t>
            </a:r>
            <a:r>
              <a:rPr lang="zh-CN" altLang="en-US" sz="1900">
                <a:latin typeface="+mn-ea"/>
                <a:hlinkClick r:id="rId3" action="ppaction://hlinkfile"/>
              </a:rPr>
              <a:t>类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1</a:t>
            </a:r>
            <a:r>
              <a:rPr lang="en-US" altLang="zh-CN" sz="1900" smtClean="0"/>
              <a:t>.</a:t>
            </a:r>
            <a:r>
              <a:rPr lang="zh-CN" altLang="en-US" sz="1900" smtClean="0"/>
              <a:t>字符输出流的顶层父类是什么？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17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字符输入流读取文本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FileReader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类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11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03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16.</a:t>
            </a:r>
            <a:r>
              <a:rPr lang="zh-CN" altLang="en-US" sz="1900">
                <a:latin typeface="+mn-ea"/>
                <a:hlinkClick r:id="rId3" action="ppaction://hlinkfile"/>
              </a:rPr>
              <a:t>字符输入流读取文本</a:t>
            </a:r>
            <a:r>
              <a:rPr lang="en-US" altLang="zh-CN" sz="1900">
                <a:latin typeface="+mn-ea"/>
                <a:hlinkClick r:id="rId3" action="ppaction://hlinkfile"/>
              </a:rPr>
              <a:t>FileReader</a:t>
            </a:r>
            <a:r>
              <a:rPr lang="zh-CN" altLang="en-US" sz="1900">
                <a:latin typeface="+mn-ea"/>
                <a:hlinkClick r:id="rId3" action="ppaction://hlinkfile"/>
              </a:rPr>
              <a:t>类</a:t>
            </a:r>
            <a:r>
              <a:rPr lang="en-US" altLang="zh-CN" sz="1900">
                <a:latin typeface="+mn-ea"/>
                <a:hlinkClick r:id="rId3" action="ppaction://hlinkfile"/>
              </a:rPr>
              <a:t>.</a:t>
            </a:r>
            <a:r>
              <a:rPr lang="en-US" altLang="zh-CN" sz="1900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1.</a:t>
            </a:r>
            <a:r>
              <a:rPr lang="zh-CN" altLang="en-US" sz="1900" smtClean="0"/>
              <a:t>字符输入流的顶层父类是什么？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46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flush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方法和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close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方法区别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01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24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17.flush</a:t>
            </a:r>
            <a:r>
              <a:rPr lang="zh-CN" altLang="en-US" sz="1900">
                <a:latin typeface="+mn-ea"/>
                <a:hlinkClick r:id="rId3" action="ppaction://hlinkfile"/>
              </a:rPr>
              <a:t>方法和</a:t>
            </a:r>
            <a:r>
              <a:rPr lang="en-US" altLang="zh-CN" sz="1900">
                <a:latin typeface="+mn-ea"/>
                <a:hlinkClick r:id="rId3" action="ppaction://hlinkfile"/>
              </a:rPr>
              <a:t>close</a:t>
            </a:r>
            <a:r>
              <a:rPr lang="zh-CN" altLang="en-US" sz="1900">
                <a:latin typeface="+mn-ea"/>
                <a:hlinkClick r:id="rId3" action="ppaction://hlinkfile"/>
              </a:rPr>
              <a:t>方法区别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/>
              <a:t>1.flush()</a:t>
            </a:r>
            <a:r>
              <a:rPr lang="zh-CN" altLang="en-US" sz="1900"/>
              <a:t>和</a:t>
            </a:r>
            <a:r>
              <a:rPr lang="en-US" altLang="zh-CN" sz="1900"/>
              <a:t>close</a:t>
            </a:r>
            <a:r>
              <a:rPr lang="en-US" altLang="zh-CN" sz="1900"/>
              <a:t>()</a:t>
            </a:r>
            <a:r>
              <a:rPr lang="zh-CN" altLang="en-US" sz="1900"/>
              <a:t>方法区别</a:t>
            </a:r>
            <a:r>
              <a:rPr lang="zh-CN" altLang="en-US" sz="1900" smtClean="0"/>
              <a:t>是什么</a:t>
            </a:r>
            <a:r>
              <a:rPr lang="zh-CN" altLang="en-US" sz="1900" smtClean="0"/>
              <a:t>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71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4.5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字符流复制文本文件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07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19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18.</a:t>
            </a:r>
            <a:r>
              <a:rPr lang="zh-CN" altLang="en-US" sz="1900">
                <a:latin typeface="+mn-ea"/>
                <a:hlinkClick r:id="rId3" action="ppaction://hlinkfile"/>
              </a:rPr>
              <a:t>字符流复制文本文件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1</a:t>
            </a:r>
            <a:r>
              <a:rPr lang="en-US" altLang="zh-CN" sz="1900" smtClean="0"/>
              <a:t>.</a:t>
            </a:r>
            <a:r>
              <a:rPr lang="zh-CN" altLang="en-US" sz="1900" smtClean="0"/>
              <a:t>简述字符流复制文件的思路。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13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052736"/>
            <a:ext cx="7696200" cy="154715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</a:t>
            </a:r>
            <a:r>
              <a:rPr lang="zh-CN" altLang="en-US" sz="3200" b="1" i="1" smtClean="0">
                <a:latin typeface="+mj-ea"/>
              </a:rPr>
              <a:t>一</a:t>
            </a:r>
            <a:r>
              <a:rPr lang="zh-CN" altLang="en-US" sz="3200" b="1" i="1" smtClean="0">
                <a:latin typeface="+mj-ea"/>
              </a:rPr>
              <a:t>、</a:t>
            </a:r>
            <a:r>
              <a:rPr lang="zh-CN" altLang="en-US" sz="3200"/>
              <a:t>字节输出流的使用</a:t>
            </a: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24337" y="216958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理解输入</a:t>
            </a:r>
            <a:r>
              <a:rPr lang="zh-CN" altLang="en-US" sz="2800">
                <a:latin typeface="+mn-ea"/>
              </a:rPr>
              <a:t>和输出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掌握字节输出流</a:t>
            </a:r>
            <a:r>
              <a:rPr lang="en-US" altLang="zh-CN" sz="2800">
                <a:latin typeface="+mn-ea"/>
              </a:rPr>
              <a:t>OutputStream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掌握字节输出流</a:t>
            </a:r>
            <a:r>
              <a:rPr lang="en-US" altLang="zh-CN" sz="2800">
                <a:latin typeface="+mn-ea"/>
              </a:rPr>
              <a:t>FileOutputStream</a:t>
            </a:r>
            <a:r>
              <a:rPr lang="zh-CN" altLang="en-US" sz="2800">
                <a:latin typeface="+mn-ea"/>
              </a:rPr>
              <a:t>写字节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掌握字节输出流</a:t>
            </a:r>
            <a:r>
              <a:rPr lang="en-US" altLang="zh-CN" sz="2800">
                <a:latin typeface="+mn-ea"/>
              </a:rPr>
              <a:t>FileOutputStream</a:t>
            </a:r>
            <a:r>
              <a:rPr lang="zh-CN" altLang="en-US" sz="2800">
                <a:latin typeface="+mn-ea"/>
              </a:rPr>
              <a:t>写</a:t>
            </a:r>
            <a:r>
              <a:rPr lang="zh-CN" altLang="en-US" sz="2800" smtClean="0">
                <a:latin typeface="+mn-ea"/>
              </a:rPr>
              <a:t>字节数组</a:t>
            </a:r>
            <a:endParaRPr lang="en-US" altLang="zh-CN" sz="280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掌握文件</a:t>
            </a:r>
            <a:r>
              <a:rPr lang="zh-CN" altLang="en-US" sz="2800">
                <a:latin typeface="+mn-ea"/>
              </a:rPr>
              <a:t>的续写和换行符号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掌握</a:t>
            </a:r>
            <a:r>
              <a:rPr lang="en-US" altLang="zh-CN" sz="2800">
                <a:latin typeface="+mn-ea"/>
              </a:rPr>
              <a:t>IO</a:t>
            </a:r>
            <a:r>
              <a:rPr lang="zh-CN" altLang="en-US" sz="2800">
                <a:latin typeface="+mn-ea"/>
              </a:rPr>
              <a:t>中的异常处理</a:t>
            </a:r>
            <a:endParaRPr lang="en-US" altLang="zh-CN" sz="2800" dirty="0" smtClean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24337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70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5315" y="940250"/>
            <a:ext cx="8496870" cy="119260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输入和输出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课程一信息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 smtClean="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04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07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01.</a:t>
            </a:r>
            <a:r>
              <a:rPr lang="zh-CN" altLang="en-US" sz="1900">
                <a:latin typeface="+mn-ea"/>
                <a:hlinkClick r:id="rId3" action="ppaction://hlinkfile"/>
              </a:rPr>
              <a:t>输入和输出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与练习：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1</a:t>
            </a:r>
            <a:r>
              <a:rPr lang="en-US" altLang="zh-CN" sz="1800" smtClean="0"/>
              <a:t>.</a:t>
            </a:r>
            <a:r>
              <a:rPr lang="zh-CN" altLang="en-US" sz="1800" smtClean="0"/>
              <a:t>输入和输出是什么意思</a:t>
            </a:r>
            <a:r>
              <a:rPr lang="zh-CN" altLang="en-US" sz="1900" smtClean="0"/>
              <a:t>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字节输出流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OutputStream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12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01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02.</a:t>
            </a:r>
            <a:r>
              <a:rPr lang="zh-CN" altLang="en-US" sz="1900">
                <a:latin typeface="+mn-ea"/>
                <a:hlinkClick r:id="rId3" action="ppaction://hlinkfile"/>
              </a:rPr>
              <a:t>字节输出流</a:t>
            </a:r>
            <a:r>
              <a:rPr lang="en-US" altLang="zh-CN" sz="1900">
                <a:latin typeface="+mn-ea"/>
                <a:hlinkClick r:id="rId3" action="ppaction://hlinkfile"/>
              </a:rPr>
              <a:t>OutputStream.avi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en-US" altLang="zh-CN" sz="1900" smtClean="0"/>
              <a:t>1</a:t>
            </a:r>
            <a:r>
              <a:rPr lang="en-US" altLang="zh-CN" sz="1900" smtClean="0"/>
              <a:t>.</a:t>
            </a:r>
            <a:r>
              <a:rPr lang="zh-CN" altLang="en-US" sz="1900" smtClean="0"/>
              <a:t>字节输出流的顶层类是什么？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        2.</a:t>
            </a:r>
            <a:r>
              <a:rPr lang="zh-CN" altLang="en-US" sz="1900" smtClean="0"/>
              <a:t>关闭流可以通过哪个方法实现？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字节输出流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FileOutputStream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写字节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17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13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03.</a:t>
            </a:r>
            <a:r>
              <a:rPr lang="zh-CN" altLang="en-US" sz="1900">
                <a:latin typeface="+mn-ea"/>
                <a:hlinkClick r:id="rId3" action="ppaction://hlinkfile"/>
              </a:rPr>
              <a:t>字节输出流</a:t>
            </a:r>
            <a:r>
              <a:rPr lang="en-US" altLang="zh-CN" sz="1900">
                <a:latin typeface="+mn-ea"/>
                <a:hlinkClick r:id="rId3" action="ppaction://hlinkfile"/>
              </a:rPr>
              <a:t>FileOutputStream</a:t>
            </a:r>
            <a:r>
              <a:rPr lang="zh-CN" altLang="en-US" sz="1900">
                <a:latin typeface="+mn-ea"/>
                <a:hlinkClick r:id="rId3" action="ppaction://hlinkfile"/>
              </a:rPr>
              <a:t>写字节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</a:t>
            </a:r>
            <a:r>
              <a:rPr lang="en-US" altLang="zh-CN" sz="1900" smtClean="0"/>
              <a:t>1.’A’,’’a,’0’</a:t>
            </a:r>
            <a:r>
              <a:rPr lang="zh-CN" altLang="en-US" sz="1900" smtClean="0"/>
              <a:t>对应的</a:t>
            </a:r>
            <a:r>
              <a:rPr lang="en-US" altLang="zh-CN" sz="1900" smtClean="0"/>
              <a:t>ASCII</a:t>
            </a:r>
            <a:r>
              <a:rPr lang="zh-CN" altLang="en-US" sz="1900" smtClean="0"/>
              <a:t>码值分别是多少？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95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字节输出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流写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字节数组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05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29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04.</a:t>
            </a:r>
            <a:r>
              <a:rPr lang="zh-CN" altLang="en-US" sz="1900">
                <a:latin typeface="+mn-ea"/>
                <a:hlinkClick r:id="rId3" action="ppaction://hlinkfile"/>
              </a:rPr>
              <a:t>字节输出流</a:t>
            </a:r>
            <a:r>
              <a:rPr lang="en-US" altLang="zh-CN" sz="1900">
                <a:latin typeface="+mn-ea"/>
                <a:hlinkClick r:id="rId3" action="ppaction://hlinkfile"/>
              </a:rPr>
              <a:t>FileOutputStream</a:t>
            </a:r>
            <a:r>
              <a:rPr lang="zh-CN" altLang="en-US" sz="1900">
                <a:latin typeface="+mn-ea"/>
                <a:hlinkClick r:id="rId3" action="ppaction://hlinkfile"/>
              </a:rPr>
              <a:t>写字节数组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</a:t>
            </a:r>
            <a:r>
              <a:rPr lang="zh-CN" altLang="en-US" sz="1900"/>
              <a:t>无</a:t>
            </a:r>
            <a:endParaRPr lang="en-US" altLang="zh-CN" sz="190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58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1.5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文件的续写和换行符号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05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59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05.</a:t>
            </a:r>
            <a:r>
              <a:rPr lang="zh-CN" altLang="en-US" sz="1900">
                <a:latin typeface="+mn-ea"/>
                <a:hlinkClick r:id="rId3" action="ppaction://hlinkfile"/>
              </a:rPr>
              <a:t>文件的续写和换行符号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en-US" altLang="zh-CN" sz="1900" smtClean="0"/>
              <a:t>1</a:t>
            </a:r>
            <a:r>
              <a:rPr lang="en-US" altLang="zh-CN" sz="1900" smtClean="0"/>
              <a:t>.</a:t>
            </a:r>
            <a:r>
              <a:rPr lang="zh-CN" altLang="en-US" sz="1900" smtClean="0"/>
              <a:t>如何往文件中续写内容？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        2.</a:t>
            </a:r>
            <a:r>
              <a:rPr lang="zh-CN" altLang="en-US" sz="1900" smtClean="0"/>
              <a:t>如何实现换行？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19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1.6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IO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中的异常处理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课程六信息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13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39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06.IO</a:t>
            </a:r>
            <a:r>
              <a:rPr lang="zh-CN" altLang="en-US" sz="1900">
                <a:latin typeface="+mn-ea"/>
                <a:hlinkClick r:id="rId3" action="ppaction://hlinkfile"/>
              </a:rPr>
              <a:t>中的异常处理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</a:t>
            </a:r>
            <a:r>
              <a:rPr lang="en-US" altLang="zh-CN" sz="1900" smtClean="0"/>
              <a:t>1.</a:t>
            </a:r>
            <a:r>
              <a:rPr lang="zh-CN" altLang="en-US" sz="1900" smtClean="0"/>
              <a:t>简述</a:t>
            </a:r>
            <a:r>
              <a:rPr lang="en-US" altLang="zh-CN" sz="1900" smtClean="0"/>
              <a:t>IO</a:t>
            </a:r>
            <a:r>
              <a:rPr lang="zh-CN" altLang="en-US" sz="1900" smtClean="0"/>
              <a:t>流中的异常处理代码格式。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85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1161</Words>
  <Application>Microsoft Office PowerPoint</Application>
  <PresentationFormat>全屏显示(4:3)</PresentationFormat>
  <Paragraphs>318</Paragraphs>
  <Slides>25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宋体</vt:lpstr>
      <vt:lpstr>微软雅黑</vt:lpstr>
      <vt:lpstr>新宋体</vt:lpstr>
      <vt:lpstr>Arial</vt:lpstr>
      <vt:lpstr>Calibri</vt:lpstr>
      <vt:lpstr>Wingdings</vt:lpstr>
      <vt:lpstr>Office 主题</vt:lpstr>
      <vt:lpstr>PowerPoint 演示文稿</vt:lpstr>
      <vt:lpstr>Tip：今日课程目标</vt:lpstr>
      <vt:lpstr> 一、字节输出流的使用</vt:lpstr>
      <vt:lpstr>1.1、输入和输出</vt:lpstr>
      <vt:lpstr>1.2、字节输出流OutputStream</vt:lpstr>
      <vt:lpstr>1.3、字节输出流FileOutputStream写字节</vt:lpstr>
      <vt:lpstr>1.4、字节输出流写字节数组</vt:lpstr>
      <vt:lpstr>1.5、文件的续写和换行符号</vt:lpstr>
      <vt:lpstr>1.6、IO中的异常处理</vt:lpstr>
      <vt:lpstr>二、字节输入流的使用 </vt:lpstr>
      <vt:lpstr>2.1、字节输入流InputStream</vt:lpstr>
      <vt:lpstr>2.2、字节输入流读取字节</vt:lpstr>
      <vt:lpstr>2.3、字节输入流读取字节数组</vt:lpstr>
      <vt:lpstr>2.4、字节输入流读取字节数组的实现原理</vt:lpstr>
      <vt:lpstr> 三、字节流完成文件复制  </vt:lpstr>
      <vt:lpstr>3.1、文件复制原理</vt:lpstr>
      <vt:lpstr>3.2、字节流复制文件读取单个字节</vt:lpstr>
      <vt:lpstr>3.3、字节流复制文件读取字节数组</vt:lpstr>
      <vt:lpstr> 四、字节流完成文件复制  </vt:lpstr>
      <vt:lpstr>4.1、编码表</vt:lpstr>
      <vt:lpstr>4.2、字符输出流写文本FileWriter类</vt:lpstr>
      <vt:lpstr>4.3、字符输入流读取文本FileReader类</vt:lpstr>
      <vt:lpstr>4.4、flush方法和close方法区别</vt:lpstr>
      <vt:lpstr>4.5、字符流复制文本文件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HangGe</cp:lastModifiedBy>
  <cp:revision>142</cp:revision>
  <dcterms:created xsi:type="dcterms:W3CDTF">2015-06-29T07:19:00Z</dcterms:created>
  <dcterms:modified xsi:type="dcterms:W3CDTF">2016-08-18T16:56:25Z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