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67" r:id="rId4"/>
    <p:sldId id="268" r:id="rId5"/>
    <p:sldId id="269" r:id="rId6"/>
    <p:sldId id="288" r:id="rId7"/>
    <p:sldId id="289" r:id="rId8"/>
    <p:sldId id="290" r:id="rId9"/>
    <p:sldId id="291" r:id="rId10"/>
    <p:sldId id="270" r:id="rId11"/>
    <p:sldId id="271" r:id="rId12"/>
    <p:sldId id="272" r:id="rId13"/>
    <p:sldId id="273" r:id="rId14"/>
    <p:sldId id="274" r:id="rId15"/>
    <p:sldId id="279" r:id="rId16"/>
    <p:sldId id="280" r:id="rId17"/>
    <p:sldId id="281" r:id="rId18"/>
    <p:sldId id="292" r:id="rId19"/>
    <p:sldId id="293" r:id="rId20"/>
    <p:sldId id="294" r:id="rId21"/>
    <p:sldId id="295" r:id="rId22"/>
    <p:sldId id="25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2" autoAdjust="0"/>
    <p:restoredTop sz="90680" autoAdjust="0"/>
  </p:normalViewPr>
  <p:slideViewPr>
    <p:cSldViewPr>
      <p:cViewPr varScale="1">
        <p:scale>
          <a:sx n="54" d="100"/>
          <a:sy n="54" d="100"/>
        </p:scale>
        <p:origin x="29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1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9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8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7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8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07(IO&#27969;&#23545;&#35937;)&#32531;&#20914;&#27969;&#27010;&#36848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08(IO&#27969;&#23545;&#35937;)&#23383;&#33410;&#36755;&#20986;&#27969;&#32531;&#20914;&#27969;BufferedOutputStream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09(IO&#27969;&#23545;&#35937;)&#23383;&#33410;&#36755;&#20837;&#27969;&#32531;&#20914;&#27969;BufferedInputStream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10(IO&#27969;&#23545;&#35937;)&#22235;&#31181;&#25991;&#20214;&#22797;&#21046;&#26041;&#24335;&#30340;&#25928;&#29575;&#27604;&#36739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11(IO&#27969;&#23545;&#35937;)&#23383;&#31526;&#36755;&#20986;&#27969;&#32531;&#20914;&#27969;BufferedWriter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12(IO&#27969;&#23545;&#35937;)&#23383;&#31526;&#36755;&#20986;&#27969;&#32531;&#20914;&#27969;BufferedWriter&#29305;&#26377;&#26041;&#27861;newLine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13(IO&#27969;&#23545;&#35937;)&#23383;&#31526;&#36755;&#20837;&#27969;&#32531;&#20914;&#27969;BufferedReader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14(IO&#27969;&#23545;&#35937;)&#23383;&#31526;&#36755;&#20837;&#27969;&#32531;&#20914;&#27969;BufferedReader&#35835;&#21462;&#25991;&#26412;&#3489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15(IO&#27969;&#23545;&#35937;)&#23383;&#31526;&#27969;&#32531;&#20914;&#21306;&#27969;&#22797;&#21046;&#25991;&#26412;&#25991;&#20214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16(IO&#27969;&#23545;&#35937;)IO&#27969;&#23545;&#35937;&#30340;&#25805;&#20316;&#35268;&#2445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01(IO&#27969;&#23545;&#35937;)&#36716;&#25442;&#27969;&#27010;&#36848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02(IO&#27969;&#23545;&#35937;)&#36716;&#25442;&#27969;_&#23383;&#31526;&#36716;&#23383;&#33410;&#30340;&#36807;&#31243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03(IO&#27969;&#23545;&#35937;)OutputStreamWriter&#20889;&#25991;&#26412;&#25991;&#20214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04(IO&#27969;&#23545;&#35937;)&#36716;&#25442;&#27969;_&#23383;&#33410;&#36716;&#23383;&#31526;&#27969;&#36807;&#3124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05(IO&#27969;&#23545;&#35937;)InputSteamReader&#35835;&#21462;&#25991;&#26412;&#25991;&#20214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4_video/day24_06(IO&#27969;&#23545;&#35937;)&#36716;&#25442;&#27969;&#23376;&#31867;&#29238;&#31867;&#30340;&#21306;&#2103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2020" y="2660688"/>
            <a:ext cx="151035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>
                <a:latin typeface="+mn-ea"/>
              </a:rPr>
              <a:t>字节缓冲流的使用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理解缓冲流概述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掌握字节输出流缓冲流</a:t>
            </a:r>
            <a:r>
              <a:rPr lang="en-US" altLang="zh-CN" sz="2800">
                <a:latin typeface="+mn-ea"/>
              </a:rPr>
              <a:t>BufferedOutputStream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掌握字节输入流缓冲流</a:t>
            </a:r>
            <a:r>
              <a:rPr lang="en-US" altLang="zh-CN" sz="2800">
                <a:latin typeface="+mn-ea"/>
              </a:rPr>
              <a:t>BufferedInputStream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掌握四种文件复制方式的效率比较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缓冲流概述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01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42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07.</a:t>
            </a:r>
            <a:r>
              <a:rPr lang="zh-CN" altLang="en-US" sz="1900">
                <a:latin typeface="+mn-ea"/>
                <a:hlinkClick r:id="rId3" action="ppaction://hlinkfile"/>
              </a:rPr>
              <a:t>缓冲流概述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zh-CN" altLang="en-US" sz="190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字节输出流缓冲流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08.</a:t>
            </a:r>
            <a:r>
              <a:rPr lang="zh-CN" altLang="en-US" sz="1900">
                <a:latin typeface="+mn-ea"/>
                <a:hlinkClick r:id="rId3" action="ppaction://hlinkfile"/>
              </a:rPr>
              <a:t>字节输出流缓冲流</a:t>
            </a:r>
            <a:r>
              <a:rPr lang="en-US" altLang="zh-CN" sz="1900">
                <a:latin typeface="+mn-ea"/>
                <a:hlinkClick r:id="rId3" action="ppaction://hlinkfile"/>
              </a:rPr>
              <a:t>BufferedOutputStream.avi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zh-CN" altLang="en-US" sz="1900" smtClean="0"/>
              <a:t>无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字节输入流缓冲流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07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50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09.</a:t>
            </a:r>
            <a:r>
              <a:rPr lang="zh-CN" altLang="en-US" sz="1900">
                <a:latin typeface="+mn-ea"/>
                <a:hlinkClick r:id="rId3" action="ppaction://hlinkfile"/>
              </a:rPr>
              <a:t>字节输入流缓冲流</a:t>
            </a:r>
            <a:r>
              <a:rPr lang="en-US" altLang="zh-CN" sz="1900">
                <a:latin typeface="+mn-ea"/>
                <a:hlinkClick r:id="rId3" action="ppaction://hlinkfile"/>
              </a:rPr>
              <a:t>BufferedInputStream.avi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字节缓冲流的内置缓冲区的大小是多少？</a:t>
            </a:r>
            <a:r>
              <a:rPr lang="en-US" altLang="zh-CN" sz="2400" smtClean="0"/>
              <a:t>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四种文件复制方式的效率比较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53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10.</a:t>
            </a:r>
            <a:r>
              <a:rPr lang="zh-CN" altLang="en-US" sz="1900">
                <a:latin typeface="+mn-ea"/>
                <a:hlinkClick r:id="rId3" action="ppaction://hlinkfile"/>
              </a:rPr>
              <a:t>四种文件复制方式的效率比较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</a:t>
            </a:r>
            <a:r>
              <a:rPr lang="zh-CN" altLang="en-US" sz="1900" smtClean="0"/>
              <a:t>无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>
                <a:latin typeface="+mn-ea"/>
              </a:rPr>
              <a:t>字符缓冲流的使用</a:t>
            </a:r>
            <a:r>
              <a:rPr lang="en-US" altLang="zh-CN" sz="3600" smtClean="0">
                <a:latin typeface="+mj-ea"/>
              </a:rPr>
              <a:t/>
            </a:r>
            <a:br>
              <a:rPr lang="en-US" altLang="zh-CN" sz="360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掌握字符输出流缓冲流</a:t>
            </a:r>
            <a:r>
              <a:rPr lang="en-US" altLang="zh-CN" sz="2900">
                <a:latin typeface="+mn-ea"/>
              </a:rPr>
              <a:t>BufferedWriter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掌握字符输出流</a:t>
            </a:r>
            <a:r>
              <a:rPr lang="zh-CN" altLang="en-US" sz="2900">
                <a:latin typeface="+mn-ea"/>
              </a:rPr>
              <a:t>缓冲</a:t>
            </a:r>
            <a:r>
              <a:rPr lang="zh-CN" altLang="en-US" sz="2900" smtClean="0">
                <a:latin typeface="+mn-ea"/>
              </a:rPr>
              <a:t>流的特有</a:t>
            </a:r>
            <a:r>
              <a:rPr lang="zh-CN" altLang="en-US" sz="2900">
                <a:latin typeface="+mn-ea"/>
              </a:rPr>
              <a:t>方法</a:t>
            </a:r>
            <a:r>
              <a:rPr lang="en-US" altLang="zh-CN" sz="2900">
                <a:latin typeface="+mn-ea"/>
              </a:rPr>
              <a:t>newLine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掌握字符输入流缓冲流</a:t>
            </a:r>
            <a:r>
              <a:rPr lang="en-US" altLang="zh-CN" sz="2900">
                <a:latin typeface="+mn-ea"/>
              </a:rPr>
              <a:t>BufferedReader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掌握字符输入流</a:t>
            </a:r>
            <a:r>
              <a:rPr lang="zh-CN" altLang="en-US" sz="2900">
                <a:latin typeface="+mn-ea"/>
              </a:rPr>
              <a:t>缓冲</a:t>
            </a:r>
            <a:r>
              <a:rPr lang="zh-CN" altLang="en-US" sz="2900" smtClean="0">
                <a:latin typeface="+mn-ea"/>
              </a:rPr>
              <a:t>流读取</a:t>
            </a:r>
            <a:r>
              <a:rPr lang="zh-CN" altLang="en-US" sz="2900">
                <a:latin typeface="+mn-ea"/>
              </a:rPr>
              <a:t>文本行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</a:t>
            </a:r>
            <a:r>
              <a:rPr lang="zh-CN" altLang="en-US" sz="2900" smtClean="0">
                <a:latin typeface="+mn-ea"/>
              </a:rPr>
              <a:t>字符缓冲流</a:t>
            </a:r>
            <a:r>
              <a:rPr lang="zh-CN" altLang="en-US" sz="2900">
                <a:latin typeface="+mn-ea"/>
              </a:rPr>
              <a:t>复制</a:t>
            </a:r>
            <a:r>
              <a:rPr lang="zh-CN" altLang="en-US" sz="2900" smtClean="0">
                <a:latin typeface="+mn-ea"/>
              </a:rPr>
              <a:t>文本文件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IO</a:t>
            </a:r>
            <a:r>
              <a:rPr lang="zh-CN" altLang="en-US" sz="2900">
                <a:latin typeface="+mn-ea"/>
              </a:rPr>
              <a:t>流对象的操作规律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字符输出流缓冲流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11.</a:t>
            </a:r>
            <a:r>
              <a:rPr lang="zh-CN" altLang="en-US" sz="1900">
                <a:latin typeface="+mn-ea"/>
                <a:hlinkClick r:id="rId3" action="ppaction://hlinkfile"/>
              </a:rPr>
              <a:t>字符输出流缓冲流</a:t>
            </a:r>
            <a:r>
              <a:rPr lang="en-US" altLang="zh-CN" sz="1900">
                <a:latin typeface="+mn-ea"/>
                <a:hlinkClick r:id="rId3" action="ppaction://hlinkfile"/>
              </a:rPr>
              <a:t>BufferedWriter.avi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字符输出流缓冲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流的特有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24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12.</a:t>
            </a:r>
            <a:r>
              <a:rPr lang="zh-CN" altLang="en-US" sz="1900">
                <a:latin typeface="+mn-ea"/>
                <a:hlinkClick r:id="rId3" action="ppaction://hlinkfile"/>
              </a:rPr>
              <a:t>字符输出流缓冲流</a:t>
            </a:r>
            <a:r>
              <a:rPr lang="en-US" altLang="zh-CN" sz="1900">
                <a:latin typeface="+mn-ea"/>
                <a:hlinkClick r:id="rId3" action="ppaction://hlinkfile"/>
              </a:rPr>
              <a:t>BufferedWriter</a:t>
            </a:r>
            <a:r>
              <a:rPr lang="zh-CN" altLang="en-US" sz="1900">
                <a:latin typeface="+mn-ea"/>
                <a:hlinkClick r:id="rId3" action="ppaction://hlinkfile"/>
              </a:rPr>
              <a:t>特有方法</a:t>
            </a:r>
            <a:r>
              <a:rPr lang="en-US" altLang="zh-CN" sz="1900">
                <a:latin typeface="+mn-ea"/>
                <a:hlinkClick r:id="rId3" action="ppaction://hlinkfile"/>
              </a:rPr>
              <a:t>newLine.avi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1.newline()</a:t>
            </a:r>
            <a:r>
              <a:rPr lang="zh-CN" altLang="en-US" sz="1900" smtClean="0"/>
              <a:t>方法的作用是什么？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字符输入流缓冲流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03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15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13.</a:t>
            </a:r>
            <a:r>
              <a:rPr lang="zh-CN" altLang="en-US" sz="1900">
                <a:latin typeface="+mn-ea"/>
                <a:hlinkClick r:id="rId3" action="ppaction://hlinkfile"/>
              </a:rPr>
              <a:t>字符输入流缓冲</a:t>
            </a:r>
            <a:r>
              <a:rPr lang="zh-CN" altLang="en-US" sz="1900">
                <a:latin typeface="+mn-ea"/>
                <a:hlinkClick r:id="rId3" action="ppaction://hlinkfile"/>
              </a:rPr>
              <a:t>流</a:t>
            </a:r>
            <a:r>
              <a:rPr lang="en-US" altLang="zh-CN" sz="1900" smtClean="0">
                <a:latin typeface="+mn-ea"/>
                <a:hlinkClick r:id="rId3" action="ppaction://hlinkfile"/>
              </a:rPr>
              <a:t>BufferedReader.avi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字符输入流缓冲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流读取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文本行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14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14.</a:t>
            </a:r>
            <a:r>
              <a:rPr lang="zh-CN" altLang="en-US" sz="1900">
                <a:latin typeface="+mn-ea"/>
                <a:hlinkClick r:id="rId3" action="ppaction://hlinkfile"/>
              </a:rPr>
              <a:t>字符输入流缓冲流</a:t>
            </a:r>
            <a:r>
              <a:rPr lang="en-US" altLang="zh-CN" sz="1900">
                <a:latin typeface="+mn-ea"/>
                <a:hlinkClick r:id="rId3" action="ppaction://hlinkfile"/>
              </a:rPr>
              <a:t>BufferedReader</a:t>
            </a:r>
            <a:r>
              <a:rPr lang="zh-CN" altLang="en-US" sz="1900">
                <a:latin typeface="+mn-ea"/>
                <a:hlinkClick r:id="rId3" action="ppaction://hlinkfile"/>
              </a:rPr>
              <a:t>读取文本行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.readLine()</a:t>
            </a:r>
            <a:r>
              <a:rPr lang="zh-CN" altLang="en-US" sz="1900" smtClean="0"/>
              <a:t>方法的作用是什么</a:t>
            </a:r>
            <a:r>
              <a:rPr lang="zh-CN" altLang="en-US" sz="1900" smtClean="0"/>
              <a:t>？</a:t>
            </a:r>
            <a:endParaRPr lang="en-US" altLang="zh-CN" sz="19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>
                <a:latin typeface="+mn-ea"/>
              </a:rPr>
              <a:t>掌握转换流的</a:t>
            </a:r>
            <a:r>
              <a:rPr lang="zh-CN" altLang="en-US" sz="2800">
                <a:latin typeface="+mn-ea"/>
              </a:rPr>
              <a:t>使用</a:t>
            </a:r>
            <a:endParaRPr lang="en-US" altLang="zh-CN" sz="2800">
              <a:latin typeface="+mn-ea"/>
            </a:endParaRPr>
          </a:p>
          <a:p>
            <a:pPr lvl="0"/>
            <a:r>
              <a:rPr lang="zh-CN" altLang="en-US" sz="2800">
                <a:latin typeface="+mn-ea"/>
              </a:rPr>
              <a:t>掌握</a:t>
            </a:r>
            <a:r>
              <a:rPr lang="zh-CN" altLang="en-US" sz="2800">
                <a:latin typeface="+mn-ea"/>
              </a:rPr>
              <a:t>字节缓冲流的使用</a:t>
            </a:r>
            <a:endParaRPr lang="en-US" altLang="zh-CN" sz="2800">
              <a:latin typeface="+mn-ea"/>
            </a:endParaRPr>
          </a:p>
          <a:p>
            <a:pPr lvl="0"/>
            <a:r>
              <a:rPr lang="zh-CN" altLang="en-US" sz="2800">
                <a:latin typeface="+mn-ea"/>
              </a:rPr>
              <a:t>掌握字符缓冲流的使用</a:t>
            </a:r>
            <a:endParaRPr lang="zh-CN" altLang="en-US" sz="28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字符缓冲流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复制文本文件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06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15.</a:t>
            </a:r>
            <a:r>
              <a:rPr lang="zh-CN" altLang="en-US" sz="1900">
                <a:latin typeface="+mn-ea"/>
                <a:hlinkClick r:id="rId3" action="ppaction://hlinkfile"/>
              </a:rPr>
              <a:t>字符流缓冲区流复制文本文件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/>
              <a:t>字符缓冲流的内置缓冲区大小是多少？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IO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流对象的操作规律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16.IO</a:t>
            </a:r>
            <a:r>
              <a:rPr lang="zh-CN" altLang="en-US" sz="1900">
                <a:latin typeface="+mn-ea"/>
                <a:hlinkClick r:id="rId3" action="ppaction://hlinkfile"/>
              </a:rPr>
              <a:t>流对象的操作规律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复述</a:t>
            </a:r>
            <a:r>
              <a:rPr lang="en-US" altLang="zh-CN" sz="1900" smtClean="0"/>
              <a:t>IO</a:t>
            </a:r>
            <a:r>
              <a:rPr lang="zh-CN" altLang="en-US" sz="1900" smtClean="0"/>
              <a:t>流对象的操作规律。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i="1" smtClean="0">
                <a:latin typeface="+mj-ea"/>
              </a:rPr>
              <a:t>一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>
                <a:latin typeface="+mn-ea"/>
              </a:rPr>
              <a:t>转换流的使用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理解转换流概述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理解</a:t>
            </a:r>
            <a:r>
              <a:rPr lang="zh-CN" altLang="en-US" sz="2800" smtClean="0">
                <a:latin typeface="+mn-ea"/>
              </a:rPr>
              <a:t>转换</a:t>
            </a:r>
            <a:r>
              <a:rPr lang="zh-CN" altLang="en-US" sz="2800">
                <a:latin typeface="+mn-ea"/>
              </a:rPr>
              <a:t>流</a:t>
            </a:r>
            <a:r>
              <a:rPr lang="en-US" altLang="zh-CN" sz="2800">
                <a:latin typeface="+mn-ea"/>
              </a:rPr>
              <a:t>_</a:t>
            </a:r>
            <a:r>
              <a:rPr lang="zh-CN" altLang="en-US" sz="2800">
                <a:latin typeface="+mn-ea"/>
              </a:rPr>
              <a:t>字符转字节的过程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</a:t>
            </a:r>
            <a:r>
              <a:rPr lang="en-US" altLang="zh-CN" sz="2800">
                <a:latin typeface="+mn-ea"/>
              </a:rPr>
              <a:t>OutputStreamWriter</a:t>
            </a:r>
            <a:r>
              <a:rPr lang="zh-CN" altLang="en-US" sz="2800">
                <a:latin typeface="+mn-ea"/>
              </a:rPr>
              <a:t>写</a:t>
            </a:r>
            <a:r>
              <a:rPr lang="zh-CN" altLang="en-US" sz="2800" smtClean="0">
                <a:latin typeface="+mn-ea"/>
              </a:rPr>
              <a:t>文本文件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理解转换</a:t>
            </a:r>
            <a:r>
              <a:rPr lang="zh-CN" altLang="en-US" sz="2800">
                <a:latin typeface="+mn-ea"/>
              </a:rPr>
              <a:t>流</a:t>
            </a:r>
            <a:r>
              <a:rPr lang="en-US" altLang="zh-CN" sz="2800">
                <a:latin typeface="+mn-ea"/>
              </a:rPr>
              <a:t>_</a:t>
            </a:r>
            <a:r>
              <a:rPr lang="zh-CN" altLang="en-US" sz="2800">
                <a:latin typeface="+mn-ea"/>
              </a:rPr>
              <a:t>字节转字符流过程</a:t>
            </a:r>
            <a:endParaRPr lang="en-US" altLang="zh-CN" sz="28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</a:t>
            </a:r>
            <a:r>
              <a:rPr lang="en-US" altLang="zh-CN" sz="2800" smtClean="0">
                <a:latin typeface="+mn-ea"/>
              </a:rPr>
              <a:t>InputSteamReader</a:t>
            </a:r>
            <a:r>
              <a:rPr lang="zh-CN" altLang="en-US" sz="2800">
                <a:latin typeface="+mn-ea"/>
              </a:rPr>
              <a:t>读取文本文件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掌握转换流子类父类的区别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转换流概述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smtClean="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>
                <a:latin typeface="+mn-ea"/>
              </a:rPr>
              <a:t>分</a:t>
            </a:r>
            <a:r>
              <a:rPr lang="en-US" altLang="zh-CN" sz="1900">
                <a:latin typeface="+mn-ea"/>
              </a:rPr>
              <a:t>20</a:t>
            </a:r>
            <a:r>
              <a:rPr lang="zh-CN" altLang="en-US" sz="190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01.</a:t>
            </a:r>
            <a:r>
              <a:rPr lang="zh-CN" altLang="en-US" sz="1900">
                <a:latin typeface="+mn-ea"/>
                <a:hlinkClick r:id="rId3" action="ppaction://hlinkfile"/>
              </a:rPr>
              <a:t>转换流概述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1</a:t>
            </a:r>
            <a:r>
              <a:rPr lang="en-US" altLang="zh-CN" sz="1800" smtClean="0"/>
              <a:t>.</a:t>
            </a:r>
            <a:r>
              <a:rPr lang="zh-CN" altLang="en-US" sz="1800" smtClean="0"/>
              <a:t>什么是转换流</a:t>
            </a:r>
            <a:r>
              <a:rPr lang="zh-CN" altLang="en-US" sz="190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转换流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字符转字节的过程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>
                <a:latin typeface="+mn-ea"/>
              </a:rPr>
              <a:t>分</a:t>
            </a:r>
            <a:r>
              <a:rPr lang="en-US" altLang="zh-CN" sz="1900">
                <a:latin typeface="+mn-ea"/>
              </a:rPr>
              <a:t>50</a:t>
            </a:r>
            <a:r>
              <a:rPr lang="zh-CN" altLang="en-US" sz="190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02.</a:t>
            </a:r>
            <a:r>
              <a:rPr lang="zh-CN" altLang="en-US" sz="1900">
                <a:latin typeface="+mn-ea"/>
                <a:hlinkClick r:id="rId3" action="ppaction://hlinkfile"/>
              </a:rPr>
              <a:t>转换流</a:t>
            </a:r>
            <a:r>
              <a:rPr lang="en-US" altLang="zh-CN" sz="1900">
                <a:latin typeface="+mn-ea"/>
                <a:hlinkClick r:id="rId3" action="ppaction://hlinkfile"/>
              </a:rPr>
              <a:t>_</a:t>
            </a:r>
            <a:r>
              <a:rPr lang="zh-CN" altLang="en-US" sz="1900">
                <a:latin typeface="+mn-ea"/>
                <a:hlinkClick r:id="rId3" action="ppaction://hlinkfile"/>
              </a:rPr>
              <a:t>字符转字节的过程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zh-CN" altLang="en-US" sz="190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OutputStreamWriter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写文本文件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15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36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03.OutputStreamWriter</a:t>
            </a:r>
            <a:r>
              <a:rPr lang="zh-CN" altLang="en-US" sz="1900">
                <a:latin typeface="+mn-ea"/>
                <a:hlinkClick r:id="rId3" action="ppaction://hlinkfile"/>
              </a:rPr>
              <a:t>写文本文件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如何用指定的码表往文本文件中写数据？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转换流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字节转字符流过程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17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04.</a:t>
            </a:r>
            <a:r>
              <a:rPr lang="zh-CN" altLang="en-US" sz="1900">
                <a:latin typeface="+mn-ea"/>
                <a:hlinkClick r:id="rId3" action="ppaction://hlinkfile"/>
              </a:rPr>
              <a:t>转换流</a:t>
            </a:r>
            <a:r>
              <a:rPr lang="en-US" altLang="zh-CN" sz="1900">
                <a:latin typeface="+mn-ea"/>
                <a:hlinkClick r:id="rId3" action="ppaction://hlinkfile"/>
              </a:rPr>
              <a:t>_</a:t>
            </a:r>
            <a:r>
              <a:rPr lang="zh-CN" altLang="en-US" sz="1900">
                <a:latin typeface="+mn-ea"/>
                <a:hlinkClick r:id="rId3" action="ppaction://hlinkfile"/>
              </a:rPr>
              <a:t>字节转字符流过程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zh-CN" altLang="en-US" sz="1900" smtClean="0"/>
              <a:t>无</a:t>
            </a:r>
            <a:endParaRPr lang="en-US" altLang="zh-CN" sz="190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InputSteamReader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读取文本文件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09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31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05.InputSteamReader</a:t>
            </a:r>
            <a:r>
              <a:rPr lang="zh-CN" altLang="en-US" sz="1900">
                <a:latin typeface="+mn-ea"/>
                <a:hlinkClick r:id="rId3" action="ppaction://hlinkfile"/>
              </a:rPr>
              <a:t>读取文本文件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smtClean="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如何用指定的码表读取文本文件中的内容？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转换流子类父类的区别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>
                <a:latin typeface="+mn-ea"/>
              </a:rPr>
              <a:t>长度</a:t>
            </a:r>
            <a:r>
              <a:rPr lang="zh-CN" altLang="en-US" sz="1900" smtClean="0">
                <a:latin typeface="+mn-ea"/>
              </a:rPr>
              <a:t>：</a:t>
            </a:r>
            <a:r>
              <a:rPr lang="en-US" altLang="zh-CN" sz="1900" smtClean="0">
                <a:latin typeface="+mn-ea"/>
              </a:rPr>
              <a:t>02</a:t>
            </a:r>
            <a:r>
              <a:rPr lang="zh-CN" altLang="en-US" sz="1900" smtClean="0">
                <a:latin typeface="+mn-ea"/>
              </a:rPr>
              <a:t>分</a:t>
            </a:r>
            <a:r>
              <a:rPr lang="en-US" altLang="zh-CN" sz="1900" smtClean="0">
                <a:latin typeface="+mn-ea"/>
              </a:rPr>
              <a:t>34</a:t>
            </a:r>
            <a:r>
              <a:rPr lang="zh-CN" altLang="en-US" sz="190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>
                <a:latin typeface="+mn-ea"/>
                <a:hlinkClick r:id="rId3" action="ppaction://hlinkfile"/>
              </a:rPr>
              <a:t>06.</a:t>
            </a:r>
            <a:r>
              <a:rPr lang="zh-CN" altLang="en-US" sz="1900">
                <a:latin typeface="+mn-ea"/>
                <a:hlinkClick r:id="rId3" action="ppaction://hlinkfile"/>
              </a:rPr>
              <a:t>转换流子类父类的区别</a:t>
            </a:r>
            <a:r>
              <a:rPr lang="en-US" altLang="zh-CN" sz="190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/>
              <a:t>1</a:t>
            </a:r>
            <a:r>
              <a:rPr lang="en-US" altLang="zh-CN" sz="1900" smtClean="0"/>
              <a:t>.</a:t>
            </a:r>
            <a:r>
              <a:rPr lang="zh-CN" altLang="en-US" sz="1900" smtClean="0"/>
              <a:t>转换流子类和父类的区别是什么 </a:t>
            </a:r>
            <a:r>
              <a:rPr lang="zh-CN" altLang="en-US" sz="1900" smtClean="0"/>
              <a:t>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1034</Words>
  <Application>Microsoft Office PowerPoint</Application>
  <PresentationFormat>全屏显示(4:3)</PresentationFormat>
  <Paragraphs>294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一、转换流的使用</vt:lpstr>
      <vt:lpstr>1.1、转换流概述</vt:lpstr>
      <vt:lpstr>1.2、转换流_字符转字节的过程</vt:lpstr>
      <vt:lpstr>1.3、OutputStreamWriter写文本文件</vt:lpstr>
      <vt:lpstr>1.4、转换流_字节转字符流过程</vt:lpstr>
      <vt:lpstr>1.5、InputSteamReader读取文本文件</vt:lpstr>
      <vt:lpstr>1.6、转换流子类父类的区别</vt:lpstr>
      <vt:lpstr>二、字节缓冲流的使用 </vt:lpstr>
      <vt:lpstr>2.1、缓冲流概述</vt:lpstr>
      <vt:lpstr>2.2、字节输出流缓冲流</vt:lpstr>
      <vt:lpstr>2.3、字节输入流缓冲流</vt:lpstr>
      <vt:lpstr>2.4、四种文件复制方式的效率比较</vt:lpstr>
      <vt:lpstr> 三、字符缓冲流的使用  </vt:lpstr>
      <vt:lpstr>3.1、字符输出流缓冲流</vt:lpstr>
      <vt:lpstr>3.2、字符输出流缓冲流的特有方法</vt:lpstr>
      <vt:lpstr>3.3、字符输入流缓冲流</vt:lpstr>
      <vt:lpstr>3.4、字符输入流缓冲流读取文本行</vt:lpstr>
      <vt:lpstr>3.5、字符缓冲流复制文本文件</vt:lpstr>
      <vt:lpstr>3.6、IO流对象的操作规律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HangGe</cp:lastModifiedBy>
  <cp:revision>122</cp:revision>
  <dcterms:created xsi:type="dcterms:W3CDTF">2015-06-29T07:19:00Z</dcterms:created>
  <dcterms:modified xsi:type="dcterms:W3CDTF">2016-08-20T08:11:14Z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