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6" r:id="rId3"/>
    <p:sldId id="267" r:id="rId4"/>
    <p:sldId id="268" r:id="rId5"/>
    <p:sldId id="269" r:id="rId6"/>
    <p:sldId id="288" r:id="rId7"/>
    <p:sldId id="28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25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22" autoAdjust="0"/>
    <p:restoredTop sz="90680" autoAdjust="0"/>
  </p:normalViewPr>
  <p:slideViewPr>
    <p:cSldViewPr>
      <p:cViewPr varScale="1">
        <p:scale>
          <a:sx n="53" d="100"/>
          <a:sy n="53" d="100"/>
        </p:scale>
        <p:origin x="29" y="6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什么是异常？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代码在运行时期发生的问题就是异常。</a:t>
            </a:r>
            <a:endParaRPr lang="en-US" altLang="zh-CN" smtClean="0"/>
          </a:p>
          <a:p>
            <a:r>
              <a:rPr lang="zh-CN" altLang="en-US" smtClean="0"/>
              <a:t>我们见过的异常：数组角标越界异常</a:t>
            </a:r>
            <a:r>
              <a:rPr lang="en-US" altLang="zh-CN" smtClean="0"/>
              <a:t>ArrayIndexOutOfBoundsException,</a:t>
            </a:r>
            <a:r>
              <a:rPr lang="zh-CN" altLang="en-US" smtClean="0"/>
              <a:t>空指针异常</a:t>
            </a:r>
            <a:r>
              <a:rPr lang="en-US" altLang="zh-CN" smtClean="0"/>
              <a:t>NullPointerException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有顺序：</a:t>
            </a:r>
            <a:endParaRPr lang="en-US" altLang="zh-CN" smtClean="0"/>
          </a:p>
          <a:p>
            <a:pPr lvl="1"/>
            <a:r>
              <a:rPr lang="zh-CN" altLang="en-US" smtClean="0"/>
              <a:t>平级异常：抛出的异常类之间</a:t>
            </a:r>
            <a:r>
              <a:rPr lang="en-US" altLang="zh-CN" smtClean="0"/>
              <a:t>,</a:t>
            </a:r>
            <a:r>
              <a:rPr lang="zh-CN" altLang="en-US" smtClean="0"/>
              <a:t>没有继承关系</a:t>
            </a:r>
            <a:r>
              <a:rPr lang="en-US" altLang="zh-CN" smtClean="0"/>
              <a:t>,</a:t>
            </a:r>
            <a:r>
              <a:rPr lang="zh-CN" altLang="en-US" smtClean="0"/>
              <a:t>没有顺序</a:t>
            </a:r>
            <a:endParaRPr lang="en-US" altLang="zh-CN" smtClean="0"/>
          </a:p>
          <a:p>
            <a:pPr lvl="1"/>
            <a:r>
              <a:rPr lang="zh-CN" altLang="en-US" smtClean="0"/>
              <a:t>上下级关系的异常：越高级的父类</a:t>
            </a:r>
            <a:r>
              <a:rPr lang="en-US" altLang="zh-CN" smtClean="0"/>
              <a:t>,</a:t>
            </a:r>
            <a:r>
              <a:rPr lang="zh-CN" altLang="en-US" smtClean="0"/>
              <a:t>越写在下面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finally</a:t>
            </a:r>
            <a:r>
              <a:rPr lang="zh-CN" altLang="en-US" smtClean="0"/>
              <a:t>的特点和作用：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A: finally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的特点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* 被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控制的语句体一定会执行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的作用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*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无论程序是否有异常出现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程序必须执行释放资源。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如：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流操作和数据库操作中会见到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40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4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48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27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1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15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97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56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54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92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7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85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8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异常的处理方式：</a:t>
            </a:r>
          </a:p>
          <a:p>
            <a:r>
              <a:rPr lang="en-US" altLang="zh-CN" smtClean="0"/>
              <a:t>	a</a:t>
            </a:r>
            <a:r>
              <a:rPr lang="zh-CN" altLang="en-US" smtClean="0"/>
              <a:t>：</a:t>
            </a:r>
            <a:r>
              <a:rPr lang="en-US" altLang="zh-CN" smtClean="0"/>
              <a:t>JVM</a:t>
            </a:r>
            <a:r>
              <a:rPr lang="zh-CN" altLang="en-US" smtClean="0"/>
              <a:t>的默认处理方式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把异常的名称</a:t>
            </a:r>
            <a:r>
              <a:rPr lang="en-US" altLang="zh-CN" smtClean="0"/>
              <a:t>,</a:t>
            </a:r>
            <a:r>
              <a:rPr lang="zh-CN" altLang="en-US" smtClean="0"/>
              <a:t>原因</a:t>
            </a:r>
            <a:r>
              <a:rPr lang="en-US" altLang="zh-CN" smtClean="0"/>
              <a:t>,</a:t>
            </a:r>
            <a:r>
              <a:rPr lang="zh-CN" altLang="en-US" smtClean="0"/>
              <a:t>位置等信息输出在控制台，同时会结束程序。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一旦有异常发生，其后来的代码不能继续执行。</a:t>
            </a:r>
          </a:p>
          <a:p>
            <a:r>
              <a:rPr lang="en-US" altLang="zh-CN" smtClean="0"/>
              <a:t>	b</a:t>
            </a:r>
            <a:r>
              <a:rPr lang="zh-CN" altLang="en-US" smtClean="0"/>
              <a:t>：解决程序中异常的手动方式</a:t>
            </a:r>
          </a:p>
          <a:p>
            <a:r>
              <a:rPr lang="en-US" altLang="zh-CN" smtClean="0"/>
              <a:t>		a)</a:t>
            </a:r>
            <a:r>
              <a:rPr lang="zh-CN" altLang="en-US" smtClean="0"/>
              <a:t>：编写处理代码 </a:t>
            </a:r>
            <a:r>
              <a:rPr lang="en-US" altLang="zh-CN" smtClean="0"/>
              <a:t>try...catch...finally</a:t>
            </a:r>
          </a:p>
          <a:p>
            <a:r>
              <a:rPr lang="en-US" altLang="zh-CN" smtClean="0"/>
              <a:t>		b)</a:t>
            </a:r>
            <a:r>
              <a:rPr lang="zh-CN" altLang="en-US" smtClean="0"/>
              <a:t>：抛出 </a:t>
            </a:r>
            <a:r>
              <a:rPr lang="en-US" altLang="zh-CN" smtClean="0"/>
              <a:t>throws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1.throw</a:t>
            </a:r>
            <a:r>
              <a:rPr lang="zh-CN" altLang="en-US" sz="1200" smtClean="0"/>
              <a:t>的使用范围？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	</a:t>
            </a:r>
            <a:r>
              <a:rPr lang="zh-CN" altLang="en-US" sz="1200" smtClean="0"/>
              <a:t>方法内部。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2.throw</a:t>
            </a:r>
            <a:r>
              <a:rPr lang="zh-CN" altLang="en-US" sz="1200" smtClean="0"/>
              <a:t>抛出异常的格式</a:t>
            </a:r>
            <a:r>
              <a:rPr lang="zh-CN" altLang="en-US" sz="1100" smtClean="0">
                <a:latin typeface="+mn-ea"/>
              </a:rPr>
              <a:t>？</a:t>
            </a:r>
            <a:endParaRPr lang="en-US" altLang="zh-CN" sz="1100" smtClean="0">
              <a:latin typeface="+mn-ea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400" smtClean="0">
                <a:latin typeface="+mn-ea"/>
              </a:rPr>
              <a:t>	throw new </a:t>
            </a:r>
            <a:r>
              <a:rPr lang="zh-CN" altLang="en-US" sz="1400" smtClean="0">
                <a:latin typeface="+mn-ea"/>
              </a:rPr>
              <a:t>异常类名</a:t>
            </a:r>
            <a:r>
              <a:rPr lang="en-US" altLang="zh-CN" sz="1400" smtClean="0">
                <a:latin typeface="+mn-ea"/>
              </a:rPr>
              <a:t>(</a:t>
            </a:r>
            <a:r>
              <a:rPr lang="zh-CN" altLang="en-US" sz="1400" smtClean="0">
                <a:latin typeface="+mn-ea"/>
              </a:rPr>
              <a:t>参数</a:t>
            </a:r>
            <a:r>
              <a:rPr lang="en-US" altLang="zh-CN" sz="1400" smtClean="0">
                <a:latin typeface="+mn-ea"/>
              </a:rPr>
              <a:t>);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1.throws</a:t>
            </a:r>
            <a:r>
              <a:rPr lang="zh-CN" altLang="en-US" sz="1200" smtClean="0"/>
              <a:t>声明异常的格式？</a:t>
            </a:r>
            <a:r>
              <a:rPr lang="en-US" altLang="zh-CN" sz="1400" smtClean="0"/>
              <a:t> </a:t>
            </a:r>
            <a:endParaRPr lang="en-US" altLang="zh-CN" smtClean="0"/>
          </a:p>
          <a:p>
            <a:r>
              <a:rPr lang="zh-CN" altLang="en-US" smtClean="0"/>
              <a:t>修饰符 返回值类型 方法名</a:t>
            </a:r>
            <a:r>
              <a:rPr lang="en-US" altLang="zh-CN" smtClean="0"/>
              <a:t>(</a:t>
            </a:r>
            <a:r>
              <a:rPr lang="zh-CN" altLang="en-US" smtClean="0"/>
              <a:t>参数</a:t>
            </a:r>
            <a:r>
              <a:rPr lang="en-US" altLang="zh-CN" smtClean="0"/>
              <a:t>) throws </a:t>
            </a:r>
            <a:r>
              <a:rPr lang="zh-CN" altLang="en-US" smtClean="0"/>
              <a:t>异常类名</a:t>
            </a:r>
            <a:r>
              <a:rPr lang="en-US" altLang="zh-CN" smtClean="0"/>
              <a:t>1,</a:t>
            </a:r>
            <a:r>
              <a:rPr lang="zh-CN" altLang="en-US" smtClean="0"/>
              <a:t>异常类名</a:t>
            </a:r>
            <a:r>
              <a:rPr lang="en-US" altLang="zh-CN" smtClean="0"/>
              <a:t>2… {   }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捕获异常格式：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try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需要被检测的语句。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catch(</a:t>
            </a:r>
            <a:r>
              <a:rPr lang="zh-CN" altLang="en-US" smtClean="0"/>
              <a:t>异常类 变量</a:t>
            </a:r>
            <a:r>
              <a:rPr lang="en-US" altLang="zh-CN" smtClean="0"/>
              <a:t>) { //</a:t>
            </a:r>
            <a:r>
              <a:rPr lang="zh-CN" altLang="en-US" smtClean="0"/>
              <a:t>参数。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//</a:t>
            </a:r>
            <a:r>
              <a:rPr lang="zh-CN" altLang="en-US" smtClean="0"/>
              <a:t>异常的处理语句。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finally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一定会被执行的语句。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格式说明：</a:t>
            </a:r>
          </a:p>
          <a:p>
            <a:r>
              <a:rPr lang="en-US" altLang="zh-CN" smtClean="0"/>
              <a:t>	a: try</a:t>
            </a:r>
          </a:p>
          <a:p>
            <a:pPr lvl="1"/>
            <a:r>
              <a:rPr lang="en-US" altLang="zh-CN" smtClean="0"/>
              <a:t>	</a:t>
            </a:r>
            <a:r>
              <a:rPr lang="zh-CN" altLang="en-US" smtClean="0"/>
              <a:t>该代码块中编写可能产生异常的代码。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b: catch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用来进行某种异常的捕获，实现对捕获到的异常进行处理。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c: finally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	有一些特定的代码无论异常是否发生，都需要执行。</a:t>
            </a:r>
          </a:p>
          <a:p>
            <a:r>
              <a:rPr lang="zh-CN" altLang="en-US" smtClean="0"/>
              <a:t>	另外，因为异常会引发程序跳转，导致有些语句执行不到。</a:t>
            </a:r>
          </a:p>
          <a:p>
            <a:r>
              <a:rPr lang="zh-CN" altLang="en-US" smtClean="0"/>
              <a:t>	而</a:t>
            </a:r>
            <a:r>
              <a:rPr lang="en-US" altLang="zh-CN" smtClean="0"/>
              <a:t>finally</a:t>
            </a:r>
            <a:r>
              <a:rPr lang="zh-CN" altLang="en-US" smtClean="0"/>
              <a:t>就是解决这个问题的，在</a:t>
            </a:r>
            <a:r>
              <a:rPr lang="en-US" altLang="zh-CN" smtClean="0"/>
              <a:t>finally</a:t>
            </a:r>
            <a:r>
              <a:rPr lang="zh-CN" altLang="en-US" smtClean="0"/>
              <a:t>代码块中存放的代码都是一定会被执行的。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d</a:t>
            </a:r>
            <a:r>
              <a:rPr lang="zh-CN" altLang="en-US" smtClean="0"/>
              <a:t>：</a:t>
            </a:r>
            <a:r>
              <a:rPr lang="en-US" altLang="zh-CN" smtClean="0"/>
              <a:t>try...catch...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处理掉异常后，程序可以继续执行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</a:t>
            </a:r>
            <a:r>
              <a:rPr lang="zh-CN" altLang="en-US" sz="1200" smtClean="0"/>
              <a:t>多</a:t>
            </a:r>
            <a:r>
              <a:rPr lang="en-US" altLang="zh-CN" sz="1200" smtClean="0"/>
              <a:t>catch</a:t>
            </a:r>
            <a:r>
              <a:rPr lang="zh-CN" altLang="en-US" sz="1200" smtClean="0"/>
              <a:t>处理的格式</a:t>
            </a:r>
            <a:r>
              <a:rPr lang="en-US" altLang="zh-CN" sz="1200" smtClean="0"/>
              <a:t>?</a:t>
            </a:r>
            <a:endParaRPr lang="en-US" altLang="zh-CN" smtClean="0"/>
          </a:p>
          <a:p>
            <a:r>
              <a:rPr lang="en-US" altLang="zh-CN" smtClean="0"/>
              <a:t>void show(){ //</a:t>
            </a:r>
            <a:r>
              <a:rPr lang="zh-CN" altLang="en-US" smtClean="0"/>
              <a:t>不用</a:t>
            </a:r>
            <a:r>
              <a:rPr lang="en-US" altLang="zh-CN" smtClean="0"/>
              <a:t>throws </a:t>
            </a:r>
          </a:p>
          <a:p>
            <a:r>
              <a:rPr lang="en-US" altLang="zh-CN" smtClean="0"/>
              <a:t>	try{</a:t>
            </a:r>
          </a:p>
          <a:p>
            <a:r>
              <a:rPr lang="en-US" altLang="zh-CN" smtClean="0"/>
              <a:t>		throw new Exception();//</a:t>
            </a:r>
            <a:r>
              <a:rPr lang="zh-CN" altLang="en-US" smtClean="0"/>
              <a:t>产生异常，直接捕获处理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}catch(XxxException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}catch(YyyException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}catch(ZzzException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		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06(IO&#27969;&#23545;&#35937;)ObjectOutputStream&#27969;&#20889;&#23545;&#35937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07(IO&#27969;&#23545;&#35937;)ObjectInputStream&#27969;&#35835;&#21462;&#23545;&#35937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08(IO&#27969;&#23545;&#35937;)&#38745;&#24577;&#19981;&#33021;&#24207;&#21015;&#21270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09(IO&#27969;&#23545;&#35937;)transient&#20851;&#38190;&#23383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10(IO&#27969;&#23545;&#35937;)Serializable&#25509;&#21475;&#30340;&#21547;&#20041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11(IO&#27969;&#23545;&#35937;)&#24207;&#21015;&#21270;&#20013;&#30340;&#24207;&#21015;&#21495;&#20914;&#31361;&#38382;&#39064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12(IO&#27969;&#23545;&#35937;)&#24207;&#21015;&#21270;&#20013;&#33258;&#23450;&#20041;&#30340;&#24207;&#21015;&#21495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13(IO&#27969;&#23545;&#35937;)&#25171;&#21360;&#27969;&#21644;&#29305;&#24615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14(IO&#27969;&#23545;&#35937;)&#25171;&#21360;&#27969;&#36755;&#20986;&#30446;&#30340;&#26159;File&#23545;&#35937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15(IO&#27969;&#23545;&#35937;)&#36755;&#20986;&#35821;&#21477;&#26159;char&#25968;&#32452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16(IO&#27969;&#23545;&#35937;)&#25171;&#21360;&#27969;&#36755;&#20986;&#30446;&#30340;&#26159;String&#21644;&#27969;&#23545;&#35937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17(IO&#27969;&#23545;&#35937;)&#25171;&#21360;&#27969;&#24320;&#21551;&#33258;&#21160;&#21047;&#2603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18(IO&#27969;&#23545;&#35937;)&#25171;&#21360;&#27969;&#22797;&#21046;&#25991;&#26412;&#25991;&#20214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19(IO&#27969;&#23545;&#35937;)commons-io&#24037;&#20855;&#31867;&#20171;&#32461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20(IO&#27969;&#23545;&#35937;)&#20351;&#29992;&#24037;&#20855;&#31867;commons_io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21(IO&#27969;&#23545;&#35937;)IO&#24037;&#20855;&#31867;FilenameUtils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22(IO&#27969;&#23545;&#35937;)IO&#24037;&#20855;&#31867;FileUtils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01(IO&#27969;&#23545;&#35937;)Properties&#38598;&#21512;&#30340;&#29305;&#28857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02(IO&#27969;&#23545;&#35937;)Properties&#38598;&#21512;&#23384;&#20648;&#38190;&#20540;&#23545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03(IO&#27969;&#23545;&#35937;)Properties&#38598;&#21512;&#30340;&#26041;&#27861;load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04(IO&#27969;&#23545;&#35937;)Properties&#38598;&#21512;&#30340;&#26041;&#27861;store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day25_05(IO&#27969;&#23545;&#35937;)&#23545;&#35937;&#30340;&#24207;&#21015;&#21270;&#19982;&#21453;&#24207;&#21015;&#21270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2020" y="2660688"/>
            <a:ext cx="151035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ObjectOutputStream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流写对象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06.ObjectOutputStream</a:t>
            </a:r>
            <a:r>
              <a:rPr lang="zh-CN" altLang="en-US" sz="1900">
                <a:latin typeface="+mn-ea"/>
                <a:hlinkClick r:id="rId3" action="ppaction://hlinkfile"/>
              </a:rPr>
              <a:t>流写对象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 smtClean="0"/>
              <a:t>1.ObjectOutputStream</a:t>
            </a:r>
            <a:r>
              <a:rPr lang="zh-CN" altLang="en-US" sz="1900" smtClean="0"/>
              <a:t>流写对象通过哪个方法实现？</a:t>
            </a:r>
            <a:r>
              <a:rPr lang="en-US" altLang="zh-CN" sz="2400" smtClean="0"/>
              <a:t>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273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ObjectInputStream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流读取对象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三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07.ObjectInputStream</a:t>
            </a:r>
            <a:r>
              <a:rPr lang="zh-CN" altLang="en-US" sz="1900">
                <a:latin typeface="+mn-ea"/>
                <a:hlinkClick r:id="rId3" action="ppaction://hlinkfile"/>
              </a:rPr>
              <a:t>流读取对象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1.ObjectInputStream</a:t>
            </a:r>
            <a:r>
              <a:rPr lang="zh-CN" altLang="en-US" sz="1900" smtClean="0"/>
              <a:t>流读取对象通过哪个方法实现？</a:t>
            </a:r>
            <a:r>
              <a:rPr lang="en-US" altLang="zh-CN" sz="2400" smtClean="0"/>
              <a:t>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3033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静态不能序列化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08.</a:t>
            </a:r>
            <a:r>
              <a:rPr lang="zh-CN" altLang="en-US" sz="1900">
                <a:latin typeface="+mn-ea"/>
                <a:hlinkClick r:id="rId3" action="ppaction://hlinkfile"/>
              </a:rPr>
              <a:t>静态不能序列化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1</a:t>
            </a:r>
            <a:r>
              <a:rPr lang="en-US" altLang="zh-CN" sz="1900" smtClean="0"/>
              <a:t>.</a:t>
            </a:r>
            <a:r>
              <a:rPr lang="zh-CN" altLang="en-US" sz="1900" smtClean="0"/>
              <a:t>静态不能序列化的原因是什么？</a:t>
            </a:r>
            <a:r>
              <a:rPr lang="en-US" altLang="zh-CN" sz="2400" smtClean="0"/>
              <a:t>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transient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关键字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772816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五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12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09.transient</a:t>
            </a:r>
            <a:r>
              <a:rPr lang="zh-CN" altLang="en-US" sz="1900">
                <a:latin typeface="+mn-ea"/>
                <a:hlinkClick r:id="rId3" action="ppaction://hlinkfile"/>
              </a:rPr>
              <a:t>关键字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</a:t>
            </a:r>
            <a:r>
              <a:rPr lang="en-US" altLang="zh-CN" sz="1900" smtClean="0"/>
              <a:t>.</a:t>
            </a:r>
            <a:r>
              <a:rPr lang="en-US" altLang="zh-CN" sz="2000"/>
              <a:t> </a:t>
            </a:r>
            <a:r>
              <a:rPr lang="en-US" altLang="zh-CN" sz="1900"/>
              <a:t>transient</a:t>
            </a:r>
            <a:r>
              <a:rPr lang="zh-CN" altLang="en-US" sz="1900" smtClean="0"/>
              <a:t>关键字的作用是什么</a:t>
            </a:r>
            <a:r>
              <a:rPr lang="zh-CN" altLang="en-US" sz="1900" smtClean="0"/>
              <a:t>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Serializable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接口的含义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10.Serializable</a:t>
            </a:r>
            <a:r>
              <a:rPr lang="zh-CN" altLang="en-US" sz="1900">
                <a:latin typeface="+mn-ea"/>
                <a:hlinkClick r:id="rId3" action="ppaction://hlinkfile"/>
              </a:rPr>
              <a:t>接口的含义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1</a:t>
            </a:r>
            <a:r>
              <a:rPr lang="en-US" altLang="zh-CN" sz="1900" smtClean="0"/>
              <a:t>.</a:t>
            </a:r>
            <a:r>
              <a:rPr lang="zh-CN" altLang="en-US" sz="1900" smtClean="0"/>
              <a:t>如果一个类的对象想实现序列化操作，必须实现哪个接口</a:t>
            </a:r>
            <a:r>
              <a:rPr lang="en-US" altLang="zh-CN" sz="1900" smtClean="0"/>
              <a:t>?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2.7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序列化中的序列号冲突问题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课程七信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10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11.</a:t>
            </a:r>
            <a:r>
              <a:rPr lang="zh-CN" altLang="en-US" sz="1900">
                <a:latin typeface="+mn-ea"/>
                <a:hlinkClick r:id="rId3" action="ppaction://hlinkfile"/>
              </a:rPr>
              <a:t>序列化中的序列号冲突问题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</a:t>
            </a:r>
            <a:r>
              <a:rPr lang="zh-CN" altLang="en-US" sz="190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125041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1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2.8</a:t>
            </a:r>
            <a:r>
              <a:rPr lang="zh-CN" altLang="en-US" sz="31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序列化中自定义的序列号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八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12.</a:t>
            </a:r>
            <a:r>
              <a:rPr lang="zh-CN" altLang="en-US" sz="1900">
                <a:latin typeface="+mn-ea"/>
                <a:hlinkClick r:id="rId3" action="ppaction://hlinkfile"/>
              </a:rPr>
              <a:t>序列化中自定义的序列号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332656"/>
            <a:ext cx="7696200" cy="14398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smtClean="0">
                <a:ea typeface="新宋体" panose="02010609030101010101" pitchFamily="49" charset="-122"/>
              </a:rPr>
              <a:t/>
            </a:r>
            <a:br>
              <a:rPr lang="en-US" altLang="zh-CN" sz="3200" b="1" smtClean="0">
                <a:ea typeface="新宋体" panose="02010609030101010101" pitchFamily="49" charset="-122"/>
              </a:rPr>
            </a:br>
            <a:r>
              <a:rPr lang="zh-CN" altLang="en-US" sz="3600" b="1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>
                <a:latin typeface="+mn-ea"/>
              </a:rPr>
              <a:t>打印流的使用</a:t>
            </a:r>
            <a:r>
              <a:rPr lang="en-US" altLang="zh-CN" sz="3600" smtClean="0">
                <a:latin typeface="+mj-ea"/>
              </a:rPr>
              <a:t/>
            </a:r>
            <a:br>
              <a:rPr lang="en-US" altLang="zh-CN" sz="3600" smtClean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掌握打印流和特性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</a:t>
            </a:r>
            <a:r>
              <a:rPr lang="zh-CN" altLang="en-US" sz="2900">
                <a:latin typeface="+mn-ea"/>
              </a:rPr>
              <a:t>打印</a:t>
            </a:r>
            <a:r>
              <a:rPr lang="zh-CN" altLang="en-US" sz="2900" smtClean="0">
                <a:latin typeface="+mn-ea"/>
              </a:rPr>
              <a:t>流的输出功能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掌握打印流开启自动刷新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掌握打印流复制文本文件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556792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打印流和特性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13.</a:t>
            </a:r>
            <a:r>
              <a:rPr lang="zh-CN" altLang="en-US" sz="1900">
                <a:latin typeface="+mn-ea"/>
                <a:hlinkClick r:id="rId3" action="ppaction://hlinkfile"/>
              </a:rPr>
              <a:t>打印流和特性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打印流的特点是什么</a:t>
            </a:r>
            <a:r>
              <a:rPr lang="en-US" altLang="zh-CN" sz="1900" smtClean="0"/>
              <a:t>?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打印流输出目的是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File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对象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14.</a:t>
            </a:r>
            <a:r>
              <a:rPr lang="zh-CN" altLang="en-US" sz="1900">
                <a:latin typeface="+mn-ea"/>
                <a:hlinkClick r:id="rId3" action="ppaction://hlinkfile"/>
              </a:rPr>
              <a:t>打印流输出目的是</a:t>
            </a:r>
            <a:r>
              <a:rPr lang="en-US" altLang="zh-CN" sz="1900">
                <a:latin typeface="+mn-ea"/>
                <a:hlinkClick r:id="rId3" action="ppaction://hlinkfile"/>
              </a:rPr>
              <a:t>File</a:t>
            </a:r>
            <a:r>
              <a:rPr lang="zh-CN" altLang="en-US" sz="1900">
                <a:latin typeface="+mn-ea"/>
                <a:hlinkClick r:id="rId3" action="ppaction://hlinkfile"/>
              </a:rPr>
              <a:t>对象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980728"/>
            <a:ext cx="7696200" cy="1439863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060848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Properties</a:t>
            </a:r>
            <a:r>
              <a:rPr lang="zh-CN" altLang="en-US" sz="2800">
                <a:latin typeface="+mn-ea"/>
              </a:rPr>
              <a:t>集合的使用</a:t>
            </a:r>
            <a:endParaRPr lang="zh-CN" altLang="en-US" sz="2800" dirty="0">
              <a:latin typeface="+mn-ea"/>
            </a:endParaRPr>
          </a:p>
          <a:p>
            <a:pPr lvl="0"/>
            <a:r>
              <a:rPr lang="zh-CN" altLang="en-US" sz="2800">
                <a:latin typeface="+mn-ea"/>
              </a:rPr>
              <a:t>掌握对象操作流的使用</a:t>
            </a:r>
            <a:endParaRPr lang="en-US" altLang="zh-CN" sz="2800">
              <a:latin typeface="+mn-ea"/>
            </a:endParaRPr>
          </a:p>
          <a:p>
            <a:pPr lvl="0"/>
            <a:r>
              <a:rPr lang="zh-CN" altLang="en-US" sz="2800">
                <a:latin typeface="+mn-ea"/>
              </a:rPr>
              <a:t>掌握打印流</a:t>
            </a:r>
            <a:r>
              <a:rPr lang="zh-CN" altLang="en-US" sz="2800">
                <a:latin typeface="+mn-ea"/>
              </a:rPr>
              <a:t>的</a:t>
            </a:r>
            <a:r>
              <a:rPr lang="zh-CN" altLang="en-US" sz="2800" smtClean="0">
                <a:latin typeface="+mn-ea"/>
              </a:rPr>
              <a:t>使用</a:t>
            </a:r>
            <a:endParaRPr lang="en-US" altLang="zh-CN" sz="2800" smtClean="0">
              <a:latin typeface="+mn-ea"/>
            </a:endParaRPr>
          </a:p>
          <a:p>
            <a:pPr lvl="0"/>
            <a:r>
              <a:rPr lang="zh-CN" altLang="en-US" sz="2800">
                <a:latin typeface="+mn-ea"/>
              </a:rPr>
              <a:t>掌握第三方</a:t>
            </a:r>
            <a:r>
              <a:rPr lang="en-US" altLang="zh-CN" sz="2800">
                <a:latin typeface="+mn-ea"/>
              </a:rPr>
              <a:t>jar</a:t>
            </a:r>
            <a:r>
              <a:rPr lang="zh-CN" altLang="en-US" sz="2800">
                <a:latin typeface="+mn-ea"/>
              </a:rPr>
              <a:t>包</a:t>
            </a:r>
            <a:r>
              <a:rPr lang="en-US" altLang="zh-CN" sz="2800">
                <a:latin typeface="+mn-ea"/>
              </a:rPr>
              <a:t>commons-IO</a:t>
            </a:r>
            <a:r>
              <a:rPr lang="zh-CN" altLang="en-US" sz="2800">
                <a:latin typeface="+mn-ea"/>
              </a:rPr>
              <a:t>的使用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输出语句是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char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数组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13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15.</a:t>
            </a:r>
            <a:r>
              <a:rPr lang="zh-CN" altLang="en-US" sz="1900">
                <a:latin typeface="+mn-ea"/>
                <a:hlinkClick r:id="rId3" action="ppaction://hlinkfile"/>
              </a:rPr>
              <a:t>输出语句是</a:t>
            </a:r>
            <a:r>
              <a:rPr lang="en-US" altLang="zh-CN" sz="1900">
                <a:latin typeface="+mn-ea"/>
                <a:hlinkClick r:id="rId3" action="ppaction://hlinkfile"/>
              </a:rPr>
              <a:t>char</a:t>
            </a:r>
            <a:r>
              <a:rPr lang="zh-CN" altLang="en-US" sz="1900">
                <a:latin typeface="+mn-ea"/>
                <a:hlinkClick r:id="rId3" action="ppaction://hlinkfile"/>
              </a:rPr>
              <a:t>数组</a:t>
            </a:r>
            <a:r>
              <a:rPr lang="en-US" altLang="zh-CN" sz="1900">
                <a:latin typeface="+mn-ea"/>
                <a:hlinkClick r:id="rId3" action="ppaction://hlinkfile"/>
              </a:rPr>
              <a:t>.</a:t>
            </a:r>
            <a:r>
              <a:rPr lang="en-US" altLang="zh-CN" sz="1900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</a:t>
            </a:r>
            <a:r>
              <a:rPr lang="en-US" altLang="zh-CN" sz="1900" smtClean="0"/>
              <a:t>      println()</a:t>
            </a:r>
            <a:r>
              <a:rPr lang="zh-CN" altLang="en-US" sz="1900" smtClean="0"/>
              <a:t>打印数组</a:t>
            </a:r>
            <a:r>
              <a:rPr lang="zh-CN" altLang="en-US" sz="1900"/>
              <a:t>，只有打印字符数组时是打印内容，其余均打印数组</a:t>
            </a:r>
            <a:r>
              <a:rPr lang="zh-CN" altLang="en-US" sz="1900"/>
              <a:t>的</a:t>
            </a:r>
            <a:r>
              <a:rPr lang="zh-CN" altLang="en-US" sz="1900" smtClean="0"/>
              <a:t>地址。</a:t>
            </a:r>
            <a:endParaRPr lang="en-US" altLang="zh-CN" sz="19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打印流输出目的是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String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和流对象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16.</a:t>
            </a:r>
            <a:r>
              <a:rPr lang="zh-CN" altLang="en-US" sz="1900">
                <a:latin typeface="+mn-ea"/>
                <a:hlinkClick r:id="rId3" action="ppaction://hlinkfile"/>
              </a:rPr>
              <a:t>打印流输出目的是</a:t>
            </a:r>
            <a:r>
              <a:rPr lang="en-US" altLang="zh-CN" sz="1900">
                <a:latin typeface="+mn-ea"/>
                <a:hlinkClick r:id="rId3" action="ppaction://hlinkfile"/>
              </a:rPr>
              <a:t>String</a:t>
            </a:r>
            <a:r>
              <a:rPr lang="zh-CN" altLang="en-US" sz="1900">
                <a:latin typeface="+mn-ea"/>
                <a:hlinkClick r:id="rId3" action="ppaction://hlinkfile"/>
              </a:rPr>
              <a:t>和流对象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打印流开启自动刷新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17.</a:t>
            </a:r>
            <a:r>
              <a:rPr lang="zh-CN" altLang="en-US" sz="1900">
                <a:latin typeface="+mn-ea"/>
                <a:hlinkClick r:id="rId3" action="ppaction://hlinkfile"/>
              </a:rPr>
              <a:t>打印流开启自动刷新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</a:t>
            </a:r>
            <a:r>
              <a:rPr lang="en-US" altLang="zh-CN" sz="1900" smtClean="0"/>
              <a:t>.</a:t>
            </a:r>
            <a:r>
              <a:rPr lang="zh-CN" altLang="en-US" sz="1900"/>
              <a:t>打印</a:t>
            </a:r>
            <a:r>
              <a:rPr lang="zh-CN" altLang="en-US" sz="1900" smtClean="0"/>
              <a:t>流如果想实现自动刷新功能，必须满足什么条件</a:t>
            </a:r>
            <a:r>
              <a:rPr lang="zh-CN" altLang="en-US" sz="1900" smtClean="0"/>
              <a:t>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8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打印流复制文本文件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18.</a:t>
            </a:r>
            <a:r>
              <a:rPr lang="zh-CN" altLang="en-US" sz="1900">
                <a:latin typeface="+mn-ea"/>
                <a:hlinkClick r:id="rId3" action="ppaction://hlinkfile"/>
              </a:rPr>
              <a:t>打印流复制文本文件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332656"/>
            <a:ext cx="7696200" cy="14398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smtClean="0">
                <a:ea typeface="新宋体" panose="02010609030101010101" pitchFamily="49" charset="-122"/>
              </a:rPr>
              <a:t/>
            </a:r>
            <a:br>
              <a:rPr lang="en-US" altLang="zh-CN" sz="3200" b="1" smtClean="0">
                <a:ea typeface="新宋体" panose="02010609030101010101" pitchFamily="49" charset="-122"/>
              </a:rPr>
            </a:br>
            <a:r>
              <a:rPr lang="zh-CN" altLang="en-US" sz="3600">
                <a:latin typeface="+mn-ea"/>
              </a:rPr>
              <a:t>四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>
                <a:latin typeface="+mn-ea"/>
              </a:rPr>
              <a:t>第三方</a:t>
            </a:r>
            <a:r>
              <a:rPr lang="en-US" altLang="zh-CN" sz="3600">
                <a:latin typeface="+mn-ea"/>
              </a:rPr>
              <a:t>jar</a:t>
            </a:r>
            <a:r>
              <a:rPr lang="zh-CN" altLang="en-US" sz="3600">
                <a:latin typeface="+mn-ea"/>
              </a:rPr>
              <a:t>包</a:t>
            </a:r>
            <a:r>
              <a:rPr lang="en-US" altLang="zh-CN" sz="3600">
                <a:latin typeface="+mn-ea"/>
              </a:rPr>
              <a:t>commons-IO</a:t>
            </a:r>
            <a:r>
              <a:rPr lang="zh-CN" altLang="en-US" sz="3600">
                <a:latin typeface="+mn-ea"/>
              </a:rPr>
              <a:t>的使用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理解</a:t>
            </a:r>
            <a:r>
              <a:rPr lang="en-US" altLang="zh-CN" sz="2900">
                <a:latin typeface="+mn-ea"/>
              </a:rPr>
              <a:t>commons-io</a:t>
            </a:r>
            <a:r>
              <a:rPr lang="zh-CN" altLang="en-US" sz="2900">
                <a:latin typeface="+mn-ea"/>
              </a:rPr>
              <a:t>工具类介绍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掌握工具</a:t>
            </a:r>
            <a:r>
              <a:rPr lang="zh-CN" altLang="en-US" sz="2900">
                <a:latin typeface="+mn-ea"/>
              </a:rPr>
              <a:t>类</a:t>
            </a:r>
            <a:r>
              <a:rPr lang="en-US" altLang="zh-CN" sz="2900" smtClean="0">
                <a:latin typeface="+mn-ea"/>
              </a:rPr>
              <a:t>commons_io</a:t>
            </a:r>
            <a:r>
              <a:rPr lang="zh-CN" altLang="en-US" sz="2900" smtClean="0">
                <a:latin typeface="+mn-ea"/>
              </a:rPr>
              <a:t>的使用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IO</a:t>
            </a:r>
            <a:r>
              <a:rPr lang="zh-CN" altLang="en-US" sz="2900">
                <a:latin typeface="+mn-ea"/>
              </a:rPr>
              <a:t>工具</a:t>
            </a:r>
            <a:r>
              <a:rPr lang="zh-CN" altLang="en-US" sz="2900">
                <a:latin typeface="+mn-ea"/>
              </a:rPr>
              <a:t>类</a:t>
            </a:r>
            <a:r>
              <a:rPr lang="en-US" altLang="zh-CN" sz="2900" smtClean="0">
                <a:latin typeface="+mn-ea"/>
              </a:rPr>
              <a:t>FilenameUtils</a:t>
            </a:r>
            <a:r>
              <a:rPr lang="zh-CN" altLang="en-US" sz="2900" smtClean="0">
                <a:latin typeface="+mn-ea"/>
              </a:rPr>
              <a:t>的使用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IO</a:t>
            </a:r>
            <a:r>
              <a:rPr lang="zh-CN" altLang="en-US" sz="2900">
                <a:latin typeface="+mn-ea"/>
              </a:rPr>
              <a:t>工具</a:t>
            </a:r>
            <a:r>
              <a:rPr lang="zh-CN" altLang="en-US" sz="2900">
                <a:latin typeface="+mn-ea"/>
              </a:rPr>
              <a:t>类</a:t>
            </a:r>
            <a:r>
              <a:rPr lang="en-US" altLang="zh-CN" sz="2900" smtClean="0">
                <a:latin typeface="+mn-ea"/>
              </a:rPr>
              <a:t>FileUtils</a:t>
            </a:r>
            <a:r>
              <a:rPr lang="zh-CN" altLang="en-US" sz="2900" smtClean="0">
                <a:latin typeface="+mn-ea"/>
              </a:rPr>
              <a:t>的使用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556792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commons-io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工具类介绍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33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19.commons-io</a:t>
            </a:r>
            <a:r>
              <a:rPr lang="zh-CN" altLang="en-US" sz="1900">
                <a:latin typeface="+mn-ea"/>
                <a:hlinkClick r:id="rId3" action="ppaction://hlinkfile"/>
              </a:rPr>
              <a:t>工具类介绍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7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使用工具类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commons_io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20.</a:t>
            </a:r>
            <a:r>
              <a:rPr lang="zh-CN" altLang="en-US" sz="1900">
                <a:latin typeface="+mn-ea"/>
                <a:hlinkClick r:id="rId3" action="ppaction://hlinkfile"/>
              </a:rPr>
              <a:t>使用工具类</a:t>
            </a:r>
            <a:r>
              <a:rPr lang="en-US" altLang="zh-CN" sz="1900">
                <a:latin typeface="+mn-ea"/>
                <a:hlinkClick r:id="rId3" action="ppaction://hlinkfile"/>
              </a:rPr>
              <a:t>commons_io.avi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</a:t>
            </a:r>
            <a:r>
              <a:rPr lang="en-US" altLang="zh-CN" sz="1900" smtClean="0"/>
              <a:t>.</a:t>
            </a:r>
            <a:r>
              <a:rPr lang="zh-CN" altLang="en-US" sz="1900" smtClean="0"/>
              <a:t>如何使用第三方</a:t>
            </a:r>
            <a:r>
              <a:rPr lang="en-US" altLang="zh-CN" sz="1900" smtClean="0"/>
              <a:t>jar</a:t>
            </a:r>
            <a:r>
              <a:rPr lang="zh-CN" altLang="en-US" sz="1900" smtClean="0"/>
              <a:t>包？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IO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工具类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FilenameUtils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21.IO</a:t>
            </a:r>
            <a:r>
              <a:rPr lang="zh-CN" altLang="en-US" sz="1900">
                <a:latin typeface="+mn-ea"/>
                <a:hlinkClick r:id="rId3" action="ppaction://hlinkfile"/>
              </a:rPr>
              <a:t>工具</a:t>
            </a:r>
            <a:r>
              <a:rPr lang="zh-CN" altLang="en-US" sz="1900">
                <a:latin typeface="+mn-ea"/>
                <a:hlinkClick r:id="rId3" action="ppaction://hlinkfile"/>
              </a:rPr>
              <a:t>类</a:t>
            </a:r>
            <a:r>
              <a:rPr lang="en-US" altLang="zh-CN" sz="1900" smtClean="0">
                <a:latin typeface="+mn-ea"/>
                <a:hlinkClick r:id="rId3" action="ppaction://hlinkfile"/>
              </a:rPr>
              <a:t>FilenameUtils.avi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IO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工具类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FileUtils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22.IO</a:t>
            </a:r>
            <a:r>
              <a:rPr lang="zh-CN" altLang="en-US" sz="1900">
                <a:latin typeface="+mn-ea"/>
                <a:hlinkClick r:id="rId3" action="ppaction://hlinkfile"/>
              </a:rPr>
              <a:t>工具类</a:t>
            </a:r>
            <a:r>
              <a:rPr lang="en-US" altLang="zh-CN" sz="1900">
                <a:latin typeface="+mn-ea"/>
                <a:hlinkClick r:id="rId3" action="ppaction://hlinkfile"/>
              </a:rPr>
              <a:t>FileUtils.avi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052736"/>
            <a:ext cx="7696200" cy="15471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</a:t>
            </a:r>
            <a:r>
              <a:rPr lang="zh-CN" altLang="en-US" sz="3200" b="1" i="1" smtClean="0">
                <a:latin typeface="+mj-ea"/>
              </a:rPr>
              <a:t>一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en-US" altLang="zh-CN" sz="3200">
                <a:latin typeface="+mj-ea"/>
              </a:rPr>
              <a:t> Properties</a:t>
            </a:r>
            <a:r>
              <a:rPr lang="zh-CN" altLang="en-US" sz="3200">
                <a:latin typeface="+mj-ea"/>
              </a:rPr>
              <a:t>集合的使用</a:t>
            </a:r>
            <a:endParaRPr lang="en-US" altLang="zh-CN" sz="3200" dirty="0">
              <a:latin typeface="+mj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Properties</a:t>
            </a:r>
            <a:r>
              <a:rPr lang="zh-CN" altLang="en-US" sz="2800">
                <a:latin typeface="+mn-ea"/>
              </a:rPr>
              <a:t>集合的特点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Properties</a:t>
            </a:r>
            <a:r>
              <a:rPr lang="zh-CN" altLang="en-US" sz="2800">
                <a:latin typeface="+mn-ea"/>
              </a:rPr>
              <a:t>集合存储键值对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Properties</a:t>
            </a:r>
            <a:r>
              <a:rPr lang="zh-CN" altLang="en-US" sz="2800">
                <a:latin typeface="+mn-ea"/>
              </a:rPr>
              <a:t>集合的</a:t>
            </a:r>
            <a:r>
              <a:rPr lang="zh-CN" altLang="en-US" sz="2800">
                <a:latin typeface="+mn-ea"/>
              </a:rPr>
              <a:t>方法</a:t>
            </a:r>
            <a:r>
              <a:rPr lang="en-US" altLang="zh-CN" sz="2800" smtClean="0">
                <a:latin typeface="+mn-ea"/>
              </a:rPr>
              <a:t>load()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 smtClean="0">
                <a:latin typeface="+mn-ea"/>
              </a:rPr>
              <a:t>Properties</a:t>
            </a:r>
            <a:r>
              <a:rPr lang="zh-CN" altLang="en-US" sz="2800">
                <a:latin typeface="+mn-ea"/>
              </a:rPr>
              <a:t>集合的</a:t>
            </a:r>
            <a:r>
              <a:rPr lang="zh-CN" altLang="en-US" sz="2800">
                <a:latin typeface="+mn-ea"/>
              </a:rPr>
              <a:t>方法</a:t>
            </a:r>
            <a:r>
              <a:rPr lang="en-US" altLang="zh-CN" sz="2800" smtClean="0">
                <a:latin typeface="+mn-ea"/>
              </a:rPr>
              <a:t>store()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940250"/>
            <a:ext cx="8496870" cy="1192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Properties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集合的特点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smtClean="0">
                <a:latin typeface="+mn-ea"/>
              </a:rPr>
              <a:t>长度：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01.Properties</a:t>
            </a:r>
            <a:r>
              <a:rPr lang="zh-CN" altLang="en-US" sz="1900">
                <a:latin typeface="+mn-ea"/>
                <a:hlinkClick r:id="rId3" action="ppaction://hlinkfile"/>
              </a:rPr>
              <a:t>集合的特点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1</a:t>
            </a:r>
            <a:r>
              <a:rPr lang="en-US" altLang="zh-CN" sz="1800" smtClean="0"/>
              <a:t>.</a:t>
            </a:r>
            <a:r>
              <a:rPr lang="en-US" altLang="zh-CN" sz="1800" smtClean="0"/>
              <a:t>Properties</a:t>
            </a:r>
            <a:r>
              <a:rPr lang="zh-CN" altLang="en-US" sz="1800" smtClean="0"/>
              <a:t>集合类的父类是谁</a:t>
            </a:r>
            <a:r>
              <a:rPr lang="zh-CN" altLang="en-US" sz="1900" smtClean="0"/>
              <a:t>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Properties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集合存储键值对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02.Properties</a:t>
            </a:r>
            <a:r>
              <a:rPr lang="zh-CN" altLang="en-US" sz="1900">
                <a:latin typeface="+mn-ea"/>
                <a:hlinkClick r:id="rId3" action="ppaction://hlinkfile"/>
              </a:rPr>
              <a:t>集合存储键值对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 smtClean="0"/>
              <a:t>1.Properties</a:t>
            </a:r>
            <a:r>
              <a:rPr lang="zh-CN" altLang="en-US" sz="1900" smtClean="0"/>
              <a:t>集合类添加键值对的方法是？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</a:t>
            </a:r>
            <a:r>
              <a:rPr lang="en-US" altLang="zh-CN" sz="1900" smtClean="0"/>
              <a:t>       2.Properties</a:t>
            </a:r>
            <a:r>
              <a:rPr lang="zh-CN" altLang="en-US" sz="1900" smtClean="0"/>
              <a:t>集合类根据键获取值的方法是？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Properties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集合的方法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load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03.Properties</a:t>
            </a:r>
            <a:r>
              <a:rPr lang="zh-CN" altLang="en-US" sz="1900">
                <a:latin typeface="+mn-ea"/>
                <a:hlinkClick r:id="rId3" action="ppaction://hlinkfile"/>
              </a:rPr>
              <a:t>集合的方法</a:t>
            </a:r>
            <a:r>
              <a:rPr lang="en-US" altLang="zh-CN" sz="1900">
                <a:latin typeface="+mn-ea"/>
                <a:hlinkClick r:id="rId3" action="ppaction://hlinkfile"/>
              </a:rPr>
              <a:t>load.avi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zh-CN" altLang="en-US" sz="1900" smtClean="0"/>
              <a:t>无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Properties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集合的方法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store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04.Properties</a:t>
            </a:r>
            <a:r>
              <a:rPr lang="zh-CN" altLang="en-US" sz="1900">
                <a:latin typeface="+mn-ea"/>
                <a:hlinkClick r:id="rId3" action="ppaction://hlinkfile"/>
              </a:rPr>
              <a:t>集合的方法</a:t>
            </a:r>
            <a:r>
              <a:rPr lang="en-US" altLang="zh-CN" sz="1900">
                <a:latin typeface="+mn-ea"/>
                <a:hlinkClick r:id="rId3" action="ppaction://hlinkfile"/>
              </a:rPr>
              <a:t>store.avi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zh-CN" altLang="en-US" sz="1900" smtClean="0"/>
              <a:t>无</a:t>
            </a: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837009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zh-CN" altLang="en-US" sz="3200">
                <a:latin typeface="+mn-ea"/>
              </a:rPr>
              <a:t>对象操作流的使用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584" y="185047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掌握对象的序列化与反序列化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ObjectOutputStream</a:t>
            </a:r>
            <a:r>
              <a:rPr lang="zh-CN" altLang="en-US" sz="2800">
                <a:latin typeface="+mn-ea"/>
              </a:rPr>
              <a:t>流写对象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ObjectInputStream</a:t>
            </a:r>
            <a:r>
              <a:rPr lang="zh-CN" altLang="en-US" sz="2800">
                <a:latin typeface="+mn-ea"/>
              </a:rPr>
              <a:t>流读取对象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理解</a:t>
            </a:r>
            <a:r>
              <a:rPr lang="zh-CN" altLang="en-US" sz="2800" smtClean="0">
                <a:latin typeface="+mn-ea"/>
              </a:rPr>
              <a:t>静态</a:t>
            </a:r>
            <a:r>
              <a:rPr lang="zh-CN" altLang="en-US" sz="2800">
                <a:latin typeface="+mn-ea"/>
              </a:rPr>
              <a:t>不能</a:t>
            </a:r>
            <a:r>
              <a:rPr lang="zh-CN" altLang="en-US" sz="2800" smtClean="0">
                <a:latin typeface="+mn-ea"/>
              </a:rPr>
              <a:t>序列化的含义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transient</a:t>
            </a:r>
            <a:r>
              <a:rPr lang="zh-CN" altLang="en-US" sz="2800" smtClean="0">
                <a:latin typeface="+mn-ea"/>
              </a:rPr>
              <a:t>关键字及</a:t>
            </a:r>
            <a:r>
              <a:rPr lang="en-US" altLang="zh-CN" sz="2800" smtClean="0">
                <a:latin typeface="+mn-ea"/>
              </a:rPr>
              <a:t>Serializable</a:t>
            </a:r>
            <a:r>
              <a:rPr lang="zh-CN" altLang="en-US" sz="2800" smtClean="0">
                <a:latin typeface="+mn-ea"/>
              </a:rPr>
              <a:t>接口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掌握序列化中序列号的问题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980728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对象的序列化与反序列化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05.</a:t>
            </a:r>
            <a:r>
              <a:rPr lang="zh-CN" altLang="en-US" sz="1900">
                <a:latin typeface="+mn-ea"/>
                <a:hlinkClick r:id="rId3" action="ppaction://hlinkfile"/>
              </a:rPr>
              <a:t>对象的序列化与反序列化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 smtClean="0"/>
              <a:t>1</a:t>
            </a:r>
            <a:r>
              <a:rPr lang="en-US" altLang="zh-CN" sz="1900" smtClean="0"/>
              <a:t>.</a:t>
            </a:r>
            <a:r>
              <a:rPr lang="zh-CN" altLang="en-US" sz="1900" smtClean="0"/>
              <a:t>对象的序列化和反序列化分别指的是什么？通过哪个流实现？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1228</Words>
  <Application>Microsoft Office PowerPoint</Application>
  <PresentationFormat>全屏显示(4:3)</PresentationFormat>
  <Paragraphs>361</Paragraphs>
  <Slides>29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 Properties集合的使用</vt:lpstr>
      <vt:lpstr>1.1、Properties集合的特点</vt:lpstr>
      <vt:lpstr>1.2、Properties集合存储键值对</vt:lpstr>
      <vt:lpstr>1.3、Properties集合的方法load</vt:lpstr>
      <vt:lpstr>1.4、Properties集合的方法store</vt:lpstr>
      <vt:lpstr>二、对象操作流的使用 </vt:lpstr>
      <vt:lpstr>2.1、对象的序列化与反序列化</vt:lpstr>
      <vt:lpstr>2.2、ObjectOutputStream流写对象</vt:lpstr>
      <vt:lpstr>2.3、ObjectInputStream流读取对象</vt:lpstr>
      <vt:lpstr>2.4、静态不能序列化</vt:lpstr>
      <vt:lpstr>2.5、transient关键字</vt:lpstr>
      <vt:lpstr>2.6、Serializable接口的含义</vt:lpstr>
      <vt:lpstr>2.7、序列化中的序列号冲突问题</vt:lpstr>
      <vt:lpstr>2.8、序列化中自定义的序列号</vt:lpstr>
      <vt:lpstr> 三、打印流的使用  </vt:lpstr>
      <vt:lpstr>3.1、打印流和特性</vt:lpstr>
      <vt:lpstr>3.2、打印流输出目的是File对象</vt:lpstr>
      <vt:lpstr>3.3、输出语句是char数组</vt:lpstr>
      <vt:lpstr>3.4、打印流输出目的是String和流对象</vt:lpstr>
      <vt:lpstr>3.5、打印流开启自动刷新</vt:lpstr>
      <vt:lpstr>3.6、打印流复制文本文件</vt:lpstr>
      <vt:lpstr> 四、第三方jar包commons-IO的使用 </vt:lpstr>
      <vt:lpstr>4.1、commons-io工具类介绍</vt:lpstr>
      <vt:lpstr>4.2、使用工具类commons_io</vt:lpstr>
      <vt:lpstr>4.3、IO工具类FilenameUtils</vt:lpstr>
      <vt:lpstr>4.4、IO工具类FileUtils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HangGe</cp:lastModifiedBy>
  <cp:revision>136</cp:revision>
  <dcterms:created xsi:type="dcterms:W3CDTF">2015-06-29T07:19:00Z</dcterms:created>
  <dcterms:modified xsi:type="dcterms:W3CDTF">2016-08-20T10:28:22Z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