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5" r:id="rId3"/>
    <p:sldId id="26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343" r:id="rId14"/>
    <p:sldId id="296" r:id="rId15"/>
    <p:sldId id="297" r:id="rId16"/>
    <p:sldId id="315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4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45" r:id="rId33"/>
    <p:sldId id="346" r:id="rId34"/>
    <p:sldId id="333" r:id="rId35"/>
    <p:sldId id="340" r:id="rId36"/>
    <p:sldId id="341" r:id="rId37"/>
    <p:sldId id="342" r:id="rId38"/>
    <p:sldId id="259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57709" autoAdjust="0"/>
  </p:normalViewPr>
  <p:slideViewPr>
    <p:cSldViewPr>
      <p:cViewPr varScale="1">
        <p:scale>
          <a:sx n="35" d="100"/>
          <a:sy n="35" d="100"/>
        </p:scale>
        <p:origin x="88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2016-9-6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1F272-B26B-4CFA-B270-95113D436669}" type="datetimeFigureOut">
              <a:rPr lang="zh-CN" altLang="en-US" smtClean="0"/>
              <a:t>2016-9-6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B373B-0439-4431-9978-571C81F81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82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01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260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25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06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1.</a:t>
            </a:r>
            <a:r>
              <a:rPr lang="zh-CN" altLang="en-US" sz="1200" dirty="0" smtClean="0"/>
              <a:t>查看数据库中所有的表</a:t>
            </a:r>
            <a:r>
              <a:rPr lang="en-US" altLang="zh-CN" sz="1200" baseline="0" dirty="0" smtClean="0"/>
              <a:t>    </a:t>
            </a:r>
            <a:r>
              <a:rPr lang="en-US" altLang="zh-CN" dirty="0" smtClean="0"/>
              <a:t>Show</a:t>
            </a:r>
            <a:r>
              <a:rPr lang="en-US" altLang="zh-CN" baseline="0" dirty="0" smtClean="0"/>
              <a:t> tables;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2.</a:t>
            </a:r>
            <a:r>
              <a:rPr lang="zh-CN" altLang="en-US" sz="1200" dirty="0" smtClean="0"/>
              <a:t>查看表结构                    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err="1" smtClean="0"/>
              <a:t>desc</a:t>
            </a:r>
            <a:r>
              <a:rPr lang="en-US" altLang="zh-CN" sz="1200" baseline="0" dirty="0" smtClean="0"/>
              <a:t> </a:t>
            </a:r>
            <a:r>
              <a:rPr lang="zh-CN" altLang="en-US" sz="1200" baseline="0" dirty="0" smtClean="0"/>
              <a:t>表名</a:t>
            </a:r>
            <a:r>
              <a:rPr lang="en-US" altLang="zh-CN" sz="1200" baseline="0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/>
              <a:t>3.</a:t>
            </a:r>
            <a:r>
              <a:rPr lang="zh-CN" altLang="en-US" sz="1200" baseline="0" dirty="0" smtClean="0"/>
              <a:t>删除表</a:t>
            </a:r>
            <a:r>
              <a:rPr lang="en-US" altLang="zh-CN" sz="1200" baseline="0" dirty="0" smtClean="0"/>
              <a:t>	                  drop table </a:t>
            </a:r>
            <a:r>
              <a:rPr lang="zh-CN" altLang="en-US" sz="1200" baseline="0" dirty="0" smtClean="0"/>
              <a:t>表名</a:t>
            </a:r>
            <a:r>
              <a:rPr lang="en-US" altLang="zh-CN" sz="1200" baseline="0" dirty="0" smtClean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01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105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insert into </a:t>
            </a:r>
            <a:r>
              <a:rPr lang="zh-CN" altLang="en-US" dirty="0" smtClean="0"/>
              <a:t>表 </a:t>
            </a:r>
            <a:r>
              <a:rPr lang="en-US" altLang="zh-CN" dirty="0" smtClean="0"/>
              <a:t>(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1,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2,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3..) values  (</a:t>
            </a:r>
            <a:r>
              <a:rPr lang="zh-CN" altLang="en-US" dirty="0" smtClean="0"/>
              <a:t>值</a:t>
            </a:r>
            <a:r>
              <a:rPr lang="en-US" altLang="zh-CN" dirty="0" smtClean="0"/>
              <a:t>1,</a:t>
            </a:r>
            <a:r>
              <a:rPr lang="zh-CN" altLang="en-US" dirty="0" smtClean="0"/>
              <a:t>值</a:t>
            </a:r>
            <a:r>
              <a:rPr lang="en-US" altLang="zh-CN" dirty="0" smtClean="0"/>
              <a:t>2,</a:t>
            </a:r>
            <a:r>
              <a:rPr lang="zh-CN" altLang="en-US" dirty="0" smtClean="0"/>
              <a:t>值</a:t>
            </a:r>
            <a:r>
              <a:rPr lang="en-US" altLang="zh-CN" dirty="0" smtClean="0"/>
              <a:t>3..);</a:t>
            </a:r>
          </a:p>
          <a:p>
            <a:r>
              <a:rPr lang="zh-CN" altLang="en-US" dirty="0" smtClean="0"/>
              <a:t>举例</a:t>
            </a:r>
            <a:r>
              <a:rPr lang="en-US" altLang="zh-CN" dirty="0" smtClean="0"/>
              <a:t>:INSERT INTO product (</a:t>
            </a:r>
            <a:r>
              <a:rPr lang="en-US" altLang="zh-CN" dirty="0" err="1" smtClean="0"/>
              <a:t>id,pname,price</a:t>
            </a:r>
            <a:r>
              <a:rPr lang="en-US" altLang="zh-CN" dirty="0" smtClean="0"/>
              <a:t>) VALUES (2,'</a:t>
            </a:r>
            <a:r>
              <a:rPr lang="zh-CN" altLang="en-US" dirty="0" smtClean="0"/>
              <a:t>智能手机</a:t>
            </a:r>
            <a:r>
              <a:rPr lang="en-US" altLang="zh-CN" dirty="0" smtClean="0"/>
              <a:t>',9999);</a:t>
            </a:r>
          </a:p>
          <a:p>
            <a:r>
              <a:rPr lang="en-US" altLang="zh-CN" dirty="0" smtClean="0"/>
              <a:t>insert into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(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) values (</a:t>
            </a:r>
            <a:r>
              <a:rPr lang="zh-CN" altLang="en-US" dirty="0" smtClean="0"/>
              <a:t>值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举例</a:t>
            </a:r>
            <a:r>
              <a:rPr lang="en-US" altLang="zh-CN" dirty="0" smtClean="0"/>
              <a:t>: INSERT INTO product (</a:t>
            </a:r>
            <a:r>
              <a:rPr lang="en-US" altLang="zh-CN" dirty="0" err="1" smtClean="0"/>
              <a:t>pname,price</a:t>
            </a:r>
            <a:r>
              <a:rPr lang="en-US" altLang="zh-CN" dirty="0" smtClean="0"/>
              <a:t>) VALUE('</a:t>
            </a:r>
            <a:r>
              <a:rPr lang="zh-CN" altLang="en-US" dirty="0" smtClean="0"/>
              <a:t>洗衣机</a:t>
            </a:r>
            <a:r>
              <a:rPr lang="en-US" altLang="zh-CN" dirty="0" smtClean="0"/>
              <a:t>',800);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0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713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update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set </a:t>
            </a:r>
            <a:r>
              <a:rPr lang="zh-CN" altLang="en-US" dirty="0" smtClean="0"/>
              <a:t>字段名</a:t>
            </a:r>
            <a:r>
              <a:rPr lang="en-US" altLang="zh-CN" dirty="0" smtClean="0"/>
              <a:t>=</a:t>
            </a:r>
            <a:r>
              <a:rPr lang="zh-CN" altLang="en-US" dirty="0" smtClean="0"/>
              <a:t>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字段名</a:t>
            </a:r>
            <a:r>
              <a:rPr lang="en-US" altLang="zh-CN" dirty="0" smtClean="0"/>
              <a:t>=</a:t>
            </a:r>
            <a:r>
              <a:rPr lang="zh-CN" altLang="en-US" dirty="0" smtClean="0"/>
              <a:t>值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41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54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 原因</a:t>
            </a:r>
            <a:r>
              <a:rPr lang="en-US" altLang="zh-CN" dirty="0" smtClean="0"/>
              <a:t>:</a:t>
            </a:r>
            <a:r>
              <a:rPr lang="zh-CN" altLang="en-US" dirty="0" smtClean="0"/>
              <a:t>因为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的客户端编码的问题我们的是</a:t>
            </a:r>
            <a:r>
              <a:rPr lang="en-US" altLang="zh-CN" dirty="0" smtClean="0"/>
              <a:t>utf8,</a:t>
            </a:r>
            <a:r>
              <a:rPr lang="zh-CN" altLang="en-US" dirty="0" smtClean="0"/>
              <a:t>而系统的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窗口编码是</a:t>
            </a:r>
            <a:r>
              <a:rPr lang="en-US" altLang="zh-CN" dirty="0" err="1" smtClean="0"/>
              <a:t>gbk</a:t>
            </a:r>
            <a:endParaRPr lang="en-US" altLang="zh-CN" dirty="0" smtClean="0"/>
          </a:p>
          <a:p>
            <a:r>
              <a:rPr lang="zh-CN" altLang="en-US" dirty="0" smtClean="0"/>
              <a:t>解决方案（临时解决方案）</a:t>
            </a:r>
            <a:r>
              <a:rPr lang="en-US" altLang="zh-CN" dirty="0" smtClean="0"/>
              <a:t>: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客户端编码。</a:t>
            </a:r>
          </a:p>
          <a:p>
            <a:r>
              <a:rPr lang="en-US" altLang="zh-CN" dirty="0" smtClean="0"/>
              <a:t>show variables like 'character%'; </a:t>
            </a:r>
            <a:r>
              <a:rPr lang="zh-CN" altLang="en-US" dirty="0" smtClean="0"/>
              <a:t>查看所有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的编码</a:t>
            </a:r>
          </a:p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connetion</a:t>
            </a:r>
            <a:r>
              <a:rPr lang="en-US" altLang="zh-CN" dirty="0" smtClean="0"/>
              <a:t> result </a:t>
            </a:r>
            <a:r>
              <a:rPr lang="zh-CN" altLang="en-US" dirty="0" smtClean="0"/>
              <a:t>和客户端相关</a:t>
            </a:r>
          </a:p>
          <a:p>
            <a:r>
              <a:rPr lang="en-US" altLang="zh-CN" dirty="0" smtClean="0"/>
              <a:t>database server system </a:t>
            </a:r>
            <a:r>
              <a:rPr lang="zh-CN" altLang="en-US" dirty="0" smtClean="0"/>
              <a:t>和服务器端相关 </a:t>
            </a:r>
          </a:p>
          <a:p>
            <a:r>
              <a:rPr lang="zh-CN" altLang="en-US" dirty="0" smtClean="0"/>
              <a:t>将客户端编码修改为</a:t>
            </a:r>
            <a:r>
              <a:rPr lang="en-US" altLang="zh-CN" dirty="0" err="1" smtClean="0"/>
              <a:t>gbk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set </a:t>
            </a:r>
            <a:r>
              <a:rPr lang="en-US" altLang="zh-CN" dirty="0" err="1" smtClean="0"/>
              <a:t>character_set_results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gbk</a:t>
            </a:r>
            <a:r>
              <a:rPr lang="en-US" altLang="zh-CN" dirty="0" smtClean="0"/>
              <a:t>; / set names </a:t>
            </a:r>
            <a:r>
              <a:rPr lang="en-US" altLang="zh-CN" dirty="0" err="1" smtClean="0"/>
              <a:t>gbk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以上操作，只针对当前窗口有效果，如果关闭了服务器便失效。如果想要永久修改，通过以下方式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安装目录下有</a:t>
            </a:r>
            <a:r>
              <a:rPr lang="en-US" altLang="zh-CN" dirty="0" smtClean="0"/>
              <a:t>my.ini</a:t>
            </a:r>
            <a:r>
              <a:rPr lang="zh-CN" altLang="en-US" dirty="0" smtClean="0"/>
              <a:t>文件</a:t>
            </a:r>
          </a:p>
          <a:p>
            <a:r>
              <a:rPr lang="en-US" altLang="zh-CN" dirty="0" smtClean="0"/>
              <a:t>default-character-set=</a:t>
            </a:r>
            <a:r>
              <a:rPr lang="en-US" altLang="zh-CN" dirty="0" err="1" smtClean="0"/>
              <a:t>gbk</a:t>
            </a:r>
            <a:r>
              <a:rPr lang="en-US" altLang="zh-CN" dirty="0" smtClean="0"/>
              <a:t> </a:t>
            </a:r>
            <a:r>
              <a:rPr lang="zh-CN" altLang="en-US" dirty="0" smtClean="0"/>
              <a:t>客户端编码设置						</a:t>
            </a:r>
          </a:p>
          <a:p>
            <a:r>
              <a:rPr lang="en-US" altLang="zh-CN" dirty="0" smtClean="0"/>
              <a:t>character-set-server=utf8 </a:t>
            </a:r>
            <a:r>
              <a:rPr lang="zh-CN" altLang="en-US" dirty="0" smtClean="0"/>
              <a:t>服务器端编码设置</a:t>
            </a:r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  <a:r>
              <a:rPr lang="zh-CN" altLang="en-US" dirty="0" smtClean="0"/>
              <a:t>修改完成配置文件，重启服务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9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52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92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select 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1,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2,...from 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例如：</a:t>
            </a:r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id,name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zhangwu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12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zh-CN" altLang="en-US" dirty="0" smtClean="0"/>
              <a:t>字段 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表名  </a:t>
            </a:r>
            <a:r>
              <a:rPr lang="en-US" altLang="zh-CN" dirty="0" smtClean="0"/>
              <a:t>where 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;	</a:t>
            </a:r>
          </a:p>
          <a:p>
            <a:r>
              <a:rPr lang="zh-CN" altLang="en-US" dirty="0" smtClean="0"/>
              <a:t>举例</a:t>
            </a:r>
            <a:r>
              <a:rPr lang="en-US" altLang="zh-CN" dirty="0" smtClean="0"/>
              <a:t>:SELECT * FROM </a:t>
            </a:r>
            <a:r>
              <a:rPr lang="en-US" altLang="zh-CN" dirty="0" err="1" smtClean="0"/>
              <a:t>zhangwu</a:t>
            </a:r>
            <a:r>
              <a:rPr lang="en-US" altLang="zh-CN" dirty="0" smtClean="0"/>
              <a:t> WHERE money &gt;1000;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77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91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SELECT * FROM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ORDER BY 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ASC;</a:t>
            </a:r>
          </a:p>
          <a:p>
            <a:r>
              <a:rPr lang="en-US" altLang="zh-CN" dirty="0" smtClean="0"/>
              <a:t>ASC </a:t>
            </a:r>
            <a:r>
              <a:rPr lang="zh-CN" altLang="en-US" dirty="0" smtClean="0"/>
              <a:t>升序 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DESC </a:t>
            </a:r>
            <a:r>
              <a:rPr lang="zh-CN" altLang="en-US" dirty="0" smtClean="0"/>
              <a:t>降序</a:t>
            </a:r>
            <a:endParaRPr lang="en-US" altLang="zh-CN" dirty="0" smtClean="0"/>
          </a:p>
          <a:p>
            <a:r>
              <a:rPr lang="zh-CN" altLang="en-US" dirty="0" smtClean="0"/>
              <a:t>举例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SELECT * FROM </a:t>
            </a:r>
            <a:r>
              <a:rPr lang="en-US" altLang="zh-CN" dirty="0" err="1" smtClean="0"/>
              <a:t>zhangwu</a:t>
            </a:r>
            <a:r>
              <a:rPr lang="en-US" altLang="zh-CN" dirty="0" smtClean="0"/>
              <a:t> ORDER BY </a:t>
            </a:r>
            <a:r>
              <a:rPr lang="en-US" altLang="zh-CN" dirty="0" err="1" smtClean="0"/>
              <a:t>zmoney</a:t>
            </a:r>
            <a:r>
              <a:rPr lang="en-US" altLang="zh-CN" dirty="0" smtClean="0"/>
              <a:t> ASC</a:t>
            </a:r>
          </a:p>
          <a:p>
            <a:r>
              <a:rPr lang="en-US" altLang="zh-CN" dirty="0" smtClean="0"/>
              <a:t>SELECT * FROM </a:t>
            </a:r>
            <a:r>
              <a:rPr lang="en-US" altLang="zh-CN" dirty="0" err="1" smtClean="0"/>
              <a:t>zhangwu</a:t>
            </a:r>
            <a:r>
              <a:rPr lang="en-US" altLang="zh-CN" dirty="0" smtClean="0"/>
              <a:t> ORDER BY </a:t>
            </a:r>
            <a:r>
              <a:rPr lang="en-US" altLang="zh-CN" dirty="0" err="1" smtClean="0"/>
              <a:t>zmoney</a:t>
            </a:r>
            <a:r>
              <a:rPr lang="en-US" altLang="zh-CN" dirty="0" smtClean="0"/>
              <a:t> DESC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50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6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having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的区别</a:t>
            </a:r>
            <a:r>
              <a:rPr lang="en-US" altLang="zh-CN" smtClean="0"/>
              <a:t>:</a:t>
            </a:r>
            <a:endParaRPr lang="zh-CN" altLang="en-US" dirty="0" smtClean="0"/>
          </a:p>
          <a:p>
            <a:r>
              <a:rPr lang="en-US" altLang="zh-CN" dirty="0" smtClean="0"/>
              <a:t>1)having</a:t>
            </a:r>
            <a:r>
              <a:rPr lang="zh-CN" altLang="en-US" dirty="0" smtClean="0"/>
              <a:t>是在分组后对数据进行过滤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2)where</a:t>
            </a:r>
            <a:r>
              <a:rPr lang="zh-CN" altLang="en-US" dirty="0" smtClean="0"/>
              <a:t>是在分组前对数据进行过滤</a:t>
            </a:r>
          </a:p>
          <a:p>
            <a:r>
              <a:rPr lang="en-US" altLang="zh-CN" dirty="0" smtClean="0"/>
              <a:t>3)having</a:t>
            </a:r>
            <a:r>
              <a:rPr lang="zh-CN" altLang="en-US" dirty="0" smtClean="0"/>
              <a:t>后面可以使用分组函数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统计函数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4)where</a:t>
            </a:r>
            <a:r>
              <a:rPr lang="zh-CN" altLang="en-US" dirty="0" smtClean="0"/>
              <a:t>后面不可以使用分组函数。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008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29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33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4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48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4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Create </a:t>
            </a:r>
            <a:r>
              <a:rPr lang="en-US" altLang="zh-CN" baseline="0" dirty="0" smtClean="0"/>
              <a:t> table </a:t>
            </a:r>
            <a:r>
              <a:rPr lang="zh-CN" altLang="en-US" baseline="0" dirty="0" smtClean="0"/>
              <a:t>表名</a:t>
            </a:r>
            <a:r>
              <a:rPr lang="en-US" altLang="zh-CN" baseline="0" dirty="0" smtClean="0"/>
              <a:t>( </a:t>
            </a:r>
          </a:p>
          <a:p>
            <a:r>
              <a:rPr lang="en-US" altLang="zh-CN" baseline="0" dirty="0" smtClean="0"/>
              <a:t>      </a:t>
            </a:r>
            <a:r>
              <a:rPr lang="zh-CN" altLang="en-US" baseline="0" dirty="0" smtClean="0"/>
              <a:t>列名</a:t>
            </a:r>
            <a:r>
              <a:rPr lang="en-US" altLang="zh-CN" baseline="0" dirty="0" smtClean="0"/>
              <a:t>1 </a:t>
            </a:r>
            <a:r>
              <a:rPr lang="zh-CN" altLang="en-US" baseline="0" dirty="0" smtClean="0"/>
              <a:t>数据类型 约束</a:t>
            </a:r>
            <a:r>
              <a:rPr lang="en-US" altLang="zh-CN" baseline="0" dirty="0" smtClean="0"/>
              <a:t>, </a:t>
            </a:r>
          </a:p>
          <a:p>
            <a:r>
              <a:rPr lang="en-US" altLang="zh-CN" baseline="0" dirty="0" smtClean="0"/>
              <a:t>     …….</a:t>
            </a:r>
          </a:p>
          <a:p>
            <a:r>
              <a:rPr lang="en-US" altLang="zh-CN" baseline="0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112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限制每一列能写什么数据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不能写什么数据。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B373B-0439-4431-9978-571C81F81C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1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2016-9-6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2016-9-6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2016-9-6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07(MySQL&#25968;&#25454;&#24211;)&#25968;&#25454;&#24211;&#22312;&#31995;&#32479;&#26381;&#21153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ay28_video/day28_08(MySQL&#25968;&#25454;&#24211;)MySQL&#30340;&#30331;&#24405;.av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09(MySQL&#25968;&#25454;&#24211;)SQLYog&#36719;&#20214;&#20171;&#32461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day28_video/day28_10(MySQL&#25968;&#25454;&#24211;)SQL&#35821;&#21477;&#20171;&#32461;&#21644;&#20998;&#31867;.av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11(MySQL&#25968;&#25454;&#24211;)&#25968;&#25454;&#34920;&#20013;&#30340;&#25968;&#25454;&#31867;&#22411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12(MySQL&#25968;&#25454;&#24211;)&#21019;&#24314;&#25968;&#25454;&#24211;&#25805;&#20316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13(MySQL&#25968;&#25454;&#24211;)&#21019;&#24314;&#25968;&#25454;&#34920;&#26684;&#24335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14(MySQL&#25968;&#25454;&#24211;)&#32422;&#26463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15(MySQL&#25968;&#25454;&#24211;)SQL&#20195;&#30721;&#30340;&#20445;&#23384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16(MySQL&#25968;&#25454;&#24211;)&#21019;&#24314;&#29992;&#25143;&#34920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17(MySQL&#25968;&#25454;&#24211;)&#20027;&#38190;&#32422;&#26463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18(MySQL&#25968;&#25454;&#24211;)&#24120;&#35265;&#34920;&#30340;&#25805;&#20316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19(MySQL&#25968;&#25454;&#24211;)&#20462;&#25913;&#34920;&#32467;&#26500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20(MySQL&#25968;&#25454;&#24211;)&#25968;&#25454;&#34920;&#28155;&#21152;&#25968;&#25454;_1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21(MySQL&#25968;&#25454;&#24211;)&#25968;&#25454;&#34920;&#28155;&#21152;&#25968;&#25454;_2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22(MySQL&#25968;&#25454;&#24211;)&#26356;&#26032;&#25968;&#25454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23(MySQL&#25968;&#25454;&#24211;)&#21024;&#38500;&#25968;&#25454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24(MySQL&#25968;&#25454;&#24211;)&#21629;&#20196;&#34892;&#20081;&#30721;&#38382;&#39064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25(MySQL&#25968;&#25454;&#24211;)&#25968;&#25454;&#34920;&#21644;&#27979;&#35797;&#25968;&#25454;&#20934;&#22791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26(MySQL&#25968;&#25454;&#24211;)&#25968;&#25454;&#30340;&#22522;&#26412;&#26597;&#35810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27(MySQL&#25968;&#25454;&#24211;)&#25968;&#25454;&#30340;&#26465;&#20214;&#26597;&#35810;_1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28(MySQL&#25968;&#25454;&#24211;)&#25968;&#25454;&#30340;&#26465;&#20214;&#26597;&#35810;_2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29(MySQL&#25968;&#25454;&#24211;)&#25490;&#24207;&#26597;&#35810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30(MySQL&#25968;&#25454;&#24211;)&#32858;&#21512;&#20989;&#25968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31(MySQL&#25968;&#25454;&#24211;)&#20998;&#32452;&#26597;&#35810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day28_video/day28_01(MySQL&#25968;&#25454;&#24211;)&#25968;&#25454;&#24211;&#27010;&#24565;.av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02(MySQL&#25968;&#25454;&#24211;)&#24120;&#35265;&#30340;&#25968;&#25454;&#24211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03(MySQL&#25968;&#25454;&#24211;)&#25968;&#25454;&#24211;&#21644;&#31649;&#29702;&#31995;&#32479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28_video/day28_04(MySQL&#25968;&#25454;&#24211;)&#25968;&#25454;&#34920;&#21644;Java&#20013;&#31867;&#30340;&#23545;&#24212;&#20851;&#31995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ay28_video/day28_05(MySQL&#25968;&#25454;&#24211;)&#25968;&#25454;&#34920;&#21644;Java&#20013;&#31867;&#30340;&#23545;&#24212;&#20851;&#31995;&#29992;&#25143;&#34920;&#20030;&#20363;.av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day28_video/day28_06(MySQL&#25968;&#25454;&#24211;)MySQL&#25968;&#25454;&#24211;&#23433;&#35013;.av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2673" y="2660688"/>
            <a:ext cx="422904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altLang="zh-CN" sz="4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11560" y="98087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1.7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数据库在系统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服务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七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>
                <a:latin typeface="+mn-ea"/>
              </a:rPr>
              <a:t>0</a:t>
            </a:r>
            <a:r>
              <a:rPr lang="en-US" altLang="zh-CN" sz="1900" dirty="0" smtClean="0">
                <a:latin typeface="+mn-ea"/>
              </a:rPr>
              <a:t>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7.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数据库在系统服务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0070" y="105288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1.8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MySQL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登录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36168" y="235465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八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</a:t>
            </a:r>
            <a:r>
              <a:rPr lang="en-US" altLang="zh-CN" sz="1900" dirty="0">
                <a:latin typeface="+mn-ea"/>
              </a:rPr>
              <a:t>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8.MySQL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的登录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DOS</a:t>
            </a:r>
            <a:r>
              <a:rPr lang="zh-CN" altLang="en-US" sz="2400" dirty="0" smtClean="0"/>
              <a:t>窗口登陆</a:t>
            </a:r>
            <a:r>
              <a:rPr lang="en-US" altLang="zh-CN" sz="2400" dirty="0" smtClean="0"/>
              <a:t>MySQL(3</a:t>
            </a:r>
            <a:r>
              <a:rPr lang="zh-CN" altLang="en-US" sz="2400" dirty="0" smtClean="0"/>
              <a:t>分钟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715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50618" y="105288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1.9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SQLYog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软件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介绍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94471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九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9.SQLYog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软件介绍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按照文档安装</a:t>
            </a:r>
            <a:r>
              <a:rPr lang="en-US" altLang="zh-CN" sz="2400" dirty="0" err="1" smtClean="0"/>
              <a:t>SQLYog</a:t>
            </a:r>
            <a:r>
              <a:rPr lang="en-US" altLang="zh-CN" sz="2400" dirty="0" smtClean="0"/>
              <a:t>(8</a:t>
            </a:r>
            <a:r>
              <a:rPr lang="zh-CN" altLang="en-US" sz="2400" dirty="0" smtClean="0"/>
              <a:t>分钟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6" name="直接连接符 5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0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980728"/>
            <a:ext cx="7696200" cy="201592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二、</a:t>
            </a:r>
            <a:r>
              <a:rPr lang="en-US" altLang="zh-CN" sz="3200" b="1" i="1" dirty="0" err="1" smtClean="0">
                <a:latin typeface="+mj-ea"/>
              </a:rPr>
              <a:t>MySQl</a:t>
            </a:r>
            <a:r>
              <a:rPr lang="zh-CN" altLang="en-US" sz="3200" b="1" i="1" dirty="0" smtClean="0">
                <a:latin typeface="+mj-ea"/>
              </a:rPr>
              <a:t>数据库</a:t>
            </a:r>
            <a:endParaRPr lang="en-US" altLang="zh-CN" sz="3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05271" y="1796378"/>
            <a:ext cx="7919561" cy="482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en-US" altLang="zh-CN" sz="2200" dirty="0"/>
              <a:t>SQL</a:t>
            </a:r>
            <a:r>
              <a:rPr lang="zh-CN" altLang="en-US" sz="2200" dirty="0"/>
              <a:t>语句介绍和</a:t>
            </a:r>
            <a:r>
              <a:rPr lang="zh-CN" altLang="en-US" sz="2200" dirty="0" smtClean="0"/>
              <a:t>分类</a:t>
            </a:r>
            <a:endParaRPr lang="en-US" altLang="zh-CN" sz="22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200" dirty="0"/>
              <a:t>数据表中的</a:t>
            </a:r>
            <a:r>
              <a:rPr lang="zh-CN" altLang="en-US" sz="2200" dirty="0" smtClean="0"/>
              <a:t>数据类型</a:t>
            </a:r>
            <a:endParaRPr lang="en-US" altLang="zh-CN" sz="22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200" dirty="0"/>
              <a:t>创建数据库</a:t>
            </a:r>
            <a:r>
              <a:rPr lang="zh-CN" altLang="en-US" sz="2200" dirty="0" smtClean="0"/>
              <a:t>操作</a:t>
            </a:r>
            <a:endParaRPr lang="en-US" altLang="zh-CN" sz="22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200" dirty="0"/>
              <a:t>创建数据</a:t>
            </a:r>
            <a:r>
              <a:rPr lang="zh-CN" altLang="en-US" sz="2200" dirty="0" smtClean="0"/>
              <a:t>表格式</a:t>
            </a:r>
            <a:endParaRPr lang="en-US" altLang="zh-CN" sz="22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200" dirty="0" smtClean="0"/>
              <a:t>约束</a:t>
            </a:r>
            <a:endParaRPr lang="en-US" altLang="zh-CN" sz="2200" dirty="0" smtClean="0"/>
          </a:p>
          <a:p>
            <a:pPr>
              <a:spcAft>
                <a:spcPct val="20000"/>
              </a:spcAft>
              <a:defRPr/>
            </a:pPr>
            <a:r>
              <a:rPr lang="en-US" altLang="zh-CN" sz="2200" dirty="0"/>
              <a:t>SQL</a:t>
            </a:r>
            <a:r>
              <a:rPr lang="zh-CN" altLang="en-US" sz="2200" dirty="0"/>
              <a:t>代码的保存</a:t>
            </a:r>
            <a:endParaRPr lang="en-US" altLang="zh-CN" sz="22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200" dirty="0"/>
              <a:t>创建用户</a:t>
            </a:r>
            <a:r>
              <a:rPr lang="zh-CN" altLang="en-US" sz="2200" dirty="0" smtClean="0"/>
              <a:t>表</a:t>
            </a:r>
            <a:endParaRPr lang="en-US" altLang="zh-CN" sz="22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200" dirty="0"/>
              <a:t>主键</a:t>
            </a:r>
            <a:r>
              <a:rPr lang="zh-CN" altLang="en-US" sz="2200" dirty="0" smtClean="0"/>
              <a:t>约束</a:t>
            </a:r>
            <a:endParaRPr lang="en-US" altLang="zh-CN" sz="22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200" dirty="0"/>
              <a:t>常见表的</a:t>
            </a:r>
            <a:r>
              <a:rPr lang="zh-CN" altLang="en-US" sz="2200" dirty="0" smtClean="0"/>
              <a:t>操作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200" smtClean="0"/>
              <a:t>修改表结构</a:t>
            </a:r>
            <a:endParaRPr lang="en-US" altLang="zh-CN" sz="2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98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11560" y="105288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 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SQL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语句介绍和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分类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10.SQL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语句介绍和分类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0443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52667" y="1127709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数据表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中的数据类型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11.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数据表中的数据类型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7346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8680" y="110704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创建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数据库操作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12.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创建数据库操作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创建一个数据库</a:t>
            </a:r>
            <a:r>
              <a:rPr lang="en-US" altLang="zh-CN" sz="2400" dirty="0" smtClean="0"/>
              <a:t>(5</a:t>
            </a:r>
            <a:r>
              <a:rPr lang="zh-CN" altLang="en-US" sz="2400" dirty="0" smtClean="0"/>
              <a:t>分钟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682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8680" y="110704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创建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数据表格式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13.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创建数据表格式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创建数据表的格式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52476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8680" y="110704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约束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14.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约束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约束的作用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06975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8680" y="110704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2.6 SQL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代码的保存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六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15.SQL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代码的保存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0322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601206" y="479500"/>
            <a:ext cx="7696200" cy="143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1" hangingPunct="1"/>
            <a:r>
              <a:rPr lang="en-US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smtClean="0">
                <a:ea typeface="新宋体" panose="02010609030101010101" pitchFamily="49" charset="-122"/>
              </a:rPr>
              <a:t>：今日课程目标</a:t>
            </a:r>
            <a:endParaRPr lang="en-US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65930" y="1628800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5930" y="1918861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en-US" altLang="zh-CN" sz="2900" dirty="0" smtClean="0"/>
              <a:t>MySQL</a:t>
            </a:r>
            <a:r>
              <a:rPr lang="zh-CN" altLang="en-US" sz="2900" dirty="0" smtClean="0"/>
              <a:t>数据库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en-US" altLang="zh-CN" sz="2900" dirty="0" smtClean="0"/>
              <a:t>SQL</a:t>
            </a:r>
            <a:r>
              <a:rPr lang="zh-CN" altLang="en-US" sz="2900" dirty="0" smtClean="0"/>
              <a:t>语句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8680" y="110704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2.7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创建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用户表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课程七信息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16.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创建用户表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050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8680" y="110704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2.8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主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键约束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课程八信息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17.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主键约束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7008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8680" y="110704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2.9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常见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表的操作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课程九信息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18.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常见表的操作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查看数据库中所有的表</a:t>
            </a:r>
            <a:r>
              <a:rPr lang="en-US" altLang="zh-CN" sz="2400" dirty="0" smtClean="0"/>
              <a:t>?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查看表结构</a:t>
            </a:r>
            <a:r>
              <a:rPr lang="en-US" altLang="zh-CN" sz="2400" dirty="0" smtClean="0"/>
              <a:t>?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删除表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88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8680" y="110704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2.10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修改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表结构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课程十信息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19.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修改表结构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3516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980728"/>
            <a:ext cx="7696200" cy="201592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三、</a:t>
            </a:r>
            <a:r>
              <a:rPr lang="en-US" altLang="zh-CN" sz="3200" b="1" i="1" dirty="0" smtClean="0">
                <a:latin typeface="+mj-ea"/>
              </a:rPr>
              <a:t>SQL</a:t>
            </a:r>
            <a:r>
              <a:rPr lang="zh-CN" altLang="en-US" sz="3200" b="1" i="1" dirty="0" smtClean="0">
                <a:latin typeface="+mj-ea"/>
              </a:rPr>
              <a:t>语句</a:t>
            </a:r>
            <a:endParaRPr lang="en-US" altLang="zh-CN" sz="3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3568" y="1916832"/>
            <a:ext cx="7736969" cy="4567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数据表</a:t>
            </a:r>
            <a:r>
              <a:rPr lang="zh-CN" altLang="en-US" sz="2800" dirty="0"/>
              <a:t>添加数据</a:t>
            </a:r>
            <a:r>
              <a:rPr lang="en-US" altLang="zh-CN" sz="2800" dirty="0"/>
              <a:t>_</a:t>
            </a:r>
            <a:r>
              <a:rPr lang="en-US" altLang="zh-CN" sz="2800" dirty="0" smtClean="0"/>
              <a:t>1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数据表添加数据</a:t>
            </a:r>
            <a:r>
              <a:rPr lang="en-US" altLang="zh-CN" sz="2800" dirty="0"/>
              <a:t>_</a:t>
            </a:r>
            <a:r>
              <a:rPr lang="en-US" altLang="zh-CN" sz="2800" dirty="0" smtClean="0"/>
              <a:t>2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更新</a:t>
            </a:r>
            <a:r>
              <a:rPr lang="zh-CN" altLang="en-US" sz="2800" dirty="0" smtClean="0"/>
              <a:t>数据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删除</a:t>
            </a:r>
            <a:r>
              <a:rPr lang="zh-CN" altLang="en-US" sz="2800" dirty="0" smtClean="0"/>
              <a:t>数据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命令行乱码</a:t>
            </a:r>
            <a:r>
              <a:rPr lang="zh-CN" altLang="en-US" sz="2800" dirty="0" smtClean="0"/>
              <a:t>问题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数据表和测试数据</a:t>
            </a:r>
            <a:r>
              <a:rPr lang="zh-CN" altLang="en-US" sz="2800" dirty="0" smtClean="0"/>
              <a:t>准备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数据的基本</a:t>
            </a:r>
            <a:r>
              <a:rPr lang="zh-CN" altLang="en-US" sz="2800" dirty="0" smtClean="0"/>
              <a:t>查询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59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8680" y="110704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数据表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添加数据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_1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20.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数据表添加数据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_1.avi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给表中添加数据的格式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54166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8680" y="110704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数据表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添加数据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_2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21.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数据表添加数据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_2.avi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0409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8680" y="110704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更新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数据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22.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更新数据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更新指定表指定的数据的格式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8393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8680" y="110704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 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删除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数据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23.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删除数据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6075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8680" y="110704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3.5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令行乱码问题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24.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命令行乱码问题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命令行乱码的问题原因</a:t>
            </a:r>
            <a:r>
              <a:rPr lang="en-US" altLang="zh-CN" sz="2400" dirty="0" smtClean="0"/>
              <a:t>?</a:t>
            </a:r>
            <a:r>
              <a:rPr lang="zh-CN" altLang="en-US" sz="2400" dirty="0" smtClean="0"/>
              <a:t>如何解决</a:t>
            </a:r>
            <a:r>
              <a:rPr lang="en-US" altLang="zh-CN" sz="2400" dirty="0" smtClean="0"/>
              <a:t>?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2130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980728"/>
            <a:ext cx="7696200" cy="201592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一、</a:t>
            </a:r>
            <a:r>
              <a:rPr lang="en-US" altLang="zh-CN" sz="3200" b="1" i="1" dirty="0" err="1" smtClean="0">
                <a:latin typeface="+mj-ea"/>
              </a:rPr>
              <a:t>MySQl</a:t>
            </a:r>
            <a:r>
              <a:rPr lang="zh-CN" altLang="en-US" sz="3200" b="1" i="1" dirty="0" smtClean="0">
                <a:latin typeface="+mj-ea"/>
              </a:rPr>
              <a:t>数据库</a:t>
            </a:r>
            <a:endParaRPr lang="en-US" altLang="zh-CN" sz="3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1560" y="1772816"/>
            <a:ext cx="7808977" cy="4711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数据库的概述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常见的数据库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数据库和管理系统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数据表和</a:t>
            </a:r>
            <a:r>
              <a:rPr lang="en-US" altLang="zh-CN" sz="2900" dirty="0" smtClean="0">
                <a:latin typeface="+mn-ea"/>
              </a:rPr>
              <a:t>java</a:t>
            </a:r>
            <a:r>
              <a:rPr lang="zh-CN" altLang="en-US" sz="2900" dirty="0" smtClean="0">
                <a:latin typeface="+mn-ea"/>
              </a:rPr>
              <a:t>中类的对应关系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数据表和</a:t>
            </a:r>
            <a:r>
              <a:rPr lang="en-US" altLang="zh-CN" sz="2800" dirty="0"/>
              <a:t>Java</a:t>
            </a:r>
            <a:r>
              <a:rPr lang="zh-CN" altLang="en-US" sz="2800" dirty="0"/>
              <a:t>中类的对应关系用户表举例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en-US" altLang="zh-CN" sz="2800" dirty="0"/>
              <a:t>MySQL</a:t>
            </a:r>
            <a:r>
              <a:rPr lang="zh-CN" altLang="en-US" sz="2800" dirty="0"/>
              <a:t>数据库</a:t>
            </a:r>
            <a:r>
              <a:rPr lang="zh-CN" altLang="en-US" sz="2800" dirty="0" smtClean="0"/>
              <a:t>安装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数据库在系统</a:t>
            </a:r>
            <a:r>
              <a:rPr lang="zh-CN" altLang="en-US" sz="2800" dirty="0" smtClean="0"/>
              <a:t>服务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en-US" altLang="zh-CN" sz="2800" dirty="0"/>
              <a:t>MySQL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登录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en-US" altLang="zh-CN" sz="2800" dirty="0" err="1"/>
              <a:t>SQLYog</a:t>
            </a:r>
            <a:r>
              <a:rPr lang="zh-CN" altLang="en-US" sz="2800" dirty="0"/>
              <a:t>软件介绍</a:t>
            </a:r>
            <a:endParaRPr lang="en-US" altLang="zh-CN" sz="29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8680" y="110704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3.6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数据表和测试数据准备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25.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数据表和测试数据准备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0609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8680" y="110704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3.7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数据的基本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查询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课程七信息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26.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数据的基本查询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查询指定字段信息的格式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691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980728"/>
            <a:ext cx="7696200" cy="201592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 四、</a:t>
            </a:r>
            <a:r>
              <a:rPr lang="en-US" altLang="zh-CN" sz="3200" b="1" i="1" dirty="0" smtClean="0">
                <a:latin typeface="+mj-ea"/>
              </a:rPr>
              <a:t>SQL</a:t>
            </a:r>
            <a:r>
              <a:rPr lang="zh-CN" altLang="en-US" sz="3200" b="1" i="1" dirty="0" smtClean="0">
                <a:latin typeface="+mj-ea"/>
              </a:rPr>
              <a:t>语句</a:t>
            </a:r>
            <a:endParaRPr lang="en-US" altLang="zh-CN" sz="3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3568" y="1916833"/>
            <a:ext cx="7736969" cy="456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数据的条件查询</a:t>
            </a:r>
            <a:r>
              <a:rPr lang="en-US" altLang="zh-CN" sz="2800" dirty="0"/>
              <a:t>_1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数据</a:t>
            </a:r>
            <a:r>
              <a:rPr lang="zh-CN" altLang="en-US" sz="2800" dirty="0"/>
              <a:t>的条件查询</a:t>
            </a:r>
            <a:r>
              <a:rPr lang="en-US" altLang="zh-CN" sz="2800" dirty="0"/>
              <a:t>_</a:t>
            </a:r>
            <a:r>
              <a:rPr lang="en-US" altLang="zh-CN" sz="2800" dirty="0" smtClean="0"/>
              <a:t>2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排序</a:t>
            </a:r>
            <a:r>
              <a:rPr lang="zh-CN" altLang="en-US" sz="2800" dirty="0" smtClean="0"/>
              <a:t>查询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聚合</a:t>
            </a:r>
            <a:r>
              <a:rPr lang="zh-CN" altLang="en-US" sz="2800" dirty="0" smtClean="0"/>
              <a:t>函数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分组查询</a:t>
            </a:r>
            <a:endParaRPr lang="en-US" altLang="zh-CN" sz="29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67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8680" y="110704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数据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的基本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查询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_1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27.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数据的条件查询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_1.avi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条件查询的格式是什么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468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8680" y="110704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数据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的基本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查询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_2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28.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数据的条件查询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_2.avi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9286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8680" y="110704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排序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查询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三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29.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排序查询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按照升序和将序查询的语法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0733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8680" y="110704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聚合函数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30.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聚合函数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2574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28680" y="110704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分组查询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五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31.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分组查询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2400" dirty="0" smtClean="0"/>
              <a:t>having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where</a:t>
            </a:r>
            <a:r>
              <a:rPr lang="zh-CN" altLang="en-US" sz="2400" dirty="0" smtClean="0"/>
              <a:t>的区别</a:t>
            </a:r>
            <a:r>
              <a:rPr lang="en-US" altLang="zh-CN" sz="2400" dirty="0"/>
              <a:t>?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194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528" y="1065686"/>
            <a:ext cx="8600665" cy="141426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、数据库概念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dirty="0" smtClean="0">
                <a:latin typeface="+mn-ea"/>
              </a:rPr>
              <a:t>长度：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>
                <a:latin typeface="+mn-ea"/>
              </a:rPr>
              <a:t>1</a:t>
            </a:r>
            <a:r>
              <a:rPr lang="en-US" altLang="zh-CN" sz="1900" dirty="0" smtClean="0">
                <a:latin typeface="+mn-ea"/>
              </a:rPr>
              <a:t>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数据库概念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7565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3568" y="105288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、常见的数据库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常见的数据库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0407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3568" y="1016732"/>
            <a:ext cx="7768208" cy="15121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、数据库和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管理系统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</a:t>
            </a:r>
            <a:r>
              <a:rPr lang="en-US" altLang="zh-CN" sz="1900" dirty="0">
                <a:latin typeface="+mn-ea"/>
              </a:rPr>
              <a:t>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3.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数据库和管理系统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953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3568" y="105288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、数据表和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Java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中类的对应关系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4.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数据表和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Java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中类的对应关系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77314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1924" y="1052884"/>
            <a:ext cx="8568952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、数据表和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Java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中类的对应关系用户表举例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五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5.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数据表和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Java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中类的对应关系用户表举例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54655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47968" y="105288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MySQL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数据库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安装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六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6.MySQL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数据库安装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分钟安装</a:t>
            </a:r>
            <a:r>
              <a:rPr lang="en-US" altLang="zh-CN" sz="2400" dirty="0" smtClean="0"/>
              <a:t>MySQL</a:t>
            </a:r>
            <a:r>
              <a:rPr lang="zh-CN" altLang="en-US" sz="2400" dirty="0"/>
              <a:t>数据库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5346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1443</Words>
  <Application>Microsoft Office PowerPoint</Application>
  <PresentationFormat>全屏显示(4:3)</PresentationFormat>
  <Paragraphs>369</Paragraphs>
  <Slides>38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deeplm</cp:lastModifiedBy>
  <cp:revision>296</cp:revision>
  <dcterms:created xsi:type="dcterms:W3CDTF">2015-06-29T07:19:00Z</dcterms:created>
  <dcterms:modified xsi:type="dcterms:W3CDTF">2016-09-06T09:11:03Z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