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96" r:id="rId13"/>
    <p:sldId id="297" r:id="rId14"/>
    <p:sldId id="279" r:id="rId15"/>
    <p:sldId id="280" r:id="rId16"/>
    <p:sldId id="281" r:id="rId17"/>
    <p:sldId id="292" r:id="rId18"/>
    <p:sldId id="293" r:id="rId19"/>
    <p:sldId id="294" r:id="rId20"/>
    <p:sldId id="295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25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90680" autoAdjust="0"/>
  </p:normalViewPr>
  <p:slideViewPr>
    <p:cSldViewPr>
      <p:cViewPr varScale="1">
        <p:scale>
          <a:sx n="67" d="100"/>
          <a:sy n="67" d="100"/>
        </p:scale>
        <p:origin x="8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9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异常的处理方式：</a:t>
            </a:r>
          </a:p>
          <a:p>
            <a:r>
              <a:rPr lang="en-US" altLang="zh-CN" smtClean="0"/>
              <a:t>	a</a:t>
            </a:r>
            <a:r>
              <a:rPr lang="zh-CN" altLang="en-US" smtClean="0"/>
              <a:t>：</a:t>
            </a:r>
            <a:r>
              <a:rPr lang="en-US" altLang="zh-CN" smtClean="0"/>
              <a:t>JVM</a:t>
            </a:r>
            <a:r>
              <a:rPr lang="zh-CN" altLang="en-US" smtClean="0"/>
              <a:t>的默认处理方式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把异常的名称</a:t>
            </a:r>
            <a:r>
              <a:rPr lang="en-US" altLang="zh-CN" smtClean="0"/>
              <a:t>,</a:t>
            </a:r>
            <a:r>
              <a:rPr lang="zh-CN" altLang="en-US" smtClean="0"/>
              <a:t>原因</a:t>
            </a:r>
            <a:r>
              <a:rPr lang="en-US" altLang="zh-CN" smtClean="0"/>
              <a:t>,</a:t>
            </a:r>
            <a:r>
              <a:rPr lang="zh-CN" altLang="en-US" smtClean="0"/>
              <a:t>位置等信息输出在控制台，同时会结束程序。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一旦有异常发生，其后来的代码不能继续执行。</a:t>
            </a:r>
          </a:p>
          <a:p>
            <a:r>
              <a:rPr lang="en-US" altLang="zh-CN" smtClean="0"/>
              <a:t>	b</a:t>
            </a:r>
            <a:r>
              <a:rPr lang="zh-CN" altLang="en-US" smtClean="0"/>
              <a:t>：解决程序中异常的手动方式</a:t>
            </a:r>
          </a:p>
          <a:p>
            <a:r>
              <a:rPr lang="en-US" altLang="zh-CN" smtClean="0"/>
              <a:t>		a)</a:t>
            </a:r>
            <a:r>
              <a:rPr lang="zh-CN" altLang="en-US" smtClean="0"/>
              <a:t>：编写处理代码 </a:t>
            </a:r>
            <a:r>
              <a:rPr lang="en-US" altLang="zh-CN" smtClean="0"/>
              <a:t>try...catch...finally</a:t>
            </a:r>
          </a:p>
          <a:p>
            <a:r>
              <a:rPr lang="en-US" altLang="zh-CN" smtClean="0"/>
              <a:t>		b)</a:t>
            </a:r>
            <a:r>
              <a:rPr lang="zh-CN" altLang="en-US" smtClean="0"/>
              <a:t>：抛出 </a:t>
            </a:r>
            <a:r>
              <a:rPr lang="en-US" altLang="zh-CN" smtClean="0"/>
              <a:t>throws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49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44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48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27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1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15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97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什么是异常？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代码在运行时期发生的问题就是异常。</a:t>
            </a:r>
            <a:endParaRPr lang="en-US" altLang="zh-CN" smtClean="0"/>
          </a:p>
          <a:p>
            <a:r>
              <a:rPr lang="zh-CN" altLang="en-US" smtClean="0"/>
              <a:t>我们见过的异常：数组角标越界异常</a:t>
            </a:r>
            <a:r>
              <a:rPr lang="en-US" altLang="zh-CN" smtClean="0"/>
              <a:t>ArrayIndexOutOfBoundsException,</a:t>
            </a:r>
            <a:r>
              <a:rPr lang="zh-CN" altLang="en-US" smtClean="0"/>
              <a:t>空指针异常</a:t>
            </a:r>
            <a:r>
              <a:rPr lang="en-US" altLang="zh-CN" smtClean="0"/>
              <a:t>NullPointerException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709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20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93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1.throw</a:t>
            </a:r>
            <a:r>
              <a:rPr lang="zh-CN" altLang="en-US" sz="1200" smtClean="0"/>
              <a:t>的使用范围？</a:t>
            </a:r>
            <a:endParaRPr lang="en-US" altLang="zh-CN" sz="12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	</a:t>
            </a:r>
            <a:r>
              <a:rPr lang="zh-CN" altLang="en-US" sz="1200" smtClean="0"/>
              <a:t>方法内部。</a:t>
            </a:r>
            <a:endParaRPr lang="en-US" altLang="zh-CN" sz="12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2.throw</a:t>
            </a:r>
            <a:r>
              <a:rPr lang="zh-CN" altLang="en-US" sz="1200" smtClean="0"/>
              <a:t>抛出异常的格式</a:t>
            </a:r>
            <a:r>
              <a:rPr lang="zh-CN" altLang="en-US" sz="1100" smtClean="0">
                <a:latin typeface="+mn-ea"/>
              </a:rPr>
              <a:t>？</a:t>
            </a:r>
            <a:endParaRPr lang="en-US" altLang="zh-CN" sz="1100" smtClean="0">
              <a:latin typeface="+mn-ea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400" smtClean="0">
                <a:latin typeface="+mn-ea"/>
              </a:rPr>
              <a:t>	throw new </a:t>
            </a:r>
            <a:r>
              <a:rPr lang="zh-CN" altLang="en-US" sz="1400" smtClean="0">
                <a:latin typeface="+mn-ea"/>
              </a:rPr>
              <a:t>异常类名</a:t>
            </a:r>
            <a:r>
              <a:rPr lang="en-US" altLang="zh-CN" sz="1400" smtClean="0">
                <a:latin typeface="+mn-ea"/>
              </a:rPr>
              <a:t>(</a:t>
            </a:r>
            <a:r>
              <a:rPr lang="zh-CN" altLang="en-US" sz="1400" smtClean="0">
                <a:latin typeface="+mn-ea"/>
              </a:rPr>
              <a:t>参数</a:t>
            </a:r>
            <a:r>
              <a:rPr lang="en-US" altLang="zh-CN" sz="1400" smtClean="0">
                <a:latin typeface="+mn-ea"/>
              </a:rPr>
              <a:t>);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86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27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96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679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smtClean="0"/>
              <a:t>1.throws</a:t>
            </a:r>
            <a:r>
              <a:rPr lang="zh-CN" altLang="en-US" sz="1200" smtClean="0"/>
              <a:t>声明异常的格式？</a:t>
            </a:r>
            <a:r>
              <a:rPr lang="en-US" altLang="zh-CN" sz="1400" smtClean="0"/>
              <a:t> </a:t>
            </a:r>
            <a:endParaRPr lang="en-US" altLang="zh-CN" smtClean="0"/>
          </a:p>
          <a:p>
            <a:r>
              <a:rPr lang="zh-CN" altLang="en-US" smtClean="0"/>
              <a:t>修饰符 返回值类型 方法名</a:t>
            </a:r>
            <a:r>
              <a:rPr lang="en-US" altLang="zh-CN" smtClean="0"/>
              <a:t>(</a:t>
            </a:r>
            <a:r>
              <a:rPr lang="zh-CN" altLang="en-US" smtClean="0"/>
              <a:t>参数</a:t>
            </a:r>
            <a:r>
              <a:rPr lang="en-US" altLang="zh-CN" smtClean="0"/>
              <a:t>) throws </a:t>
            </a:r>
            <a:r>
              <a:rPr lang="zh-CN" altLang="en-US" smtClean="0"/>
              <a:t>异常类名</a:t>
            </a:r>
            <a:r>
              <a:rPr lang="en-US" altLang="zh-CN" smtClean="0"/>
              <a:t>1,</a:t>
            </a:r>
            <a:r>
              <a:rPr lang="zh-CN" altLang="en-US" smtClean="0"/>
              <a:t>异常类名</a:t>
            </a:r>
            <a:r>
              <a:rPr lang="en-US" altLang="zh-CN" smtClean="0"/>
              <a:t>2… {   }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捕获异常格式：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try 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需要被检测的语句。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	catch(</a:t>
            </a:r>
            <a:r>
              <a:rPr lang="zh-CN" altLang="en-US" smtClean="0"/>
              <a:t>异常类 变量</a:t>
            </a:r>
            <a:r>
              <a:rPr lang="en-US" altLang="zh-CN" smtClean="0"/>
              <a:t>) { //</a:t>
            </a:r>
            <a:r>
              <a:rPr lang="zh-CN" altLang="en-US" smtClean="0"/>
              <a:t>参数。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//</a:t>
            </a:r>
            <a:r>
              <a:rPr lang="zh-CN" altLang="en-US" smtClean="0"/>
              <a:t>异常的处理语句。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	finally 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一定会被执行的语句。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格式说明：</a:t>
            </a:r>
          </a:p>
          <a:p>
            <a:r>
              <a:rPr lang="en-US" altLang="zh-CN" smtClean="0"/>
              <a:t>	a: try</a:t>
            </a:r>
          </a:p>
          <a:p>
            <a:pPr lvl="1"/>
            <a:r>
              <a:rPr lang="en-US" altLang="zh-CN" smtClean="0"/>
              <a:t>	</a:t>
            </a:r>
            <a:r>
              <a:rPr lang="zh-CN" altLang="en-US" smtClean="0"/>
              <a:t>该代码块中编写可能产生异常的代码。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b: catch</a:t>
            </a:r>
          </a:p>
          <a:p>
            <a:r>
              <a:rPr lang="en-US" altLang="zh-CN" smtClean="0"/>
              <a:t>	</a:t>
            </a:r>
            <a:r>
              <a:rPr lang="zh-CN" altLang="en-US" smtClean="0"/>
              <a:t>用来进行某种异常的捕获，实现对捕获到的异常进行处理。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c: finally</a:t>
            </a:r>
            <a:r>
              <a:rPr lang="zh-CN" altLang="en-US" smtClean="0"/>
              <a:t>：</a:t>
            </a:r>
          </a:p>
          <a:p>
            <a:r>
              <a:rPr lang="zh-CN" altLang="en-US" smtClean="0"/>
              <a:t>	有一些特定的代码无论异常是否发生，都需要执行。</a:t>
            </a:r>
          </a:p>
          <a:p>
            <a:r>
              <a:rPr lang="zh-CN" altLang="en-US" smtClean="0"/>
              <a:t>	另外，因为异常会引发程序跳转，导致有些语句执行不到。</a:t>
            </a:r>
          </a:p>
          <a:p>
            <a:r>
              <a:rPr lang="zh-CN" altLang="en-US" smtClean="0"/>
              <a:t>	而</a:t>
            </a:r>
            <a:r>
              <a:rPr lang="en-US" altLang="zh-CN" smtClean="0"/>
              <a:t>finally</a:t>
            </a:r>
            <a:r>
              <a:rPr lang="zh-CN" altLang="en-US" smtClean="0"/>
              <a:t>就是解决这个问题的，在</a:t>
            </a:r>
            <a:r>
              <a:rPr lang="en-US" altLang="zh-CN" smtClean="0"/>
              <a:t>finally</a:t>
            </a:r>
            <a:r>
              <a:rPr lang="zh-CN" altLang="en-US" smtClean="0"/>
              <a:t>代码块中存放的代码都是一定会被执行的。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d</a:t>
            </a:r>
            <a:r>
              <a:rPr lang="zh-CN" altLang="en-US" smtClean="0"/>
              <a:t>：</a:t>
            </a:r>
            <a:r>
              <a:rPr lang="en-US" altLang="zh-CN" smtClean="0"/>
              <a:t>try...catch...</a:t>
            </a:r>
          </a:p>
          <a:p>
            <a:r>
              <a:rPr lang="en-US" altLang="zh-CN" smtClean="0"/>
              <a:t>	</a:t>
            </a:r>
            <a:r>
              <a:rPr lang="zh-CN" altLang="en-US" smtClean="0"/>
              <a:t>处理掉异常后，程序可以继续执行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smtClean="0"/>
              <a:t>1.</a:t>
            </a:r>
            <a:r>
              <a:rPr lang="zh-CN" altLang="en-US" sz="1200" smtClean="0"/>
              <a:t>多</a:t>
            </a:r>
            <a:r>
              <a:rPr lang="en-US" altLang="zh-CN" sz="1200" smtClean="0"/>
              <a:t>catch</a:t>
            </a:r>
            <a:r>
              <a:rPr lang="zh-CN" altLang="en-US" sz="1200" smtClean="0"/>
              <a:t>处理的格式</a:t>
            </a:r>
            <a:r>
              <a:rPr lang="en-US" altLang="zh-CN" sz="1200" smtClean="0"/>
              <a:t>?</a:t>
            </a:r>
            <a:endParaRPr lang="en-US" altLang="zh-CN" smtClean="0"/>
          </a:p>
          <a:p>
            <a:r>
              <a:rPr lang="en-US" altLang="zh-CN" smtClean="0"/>
              <a:t>void show(){ //</a:t>
            </a:r>
            <a:r>
              <a:rPr lang="zh-CN" altLang="en-US" smtClean="0"/>
              <a:t>不用</a:t>
            </a:r>
            <a:r>
              <a:rPr lang="en-US" altLang="zh-CN" smtClean="0"/>
              <a:t>throws </a:t>
            </a:r>
          </a:p>
          <a:p>
            <a:r>
              <a:rPr lang="en-US" altLang="zh-CN" smtClean="0"/>
              <a:t>	try{</a:t>
            </a:r>
          </a:p>
          <a:p>
            <a:r>
              <a:rPr lang="en-US" altLang="zh-CN" smtClean="0"/>
              <a:t>		throw new Exception();//</a:t>
            </a:r>
            <a:r>
              <a:rPr lang="zh-CN" altLang="en-US" smtClean="0"/>
              <a:t>产生异常，直接捕获处理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}catch(XxxException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}catch(YyyException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}catch(ZzzException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		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有顺序：</a:t>
            </a:r>
            <a:endParaRPr lang="en-US" altLang="zh-CN" smtClean="0"/>
          </a:p>
          <a:p>
            <a:pPr lvl="1"/>
            <a:r>
              <a:rPr lang="zh-CN" altLang="en-US" smtClean="0"/>
              <a:t>平级异常：抛出的异常类之间</a:t>
            </a:r>
            <a:r>
              <a:rPr lang="en-US" altLang="zh-CN" smtClean="0"/>
              <a:t>,</a:t>
            </a:r>
            <a:r>
              <a:rPr lang="zh-CN" altLang="en-US" smtClean="0"/>
              <a:t>没有继承关系</a:t>
            </a:r>
            <a:r>
              <a:rPr lang="en-US" altLang="zh-CN" smtClean="0"/>
              <a:t>,</a:t>
            </a:r>
            <a:r>
              <a:rPr lang="zh-CN" altLang="en-US" smtClean="0"/>
              <a:t>没有顺序</a:t>
            </a:r>
            <a:endParaRPr lang="en-US" altLang="zh-CN" smtClean="0"/>
          </a:p>
          <a:p>
            <a:pPr lvl="1"/>
            <a:r>
              <a:rPr lang="zh-CN" altLang="en-US" smtClean="0"/>
              <a:t>上下级关系的异常：越高级的父类</a:t>
            </a:r>
            <a:r>
              <a:rPr lang="en-US" altLang="zh-CN" smtClean="0"/>
              <a:t>,</a:t>
            </a:r>
            <a:r>
              <a:rPr lang="zh-CN" altLang="en-US" smtClean="0"/>
              <a:t>越写在下面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finally</a:t>
            </a:r>
            <a:r>
              <a:rPr lang="zh-CN" altLang="en-US" smtClean="0"/>
              <a:t>的特点和作用：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A: finally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的特点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* 被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控制的语句体一定会执行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的作用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*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无论程序是否有异常出现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程序必须执行释放资源。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如：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流操作和数据库操作中会见到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40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6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07(JDBC)&#33719;&#21462;&#25968;&#25454;&#24211;&#30340;&#36830;&#25509;&#23545;&#35937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08(JDBC)&#33719;&#21462;SQL&#35821;&#21477;&#30340;&#25191;&#34892;&#23545;&#35937;&#23545;&#35937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09(JDBC)&#25191;&#34892;insert&#35821;&#21477;&#33719;&#21462;&#32467;&#26524;&#38598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10(JDBC)&#25191;&#34892;select&#35821;&#21477;&#33719;&#21462;&#32467;&#26524;&#38598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11(JDBC)SQL&#27880;&#20837;&#25915;&#20987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12(JDBC)SQL&#27880;&#20837;&#25915;&#20987;&#29992;&#25143;&#30331;&#24405;&#26696;&#20363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13(JDBC)PrepareStatement&#25509;&#21475;&#39044;&#32534;&#35793;SQL&#35821;&#21477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14(JDBC)PrepareStatement&#25509;&#21475;&#39044;&#32534;&#35793;SQL&#35821;&#21477;&#25191;&#34892;&#20462;&#25913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15(JDBC)PrepareStatement&#25509;&#21475;&#39044;&#32534;&#35793;SQL&#35821;&#21477;&#25191;&#34892;&#26597;&#35810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16(JDBC)JDBC&#30340;&#24037;&#20855;&#31867;&#21644;&#27979;&#35797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17(DBUtils&#24037;&#20855;&#31867;)&#25968;&#25454;&#34920;&#25968;&#25454;&#23384;&#20648;&#23545;&#35937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18(DBUtils&#24037;&#20855;&#31867;)properties&#37197;&#32622;&#25991;&#20214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19(DBUtils&#24037;&#20855;&#31867;)properties&#25991;&#20214;&#30340;&#21019;&#24314;&#21644;&#32534;&#20889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20(DBUtils&#24037;&#20855;&#31867;)&#21152;&#36733;&#37197;&#32622;&#25991;&#20214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21(DBUtils&#24037;&#20855;&#31867;)&#36890;&#36807;&#37197;&#32622;&#25991;&#20214;&#36830;&#25509;&#25968;&#25454;&#24211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22(DBUtils&#24037;&#20855;&#31867;)&#35835;&#21462;&#37197;&#32622;&#25991;&#20214;&#30340;&#24037;&#20855;&#31867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23(DBUtils&#24037;&#20855;&#31867;)&#27979;&#35797;&#24037;&#20855;&#31867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01(JDBC)JDBC&#27010;&#24565;&#21644;&#25968;&#25454;&#24211;&#39537;&#21160;&#31243;&#24207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02(JDBC)JDBC&#21407;&#29702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03(JDBC)&#20934;&#22791;&#25968;&#25454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04(JDBC)JDBC&#30340;&#24320;&#21457;&#27493;&#39588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05(JDBC)&#23548;&#20837;mysql&#25968;&#25454;&#24211;&#39537;&#21160;&#31243;&#24207;jar&#21253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29_video/day29_06(JDBC)&#27880;&#20876;&#25968;&#25454;&#24211;&#39537;&#21160;&#31243;&#24207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1460" y="2660688"/>
            <a:ext cx="467147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JDBC&amp;DBUtils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09017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.7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获取数据库的连接对象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课程七信息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07.</a:t>
            </a:r>
            <a:r>
              <a:rPr lang="zh-CN" altLang="en-US" sz="1900" dirty="0">
                <a:latin typeface="+mn-ea"/>
                <a:hlinkClick r:id="rId3" action="ppaction://hlinkfile"/>
              </a:rPr>
              <a:t>获取数据库的连接对象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1.</a:t>
            </a:r>
            <a:r>
              <a:rPr lang="zh-CN" altLang="en-US" sz="1900" dirty="0" smtClean="0"/>
              <a:t>数据库连接字符串的格式是什么</a:t>
            </a:r>
            <a:r>
              <a:rPr lang="en-US" altLang="zh-CN" sz="1900" dirty="0" smtClean="0"/>
              <a:t>?</a:t>
            </a:r>
            <a:r>
              <a:rPr lang="zh-CN" altLang="en-US" sz="1900" dirty="0" smtClean="0"/>
              <a:t>举例演示。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125041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1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</a:t>
            </a:r>
            <a:r>
              <a:rPr lang="en-US" altLang="zh-CN" sz="31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.8</a:t>
            </a:r>
            <a:r>
              <a:rPr lang="zh-CN" altLang="en-US" sz="31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获取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SQL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语句的执行对象对象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八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08.</a:t>
            </a:r>
            <a:r>
              <a:rPr lang="zh-CN" altLang="en-US" sz="1900" dirty="0">
                <a:latin typeface="+mn-ea"/>
                <a:hlinkClick r:id="rId3" action="ppaction://hlinkfile"/>
              </a:rPr>
              <a:t>获取</a:t>
            </a:r>
            <a:r>
              <a:rPr lang="en-US" altLang="zh-CN" sz="1900" dirty="0">
                <a:latin typeface="+mn-ea"/>
                <a:hlinkClick r:id="rId3" action="ppaction://hlinkfile"/>
              </a:rPr>
              <a:t>SQL</a:t>
            </a:r>
            <a:r>
              <a:rPr lang="zh-CN" altLang="en-US" sz="1900" dirty="0">
                <a:latin typeface="+mn-ea"/>
                <a:hlinkClick r:id="rId3" action="ppaction://hlinkfile"/>
              </a:rPr>
              <a:t>语句的执行对象对象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125041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1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</a:t>
            </a:r>
            <a:r>
              <a:rPr lang="en-US" altLang="zh-CN" sz="31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.9</a:t>
            </a:r>
            <a:r>
              <a:rPr lang="zh-CN" altLang="en-US" sz="31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执行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insert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语句获取结果集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九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09.</a:t>
            </a:r>
            <a:r>
              <a:rPr lang="zh-CN" altLang="en-US" sz="1900" dirty="0">
                <a:latin typeface="+mn-ea"/>
                <a:hlinkClick r:id="rId3" action="ppaction://hlinkfile"/>
              </a:rPr>
              <a:t>执行</a:t>
            </a:r>
            <a:r>
              <a:rPr lang="en-US" altLang="zh-CN" sz="1900" dirty="0">
                <a:latin typeface="+mn-ea"/>
                <a:hlinkClick r:id="rId3" action="ppaction://hlinkfile"/>
              </a:rPr>
              <a:t>insert</a:t>
            </a:r>
            <a:r>
              <a:rPr lang="zh-CN" altLang="en-US" sz="1900" dirty="0">
                <a:latin typeface="+mn-ea"/>
                <a:hlinkClick r:id="rId3" action="ppaction://hlinkfile"/>
              </a:rPr>
              <a:t>语句获取结果集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数据库的更新语句包括哪些操作？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2.JDBC</a:t>
            </a:r>
            <a:r>
              <a:rPr lang="zh-CN" altLang="en-US" sz="1900" dirty="0" smtClean="0"/>
              <a:t>执行更新语句，返回值的结果是什么类型？如果执行查询呢？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7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125041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1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</a:t>
            </a:r>
            <a:r>
              <a:rPr lang="en-US" altLang="zh-CN" sz="31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.10</a:t>
            </a:r>
            <a:r>
              <a:rPr lang="zh-CN" altLang="en-US" sz="31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执行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select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语句获取结果集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十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10.</a:t>
            </a:r>
            <a:r>
              <a:rPr lang="zh-CN" altLang="en-US" sz="1900" dirty="0">
                <a:latin typeface="+mn-ea"/>
                <a:hlinkClick r:id="rId3" action="ppaction://hlinkfile"/>
              </a:rPr>
              <a:t>执行</a:t>
            </a:r>
            <a:r>
              <a:rPr lang="en-US" altLang="zh-CN" sz="1900" dirty="0">
                <a:latin typeface="+mn-ea"/>
                <a:hlinkClick r:id="rId3" action="ppaction://hlinkfile"/>
              </a:rPr>
              <a:t>select</a:t>
            </a:r>
            <a:r>
              <a:rPr lang="zh-CN" altLang="en-US" sz="1900" dirty="0">
                <a:latin typeface="+mn-ea"/>
                <a:hlinkClick r:id="rId3" action="ppaction://hlinkfile"/>
              </a:rPr>
              <a:t>语句获取结果集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1.JDBC</a:t>
            </a:r>
            <a:r>
              <a:rPr lang="zh-CN" altLang="en-US" sz="1900" dirty="0" smtClean="0"/>
              <a:t>执行查询语句时，操作结果集的步骤是什么？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332656"/>
            <a:ext cx="7696200" cy="14398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 smtClean="0">
                <a:ea typeface="新宋体" panose="02010609030101010101" pitchFamily="49" charset="-122"/>
              </a:rPr>
              <a:t/>
            </a:r>
            <a:br>
              <a:rPr lang="en-US" altLang="zh-CN" sz="3200" b="1" dirty="0" smtClean="0">
                <a:ea typeface="新宋体" panose="02010609030101010101" pitchFamily="49" charset="-122"/>
              </a:rPr>
            </a:br>
            <a:r>
              <a:rPr lang="zh-CN" altLang="en-US" sz="3600" dirty="0">
                <a:latin typeface="+mj-ea"/>
              </a:rPr>
              <a:t>二</a:t>
            </a:r>
            <a:r>
              <a:rPr lang="zh-CN" altLang="en-US" sz="3600" dirty="0" smtClean="0">
                <a:latin typeface="+mj-ea"/>
              </a:rPr>
              <a:t>、</a:t>
            </a:r>
            <a:r>
              <a:rPr lang="en-US" altLang="zh-CN" sz="3600" dirty="0">
                <a:latin typeface="+mj-ea"/>
              </a:rPr>
              <a:t>SQL</a:t>
            </a:r>
            <a:r>
              <a:rPr lang="zh-CN" altLang="en-US" sz="3600" dirty="0">
                <a:latin typeface="+mj-ea"/>
              </a:rPr>
              <a:t>注入攻击</a:t>
            </a:r>
            <a:r>
              <a:rPr lang="en-US" altLang="zh-CN" sz="3600" dirty="0" smtClean="0">
                <a:latin typeface="+mj-ea"/>
              </a:rPr>
              <a:t/>
            </a:r>
            <a:br>
              <a:rPr lang="en-US" altLang="zh-CN" sz="3600" dirty="0" smtClean="0">
                <a:latin typeface="+mj-ea"/>
              </a:rPr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</a:t>
            </a:r>
            <a:r>
              <a:rPr lang="en-US" altLang="zh-CN" sz="2800" dirty="0">
                <a:latin typeface="+mn-ea"/>
              </a:rPr>
              <a:t>SQL</a:t>
            </a:r>
            <a:r>
              <a:rPr lang="zh-CN" altLang="en-US" sz="2800" dirty="0">
                <a:latin typeface="+mn-ea"/>
              </a:rPr>
              <a:t>注入</a:t>
            </a:r>
            <a:r>
              <a:rPr lang="zh-CN" altLang="en-US" sz="2800" dirty="0" smtClean="0">
                <a:latin typeface="+mn-ea"/>
              </a:rPr>
              <a:t>攻击问题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</a:t>
            </a:r>
            <a:r>
              <a:rPr lang="en-US" altLang="zh-CN" sz="2800" dirty="0">
                <a:latin typeface="+mn-ea"/>
              </a:rPr>
              <a:t>SQL</a:t>
            </a:r>
            <a:r>
              <a:rPr lang="zh-CN" altLang="en-US" sz="2800" dirty="0">
                <a:latin typeface="+mn-ea"/>
              </a:rPr>
              <a:t>注入攻击用户登录案例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</a:t>
            </a:r>
            <a:r>
              <a:rPr lang="en-US" altLang="zh-CN" sz="2800" dirty="0" err="1">
                <a:latin typeface="+mn-ea"/>
              </a:rPr>
              <a:t>PrepareStatement</a:t>
            </a:r>
            <a:r>
              <a:rPr lang="zh-CN" altLang="en-US" sz="2800" dirty="0">
                <a:latin typeface="+mn-ea"/>
              </a:rPr>
              <a:t>接口预编译</a:t>
            </a:r>
            <a:r>
              <a:rPr lang="en-US" altLang="zh-CN" sz="2800" dirty="0">
                <a:latin typeface="+mn-ea"/>
              </a:rPr>
              <a:t>SQL</a:t>
            </a:r>
            <a:r>
              <a:rPr lang="zh-CN" altLang="en-US" sz="2800" dirty="0">
                <a:latin typeface="+mn-ea"/>
              </a:rPr>
              <a:t>语句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</a:t>
            </a:r>
            <a:r>
              <a:rPr lang="en-US" altLang="zh-CN" sz="2800" dirty="0" err="1">
                <a:latin typeface="+mn-ea"/>
              </a:rPr>
              <a:t>PrepareStatement</a:t>
            </a:r>
            <a:r>
              <a:rPr lang="zh-CN" altLang="en-US" sz="2800" dirty="0">
                <a:latin typeface="+mn-ea"/>
              </a:rPr>
              <a:t>接口执行修改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</a:t>
            </a:r>
            <a:r>
              <a:rPr lang="en-US" altLang="zh-CN" sz="2800" dirty="0" err="1">
                <a:latin typeface="+mn-ea"/>
              </a:rPr>
              <a:t>PrepareStatement</a:t>
            </a:r>
            <a:r>
              <a:rPr lang="zh-CN" altLang="en-US" sz="2800" dirty="0">
                <a:latin typeface="+mn-ea"/>
              </a:rPr>
              <a:t>接口</a:t>
            </a:r>
            <a:r>
              <a:rPr lang="zh-CN" altLang="en-US" sz="2800" dirty="0" smtClean="0">
                <a:latin typeface="+mn-ea"/>
              </a:rPr>
              <a:t>执行</a:t>
            </a:r>
            <a:r>
              <a:rPr lang="zh-CN" altLang="en-US" sz="2800" dirty="0">
                <a:latin typeface="+mn-ea"/>
              </a:rPr>
              <a:t>查询</a:t>
            </a:r>
            <a:endParaRPr lang="en-US" altLang="zh-CN" sz="28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</a:t>
            </a:r>
            <a:r>
              <a:rPr lang="en-US" altLang="zh-CN" sz="2800" dirty="0">
                <a:latin typeface="+mn-ea"/>
              </a:rPr>
              <a:t>JDBC</a:t>
            </a:r>
            <a:r>
              <a:rPr lang="zh-CN" altLang="en-US" sz="2800" dirty="0">
                <a:latin typeface="+mn-ea"/>
              </a:rPr>
              <a:t>的工具类和测试</a:t>
            </a:r>
            <a:endParaRPr lang="en-US" sz="28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556792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09017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SQL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注入攻击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11.SQL</a:t>
            </a:r>
            <a:r>
              <a:rPr lang="zh-CN" altLang="en-US" sz="1900" dirty="0">
                <a:latin typeface="+mn-ea"/>
                <a:hlinkClick r:id="rId3" action="ppaction://hlinkfile"/>
              </a:rPr>
              <a:t>注入攻击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1.</a:t>
            </a:r>
            <a:r>
              <a:rPr lang="zh-CN" altLang="en-US" sz="1900" dirty="0" smtClean="0"/>
              <a:t>什么是</a:t>
            </a:r>
            <a:r>
              <a:rPr lang="en-US" altLang="zh-CN" sz="1900" dirty="0" smtClean="0"/>
              <a:t>SQL</a:t>
            </a:r>
            <a:r>
              <a:rPr lang="zh-CN" altLang="en-US" sz="1900" dirty="0" smtClean="0"/>
              <a:t>注入攻击问题？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SQL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注入攻击用户登录案例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12.SQL</a:t>
            </a:r>
            <a:r>
              <a:rPr lang="zh-CN" altLang="en-US" sz="1900" dirty="0">
                <a:latin typeface="+mn-ea"/>
                <a:hlinkClick r:id="rId3" action="ppaction://hlinkfile"/>
              </a:rPr>
              <a:t>注入攻击用户登录案例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r>
              <a:rPr lang="zh-CN" altLang="en-US" sz="1900" dirty="0" smtClean="0"/>
              <a:t> 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PrepareStatement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接口预编译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SQL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语句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13.PrepareStatement</a:t>
            </a:r>
            <a:r>
              <a:rPr lang="zh-CN" altLang="en-US" sz="1900" dirty="0">
                <a:latin typeface="+mn-ea"/>
                <a:hlinkClick r:id="rId3" action="ppaction://hlinkfile"/>
              </a:rPr>
              <a:t>接口预编译</a:t>
            </a:r>
            <a:r>
              <a:rPr lang="en-US" altLang="zh-CN" sz="1900" dirty="0">
                <a:latin typeface="+mn-ea"/>
                <a:hlinkClick r:id="rId3" action="ppaction://hlinkfile"/>
              </a:rPr>
              <a:t>SQL</a:t>
            </a:r>
            <a:r>
              <a:rPr lang="zh-CN" altLang="en-US" sz="1900" dirty="0">
                <a:latin typeface="+mn-ea"/>
                <a:hlinkClick r:id="rId3" action="ppaction://hlinkfile"/>
              </a:rPr>
              <a:t>语句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</a:t>
            </a:r>
            <a:r>
              <a:rPr lang="zh-CN" altLang="en-US" sz="1900" dirty="0"/>
              <a:t>占位</a:t>
            </a:r>
            <a:r>
              <a:rPr lang="zh-CN" altLang="en-US" sz="1900" dirty="0" smtClean="0"/>
              <a:t>符的编号是从几开始的？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2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PrepareStatement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接口执行修改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14.PrepareStatement</a:t>
            </a:r>
            <a:r>
              <a:rPr lang="zh-CN" altLang="en-US" sz="1900" dirty="0">
                <a:latin typeface="+mn-ea"/>
                <a:hlinkClick r:id="rId3" action="ppaction://hlinkfile"/>
              </a:rPr>
              <a:t>接口预编译</a:t>
            </a:r>
            <a:r>
              <a:rPr lang="en-US" altLang="zh-CN" sz="1900" dirty="0">
                <a:latin typeface="+mn-ea"/>
                <a:hlinkClick r:id="rId3" action="ppaction://hlinkfile"/>
              </a:rPr>
              <a:t>SQL</a:t>
            </a:r>
            <a:r>
              <a:rPr lang="zh-CN" altLang="en-US" sz="1900" dirty="0">
                <a:latin typeface="+mn-ea"/>
                <a:hlinkClick r:id="rId3" action="ppaction://hlinkfile"/>
              </a:rPr>
              <a:t>语句执行修改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思考：</a:t>
            </a:r>
            <a:r>
              <a:rPr lang="en-US" altLang="zh-CN" sz="1900" dirty="0" err="1" smtClean="0"/>
              <a:t>PreparedStatement</a:t>
            </a:r>
            <a:r>
              <a:rPr lang="zh-CN" altLang="en-US" sz="1900" dirty="0" smtClean="0"/>
              <a:t>接口执行查询，如何实现 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PrepareStatement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接口执行查询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15.PrepareStatement</a:t>
            </a:r>
            <a:r>
              <a:rPr lang="zh-CN" altLang="en-US" sz="1900" dirty="0">
                <a:latin typeface="+mn-ea"/>
                <a:hlinkClick r:id="rId3" action="ppaction://hlinkfile"/>
              </a:rPr>
              <a:t>接口预编译</a:t>
            </a:r>
            <a:r>
              <a:rPr lang="en-US" altLang="zh-CN" sz="1900" dirty="0">
                <a:latin typeface="+mn-ea"/>
                <a:hlinkClick r:id="rId3" action="ppaction://hlinkfile"/>
              </a:rPr>
              <a:t>SQL</a:t>
            </a:r>
            <a:r>
              <a:rPr lang="zh-CN" altLang="en-US" sz="1900" dirty="0">
                <a:latin typeface="+mn-ea"/>
                <a:hlinkClick r:id="rId3" action="ppaction://hlinkfile"/>
              </a:rPr>
              <a:t>语句执行查询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我们发现，操作数据库的时候，每次都需要创建连接对象，代码的相似度很高，但是复用性较差，如何解决这个问题？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8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980728"/>
            <a:ext cx="7696200" cy="1439863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：今日课程目标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060848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>
                <a:latin typeface="+mn-ea"/>
              </a:rPr>
              <a:t>JDBC</a:t>
            </a:r>
            <a:r>
              <a:rPr lang="zh-CN" altLang="en-US" dirty="0">
                <a:latin typeface="+mn-ea"/>
              </a:rPr>
              <a:t>的使用</a:t>
            </a:r>
            <a:r>
              <a:rPr lang="zh-CN" altLang="en-US" dirty="0" smtClean="0">
                <a:latin typeface="+mn-ea"/>
              </a:rPr>
              <a:t>步骤</a:t>
            </a:r>
            <a:endParaRPr lang="en-US" altLang="zh-CN" dirty="0" smtClean="0">
              <a:latin typeface="+mn-ea"/>
            </a:endParaRPr>
          </a:p>
          <a:p>
            <a:pPr lvl="0"/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>
                <a:latin typeface="+mn-ea"/>
              </a:rPr>
              <a:t>SQL</a:t>
            </a:r>
            <a:r>
              <a:rPr lang="zh-CN" altLang="en-US" dirty="0">
                <a:latin typeface="+mn-ea"/>
              </a:rPr>
              <a:t>注入</a:t>
            </a:r>
            <a:r>
              <a:rPr lang="zh-CN" altLang="en-US" dirty="0" smtClean="0">
                <a:latin typeface="+mn-ea"/>
              </a:rPr>
              <a:t>攻击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/>
              <a:t>掌握</a:t>
            </a:r>
            <a:r>
              <a:rPr lang="en-US" altLang="zh-CN" dirty="0"/>
              <a:t>Properties</a:t>
            </a:r>
            <a:r>
              <a:rPr lang="zh-CN" altLang="en-US" dirty="0"/>
              <a:t>配置文件</a:t>
            </a:r>
            <a:endParaRPr lang="en-US" altLang="zh-CN" dirty="0"/>
          </a:p>
          <a:p>
            <a:pPr lvl="0"/>
            <a:endParaRPr lang="zh-CN" altLang="en-US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JDBC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的工具类和测试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16.JDBC</a:t>
            </a:r>
            <a:r>
              <a:rPr lang="zh-CN" altLang="en-US" sz="1900" dirty="0">
                <a:latin typeface="+mn-ea"/>
                <a:hlinkClick r:id="rId3" action="ppaction://hlinkfile"/>
              </a:rPr>
              <a:t>的工具类和测试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052736"/>
            <a:ext cx="7696200" cy="15471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</a:t>
            </a:r>
            <a:r>
              <a:rPr lang="zh-CN" altLang="en-US" sz="3200" b="1" dirty="0">
                <a:latin typeface="+mj-ea"/>
              </a:rPr>
              <a:t>三</a:t>
            </a:r>
            <a:r>
              <a:rPr lang="zh-CN" altLang="en-US" sz="3200" b="1" dirty="0" smtClean="0">
                <a:latin typeface="+mj-ea"/>
              </a:rPr>
              <a:t>、</a:t>
            </a:r>
            <a:r>
              <a:rPr lang="en-US" altLang="zh-CN" sz="3200" dirty="0">
                <a:latin typeface="+mj-ea"/>
              </a:rPr>
              <a:t>Properties</a:t>
            </a:r>
            <a:r>
              <a:rPr lang="zh-CN" altLang="en-US" sz="3200" dirty="0">
                <a:latin typeface="+mj-ea"/>
              </a:rPr>
              <a:t>配置文件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掌握数据表数据存储对象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properties</a:t>
            </a:r>
            <a:r>
              <a:rPr lang="zh-CN" altLang="en-US" sz="2800">
                <a:latin typeface="+mn-ea"/>
              </a:rPr>
              <a:t>文件的创建和编写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掌握加载配置文件</a:t>
            </a:r>
            <a:endParaRPr lang="en-US" altLang="zh-CN" sz="28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</a:t>
            </a:r>
            <a:r>
              <a:rPr lang="zh-CN" altLang="en-US" sz="2800" smtClean="0">
                <a:latin typeface="+mn-ea"/>
              </a:rPr>
              <a:t>通过</a:t>
            </a:r>
            <a:r>
              <a:rPr lang="zh-CN" altLang="en-US" sz="2800">
                <a:latin typeface="+mn-ea"/>
              </a:rPr>
              <a:t>配置文件连接数据库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掌握读取配置文件的工具</a:t>
            </a:r>
            <a:r>
              <a:rPr lang="zh-CN" altLang="en-US" sz="2800" smtClean="0">
                <a:latin typeface="+mn-ea"/>
              </a:rPr>
              <a:t>类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掌握测试工具类</a:t>
            </a:r>
            <a:endParaRPr lang="en-US" altLang="zh-CN" sz="28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2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940250"/>
            <a:ext cx="8496870" cy="11926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数据表数据存储对象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dirty="0" smtClean="0">
                <a:latin typeface="+mn-ea"/>
              </a:rPr>
              <a:t>长度：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17.</a:t>
            </a:r>
            <a:r>
              <a:rPr lang="zh-CN" altLang="en-US" sz="1900" dirty="0">
                <a:latin typeface="+mn-ea"/>
                <a:hlinkClick r:id="rId3" action="ppaction://hlinkfile"/>
              </a:rPr>
              <a:t>数据表数据存储对象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properties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配置文件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18.properties</a:t>
            </a:r>
            <a:r>
              <a:rPr lang="zh-CN" altLang="en-US" sz="1900" dirty="0">
                <a:latin typeface="+mn-ea"/>
                <a:hlinkClick r:id="rId3" action="ppaction://hlinkfile"/>
              </a:rPr>
              <a:t>配置文件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dirty="0" smtClean="0"/>
              <a:t>1.Properties</a:t>
            </a:r>
            <a:r>
              <a:rPr lang="zh-CN" altLang="en-US" sz="1900" dirty="0" smtClean="0"/>
              <a:t>配置文件的格式是什么？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64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properties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文件的创建和编写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19.properties</a:t>
            </a:r>
            <a:r>
              <a:rPr lang="zh-CN" altLang="en-US" sz="1900" dirty="0">
                <a:latin typeface="+mn-ea"/>
                <a:hlinkClick r:id="rId3" action="ppaction://hlinkfile"/>
              </a:rPr>
              <a:t>文件的创建和编写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加载配置文件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20.</a:t>
            </a:r>
            <a:r>
              <a:rPr lang="zh-CN" altLang="en-US" sz="1900" dirty="0">
                <a:latin typeface="+mn-ea"/>
                <a:hlinkClick r:id="rId3" action="ppaction://hlinkfile"/>
              </a:rPr>
              <a:t>加载配置文件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如何加载配置文件？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80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通过配置文件连接数据库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21.</a:t>
            </a:r>
            <a:r>
              <a:rPr lang="zh-CN" altLang="en-US" sz="1900" dirty="0">
                <a:latin typeface="+mn-ea"/>
                <a:hlinkClick r:id="rId3" action="ppaction://hlinkfile"/>
              </a:rPr>
              <a:t>通过配置文件连接数据库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读取配置文件的工具类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22.</a:t>
            </a:r>
            <a:r>
              <a:rPr lang="zh-CN" altLang="en-US" sz="1900" dirty="0">
                <a:latin typeface="+mn-ea"/>
                <a:hlinkClick r:id="rId3" action="ppaction://hlinkfile"/>
              </a:rPr>
              <a:t>读取配置文件的工具类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静态代码块的作用是什么？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58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.7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测试工具类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课程七信息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23.</a:t>
            </a:r>
            <a:r>
              <a:rPr lang="zh-CN" altLang="en-US" sz="1900" dirty="0">
                <a:latin typeface="+mn-ea"/>
                <a:hlinkClick r:id="rId3" action="ppaction://hlinkfile"/>
              </a:rPr>
              <a:t>测试工具类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0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837009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spcAft>
                <a:spcPct val="20000"/>
              </a:spcAft>
              <a:defRPr/>
            </a:pPr>
            <a:r>
              <a:rPr lang="zh-CN" altLang="en-US" sz="3200" b="1" dirty="0">
                <a:latin typeface="+mj-ea"/>
              </a:rPr>
              <a:t>一</a:t>
            </a:r>
            <a:r>
              <a:rPr lang="zh-CN" altLang="en-US" sz="3200" b="1" i="1" dirty="0" smtClean="0">
                <a:latin typeface="+mj-ea"/>
              </a:rPr>
              <a:t>、</a:t>
            </a:r>
            <a:r>
              <a:rPr lang="en-US" altLang="zh-CN" sz="3200" dirty="0" smtClean="0">
                <a:latin typeface="+mj-ea"/>
              </a:rPr>
              <a:t>JDBC</a:t>
            </a:r>
            <a:r>
              <a:rPr lang="zh-CN" altLang="en-US" sz="3200" dirty="0">
                <a:latin typeface="+mj-ea"/>
              </a:rPr>
              <a:t>的使用步骤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584" y="185047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</a:t>
            </a:r>
            <a:r>
              <a:rPr lang="en-US" altLang="zh-CN" sz="2800" dirty="0">
                <a:latin typeface="+mn-ea"/>
              </a:rPr>
              <a:t>JDBC</a:t>
            </a:r>
            <a:r>
              <a:rPr lang="zh-CN" altLang="en-US" sz="2800" dirty="0" smtClean="0">
                <a:latin typeface="+mn-ea"/>
              </a:rPr>
              <a:t>概念和原理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>
                <a:latin typeface="+mn-ea"/>
              </a:rPr>
              <a:t>掌握准备</a:t>
            </a:r>
            <a:r>
              <a:rPr lang="zh-CN" altLang="en-US" sz="2800" dirty="0" smtClean="0">
                <a:latin typeface="+mn-ea"/>
              </a:rPr>
              <a:t>数据及</a:t>
            </a:r>
            <a:r>
              <a:rPr lang="en-US" altLang="zh-CN" sz="2800" dirty="0" smtClean="0">
                <a:latin typeface="+mn-ea"/>
              </a:rPr>
              <a:t>JDBC</a:t>
            </a:r>
            <a:r>
              <a:rPr lang="zh-CN" altLang="en-US" sz="2800" dirty="0" smtClean="0">
                <a:latin typeface="+mn-ea"/>
              </a:rPr>
              <a:t>的开发步骤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>
                <a:latin typeface="+mn-ea"/>
              </a:rPr>
              <a:t>掌握导</a:t>
            </a:r>
            <a:r>
              <a:rPr lang="zh-CN" altLang="en-US" sz="2800" dirty="0" smtClean="0">
                <a:latin typeface="+mn-ea"/>
              </a:rPr>
              <a:t>入和注册</a:t>
            </a:r>
            <a:r>
              <a:rPr lang="en-US" altLang="zh-CN" sz="2800" dirty="0" err="1" smtClean="0">
                <a:latin typeface="+mn-ea"/>
              </a:rPr>
              <a:t>mysql</a:t>
            </a:r>
            <a:r>
              <a:rPr lang="zh-CN" altLang="en-US" sz="2800" dirty="0">
                <a:latin typeface="+mn-ea"/>
              </a:rPr>
              <a:t>数据库</a:t>
            </a:r>
            <a:r>
              <a:rPr lang="zh-CN" altLang="en-US" sz="2800" dirty="0" smtClean="0">
                <a:latin typeface="+mn-ea"/>
              </a:rPr>
              <a:t>驱动程序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</a:t>
            </a:r>
            <a:r>
              <a:rPr lang="zh-CN" altLang="en-US" sz="2800" dirty="0">
                <a:latin typeface="+mn-ea"/>
              </a:rPr>
              <a:t>获取数据库的连接</a:t>
            </a:r>
            <a:r>
              <a:rPr lang="zh-CN" altLang="en-US" sz="2800" dirty="0" smtClean="0">
                <a:latin typeface="+mn-ea"/>
              </a:rPr>
              <a:t>对象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</a:t>
            </a:r>
            <a:r>
              <a:rPr lang="zh-CN" altLang="en-US" sz="2800" dirty="0">
                <a:latin typeface="+mn-ea"/>
              </a:rPr>
              <a:t>获取</a:t>
            </a:r>
            <a:r>
              <a:rPr lang="en-US" altLang="zh-CN" sz="2800" dirty="0">
                <a:latin typeface="+mn-ea"/>
              </a:rPr>
              <a:t>SQL</a:t>
            </a:r>
            <a:r>
              <a:rPr lang="zh-CN" altLang="en-US" sz="2800" dirty="0">
                <a:latin typeface="+mn-ea"/>
              </a:rPr>
              <a:t>语句的执行对象</a:t>
            </a:r>
            <a:r>
              <a:rPr lang="zh-CN" altLang="en-US" sz="2800" dirty="0" smtClean="0">
                <a:latin typeface="+mn-ea"/>
              </a:rPr>
              <a:t>对象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</a:t>
            </a:r>
            <a:r>
              <a:rPr lang="zh-CN" altLang="en-US" sz="2800" dirty="0">
                <a:latin typeface="+mn-ea"/>
              </a:rPr>
              <a:t>执行</a:t>
            </a:r>
            <a:r>
              <a:rPr lang="en-US" altLang="zh-CN" sz="2800" dirty="0">
                <a:latin typeface="+mn-ea"/>
              </a:rPr>
              <a:t>insert</a:t>
            </a:r>
            <a:r>
              <a:rPr lang="zh-CN" altLang="en-US" sz="2800" dirty="0">
                <a:latin typeface="+mn-ea"/>
              </a:rPr>
              <a:t>语句获取结果</a:t>
            </a:r>
            <a:r>
              <a:rPr lang="zh-CN" altLang="en-US" sz="2800" dirty="0" smtClean="0">
                <a:latin typeface="+mn-ea"/>
              </a:rPr>
              <a:t>集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</a:t>
            </a:r>
            <a:r>
              <a:rPr lang="zh-CN" altLang="en-US" sz="2800" dirty="0">
                <a:latin typeface="+mn-ea"/>
              </a:rPr>
              <a:t>执行</a:t>
            </a:r>
            <a:r>
              <a:rPr lang="en-US" altLang="zh-CN" sz="2800" dirty="0">
                <a:latin typeface="+mn-ea"/>
              </a:rPr>
              <a:t>select</a:t>
            </a:r>
            <a:r>
              <a:rPr lang="zh-CN" altLang="en-US" sz="2800" dirty="0">
                <a:latin typeface="+mn-ea"/>
              </a:rPr>
              <a:t>语句获取结果集</a:t>
            </a:r>
            <a:endParaRPr lang="en-US" altLang="zh-CN" sz="28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980728"/>
            <a:ext cx="7768208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JDBC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概念和数据库驱动程序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01.JDBC</a:t>
            </a:r>
            <a:r>
              <a:rPr lang="zh-CN" altLang="en-US" sz="1900" dirty="0">
                <a:latin typeface="+mn-ea"/>
                <a:hlinkClick r:id="rId3" action="ppaction://hlinkfile"/>
              </a:rPr>
              <a:t>概念和数据库驱动程序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什么是</a:t>
            </a:r>
            <a:r>
              <a:rPr lang="en-US" altLang="zh-CN" sz="1900" dirty="0" smtClean="0"/>
              <a:t>JDBC</a:t>
            </a:r>
            <a:r>
              <a:rPr lang="zh-CN" altLang="en-US" sz="1900" dirty="0" smtClean="0"/>
              <a:t>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.2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JDBC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原理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02.JDBC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原理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273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准备数据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三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03.</a:t>
            </a:r>
            <a:r>
              <a:rPr lang="zh-CN" altLang="en-US" sz="1900" dirty="0">
                <a:latin typeface="+mn-ea"/>
                <a:hlinkClick r:id="rId3" action="ppaction://hlinkfile"/>
              </a:rPr>
              <a:t>准备数据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/>
              <a:t>无</a:t>
            </a:r>
            <a:r>
              <a:rPr lang="en-US" altLang="zh-CN" sz="2400" dirty="0" smtClean="0"/>
              <a:t>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3033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JDBC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的开发步骤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04.JDBC</a:t>
            </a:r>
            <a:r>
              <a:rPr lang="zh-CN" altLang="en-US" sz="1900" dirty="0">
                <a:latin typeface="+mn-ea"/>
                <a:hlinkClick r:id="rId3" action="ppaction://hlinkfile"/>
              </a:rPr>
              <a:t>的开发步骤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1.JDBC</a:t>
            </a:r>
            <a:r>
              <a:rPr lang="zh-CN" altLang="en-US" sz="1900" dirty="0" smtClean="0"/>
              <a:t>的开发步骤是什么？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2.</a:t>
            </a:r>
            <a:r>
              <a:rPr lang="zh-CN" altLang="en-US" sz="1900" dirty="0" smtClean="0"/>
              <a:t>思考：</a:t>
            </a:r>
            <a:r>
              <a:rPr lang="en-US" altLang="zh-CN" sz="1900" dirty="0" smtClean="0"/>
              <a:t>Eclipse</a:t>
            </a:r>
            <a:r>
              <a:rPr lang="zh-CN" altLang="en-US" sz="1900" dirty="0" smtClean="0"/>
              <a:t>导入</a:t>
            </a:r>
            <a:r>
              <a:rPr lang="en-US" altLang="zh-CN" sz="1900" dirty="0" smtClean="0"/>
              <a:t>jar</a:t>
            </a:r>
            <a:r>
              <a:rPr lang="zh-CN" altLang="en-US" sz="1900" dirty="0" smtClean="0"/>
              <a:t>包的步骤是什么？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导入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mysql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数据库驱动程序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jar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包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772816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五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05.</a:t>
            </a:r>
            <a:r>
              <a:rPr lang="zh-CN" altLang="en-US" sz="1900" dirty="0">
                <a:latin typeface="+mn-ea"/>
                <a:hlinkClick r:id="rId3" action="ppaction://hlinkfile"/>
              </a:rPr>
              <a:t>导入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mysql</a:t>
            </a:r>
            <a:r>
              <a:rPr lang="zh-CN" altLang="en-US" sz="1900" dirty="0">
                <a:latin typeface="+mn-ea"/>
                <a:hlinkClick r:id="rId3" action="ppaction://hlinkfile"/>
              </a:rPr>
              <a:t>数据库驱动程序</a:t>
            </a:r>
            <a:r>
              <a:rPr lang="en-US" altLang="zh-CN" sz="1900" dirty="0">
                <a:latin typeface="+mn-ea"/>
                <a:hlinkClick r:id="rId3" action="ppaction://hlinkfile"/>
              </a:rPr>
              <a:t>jar</a:t>
            </a:r>
            <a:r>
              <a:rPr lang="zh-CN" altLang="en-US" sz="1900" dirty="0">
                <a:latin typeface="+mn-ea"/>
                <a:hlinkClick r:id="rId3" action="ppaction://hlinkfile"/>
              </a:rPr>
              <a:t>包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注册数据库驱动程序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06.</a:t>
            </a:r>
            <a:r>
              <a:rPr lang="zh-CN" altLang="en-US" sz="1900" dirty="0">
                <a:latin typeface="+mn-ea"/>
                <a:hlinkClick r:id="rId3" action="ppaction://hlinkfile"/>
              </a:rPr>
              <a:t>注册数据库驱动程序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1.</a:t>
            </a:r>
            <a:r>
              <a:rPr lang="zh-CN" altLang="en-US" sz="1900" dirty="0" smtClean="0"/>
              <a:t>注册数据库驱动程序有几种实现方式</a:t>
            </a:r>
            <a:r>
              <a:rPr lang="en-US" altLang="zh-CN" sz="1900" dirty="0" smtClean="0"/>
              <a:t>?</a:t>
            </a:r>
            <a:r>
              <a:rPr lang="zh-CN" altLang="en-US" sz="1900" dirty="0" smtClean="0"/>
              <a:t>分别是什么</a:t>
            </a:r>
            <a:r>
              <a:rPr lang="en-US" altLang="zh-CN" sz="1900" dirty="0" smtClean="0"/>
              <a:t>?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1401</Words>
  <Application>Microsoft Office PowerPoint</Application>
  <PresentationFormat>全屏显示(4:3)</PresentationFormat>
  <Paragraphs>409</Paragraphs>
  <Slides>29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一、JDBC的使用步骤 </vt:lpstr>
      <vt:lpstr>1.1、JDBC概念和数据库驱动程序</vt:lpstr>
      <vt:lpstr>1.2、JDBC原理</vt:lpstr>
      <vt:lpstr>1.3、准备数据</vt:lpstr>
      <vt:lpstr>1.4、JDBC的开发步骤</vt:lpstr>
      <vt:lpstr>1.5、导入mysql数据库驱动程序jar包</vt:lpstr>
      <vt:lpstr>1.6、注册数据库驱动程序</vt:lpstr>
      <vt:lpstr>1.7、获取数据库的连接对象</vt:lpstr>
      <vt:lpstr>1.8、获取SQL语句的执行对象对象</vt:lpstr>
      <vt:lpstr>1.9、执行insert语句获取结果集</vt:lpstr>
      <vt:lpstr>1.10、执行select语句获取结果集</vt:lpstr>
      <vt:lpstr> 二、SQL注入攻击  </vt:lpstr>
      <vt:lpstr>2.1、SQL注入攻击</vt:lpstr>
      <vt:lpstr>2.2、SQL注入攻击用户登录案例</vt:lpstr>
      <vt:lpstr>2.3、PrepareStatement接口预编译SQL语句</vt:lpstr>
      <vt:lpstr>2.4、PrepareStatement接口执行修改</vt:lpstr>
      <vt:lpstr>2.5、PrepareStatement接口执行查询</vt:lpstr>
      <vt:lpstr>2.6、JDBC的工具类和测试</vt:lpstr>
      <vt:lpstr> 三、Properties配置文件 </vt:lpstr>
      <vt:lpstr>3.1、数据表数据存储对象</vt:lpstr>
      <vt:lpstr>3.2、properties配置文件</vt:lpstr>
      <vt:lpstr>3.3、properties文件的创建和编写</vt:lpstr>
      <vt:lpstr>2.4、加载配置文件</vt:lpstr>
      <vt:lpstr>2.5、通过配置文件连接数据库</vt:lpstr>
      <vt:lpstr>2.6、读取配置文件的工具类</vt:lpstr>
      <vt:lpstr>2.7、测试工具类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166</cp:revision>
  <dcterms:created xsi:type="dcterms:W3CDTF">2015-06-29T07:19:00Z</dcterms:created>
  <dcterms:modified xsi:type="dcterms:W3CDTF">2016-09-05T08:16:58Z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