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6" r:id="rId3"/>
    <p:sldId id="267" r:id="rId4"/>
    <p:sldId id="268" r:id="rId5"/>
    <p:sldId id="269" r:id="rId6"/>
    <p:sldId id="288" r:id="rId7"/>
    <p:sldId id="289" r:id="rId8"/>
    <p:sldId id="290" r:id="rId9"/>
    <p:sldId id="291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80" r:id="rId19"/>
    <p:sldId id="28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259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72" autoAdjust="0"/>
    <p:restoredTop sz="90680" autoAdjust="0"/>
  </p:normalViewPr>
  <p:slideViewPr>
    <p:cSldViewPr>
      <p:cViewPr varScale="1">
        <p:scale>
          <a:sx n="67" d="100"/>
          <a:sy n="67" d="100"/>
        </p:scale>
        <p:origin x="9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什么是异常？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代码在运行时期发生的问题就是异常。</a:t>
            </a:r>
            <a:endParaRPr lang="en-US" altLang="zh-CN" smtClean="0"/>
          </a:p>
          <a:p>
            <a:r>
              <a:rPr lang="zh-CN" altLang="en-US" smtClean="0"/>
              <a:t>我们见过的异常：数组角标越界异常</a:t>
            </a:r>
            <a:r>
              <a:rPr lang="en-US" altLang="zh-CN" smtClean="0"/>
              <a:t>ArrayIndexOutOfBoundsException,</a:t>
            </a:r>
            <a:r>
              <a:rPr lang="zh-CN" altLang="en-US" smtClean="0"/>
              <a:t>空指针异常</a:t>
            </a:r>
            <a:r>
              <a:rPr lang="en-US" altLang="zh-CN" smtClean="0"/>
              <a:t>NullPointerException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捕获异常格式：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try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需要被检测的语句。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catch(</a:t>
            </a:r>
            <a:r>
              <a:rPr lang="zh-CN" altLang="en-US" smtClean="0"/>
              <a:t>异常类 变量</a:t>
            </a:r>
            <a:r>
              <a:rPr lang="en-US" altLang="zh-CN" smtClean="0"/>
              <a:t>) { //</a:t>
            </a:r>
            <a:r>
              <a:rPr lang="zh-CN" altLang="en-US" smtClean="0"/>
              <a:t>参数。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</a:t>
            </a:r>
            <a:r>
              <a:rPr lang="zh-CN" altLang="en-US" smtClean="0"/>
              <a:t>异常的处理语句。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finally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一定会被执行的语句。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格式说明：</a:t>
            </a:r>
          </a:p>
          <a:p>
            <a:r>
              <a:rPr lang="en-US" altLang="zh-CN" smtClean="0"/>
              <a:t>	a: try</a:t>
            </a:r>
          </a:p>
          <a:p>
            <a:pPr lvl="1"/>
            <a:r>
              <a:rPr lang="en-US" altLang="zh-CN" smtClean="0"/>
              <a:t>	</a:t>
            </a:r>
            <a:r>
              <a:rPr lang="zh-CN" altLang="en-US" smtClean="0"/>
              <a:t>该代码块中编写可能产生异常的代码。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b: catch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用来进行某种异常的捕获，实现对捕获到的异常进行处理。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c: finally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	有一些特定的代码无论异常是否发生，都需要执行。</a:t>
            </a:r>
          </a:p>
          <a:p>
            <a:r>
              <a:rPr lang="zh-CN" altLang="en-US" smtClean="0"/>
              <a:t>	另外，因为异常会引发程序跳转，导致有些语句执行不到。</a:t>
            </a:r>
          </a:p>
          <a:p>
            <a:r>
              <a:rPr lang="zh-CN" altLang="en-US" smtClean="0"/>
              <a:t>	而</a:t>
            </a:r>
            <a:r>
              <a:rPr lang="en-US" altLang="zh-CN" smtClean="0"/>
              <a:t>finally</a:t>
            </a:r>
            <a:r>
              <a:rPr lang="zh-CN" altLang="en-US" smtClean="0"/>
              <a:t>就是解决这个问题的，在</a:t>
            </a:r>
            <a:r>
              <a:rPr lang="en-US" altLang="zh-CN" smtClean="0"/>
              <a:t>finally</a:t>
            </a:r>
            <a:r>
              <a:rPr lang="zh-CN" altLang="en-US" smtClean="0"/>
              <a:t>代码块中存放的代码都是一定会被执行的。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d</a:t>
            </a:r>
            <a:r>
              <a:rPr lang="zh-CN" altLang="en-US" smtClean="0"/>
              <a:t>：</a:t>
            </a:r>
            <a:r>
              <a:rPr lang="en-US" altLang="zh-CN" smtClean="0"/>
              <a:t>try...catch...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处理掉异常后，程序可以继续执行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</a:t>
            </a:r>
            <a:r>
              <a:rPr lang="zh-CN" altLang="en-US" sz="1200" smtClean="0"/>
              <a:t>多</a:t>
            </a:r>
            <a:r>
              <a:rPr lang="en-US" altLang="zh-CN" sz="1200" smtClean="0"/>
              <a:t>catch</a:t>
            </a:r>
            <a:r>
              <a:rPr lang="zh-CN" altLang="en-US" sz="1200" smtClean="0"/>
              <a:t>处理的格式</a:t>
            </a:r>
            <a:r>
              <a:rPr lang="en-US" altLang="zh-CN" sz="1200" smtClean="0"/>
              <a:t>?</a:t>
            </a:r>
            <a:endParaRPr lang="en-US" altLang="zh-CN" smtClean="0"/>
          </a:p>
          <a:p>
            <a:r>
              <a:rPr lang="en-US" altLang="zh-CN" smtClean="0"/>
              <a:t>void show(){ //</a:t>
            </a:r>
            <a:r>
              <a:rPr lang="zh-CN" altLang="en-US" smtClean="0"/>
              <a:t>不用</a:t>
            </a:r>
            <a:r>
              <a:rPr lang="en-US" altLang="zh-CN" smtClean="0"/>
              <a:t>throws </a:t>
            </a:r>
          </a:p>
          <a:p>
            <a:r>
              <a:rPr lang="en-US" altLang="zh-CN" smtClean="0"/>
              <a:t>	try{</a:t>
            </a:r>
          </a:p>
          <a:p>
            <a:r>
              <a:rPr lang="en-US" altLang="zh-CN" smtClean="0"/>
              <a:t>		throw new Exception();//</a:t>
            </a:r>
            <a:r>
              <a:rPr lang="zh-CN" altLang="en-US" smtClean="0"/>
              <a:t>产生异常，直接捕获处理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}catch(XxxException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}catch(YyyException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}catch(ZzzException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		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有顺序：</a:t>
            </a:r>
            <a:endParaRPr lang="en-US" altLang="zh-CN" smtClean="0"/>
          </a:p>
          <a:p>
            <a:pPr lvl="1"/>
            <a:r>
              <a:rPr lang="zh-CN" altLang="en-US" smtClean="0"/>
              <a:t>平级异常：抛出的异常类之间</a:t>
            </a:r>
            <a:r>
              <a:rPr lang="en-US" altLang="zh-CN" smtClean="0"/>
              <a:t>,</a:t>
            </a:r>
            <a:r>
              <a:rPr lang="zh-CN" altLang="en-US" smtClean="0"/>
              <a:t>没有继承关系</a:t>
            </a:r>
            <a:r>
              <a:rPr lang="en-US" altLang="zh-CN" smtClean="0"/>
              <a:t>,</a:t>
            </a:r>
            <a:r>
              <a:rPr lang="zh-CN" altLang="en-US" smtClean="0"/>
              <a:t>没有顺序</a:t>
            </a:r>
            <a:endParaRPr lang="en-US" altLang="zh-CN" smtClean="0"/>
          </a:p>
          <a:p>
            <a:pPr lvl="1"/>
            <a:r>
              <a:rPr lang="zh-CN" altLang="en-US" smtClean="0"/>
              <a:t>上下级关系的异常：越高级的父类</a:t>
            </a:r>
            <a:r>
              <a:rPr lang="en-US" altLang="zh-CN" smtClean="0"/>
              <a:t>,</a:t>
            </a:r>
            <a:r>
              <a:rPr lang="zh-CN" altLang="en-US" smtClean="0"/>
              <a:t>越写在下面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4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48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27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1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15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97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9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83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什么是异常？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代码在运行时期发生的问题就是异常。</a:t>
            </a:r>
            <a:endParaRPr lang="en-US" altLang="zh-CN" smtClean="0"/>
          </a:p>
          <a:p>
            <a:r>
              <a:rPr lang="zh-CN" altLang="en-US" smtClean="0"/>
              <a:t>我们见过的异常：数组角标越界异常</a:t>
            </a:r>
            <a:r>
              <a:rPr lang="en-US" altLang="zh-CN" smtClean="0"/>
              <a:t>ArrayIndexOutOfBoundsException,</a:t>
            </a:r>
            <a:r>
              <a:rPr lang="zh-CN" altLang="en-US" smtClean="0"/>
              <a:t>空指针异常</a:t>
            </a:r>
            <a:r>
              <a:rPr lang="en-US" altLang="zh-CN" smtClean="0"/>
              <a:t>NullPointerException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35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31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95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93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15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异常的处理方式：</a:t>
            </a:r>
          </a:p>
          <a:p>
            <a:r>
              <a:rPr lang="en-US" altLang="zh-CN" smtClean="0"/>
              <a:t>	a</a:t>
            </a:r>
            <a:r>
              <a:rPr lang="zh-CN" altLang="en-US" smtClean="0"/>
              <a:t>：</a:t>
            </a:r>
            <a:r>
              <a:rPr lang="en-US" altLang="zh-CN" smtClean="0"/>
              <a:t>JVM</a:t>
            </a:r>
            <a:r>
              <a:rPr lang="zh-CN" altLang="en-US" smtClean="0"/>
              <a:t>的默认处理方式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把异常的名称</a:t>
            </a:r>
            <a:r>
              <a:rPr lang="en-US" altLang="zh-CN" smtClean="0"/>
              <a:t>,</a:t>
            </a:r>
            <a:r>
              <a:rPr lang="zh-CN" altLang="en-US" smtClean="0"/>
              <a:t>原因</a:t>
            </a:r>
            <a:r>
              <a:rPr lang="en-US" altLang="zh-CN" smtClean="0"/>
              <a:t>,</a:t>
            </a:r>
            <a:r>
              <a:rPr lang="zh-CN" altLang="en-US" smtClean="0"/>
              <a:t>位置等信息输出在控制台，同时会结束程序。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一旦有异常发生，其后来的代码不能继续执行。</a:t>
            </a:r>
          </a:p>
          <a:p>
            <a:r>
              <a:rPr lang="en-US" altLang="zh-CN" smtClean="0"/>
              <a:t>	b</a:t>
            </a:r>
            <a:r>
              <a:rPr lang="zh-CN" altLang="en-US" smtClean="0"/>
              <a:t>：解决程序中异常的手动方式</a:t>
            </a:r>
          </a:p>
          <a:p>
            <a:r>
              <a:rPr lang="en-US" altLang="zh-CN" smtClean="0"/>
              <a:t>		a)</a:t>
            </a:r>
            <a:r>
              <a:rPr lang="zh-CN" altLang="en-US" smtClean="0"/>
              <a:t>：编写处理代码 </a:t>
            </a:r>
            <a:r>
              <a:rPr lang="en-US" altLang="zh-CN" smtClean="0"/>
              <a:t>try...catch...finally</a:t>
            </a:r>
          </a:p>
          <a:p>
            <a:r>
              <a:rPr lang="en-US" altLang="zh-CN" smtClean="0"/>
              <a:t>		b)</a:t>
            </a:r>
            <a:r>
              <a:rPr lang="zh-CN" altLang="en-US" smtClean="0"/>
              <a:t>：抛出 </a:t>
            </a:r>
            <a:r>
              <a:rPr lang="en-US" altLang="zh-CN" smtClean="0"/>
              <a:t>throws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39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1.throw</a:t>
            </a:r>
            <a:r>
              <a:rPr lang="zh-CN" altLang="en-US" sz="1200" smtClean="0"/>
              <a:t>的使用范围？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	</a:t>
            </a:r>
            <a:r>
              <a:rPr lang="zh-CN" altLang="en-US" sz="1200" smtClean="0"/>
              <a:t>方法内部。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2.throw</a:t>
            </a:r>
            <a:r>
              <a:rPr lang="zh-CN" altLang="en-US" sz="1200" smtClean="0"/>
              <a:t>抛出异常的格式</a:t>
            </a:r>
            <a:r>
              <a:rPr lang="zh-CN" altLang="en-US" sz="1100" smtClean="0">
                <a:latin typeface="+mn-ea"/>
              </a:rPr>
              <a:t>？</a:t>
            </a:r>
            <a:endParaRPr lang="en-US" altLang="zh-CN" sz="1100" smtClean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400" smtClean="0">
                <a:latin typeface="+mn-ea"/>
              </a:rPr>
              <a:t>	throw new </a:t>
            </a:r>
            <a:r>
              <a:rPr lang="zh-CN" altLang="en-US" sz="1400" smtClean="0">
                <a:latin typeface="+mn-ea"/>
              </a:rPr>
              <a:t>异常类名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>
                <a:latin typeface="+mn-ea"/>
              </a:rPr>
              <a:t>参数</a:t>
            </a:r>
            <a:r>
              <a:rPr lang="en-US" altLang="zh-CN" sz="1400" smtClean="0">
                <a:latin typeface="+mn-ea"/>
              </a:rPr>
              <a:t>);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12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1.throws</a:t>
            </a:r>
            <a:r>
              <a:rPr lang="zh-CN" altLang="en-US" sz="1200" smtClean="0"/>
              <a:t>声明异常的格式？</a:t>
            </a:r>
            <a:r>
              <a:rPr lang="en-US" altLang="zh-CN" sz="1400" smtClean="0"/>
              <a:t> </a:t>
            </a:r>
            <a:endParaRPr lang="en-US" altLang="zh-CN" smtClean="0"/>
          </a:p>
          <a:p>
            <a:r>
              <a:rPr lang="zh-CN" altLang="en-US" smtClean="0"/>
              <a:t>修饰符 返回值类型 方法名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) throws </a:t>
            </a:r>
            <a:r>
              <a:rPr lang="zh-CN" altLang="en-US" smtClean="0"/>
              <a:t>异常类名</a:t>
            </a:r>
            <a:r>
              <a:rPr lang="en-US" altLang="zh-CN" smtClean="0"/>
              <a:t>1,</a:t>
            </a:r>
            <a:r>
              <a:rPr lang="zh-CN" altLang="en-US" smtClean="0"/>
              <a:t>异常类名</a:t>
            </a:r>
            <a:r>
              <a:rPr lang="en-US" altLang="zh-CN" smtClean="0"/>
              <a:t>2… {   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65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捕获异常格式：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try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需要被检测的语句。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catch(</a:t>
            </a:r>
            <a:r>
              <a:rPr lang="zh-CN" altLang="en-US" smtClean="0"/>
              <a:t>异常类 变量</a:t>
            </a:r>
            <a:r>
              <a:rPr lang="en-US" altLang="zh-CN" smtClean="0"/>
              <a:t>) { //</a:t>
            </a:r>
            <a:r>
              <a:rPr lang="zh-CN" altLang="en-US" smtClean="0"/>
              <a:t>参数。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//</a:t>
            </a:r>
            <a:r>
              <a:rPr lang="zh-CN" altLang="en-US" smtClean="0"/>
              <a:t>异常的处理语句。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	finally 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一定会被执行的语句。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格式说明：</a:t>
            </a:r>
          </a:p>
          <a:p>
            <a:r>
              <a:rPr lang="en-US" altLang="zh-CN" smtClean="0"/>
              <a:t>	a: try</a:t>
            </a:r>
          </a:p>
          <a:p>
            <a:pPr lvl="1"/>
            <a:r>
              <a:rPr lang="en-US" altLang="zh-CN" smtClean="0"/>
              <a:t>	</a:t>
            </a:r>
            <a:r>
              <a:rPr lang="zh-CN" altLang="en-US" smtClean="0"/>
              <a:t>该代码块中编写可能产生异常的代码。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b: catch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用来进行某种异常的捕获，实现对捕获到的异常进行处理。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c: finally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	有一些特定的代码无论异常是否发生，都需要执行。</a:t>
            </a:r>
          </a:p>
          <a:p>
            <a:r>
              <a:rPr lang="zh-CN" altLang="en-US" smtClean="0"/>
              <a:t>	另外，因为异常会引发程序跳转，导致有些语句执行不到。</a:t>
            </a:r>
          </a:p>
          <a:p>
            <a:r>
              <a:rPr lang="zh-CN" altLang="en-US" smtClean="0"/>
              <a:t>	而</a:t>
            </a:r>
            <a:r>
              <a:rPr lang="en-US" altLang="zh-CN" smtClean="0"/>
              <a:t>finally</a:t>
            </a:r>
            <a:r>
              <a:rPr lang="zh-CN" altLang="en-US" smtClean="0"/>
              <a:t>就是解决这个问题的，在</a:t>
            </a:r>
            <a:r>
              <a:rPr lang="en-US" altLang="zh-CN" smtClean="0"/>
              <a:t>finally</a:t>
            </a:r>
            <a:r>
              <a:rPr lang="zh-CN" altLang="en-US" smtClean="0"/>
              <a:t>代码块中存放的代码都是一定会被执行的。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d</a:t>
            </a:r>
            <a:r>
              <a:rPr lang="zh-CN" altLang="en-US" smtClean="0"/>
              <a:t>：</a:t>
            </a:r>
            <a:r>
              <a:rPr lang="en-US" altLang="zh-CN" smtClean="0"/>
              <a:t>try...catch...</a:t>
            </a:r>
          </a:p>
          <a:p>
            <a:r>
              <a:rPr lang="en-US" altLang="zh-CN" smtClean="0"/>
              <a:t>	</a:t>
            </a:r>
            <a:r>
              <a:rPr lang="zh-CN" altLang="en-US" smtClean="0"/>
              <a:t>处理掉异常后，程序可以继续执行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4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855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</a:t>
            </a:r>
            <a:r>
              <a:rPr lang="zh-CN" altLang="en-US" sz="1200" smtClean="0"/>
              <a:t>多</a:t>
            </a:r>
            <a:r>
              <a:rPr lang="en-US" altLang="zh-CN" sz="1200" smtClean="0"/>
              <a:t>catch</a:t>
            </a:r>
            <a:r>
              <a:rPr lang="zh-CN" altLang="en-US" sz="1200" smtClean="0"/>
              <a:t>处理的格式</a:t>
            </a:r>
            <a:r>
              <a:rPr lang="en-US" altLang="zh-CN" sz="1200" smtClean="0"/>
              <a:t>?</a:t>
            </a:r>
            <a:endParaRPr lang="en-US" altLang="zh-CN" smtClean="0"/>
          </a:p>
          <a:p>
            <a:r>
              <a:rPr lang="en-US" altLang="zh-CN" smtClean="0"/>
              <a:t>void show(){ //</a:t>
            </a:r>
            <a:r>
              <a:rPr lang="zh-CN" altLang="en-US" smtClean="0"/>
              <a:t>不用</a:t>
            </a:r>
            <a:r>
              <a:rPr lang="en-US" altLang="zh-CN" smtClean="0"/>
              <a:t>throws </a:t>
            </a:r>
          </a:p>
          <a:p>
            <a:r>
              <a:rPr lang="en-US" altLang="zh-CN" smtClean="0"/>
              <a:t>	try{</a:t>
            </a:r>
          </a:p>
          <a:p>
            <a:r>
              <a:rPr lang="en-US" altLang="zh-CN" smtClean="0"/>
              <a:t>		throw new Exception();//</a:t>
            </a:r>
            <a:r>
              <a:rPr lang="zh-CN" altLang="en-US" smtClean="0"/>
              <a:t>产生异常，直接捕获处理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}catch(XxxException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}catch(YyyException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}catch(ZzzException e){</a:t>
            </a:r>
          </a:p>
          <a:p>
            <a:r>
              <a:rPr lang="en-US" altLang="zh-CN" smtClean="0"/>
              <a:t>		//</a:t>
            </a:r>
            <a:r>
              <a:rPr lang="zh-CN" altLang="en-US" smtClean="0"/>
              <a:t>处理方式	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		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98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有顺序：</a:t>
            </a:r>
            <a:endParaRPr lang="en-US" altLang="zh-CN" smtClean="0"/>
          </a:p>
          <a:p>
            <a:pPr lvl="1"/>
            <a:r>
              <a:rPr lang="zh-CN" altLang="en-US" smtClean="0"/>
              <a:t>平级异常：抛出的异常类之间</a:t>
            </a:r>
            <a:r>
              <a:rPr lang="en-US" altLang="zh-CN" smtClean="0"/>
              <a:t>,</a:t>
            </a:r>
            <a:r>
              <a:rPr lang="zh-CN" altLang="en-US" smtClean="0"/>
              <a:t>没有继承关系</a:t>
            </a:r>
            <a:r>
              <a:rPr lang="en-US" altLang="zh-CN" smtClean="0"/>
              <a:t>,</a:t>
            </a:r>
            <a:r>
              <a:rPr lang="zh-CN" altLang="en-US" smtClean="0"/>
              <a:t>没有顺序</a:t>
            </a:r>
            <a:endParaRPr lang="en-US" altLang="zh-CN" smtClean="0"/>
          </a:p>
          <a:p>
            <a:pPr lvl="1"/>
            <a:r>
              <a:rPr lang="zh-CN" altLang="en-US" smtClean="0"/>
              <a:t>上下级关系的异常：越高级的父类</a:t>
            </a:r>
            <a:r>
              <a:rPr lang="en-US" altLang="zh-CN" smtClean="0"/>
              <a:t>,</a:t>
            </a:r>
            <a:r>
              <a:rPr lang="zh-CN" altLang="en-US" smtClean="0"/>
              <a:t>越写在下面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75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23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68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682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27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9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7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异常的继承体系：</a:t>
            </a:r>
          </a:p>
          <a:p>
            <a:r>
              <a:rPr lang="en-US" altLang="zh-CN" smtClean="0"/>
              <a:t>Throwable: </a:t>
            </a:r>
            <a:r>
              <a:rPr lang="zh-CN" altLang="en-US" smtClean="0"/>
              <a:t>它是所有错误与异常的超类（祖宗类）</a:t>
            </a:r>
          </a:p>
          <a:p>
            <a:r>
              <a:rPr lang="en-US" altLang="zh-CN" smtClean="0"/>
              <a:t>    |- Error </a:t>
            </a:r>
            <a:r>
              <a:rPr lang="zh-CN" altLang="en-US" smtClean="0"/>
              <a:t>错误</a:t>
            </a:r>
          </a:p>
          <a:p>
            <a:r>
              <a:rPr lang="en-US" altLang="zh-CN" smtClean="0"/>
              <a:t>    |- Exception </a:t>
            </a:r>
            <a:r>
              <a:rPr lang="zh-CN" altLang="en-US" smtClean="0"/>
              <a:t>编译期异常</a:t>
            </a:r>
            <a:r>
              <a:rPr lang="en-US" altLang="zh-CN" smtClean="0"/>
              <a:t>,</a:t>
            </a:r>
            <a:r>
              <a:rPr lang="zh-CN" altLang="en-US" smtClean="0"/>
              <a:t>进行编译</a:t>
            </a:r>
            <a:r>
              <a:rPr lang="en-US" altLang="zh-CN" smtClean="0"/>
              <a:t>JAVA</a:t>
            </a:r>
            <a:r>
              <a:rPr lang="zh-CN" altLang="en-US" smtClean="0"/>
              <a:t>程序时出现的问题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|- RuntimeException </a:t>
            </a:r>
            <a:r>
              <a:rPr lang="zh-CN" altLang="en-US" smtClean="0"/>
              <a:t>运行期异常</a:t>
            </a:r>
            <a:r>
              <a:rPr lang="en-US" altLang="zh-CN" smtClean="0"/>
              <a:t>, JAVA</a:t>
            </a:r>
            <a:r>
              <a:rPr lang="zh-CN" altLang="en-US" smtClean="0"/>
              <a:t>程序运行过程中出现的问题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z="1200" smtClean="0"/>
              <a:t>异常和错误发生，后果怎么样？可以针对处理吗？如何处理？</a:t>
            </a:r>
            <a:endParaRPr lang="en-US" altLang="zh-CN" smtClean="0"/>
          </a:p>
          <a:p>
            <a:r>
              <a:rPr lang="zh-CN" altLang="en-US" smtClean="0"/>
              <a:t>异常发生，若不处理异常，程序将会结束运行；可以对异常进行具体的处理。</a:t>
            </a:r>
            <a:endParaRPr lang="en-US" altLang="zh-CN" smtClean="0"/>
          </a:p>
          <a:p>
            <a:r>
              <a:rPr lang="zh-CN" altLang="en-US" smtClean="0"/>
              <a:t>错误发生，程序将会结束运行；我们无法针对处理，只能修正代码。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8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异常的处理方式：</a:t>
            </a:r>
          </a:p>
          <a:p>
            <a:r>
              <a:rPr lang="en-US" altLang="zh-CN" smtClean="0"/>
              <a:t>	a</a:t>
            </a:r>
            <a:r>
              <a:rPr lang="zh-CN" altLang="en-US" smtClean="0"/>
              <a:t>：</a:t>
            </a:r>
            <a:r>
              <a:rPr lang="en-US" altLang="zh-CN" smtClean="0"/>
              <a:t>JVM</a:t>
            </a:r>
            <a:r>
              <a:rPr lang="zh-CN" altLang="en-US" smtClean="0"/>
              <a:t>的默认处理方式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把异常的名称</a:t>
            </a:r>
            <a:r>
              <a:rPr lang="en-US" altLang="zh-CN" smtClean="0"/>
              <a:t>,</a:t>
            </a:r>
            <a:r>
              <a:rPr lang="zh-CN" altLang="en-US" smtClean="0"/>
              <a:t>原因</a:t>
            </a:r>
            <a:r>
              <a:rPr lang="en-US" altLang="zh-CN" smtClean="0"/>
              <a:t>,</a:t>
            </a:r>
            <a:r>
              <a:rPr lang="zh-CN" altLang="en-US" smtClean="0"/>
              <a:t>位置等信息输出在控制台，同时会结束程序。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一旦有异常发生，其后来的代码不能继续执行。</a:t>
            </a:r>
          </a:p>
          <a:p>
            <a:r>
              <a:rPr lang="en-US" altLang="zh-CN" smtClean="0"/>
              <a:t>	b</a:t>
            </a:r>
            <a:r>
              <a:rPr lang="zh-CN" altLang="en-US" smtClean="0"/>
              <a:t>：解决程序中异常的手动方式</a:t>
            </a:r>
          </a:p>
          <a:p>
            <a:r>
              <a:rPr lang="en-US" altLang="zh-CN" smtClean="0"/>
              <a:t>		a)</a:t>
            </a:r>
            <a:r>
              <a:rPr lang="zh-CN" altLang="en-US" smtClean="0"/>
              <a:t>：编写处理代码 </a:t>
            </a:r>
            <a:r>
              <a:rPr lang="en-US" altLang="zh-CN" smtClean="0"/>
              <a:t>try...catch...finally</a:t>
            </a:r>
          </a:p>
          <a:p>
            <a:r>
              <a:rPr lang="en-US" altLang="zh-CN" smtClean="0"/>
              <a:t>		b)</a:t>
            </a:r>
            <a:r>
              <a:rPr lang="zh-CN" altLang="en-US" smtClean="0"/>
              <a:t>：抛出 </a:t>
            </a:r>
            <a:r>
              <a:rPr lang="en-US" altLang="zh-CN" smtClean="0"/>
              <a:t>throws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1.throw</a:t>
            </a:r>
            <a:r>
              <a:rPr lang="zh-CN" altLang="en-US" sz="1200" smtClean="0"/>
              <a:t>的使用范围？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	</a:t>
            </a:r>
            <a:r>
              <a:rPr lang="zh-CN" altLang="en-US" sz="1200" smtClean="0"/>
              <a:t>方法内部。</a:t>
            </a:r>
            <a:endParaRPr lang="en-US" altLang="zh-CN" sz="120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200" smtClean="0"/>
              <a:t>2.throw</a:t>
            </a:r>
            <a:r>
              <a:rPr lang="zh-CN" altLang="en-US" sz="1200" smtClean="0"/>
              <a:t>抛出异常的格式</a:t>
            </a:r>
            <a:r>
              <a:rPr lang="zh-CN" altLang="en-US" sz="1100" smtClean="0">
                <a:latin typeface="+mn-ea"/>
              </a:rPr>
              <a:t>？</a:t>
            </a:r>
            <a:endParaRPr lang="en-US" altLang="zh-CN" sz="1100" smtClean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400" smtClean="0">
                <a:latin typeface="+mn-ea"/>
              </a:rPr>
              <a:t>	throw new </a:t>
            </a:r>
            <a:r>
              <a:rPr lang="zh-CN" altLang="en-US" sz="1400" smtClean="0">
                <a:latin typeface="+mn-ea"/>
              </a:rPr>
              <a:t>异常类名</a:t>
            </a:r>
            <a:r>
              <a:rPr lang="en-US" altLang="zh-CN" sz="1400" smtClean="0">
                <a:latin typeface="+mn-ea"/>
              </a:rPr>
              <a:t>(</a:t>
            </a:r>
            <a:r>
              <a:rPr lang="zh-CN" altLang="en-US" sz="1400" smtClean="0">
                <a:latin typeface="+mn-ea"/>
              </a:rPr>
              <a:t>参数</a:t>
            </a:r>
            <a:r>
              <a:rPr lang="en-US" altLang="zh-CN" sz="1400" smtClean="0">
                <a:latin typeface="+mn-ea"/>
              </a:rPr>
              <a:t>);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z="1200" smtClean="0"/>
              <a:t>1.throws</a:t>
            </a:r>
            <a:r>
              <a:rPr lang="zh-CN" altLang="en-US" sz="1200" smtClean="0"/>
              <a:t>声明异常的格式？</a:t>
            </a:r>
            <a:r>
              <a:rPr lang="en-US" altLang="zh-CN" sz="1400" smtClean="0"/>
              <a:t> </a:t>
            </a:r>
            <a:endParaRPr lang="en-US" altLang="zh-CN" smtClean="0"/>
          </a:p>
          <a:p>
            <a:r>
              <a:rPr lang="zh-CN" altLang="en-US" smtClean="0"/>
              <a:t>修饰符 返回值类型 方法名</a:t>
            </a:r>
            <a:r>
              <a:rPr lang="en-US" altLang="zh-CN" smtClean="0"/>
              <a:t>(</a:t>
            </a:r>
            <a:r>
              <a:rPr lang="zh-CN" altLang="en-US" smtClean="0"/>
              <a:t>参数</a:t>
            </a:r>
            <a:r>
              <a:rPr lang="en-US" altLang="zh-CN" smtClean="0"/>
              <a:t>) throws </a:t>
            </a:r>
            <a:r>
              <a:rPr lang="zh-CN" altLang="en-US" smtClean="0"/>
              <a:t>异常类名</a:t>
            </a:r>
            <a:r>
              <a:rPr lang="en-US" altLang="zh-CN" smtClean="0"/>
              <a:t>1,</a:t>
            </a:r>
            <a:r>
              <a:rPr lang="zh-CN" altLang="en-US" smtClean="0"/>
              <a:t>异常类名</a:t>
            </a:r>
            <a:r>
              <a:rPr lang="en-US" altLang="zh-CN" smtClean="0"/>
              <a:t>2… {   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07(&#31649;&#23478;&#23110;)&#39033;&#30446;&#20013;&#30340;&#20998;&#23618;&#35774;&#35745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08(&#31649;&#23478;&#23110;)&#21019;&#24314;&#39033;&#30446;_&#20998;&#23618;_&#23548;&#20837;jar&#21253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09(&#31649;&#23478;&#23110;)&#21019;&#24314;domain&#21253;&#20013;&#30340;&#31867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10(&#31649;&#23478;&#23110;)&#21019;&#24314;JDBCUtils&#24037;&#20855;&#31867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11(&#31649;&#23478;&#23110;)&#21019;&#24314;&#20854;&#20182;&#21253;&#20013;&#30340;&#31867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12(&#31649;&#23478;&#23110;)&#23454;&#29616;&#29992;&#25143;&#30340;&#30028;&#38754;&#33756;&#21333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13(&#31649;&#23478;&#23110;)&#23454;&#29616;&#26597;&#35810;&#30340;&#30028;&#38754;&#33756;&#21333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14(&#31649;&#23478;&#23110;)&#23454;&#29616;&#26597;&#35810;&#25152;&#26377;&#36134;&#21153;&#30340;&#25511;&#21046;,&#19994;&#21153;&#23618;&#30340;&#23454;&#29616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15(&#31649;&#23478;&#23110;)&#23454;&#29616;&#26597;&#35810;&#25152;&#26377;&#36134;&#21153;&#30340;dao&#23618;&#30340;&#23454;&#29616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16(&#31649;&#23478;&#23110;)&#23454;&#29616;&#26597;&#35810;&#25152;&#26377;&#36134;&#21153;&#30340;view&#23618;&#30340;&#23454;&#2961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17(&#31649;&#23478;&#23110;)&#23454;&#29616;&#26465;&#20214;&#26597;&#35810;&#36134;&#21153;&#30340;&#33756;&#21333;&#23454;&#29616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18(&#31649;&#23478;&#23110;)&#23454;&#29616;&#26465;&#20214;&#26597;&#35810;&#36134;&#21153;&#30340;&#25511;&#21046;&#23618;,&#19994;&#21153;&#23618;&#23454;&#29616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19(&#31649;&#23478;&#23110;)&#23454;&#29616;&#26465;&#20214;&#26597;&#35810;&#36134;&#21153;&#30340;dao&#23618;&#23454;&#29616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20(&#31649;&#23478;&#23110;)&#23454;&#29616;&#26465;&#20214;&#26597;&#35810;&#36134;&#21153;&#30340;view&#23618;&#23454;&#29616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21(&#31649;&#23478;&#23110;)&#28155;&#21152;&#36134;&#21153;&#21151;&#33021;&#20998;&#26512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22(&#31649;&#23478;&#23110;)&#28155;&#21152;&#36134;&#21153;&#21151;&#33021;&#33756;&#21333;&#21644;&#36755;&#20837;&#21151;&#33021;&#23454;&#29616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23(&#31649;&#23478;&#23110;)&#28155;&#21152;&#36134;&#21153;&#21151;&#33021;&#25511;&#21046;&#23618;,&#19994;&#21153;&#23618;&#23454;&#29616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24(&#31649;&#23478;&#23110;)&#28155;&#21152;&#36134;&#21153;&#21151;&#33021;dao&#23618;&#23454;&#29616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25(&#31649;&#23478;&#23110;)&#28155;&#21152;&#36134;&#21153;&#21151;&#33021;view&#23618;&#23454;&#29616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26(&#31649;&#23478;&#23110;)&#32534;&#36753;&#36134;&#21153;&#21151;&#33021;&#20998;&#26512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27(&#31649;&#23478;&#23110;)&#32534;&#36753;&#36134;&#21153;&#21151;&#33021;&#21151;&#33021;&#20043;&#21069;&#23454;&#29616;&#26597;&#35810;&#25152;&#26377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28(&#31649;&#23478;&#23110;)&#32534;&#36753;&#36134;&#21153;&#21151;&#33021;&#33756;&#21333;&#23454;&#29616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29(&#31649;&#23478;&#23110;)&#32534;&#36753;&#36134;&#21153;&#21151;&#33021;&#25511;&#21046;&#23618;,&#19994;&#21153;&#23618;&#23454;&#29616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30(&#31649;&#23478;&#23110;)&#32534;&#36753;&#36134;&#21153;&#21151;&#33021;dao&#23618;&#23454;&#29616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31(&#31649;&#23478;&#23110;)&#32534;&#36753;&#36134;&#21153;&#21151;&#33021;view&#23618;&#23454;&#29616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01(&#31649;&#23478;&#23110;)&#39033;&#30446;&#35757;&#32451;&#30446;&#26631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32(&#31649;&#23478;&#23110;)&#21024;&#38500;&#36134;&#21153;&#21151;&#33021;&#20998;&#26512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33(&#31649;&#23478;&#23110;)&#21024;&#38500;&#36134;&#21153;&#21151;&#33021;&#33756;&#21333;&#23454;&#29616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34(&#31649;&#23478;&#23110;)&#21024;&#38500;&#36134;&#21153;&#21151;&#33021;&#25511;&#21046;&#23618;,&#19994;&#21153;&#23618;&#23454;&#29616;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35(&#31649;&#23478;&#23110;)&#21024;&#38500;&#36134;&#21153;&#21151;&#33021;dao&#23454;&#29616;.av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36(&#31649;&#23478;&#23110;)&#21024;&#38500;&#36134;&#21153;&#21151;&#33021;view&#23618;&#23454;&#29616;.av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02(&#31649;&#23478;&#23110;)&#39033;&#30446;&#20013;&#30340;&#21151;&#33021;&#27169;&#22359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03(&#31649;&#23478;&#23110;)&#25216;&#26415;&#30340;&#36873;&#25321;&#21644;&#30456;&#20851;jar&#21253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04(&#31649;&#23478;&#23110;)&#39033;&#30446;&#20013;&#30340;&#24037;&#20855;&#31867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05(&#31649;&#23478;&#23110;)&#25968;&#25454;&#34920;&#30340;&#35774;&#35745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31_video/day31_06(&#31649;&#23478;&#23110;)&#21019;&#24314;&#25968;&#25454;&#24211;&#25968;&#25454;&#34920;&#20889;&#20837;&#27979;&#35797;&#25968;&#25454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5978" y="2660688"/>
            <a:ext cx="32624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管家婆项目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837009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>
                <a:latin typeface="+mn-ea"/>
              </a:rPr>
              <a:t>管家婆项目的界面搭建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185047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掌握项目中的分层设计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掌握创建项目</a:t>
            </a:r>
            <a:r>
              <a:rPr lang="en-US" altLang="zh-CN" sz="2800">
                <a:latin typeface="+mn-ea"/>
              </a:rPr>
              <a:t>_</a:t>
            </a:r>
            <a:r>
              <a:rPr lang="zh-CN" altLang="en-US" sz="2800">
                <a:latin typeface="+mn-ea"/>
              </a:rPr>
              <a:t>分层</a:t>
            </a:r>
            <a:r>
              <a:rPr lang="en-US" altLang="zh-CN" sz="2800">
                <a:latin typeface="+mn-ea"/>
              </a:rPr>
              <a:t>_</a:t>
            </a:r>
            <a:r>
              <a:rPr lang="zh-CN" altLang="en-US" sz="2800">
                <a:latin typeface="+mn-ea"/>
              </a:rPr>
              <a:t>导入</a:t>
            </a:r>
            <a:r>
              <a:rPr lang="en-US" altLang="zh-CN" sz="2800">
                <a:latin typeface="+mn-ea"/>
              </a:rPr>
              <a:t>jar</a:t>
            </a:r>
            <a:r>
              <a:rPr lang="zh-CN" altLang="en-US" sz="2800">
                <a:latin typeface="+mn-ea"/>
              </a:rPr>
              <a:t>包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掌握创建</a:t>
            </a:r>
            <a:r>
              <a:rPr lang="en-US" altLang="zh-CN" sz="2800">
                <a:latin typeface="+mn-ea"/>
              </a:rPr>
              <a:t>domain</a:t>
            </a:r>
            <a:r>
              <a:rPr lang="zh-CN" altLang="en-US" sz="2800">
                <a:latin typeface="+mn-ea"/>
              </a:rPr>
              <a:t>包中的类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掌握创建</a:t>
            </a:r>
            <a:r>
              <a:rPr lang="en-US" altLang="zh-CN" sz="2800">
                <a:latin typeface="+mn-ea"/>
              </a:rPr>
              <a:t>JDBCUtils</a:t>
            </a:r>
            <a:r>
              <a:rPr lang="zh-CN" altLang="en-US" sz="2800">
                <a:latin typeface="+mn-ea"/>
              </a:rPr>
              <a:t>工具类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掌握创建其他包中的类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掌握实现用户的界面</a:t>
            </a:r>
            <a:r>
              <a:rPr lang="zh-CN" altLang="en-US" sz="2800" smtClean="0">
                <a:latin typeface="+mn-ea"/>
              </a:rPr>
              <a:t>菜单</a:t>
            </a:r>
            <a:endParaRPr lang="en-US" altLang="zh-CN" sz="280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980728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项目中的分层设计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07.</a:t>
            </a:r>
            <a:r>
              <a:rPr lang="zh-CN" altLang="en-US" sz="1900" dirty="0">
                <a:latin typeface="+mn-ea"/>
                <a:hlinkClick r:id="rId3" action="ppaction://hlinkfile"/>
              </a:rPr>
              <a:t>项目中的分层设计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通过</a:t>
            </a:r>
            <a:r>
              <a:rPr lang="en-US" altLang="zh-CN" sz="1900" dirty="0" smtClean="0"/>
              <a:t>File</a:t>
            </a:r>
            <a:r>
              <a:rPr lang="zh-CN" altLang="en-US" sz="1900" dirty="0" smtClean="0"/>
              <a:t>类如何创建文件？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创建项目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_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分层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_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导入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jar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包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08.</a:t>
            </a:r>
            <a:r>
              <a:rPr lang="zh-CN" altLang="en-US" sz="1900" dirty="0">
                <a:latin typeface="+mn-ea"/>
                <a:hlinkClick r:id="rId3" action="ppaction://hlinkfile"/>
              </a:rPr>
              <a:t>创建项目</a:t>
            </a:r>
            <a:r>
              <a:rPr lang="en-US" altLang="zh-CN" sz="1900" dirty="0">
                <a:latin typeface="+mn-ea"/>
                <a:hlinkClick r:id="rId3" action="ppaction://hlinkfile"/>
              </a:rPr>
              <a:t>_</a:t>
            </a:r>
            <a:r>
              <a:rPr lang="zh-CN" altLang="en-US" sz="1900" dirty="0">
                <a:latin typeface="+mn-ea"/>
                <a:hlinkClick r:id="rId3" action="ppaction://hlinkfile"/>
              </a:rPr>
              <a:t>分层</a:t>
            </a:r>
            <a:r>
              <a:rPr lang="en-US" altLang="zh-CN" sz="1900" dirty="0">
                <a:latin typeface="+mn-ea"/>
                <a:hlinkClick r:id="rId3" action="ppaction://hlinkfile"/>
              </a:rPr>
              <a:t>_</a:t>
            </a:r>
            <a:r>
              <a:rPr lang="zh-CN" altLang="en-US" sz="1900" dirty="0">
                <a:latin typeface="+mn-ea"/>
                <a:hlinkClick r:id="rId3" action="ppaction://hlinkfile"/>
              </a:rPr>
              <a:t>导入</a:t>
            </a:r>
            <a:r>
              <a:rPr lang="en-US" altLang="zh-CN" sz="1900" dirty="0">
                <a:latin typeface="+mn-ea"/>
                <a:hlinkClick r:id="rId3" action="ppaction://hlinkfile"/>
              </a:rPr>
              <a:t>jar</a:t>
            </a:r>
            <a:r>
              <a:rPr lang="zh-CN" altLang="en-US" sz="1900" dirty="0">
                <a:latin typeface="+mn-ea"/>
                <a:hlinkClick r:id="rId3" action="ppaction://hlinkfile"/>
              </a:rPr>
              <a:t>包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</a:t>
            </a:r>
            <a:r>
              <a:rPr lang="en-US" altLang="zh-CN" sz="1900" dirty="0"/>
              <a:t>. </a:t>
            </a:r>
            <a:r>
              <a:rPr lang="zh-CN" altLang="en-US" sz="1900" dirty="0" smtClean="0"/>
              <a:t>管家婆项目分为哪几层，各层的功能是什么？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创建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domain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包中的类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三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09.</a:t>
            </a:r>
            <a:r>
              <a:rPr lang="zh-CN" altLang="en-US" sz="1900" dirty="0">
                <a:latin typeface="+mn-ea"/>
                <a:hlinkClick r:id="rId3" action="ppaction://hlinkfile"/>
              </a:rPr>
              <a:t>创建</a:t>
            </a:r>
            <a:r>
              <a:rPr lang="en-US" altLang="zh-CN" sz="1900" dirty="0">
                <a:latin typeface="+mn-ea"/>
                <a:hlinkClick r:id="rId3" action="ppaction://hlinkfile"/>
              </a:rPr>
              <a:t>domain</a:t>
            </a:r>
            <a:r>
              <a:rPr lang="zh-CN" altLang="en-US" sz="1900" dirty="0">
                <a:latin typeface="+mn-ea"/>
                <a:hlinkClick r:id="rId3" action="ppaction://hlinkfile"/>
              </a:rPr>
              <a:t>包中的类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3033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创建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JDBCUtils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工具类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10.</a:t>
            </a:r>
            <a:r>
              <a:rPr lang="zh-CN" altLang="en-US" sz="1900" dirty="0">
                <a:latin typeface="+mn-ea"/>
                <a:hlinkClick r:id="rId3" action="ppaction://hlinkfile"/>
              </a:rPr>
              <a:t>创建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JDBCUtils</a:t>
            </a:r>
            <a:r>
              <a:rPr lang="zh-CN" altLang="en-US" sz="1900" dirty="0">
                <a:latin typeface="+mn-ea"/>
                <a:hlinkClick r:id="rId3" action="ppaction://hlinkfile"/>
              </a:rPr>
              <a:t>工具类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创建其他包中的类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772816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五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11.</a:t>
            </a:r>
            <a:r>
              <a:rPr lang="zh-CN" altLang="en-US" sz="1900" dirty="0">
                <a:latin typeface="+mn-ea"/>
                <a:hlinkClick r:id="rId3" action="ppaction://hlinkfile"/>
              </a:rPr>
              <a:t>创建其他包中的类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实现用户的界面菜单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12.</a:t>
            </a:r>
            <a:r>
              <a:rPr lang="zh-CN" altLang="en-US" sz="1900" dirty="0">
                <a:latin typeface="+mn-ea"/>
                <a:hlinkClick r:id="rId3" action="ppaction://hlinkfile"/>
              </a:rPr>
              <a:t>实现用户的界面菜单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332656"/>
            <a:ext cx="7696200" cy="14398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smtClean="0">
                <a:ea typeface="新宋体" panose="02010609030101010101" pitchFamily="49" charset="-122"/>
              </a:rPr>
              <a:t/>
            </a:r>
            <a:br>
              <a:rPr lang="en-US" altLang="zh-CN" sz="3200" b="1" smtClean="0">
                <a:ea typeface="新宋体" panose="02010609030101010101" pitchFamily="49" charset="-122"/>
              </a:rPr>
            </a:br>
            <a:r>
              <a:rPr lang="zh-CN" altLang="en-US" sz="3600" b="1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smtClean="0">
                <a:ea typeface="新宋体" panose="02010609030101010101" pitchFamily="49" charset="-122"/>
              </a:rPr>
              <a:t>、</a:t>
            </a:r>
            <a:r>
              <a:rPr lang="zh-CN" altLang="en-US" sz="3600">
                <a:latin typeface="+mn-ea"/>
              </a:rPr>
              <a:t>查询账务的功能实现</a:t>
            </a:r>
            <a:r>
              <a:rPr lang="en-US" altLang="zh-CN" sz="3600" smtClean="0">
                <a:latin typeface="+mj-ea"/>
              </a:rPr>
              <a:t/>
            </a:r>
            <a:br>
              <a:rPr lang="en-US" altLang="zh-CN" sz="3600" smtClean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smtClean="0">
                <a:latin typeface="+mn-ea"/>
              </a:rPr>
              <a:t>掌握查询账务的</a:t>
            </a:r>
            <a:r>
              <a:rPr lang="zh-CN" altLang="en-US" sz="2800">
                <a:latin typeface="+mn-ea"/>
              </a:rPr>
              <a:t>界面</a:t>
            </a:r>
            <a:r>
              <a:rPr lang="zh-CN" altLang="en-US" sz="2800" smtClean="0">
                <a:latin typeface="+mn-ea"/>
              </a:rPr>
              <a:t>菜单</a:t>
            </a:r>
            <a:r>
              <a:rPr lang="zh-CN" altLang="en-US" sz="2800">
                <a:latin typeface="+mn-ea"/>
              </a:rPr>
              <a:t>实现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掌握查询</a:t>
            </a:r>
            <a:r>
              <a:rPr lang="zh-CN" altLang="en-US" sz="2900">
                <a:latin typeface="+mn-ea"/>
              </a:rPr>
              <a:t>所有账务的控制</a:t>
            </a:r>
            <a:r>
              <a:rPr lang="en-US" altLang="zh-CN" sz="2900">
                <a:latin typeface="+mn-ea"/>
              </a:rPr>
              <a:t>,</a:t>
            </a:r>
            <a:r>
              <a:rPr lang="zh-CN" altLang="en-US" sz="2900">
                <a:latin typeface="+mn-ea"/>
              </a:rPr>
              <a:t>业务层的实现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掌握查询所有账务的</a:t>
            </a:r>
            <a:r>
              <a:rPr lang="en-US" altLang="zh-CN" sz="2900">
                <a:latin typeface="+mn-ea"/>
              </a:rPr>
              <a:t>dao</a:t>
            </a:r>
            <a:r>
              <a:rPr lang="zh-CN" altLang="en-US" sz="2900" smtClean="0">
                <a:latin typeface="+mn-ea"/>
              </a:rPr>
              <a:t>层和</a:t>
            </a:r>
            <a:r>
              <a:rPr lang="en-US" altLang="zh-CN" sz="2900" smtClean="0">
                <a:latin typeface="+mn-ea"/>
              </a:rPr>
              <a:t>view</a:t>
            </a:r>
            <a:r>
              <a:rPr lang="zh-CN" altLang="en-US" sz="2900" smtClean="0">
                <a:latin typeface="+mn-ea"/>
              </a:rPr>
              <a:t>层的实现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掌握条件查询账务的菜单实现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掌握条件查询账务的控制层</a:t>
            </a:r>
            <a:r>
              <a:rPr lang="en-US" altLang="zh-CN" sz="2900">
                <a:latin typeface="+mn-ea"/>
              </a:rPr>
              <a:t>,</a:t>
            </a:r>
            <a:r>
              <a:rPr lang="zh-CN" altLang="en-US" sz="2900">
                <a:latin typeface="+mn-ea"/>
              </a:rPr>
              <a:t>业务层实现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掌握条件查询账务的</a:t>
            </a:r>
            <a:r>
              <a:rPr lang="en-US" altLang="zh-CN" sz="2900">
                <a:latin typeface="+mn-ea"/>
              </a:rPr>
              <a:t>dao</a:t>
            </a:r>
            <a:r>
              <a:rPr lang="zh-CN" altLang="en-US" sz="2900" smtClean="0">
                <a:latin typeface="+mn-ea"/>
              </a:rPr>
              <a:t>层和</a:t>
            </a:r>
            <a:r>
              <a:rPr lang="en-US" altLang="zh-CN" sz="2900" smtClean="0">
                <a:latin typeface="+mn-ea"/>
              </a:rPr>
              <a:t>view</a:t>
            </a:r>
            <a:r>
              <a:rPr lang="zh-CN" altLang="en-US" sz="2900" smtClean="0">
                <a:latin typeface="+mn-ea"/>
              </a:rPr>
              <a:t>层实现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556792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实现查询的界面菜单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13.</a:t>
            </a:r>
            <a:r>
              <a:rPr lang="zh-CN" altLang="en-US" sz="1900" dirty="0">
                <a:latin typeface="+mn-ea"/>
                <a:hlinkClick r:id="rId3" action="ppaction://hlinkfile"/>
              </a:rPr>
              <a:t>实现查询的界面菜单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查询所有账务的控制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,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业务层的实现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14.</a:t>
            </a:r>
            <a:r>
              <a:rPr lang="zh-CN" altLang="en-US" sz="1900" dirty="0">
                <a:latin typeface="+mn-ea"/>
                <a:hlinkClick r:id="rId3" action="ppaction://hlinkfile"/>
              </a:rPr>
              <a:t>实现查询所有账务的控制</a:t>
            </a:r>
            <a:r>
              <a:rPr lang="en-US" altLang="zh-CN" sz="1900" dirty="0">
                <a:latin typeface="+mn-ea"/>
                <a:hlinkClick r:id="rId3" action="ppaction://hlinkfile"/>
              </a:rPr>
              <a:t>,</a:t>
            </a:r>
            <a:r>
              <a:rPr lang="zh-CN" altLang="en-US" sz="1900" dirty="0">
                <a:latin typeface="+mn-ea"/>
                <a:hlinkClick r:id="rId3" action="ppaction://hlinkfile"/>
              </a:rPr>
              <a:t>业务层的实现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980728"/>
            <a:ext cx="7696200" cy="1439863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060848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dirty="0">
                <a:latin typeface="+mn-ea"/>
              </a:rPr>
              <a:t>掌握管家婆项目的准备工作</a:t>
            </a:r>
          </a:p>
          <a:p>
            <a:pPr lvl="0"/>
            <a:r>
              <a:rPr lang="zh-CN" altLang="en-US" sz="2800" dirty="0">
                <a:latin typeface="+mn-ea"/>
              </a:rPr>
              <a:t>掌握管家婆项目的界面</a:t>
            </a:r>
            <a:r>
              <a:rPr lang="zh-CN" altLang="en-US" sz="2800" dirty="0" smtClean="0">
                <a:latin typeface="+mn-ea"/>
              </a:rPr>
              <a:t>搭建</a:t>
            </a:r>
            <a:endParaRPr lang="en-US" altLang="zh-CN" sz="2800" dirty="0" smtClean="0">
              <a:latin typeface="+mn-ea"/>
            </a:endParaRPr>
          </a:p>
          <a:p>
            <a:pPr lvl="0"/>
            <a:r>
              <a:rPr lang="zh-CN" altLang="en-US" sz="2800" dirty="0" smtClean="0">
                <a:latin typeface="+mn-ea"/>
              </a:rPr>
              <a:t>掌握</a:t>
            </a:r>
            <a:r>
              <a:rPr lang="zh-CN" altLang="en-US" sz="2800" dirty="0">
                <a:latin typeface="+mn-ea"/>
              </a:rPr>
              <a:t>查询账务的功能</a:t>
            </a:r>
            <a:r>
              <a:rPr lang="zh-CN" altLang="en-US" sz="2800" dirty="0" smtClean="0">
                <a:latin typeface="+mn-ea"/>
              </a:rPr>
              <a:t>实现</a:t>
            </a:r>
            <a:endParaRPr lang="en-US" altLang="zh-CN" sz="2800" dirty="0" smtClean="0">
              <a:latin typeface="+mn-ea"/>
            </a:endParaRPr>
          </a:p>
          <a:p>
            <a:pPr lvl="0"/>
            <a:r>
              <a:rPr lang="zh-CN" altLang="en-US" sz="2800" dirty="0">
                <a:latin typeface="+mn-ea"/>
              </a:rPr>
              <a:t>掌握添加账务功能的实现</a:t>
            </a:r>
          </a:p>
          <a:p>
            <a:pPr lvl="0"/>
            <a:r>
              <a:rPr lang="zh-CN" altLang="en-US" sz="2800" dirty="0">
                <a:latin typeface="+mn-ea"/>
              </a:rPr>
              <a:t>掌握编辑账务功能的实现</a:t>
            </a:r>
            <a:endParaRPr lang="en-US" altLang="zh-CN" sz="2800" dirty="0">
              <a:latin typeface="+mn-ea"/>
            </a:endParaRPr>
          </a:p>
          <a:p>
            <a:pPr lvl="0"/>
            <a:r>
              <a:rPr lang="zh-CN" altLang="en-US" sz="2800" dirty="0">
                <a:latin typeface="+mn-ea"/>
              </a:rPr>
              <a:t>掌握删除账务功能的实现</a:t>
            </a:r>
            <a:endParaRPr lang="en-US" altLang="zh-CN" sz="2800" dirty="0">
              <a:latin typeface="+mn-ea"/>
            </a:endParaRPr>
          </a:p>
          <a:p>
            <a:pPr lvl="0"/>
            <a:endParaRPr lang="zh-CN" altLang="en-US" sz="28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查询所有账务的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dao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层的实现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15.</a:t>
            </a:r>
            <a:r>
              <a:rPr lang="zh-CN" altLang="en-US" sz="1900" dirty="0">
                <a:latin typeface="+mn-ea"/>
                <a:hlinkClick r:id="rId3" action="ppaction://hlinkfile"/>
              </a:rPr>
              <a:t>实现查询所有账务的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dao</a:t>
            </a:r>
            <a:r>
              <a:rPr lang="zh-CN" altLang="en-US" sz="1900" dirty="0">
                <a:latin typeface="+mn-ea"/>
                <a:hlinkClick r:id="rId3" action="ppaction://hlinkfile"/>
              </a:rPr>
              <a:t>层的实现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查询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所有账务的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view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层的实现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16.</a:t>
            </a:r>
            <a:r>
              <a:rPr lang="zh-CN" altLang="en-US" sz="1900" dirty="0">
                <a:latin typeface="+mn-ea"/>
                <a:hlinkClick r:id="rId3" action="ppaction://hlinkfile"/>
              </a:rPr>
              <a:t>实现查询所有账务的</a:t>
            </a:r>
            <a:r>
              <a:rPr lang="en-US" altLang="zh-CN" sz="1900" dirty="0">
                <a:latin typeface="+mn-ea"/>
                <a:hlinkClick r:id="rId3" action="ppaction://hlinkfile"/>
              </a:rPr>
              <a:t>view</a:t>
            </a:r>
            <a:r>
              <a:rPr lang="zh-CN" altLang="en-US" sz="1900" dirty="0">
                <a:latin typeface="+mn-ea"/>
                <a:hlinkClick r:id="rId3" action="ppaction://hlinkfile"/>
              </a:rPr>
              <a:t>层的实现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条件查询账务的菜单实现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17.</a:t>
            </a:r>
            <a:r>
              <a:rPr lang="zh-CN" altLang="en-US" sz="1900" dirty="0">
                <a:latin typeface="+mn-ea"/>
                <a:hlinkClick r:id="rId3" action="ppaction://hlinkfile"/>
              </a:rPr>
              <a:t>实现条件查询账务的菜单实现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8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条件查询账务的控制层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,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业务层实现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18.</a:t>
            </a:r>
            <a:r>
              <a:rPr lang="zh-CN" altLang="en-US" sz="1900" dirty="0">
                <a:latin typeface="+mn-ea"/>
                <a:hlinkClick r:id="rId3" action="ppaction://hlinkfile"/>
              </a:rPr>
              <a:t>实现条件查询账务的控制层</a:t>
            </a:r>
            <a:r>
              <a:rPr lang="en-US" altLang="zh-CN" sz="1900" dirty="0">
                <a:latin typeface="+mn-ea"/>
                <a:hlinkClick r:id="rId3" action="ppaction://hlinkfile"/>
              </a:rPr>
              <a:t>,</a:t>
            </a:r>
            <a:r>
              <a:rPr lang="zh-CN" altLang="en-US" sz="1900" dirty="0">
                <a:latin typeface="+mn-ea"/>
                <a:hlinkClick r:id="rId3" action="ppaction://hlinkfile"/>
              </a:rPr>
              <a:t>业务层实现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3.7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条件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查询账务的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dao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课程七信息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19.</a:t>
            </a:r>
            <a:r>
              <a:rPr lang="zh-CN" altLang="en-US" sz="1900" dirty="0">
                <a:latin typeface="+mn-ea"/>
                <a:hlinkClick r:id="rId3" action="ppaction://hlinkfile"/>
              </a:rPr>
              <a:t>实现条件查询账务的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dao</a:t>
            </a:r>
            <a:r>
              <a:rPr lang="zh-CN" altLang="en-US" sz="1900" dirty="0">
                <a:latin typeface="+mn-ea"/>
                <a:hlinkClick r:id="rId3" action="ppaction://hlinkfile"/>
              </a:rPr>
              <a:t>层实现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3.8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条件查询账务的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view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课程八信息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20.</a:t>
            </a:r>
            <a:r>
              <a:rPr lang="zh-CN" altLang="en-US" sz="1900" dirty="0">
                <a:latin typeface="+mn-ea"/>
                <a:hlinkClick r:id="rId3" action="ppaction://hlinkfile"/>
              </a:rPr>
              <a:t>实现条件查询账务的</a:t>
            </a:r>
            <a:r>
              <a:rPr lang="en-US" altLang="zh-CN" sz="1900" dirty="0">
                <a:latin typeface="+mn-ea"/>
                <a:hlinkClick r:id="rId3" action="ppaction://hlinkfile"/>
              </a:rPr>
              <a:t>view</a:t>
            </a:r>
            <a:r>
              <a:rPr lang="zh-CN" altLang="en-US" sz="1900" dirty="0">
                <a:latin typeface="+mn-ea"/>
                <a:hlinkClick r:id="rId3" action="ppaction://hlinkfile"/>
              </a:rPr>
              <a:t>层实现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052736"/>
            <a:ext cx="7696200" cy="15471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</a:t>
            </a:r>
            <a:r>
              <a:rPr lang="zh-CN" altLang="en-US" sz="3200" b="1" dirty="0">
                <a:latin typeface="+mj-ea"/>
              </a:rPr>
              <a:t>四</a:t>
            </a:r>
            <a:r>
              <a:rPr lang="zh-CN" altLang="en-US" sz="3200" b="1" i="1" dirty="0" smtClean="0">
                <a:latin typeface="+mj-ea"/>
              </a:rPr>
              <a:t>、</a:t>
            </a:r>
            <a:r>
              <a:rPr lang="zh-CN" altLang="en-US" sz="3200" dirty="0">
                <a:latin typeface="+mn-ea"/>
              </a:rPr>
              <a:t>添加账务功能的实现</a:t>
            </a:r>
            <a:endParaRPr lang="en-US" altLang="zh-CN" sz="3200" dirty="0">
              <a:latin typeface="+mj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>
                <a:latin typeface="+mn-ea"/>
              </a:rPr>
              <a:t>掌握添加账务功能分析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掌握添加</a:t>
            </a:r>
            <a:r>
              <a:rPr lang="zh-CN" altLang="en-US" sz="2800" dirty="0">
                <a:latin typeface="+mn-ea"/>
              </a:rPr>
              <a:t>账务功能菜单和输入功能实现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>
                <a:latin typeface="+mn-ea"/>
              </a:rPr>
              <a:t>掌握添加账务功能控制层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业务层实现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>
                <a:latin typeface="+mn-ea"/>
              </a:rPr>
              <a:t>掌握添加账务功能</a:t>
            </a:r>
            <a:r>
              <a:rPr lang="en-US" altLang="zh-CN" sz="2800" dirty="0" err="1">
                <a:latin typeface="+mn-ea"/>
              </a:rPr>
              <a:t>dao</a:t>
            </a:r>
            <a:r>
              <a:rPr lang="zh-CN" altLang="en-US" sz="2800" dirty="0">
                <a:latin typeface="+mn-ea"/>
              </a:rPr>
              <a:t>层</a:t>
            </a:r>
            <a:r>
              <a:rPr lang="zh-CN" altLang="en-US" sz="2800" dirty="0" smtClean="0">
                <a:latin typeface="+mn-ea"/>
              </a:rPr>
              <a:t>实现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>
                <a:latin typeface="+mn-ea"/>
              </a:rPr>
              <a:t>掌握添加账务功能</a:t>
            </a:r>
            <a:r>
              <a:rPr lang="en-US" altLang="zh-CN" sz="2800" dirty="0">
                <a:latin typeface="+mn-ea"/>
              </a:rPr>
              <a:t>view</a:t>
            </a:r>
            <a:r>
              <a:rPr lang="zh-CN" altLang="en-US" sz="2800" dirty="0">
                <a:latin typeface="+mn-ea"/>
              </a:rPr>
              <a:t>层实现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940250"/>
            <a:ext cx="8496870" cy="119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添加账务功能分析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1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添加账务功能分析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添加账务功能菜单和输入功能实现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添加账务功能菜单和输入功能实现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4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添加账务功能控制层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,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业务层实现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3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添加账务功能控制层</a:t>
            </a:r>
            <a:r>
              <a:rPr lang="en-US" altLang="zh-CN" sz="1900" dirty="0">
                <a:latin typeface="+mn-ea"/>
                <a:hlinkClick r:id="rId3" action="ppaction://hlinkfile"/>
              </a:rPr>
              <a:t>,</a:t>
            </a:r>
            <a:r>
              <a:rPr lang="zh-CN" altLang="en-US" sz="1900" dirty="0">
                <a:latin typeface="+mn-ea"/>
                <a:hlinkClick r:id="rId3" action="ppaction://hlinkfile"/>
              </a:rPr>
              <a:t>业务层实现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052736"/>
            <a:ext cx="7696200" cy="15471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</a:t>
            </a:r>
            <a:r>
              <a:rPr lang="zh-CN" altLang="en-US" sz="3200" b="1" i="1" smtClean="0">
                <a:latin typeface="+mj-ea"/>
              </a:rPr>
              <a:t>一、</a:t>
            </a:r>
            <a:r>
              <a:rPr lang="zh-CN" altLang="en-US" sz="3200">
                <a:latin typeface="+mn-ea"/>
              </a:rPr>
              <a:t>管家婆项目的准备工作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掌握项目训练目标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掌握项目中的功能模块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理解</a:t>
            </a:r>
            <a:r>
              <a:rPr lang="zh-CN" altLang="en-US" sz="2800" smtClean="0">
                <a:latin typeface="+mn-ea"/>
              </a:rPr>
              <a:t>技术</a:t>
            </a:r>
            <a:r>
              <a:rPr lang="zh-CN" altLang="en-US" sz="2800">
                <a:latin typeface="+mn-ea"/>
              </a:rPr>
              <a:t>的选择和相关</a:t>
            </a:r>
            <a:r>
              <a:rPr lang="en-US" altLang="zh-CN" sz="2800">
                <a:latin typeface="+mn-ea"/>
              </a:rPr>
              <a:t>jar</a:t>
            </a:r>
            <a:r>
              <a:rPr lang="zh-CN" altLang="en-US" sz="2800">
                <a:latin typeface="+mn-ea"/>
              </a:rPr>
              <a:t>包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掌握项目中的工具</a:t>
            </a:r>
            <a:r>
              <a:rPr lang="zh-CN" altLang="en-US" sz="2800" smtClean="0">
                <a:latin typeface="+mn-ea"/>
              </a:rPr>
              <a:t>类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</a:t>
            </a:r>
            <a:r>
              <a:rPr lang="zh-CN" altLang="en-US" sz="2800" smtClean="0">
                <a:latin typeface="+mn-ea"/>
              </a:rPr>
              <a:t>数据表</a:t>
            </a:r>
            <a:r>
              <a:rPr lang="zh-CN" altLang="en-US" sz="2800">
                <a:latin typeface="+mn-ea"/>
              </a:rPr>
              <a:t>的设计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掌握创建数据库数据表写入测试数据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添加账务功能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dao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4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添加账务功能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dao</a:t>
            </a:r>
            <a:r>
              <a:rPr lang="zh-CN" altLang="en-US" sz="1900" dirty="0">
                <a:latin typeface="+mn-ea"/>
                <a:hlinkClick r:id="rId3" action="ppaction://hlinkfile"/>
              </a:rPr>
              <a:t>层实现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添加账务功能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view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5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添加账务功能</a:t>
            </a:r>
            <a:r>
              <a:rPr lang="en-US" altLang="zh-CN" sz="1900" dirty="0">
                <a:latin typeface="+mn-ea"/>
                <a:hlinkClick r:id="rId3" action="ppaction://hlinkfile"/>
              </a:rPr>
              <a:t>view</a:t>
            </a:r>
            <a:r>
              <a:rPr lang="zh-CN" altLang="en-US" sz="1900" dirty="0">
                <a:latin typeface="+mn-ea"/>
                <a:hlinkClick r:id="rId3" action="ppaction://hlinkfile"/>
              </a:rPr>
              <a:t>层实现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0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837009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spcAft>
                <a:spcPct val="20000"/>
              </a:spcAft>
              <a:defRPr/>
            </a:pPr>
            <a:r>
              <a:rPr lang="zh-CN" altLang="en-US" sz="3200" b="1" dirty="0">
                <a:latin typeface="+mj-ea"/>
              </a:rPr>
              <a:t>五</a:t>
            </a:r>
            <a:r>
              <a:rPr lang="zh-CN" altLang="en-US" sz="3200" b="1" i="1" dirty="0" smtClean="0">
                <a:latin typeface="+mj-ea"/>
              </a:rPr>
              <a:t>、</a:t>
            </a:r>
            <a:r>
              <a:rPr lang="zh-CN" altLang="en-US" sz="3200" dirty="0" smtClean="0">
                <a:latin typeface="+mn-ea"/>
              </a:rPr>
              <a:t>编辑账</a:t>
            </a:r>
            <a:r>
              <a:rPr lang="zh-CN" altLang="en-US" sz="3200" dirty="0">
                <a:latin typeface="+mn-ea"/>
              </a:rPr>
              <a:t>务功能的实现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185047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掌握编辑账务功能分析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掌握编辑账务功能功能之前实现查询所有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掌握编辑账务功能菜单实现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</a:t>
            </a:r>
            <a:r>
              <a:rPr lang="zh-CN" altLang="en-US" sz="2800" smtClean="0">
                <a:latin typeface="+mn-ea"/>
              </a:rPr>
              <a:t>编辑</a:t>
            </a:r>
            <a:r>
              <a:rPr lang="zh-CN" altLang="en-US" sz="2800">
                <a:latin typeface="+mn-ea"/>
              </a:rPr>
              <a:t>账务功能控制层</a:t>
            </a:r>
            <a:r>
              <a:rPr lang="en-US" altLang="zh-CN" sz="2800">
                <a:latin typeface="+mn-ea"/>
              </a:rPr>
              <a:t>,</a:t>
            </a:r>
            <a:r>
              <a:rPr lang="zh-CN" altLang="en-US" sz="2800">
                <a:latin typeface="+mn-ea"/>
              </a:rPr>
              <a:t>业务层实现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掌握编辑账务功能</a:t>
            </a:r>
            <a:r>
              <a:rPr lang="en-US" altLang="zh-CN" sz="2800">
                <a:latin typeface="+mn-ea"/>
              </a:rPr>
              <a:t>dao</a:t>
            </a:r>
            <a:r>
              <a:rPr lang="zh-CN" altLang="en-US" sz="2800">
                <a:latin typeface="+mn-ea"/>
              </a:rPr>
              <a:t>层实现</a:t>
            </a:r>
            <a:endParaRPr lang="en-US" altLang="zh-CN" sz="28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>
                <a:latin typeface="+mn-ea"/>
              </a:rPr>
              <a:t>掌握编辑账务功能</a:t>
            </a:r>
            <a:r>
              <a:rPr lang="en-US" altLang="zh-CN" sz="2800">
                <a:latin typeface="+mn-ea"/>
              </a:rPr>
              <a:t>view</a:t>
            </a:r>
            <a:r>
              <a:rPr lang="zh-CN" altLang="en-US" sz="2800">
                <a:latin typeface="+mn-ea"/>
              </a:rPr>
              <a:t>层实现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980728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编辑账务功能分析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6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编辑账务功能分析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编辑账务功能功能之前实现查询所有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7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编辑账务功能功能之前实现查询所有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编辑账务功能菜单实现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三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8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编辑账务功能菜单实现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3033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编辑账务功能控制层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,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业务层实现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9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编辑账务功能控制层</a:t>
            </a:r>
            <a:r>
              <a:rPr lang="en-US" altLang="zh-CN" sz="1900" dirty="0">
                <a:latin typeface="+mn-ea"/>
                <a:hlinkClick r:id="rId3" action="ppaction://hlinkfile"/>
              </a:rPr>
              <a:t>,</a:t>
            </a:r>
            <a:r>
              <a:rPr lang="zh-CN" altLang="en-US" sz="1900" dirty="0">
                <a:latin typeface="+mn-ea"/>
                <a:hlinkClick r:id="rId3" action="ppaction://hlinkfile"/>
              </a:rPr>
              <a:t>业务层实现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1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编辑账务功能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dao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772816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五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3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0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编辑账务功能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dao</a:t>
            </a:r>
            <a:r>
              <a:rPr lang="zh-CN" altLang="en-US" sz="1900" dirty="0">
                <a:latin typeface="+mn-ea"/>
                <a:hlinkClick r:id="rId3" action="ppaction://hlinkfile"/>
              </a:rPr>
              <a:t>层实现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5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编辑账务功能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view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3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1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编辑账务功能</a:t>
            </a:r>
            <a:r>
              <a:rPr lang="en-US" altLang="zh-CN" sz="1900" dirty="0">
                <a:latin typeface="+mn-ea"/>
                <a:hlinkClick r:id="rId3" action="ppaction://hlinkfile"/>
              </a:rPr>
              <a:t>view</a:t>
            </a:r>
            <a:r>
              <a:rPr lang="zh-CN" altLang="en-US" sz="1900" dirty="0">
                <a:latin typeface="+mn-ea"/>
                <a:hlinkClick r:id="rId3" action="ppaction://hlinkfile"/>
              </a:rPr>
              <a:t>层实现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0256" y="332656"/>
            <a:ext cx="7696200" cy="14398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 smtClean="0">
                <a:ea typeface="新宋体" panose="02010609030101010101" pitchFamily="49" charset="-122"/>
              </a:rPr>
              <a:t/>
            </a:r>
            <a:br>
              <a:rPr lang="en-US" altLang="zh-CN" sz="3200" b="1" dirty="0" smtClean="0">
                <a:ea typeface="新宋体" panose="02010609030101010101" pitchFamily="49" charset="-122"/>
              </a:rPr>
            </a:br>
            <a:r>
              <a:rPr lang="zh-CN" altLang="en-US" sz="3600" b="1" dirty="0">
                <a:ea typeface="新宋体" panose="02010609030101010101" pitchFamily="49" charset="-122"/>
              </a:rPr>
              <a:t>六</a:t>
            </a:r>
            <a:r>
              <a:rPr lang="zh-CN" altLang="en-US" sz="3600" b="1" i="1" dirty="0" smtClean="0">
                <a:ea typeface="新宋体" panose="02010609030101010101" pitchFamily="49" charset="-122"/>
              </a:rPr>
              <a:t>、</a:t>
            </a:r>
            <a:r>
              <a:rPr lang="zh-CN" altLang="en-US" sz="3600" dirty="0" smtClean="0">
                <a:latin typeface="+mn-ea"/>
              </a:rPr>
              <a:t>删除账</a:t>
            </a:r>
            <a:r>
              <a:rPr lang="zh-CN" altLang="en-US" sz="3600" dirty="0">
                <a:latin typeface="+mn-ea"/>
              </a:rPr>
              <a:t>务功能的实现</a:t>
            </a:r>
            <a:r>
              <a:rPr lang="en-US" altLang="zh-CN" sz="3600" dirty="0" smtClean="0">
                <a:latin typeface="+mj-ea"/>
              </a:rPr>
              <a:t/>
            </a:r>
            <a:br>
              <a:rPr lang="en-US" altLang="zh-CN" sz="3600" dirty="0" smtClean="0">
                <a:latin typeface="+mj-ea"/>
              </a:rPr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掌握删除账务功能分析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掌握删除账务功能菜单实现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掌握删除账务功能控制层</a:t>
            </a:r>
            <a:r>
              <a:rPr lang="en-US" altLang="zh-CN" sz="2900">
                <a:latin typeface="+mn-ea"/>
              </a:rPr>
              <a:t>,</a:t>
            </a:r>
            <a:r>
              <a:rPr lang="zh-CN" altLang="en-US" sz="2900">
                <a:latin typeface="+mn-ea"/>
              </a:rPr>
              <a:t>业务层实现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掌握删除账务功能</a:t>
            </a:r>
            <a:r>
              <a:rPr lang="en-US" altLang="zh-CN" sz="2900">
                <a:latin typeface="+mn-ea"/>
              </a:rPr>
              <a:t>dao</a:t>
            </a:r>
            <a:r>
              <a:rPr lang="zh-CN" altLang="en-US" sz="2900" smtClean="0">
                <a:latin typeface="+mn-ea"/>
              </a:rPr>
              <a:t>实现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掌握删除账务功能</a:t>
            </a:r>
            <a:r>
              <a:rPr lang="en-US" altLang="zh-CN" sz="2900">
                <a:latin typeface="+mn-ea"/>
              </a:rPr>
              <a:t>view</a:t>
            </a:r>
            <a:r>
              <a:rPr lang="zh-CN" altLang="en-US" sz="2900">
                <a:latin typeface="+mn-ea"/>
              </a:rPr>
              <a:t>层实现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556792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940250"/>
            <a:ext cx="8496870" cy="1192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项目训练目标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01.</a:t>
            </a:r>
            <a:r>
              <a:rPr lang="zh-CN" altLang="en-US" sz="1900" dirty="0">
                <a:latin typeface="+mn-ea"/>
                <a:hlinkClick r:id="rId3" action="ppaction://hlinkfile"/>
              </a:rPr>
              <a:t>项目训练目标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09017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6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删除账务功能分析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3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2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删除账务功能分析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6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删除账务功能菜单实现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3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3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删除账务功能菜单实现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8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6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删除账务功能控制层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,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业务层实现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3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4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删除账务功能控制层</a:t>
            </a:r>
            <a:r>
              <a:rPr lang="en-US" altLang="zh-CN" sz="1900" dirty="0">
                <a:latin typeface="+mn-ea"/>
                <a:hlinkClick r:id="rId3" action="ppaction://hlinkfile"/>
              </a:rPr>
              <a:t>,</a:t>
            </a:r>
            <a:r>
              <a:rPr lang="zh-CN" altLang="en-US" sz="1900" dirty="0">
                <a:latin typeface="+mn-ea"/>
                <a:hlinkClick r:id="rId3" action="ppaction://hlinkfile"/>
              </a:rPr>
              <a:t>业务层实现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删除账务功能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dao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3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5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删除账务功能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dao</a:t>
            </a:r>
            <a:r>
              <a:rPr lang="zh-CN" altLang="en-US" sz="1900" dirty="0">
                <a:latin typeface="+mn-ea"/>
                <a:hlinkClick r:id="rId3" action="ppaction://hlinkfile"/>
              </a:rPr>
              <a:t>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981025"/>
            <a:ext cx="7920806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6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删除账务功能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view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层实现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3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6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zh-CN" altLang="en-US" sz="1900" dirty="0">
                <a:latin typeface="+mn-ea"/>
                <a:hlinkClick r:id="rId3" action="ppaction://hlinkfile"/>
              </a:rPr>
              <a:t>删除账务功能</a:t>
            </a:r>
            <a:r>
              <a:rPr lang="en-US" altLang="zh-CN" sz="1900" dirty="0">
                <a:latin typeface="+mn-ea"/>
                <a:hlinkClick r:id="rId3" action="ppaction://hlinkfile"/>
              </a:rPr>
              <a:t>view</a:t>
            </a:r>
            <a:r>
              <a:rPr lang="zh-CN" altLang="en-US" sz="1900" dirty="0">
                <a:latin typeface="+mn-ea"/>
                <a:hlinkClick r:id="rId3" action="ppaction://hlinkfile"/>
              </a:rPr>
              <a:t>层实现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2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项目中的功能模块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02.</a:t>
            </a:r>
            <a:r>
              <a:rPr lang="zh-CN" altLang="en-US" sz="1900" dirty="0">
                <a:latin typeface="+mn-ea"/>
                <a:hlinkClick r:id="rId3" action="ppaction://hlinkfile"/>
              </a:rPr>
              <a:t>项目中的功能模块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项目中的功能模块都有哪些？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、技术的选择和相关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jar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包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03.</a:t>
            </a:r>
            <a:r>
              <a:rPr lang="zh-CN" altLang="en-US" sz="1900" dirty="0">
                <a:latin typeface="+mn-ea"/>
                <a:hlinkClick r:id="rId3" action="ppaction://hlinkfile"/>
              </a:rPr>
              <a:t>技术的选择和相关</a:t>
            </a:r>
            <a:r>
              <a:rPr lang="en-US" altLang="zh-CN" sz="1900" dirty="0">
                <a:latin typeface="+mn-ea"/>
                <a:hlinkClick r:id="rId3" action="ppaction://hlinkfile"/>
              </a:rPr>
              <a:t>jar</a:t>
            </a:r>
            <a:r>
              <a:rPr lang="zh-CN" altLang="en-US" sz="1900" dirty="0">
                <a:latin typeface="+mn-ea"/>
                <a:hlinkClick r:id="rId3" action="ppaction://hlinkfile"/>
              </a:rPr>
              <a:t>包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项目中的工具类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04.</a:t>
            </a:r>
            <a:r>
              <a:rPr lang="zh-CN" altLang="en-US" sz="1900" dirty="0">
                <a:latin typeface="+mn-ea"/>
                <a:hlinkClick r:id="rId3" action="ppaction://hlinkfile"/>
              </a:rPr>
              <a:t>项目中的工具类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数据表的设计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05.</a:t>
            </a:r>
            <a:r>
              <a:rPr lang="zh-CN" altLang="en-US" sz="1900" dirty="0">
                <a:latin typeface="+mn-ea"/>
                <a:hlinkClick r:id="rId3" action="ppaction://hlinkfile"/>
              </a:rPr>
              <a:t>数据表的设计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98102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创建数据库数据表写入测试数据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06.</a:t>
            </a:r>
            <a:r>
              <a:rPr lang="zh-CN" altLang="en-US" sz="1900" dirty="0">
                <a:latin typeface="+mn-ea"/>
                <a:hlinkClick r:id="rId3" action="ppaction://hlinkfile"/>
              </a:rPr>
              <a:t>创建数据库数据表写入测试数据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2287</Words>
  <Application>Microsoft Office PowerPoint</Application>
  <PresentationFormat>全屏显示(4:3)</PresentationFormat>
  <Paragraphs>659</Paragraphs>
  <Slides>45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一、管家婆项目的准备工作</vt:lpstr>
      <vt:lpstr>1.1、项目训练目标</vt:lpstr>
      <vt:lpstr>1.2、项目中的功能模块</vt:lpstr>
      <vt:lpstr>1.3、技术的选择和相关jar包</vt:lpstr>
      <vt:lpstr>1.4、项目中的工具类</vt:lpstr>
      <vt:lpstr>1.5、数据表的设计</vt:lpstr>
      <vt:lpstr>1.6、创建数据库数据表写入测试数据</vt:lpstr>
      <vt:lpstr>二、管家婆项目的界面搭建 </vt:lpstr>
      <vt:lpstr>2.1、项目中的分层设计</vt:lpstr>
      <vt:lpstr>2.2、创建项目_分层_导入jar包</vt:lpstr>
      <vt:lpstr>2.3、创建domain包中的类</vt:lpstr>
      <vt:lpstr>2.4、创建JDBCUtils工具类</vt:lpstr>
      <vt:lpstr>2.5、创建其他包中的类</vt:lpstr>
      <vt:lpstr>2.6、实现用户的界面菜单</vt:lpstr>
      <vt:lpstr> 三、查询账务的功能实现  </vt:lpstr>
      <vt:lpstr>3.1、实现查询的界面菜单</vt:lpstr>
      <vt:lpstr>3.2、查询所有账务的控制,业务层的实现</vt:lpstr>
      <vt:lpstr>3.3、查询所有账务的dao层的实现</vt:lpstr>
      <vt:lpstr>3.4、查询所有账务的view层的实现</vt:lpstr>
      <vt:lpstr>3.5、条件查询账务的菜单实现</vt:lpstr>
      <vt:lpstr>3.6、条件查询账务的控制层,业务层实现</vt:lpstr>
      <vt:lpstr>3.7、条件查询账务的dao层实现</vt:lpstr>
      <vt:lpstr>3.8、条件查询账务的view层实现</vt:lpstr>
      <vt:lpstr> 四、添加账务功能的实现</vt:lpstr>
      <vt:lpstr>4.1、添加账务功能分析</vt:lpstr>
      <vt:lpstr>4.2、添加账务功能菜单和输入功能实现</vt:lpstr>
      <vt:lpstr>4.3、添加账务功能控制层,业务层实现</vt:lpstr>
      <vt:lpstr>4.4、添加账务功能dao层实现</vt:lpstr>
      <vt:lpstr>4.5、添加账务功能view层实现</vt:lpstr>
      <vt:lpstr>五、编辑账务功能的实现 </vt:lpstr>
      <vt:lpstr>5.1、编辑账务功能分析</vt:lpstr>
      <vt:lpstr>5.2、编辑账务功能功能之前实现查询所有</vt:lpstr>
      <vt:lpstr>5.3、编辑账务功能菜单实现</vt:lpstr>
      <vt:lpstr>5.4、编辑账务功能控制层,业务层实现</vt:lpstr>
      <vt:lpstr>5.5、编辑账务功能dao层实现</vt:lpstr>
      <vt:lpstr>5.6、编辑账务功能view层实现</vt:lpstr>
      <vt:lpstr> 六、删除账务功能的实现  </vt:lpstr>
      <vt:lpstr>6.1、删除账务功能分析</vt:lpstr>
      <vt:lpstr>6.2、删除账务功能菜单实现</vt:lpstr>
      <vt:lpstr>6.3、删除账务功能控制层,业务层实现</vt:lpstr>
      <vt:lpstr>3.4、删除账务功能dao实现</vt:lpstr>
      <vt:lpstr>6.5、删除账务功能view层实现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JX H</cp:lastModifiedBy>
  <cp:revision>186</cp:revision>
  <dcterms:created xsi:type="dcterms:W3CDTF">2015-06-29T07:19:00Z</dcterms:created>
  <dcterms:modified xsi:type="dcterms:W3CDTF">2016-09-05T09:26:32Z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