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01" r:id="rId3"/>
    <p:sldId id="277" r:id="rId4"/>
    <p:sldId id="296" r:id="rId5"/>
    <p:sldId id="297" r:id="rId6"/>
    <p:sldId id="259" r:id="rId7"/>
    <p:sldId id="294" r:id="rId8"/>
    <p:sldId id="300" r:id="rId9"/>
    <p:sldId id="282" r:id="rId10"/>
    <p:sldId id="298" r:id="rId11"/>
    <p:sldId id="285" r:id="rId12"/>
    <p:sldId id="287" r:id="rId13"/>
    <p:sldId id="288" r:id="rId14"/>
    <p:sldId id="299" r:id="rId15"/>
    <p:sldId id="284" r:id="rId16"/>
    <p:sldId id="286" r:id="rId17"/>
    <p:sldId id="289" r:id="rId18"/>
    <p:sldId id="292" r:id="rId19"/>
    <p:sldId id="274" r:id="rId20"/>
    <p:sldId id="271" r:id="rId21"/>
    <p:sldId id="290" r:id="rId22"/>
    <p:sldId id="272" r:id="rId23"/>
    <p:sldId id="293" r:id="rId24"/>
    <p:sldId id="304" r:id="rId25"/>
    <p:sldId id="313" r:id="rId26"/>
    <p:sldId id="312" r:id="rId27"/>
    <p:sldId id="305" r:id="rId28"/>
    <p:sldId id="310" r:id="rId29"/>
    <p:sldId id="309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4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1756A1-CE2E-3959-E42C-E4C099DBACAA}" name=" " initials="" userId="S::paul0035@e.ntu.edu.sg::1db012fe-698e-461b-90ac-b34c71c9de64" providerId="AD"/>
  <p188:author id="{D24B34B8-1D08-550D-0453-F022FC672227}" name="#LUO YIYING#" initials="#Y" userId="S::luoy0032@e.ntu.edu.sg::574b2299-5a2b-4863-8b03-e0b2bece9480" providerId="AD"/>
  <p188:author id="{B1FA54FA-6D3D-B9EE-BE0F-B199A2A8E289}" name="#CHUNG SHI PEI MICHELLE#" initials="#SPM" userId="S::mchung002@e.ntu.edu.sg::982f92d9-7cea-4f5b-849f-110f6e9840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660"/>
  </p:normalViewPr>
  <p:slideViewPr>
    <p:cSldViewPr snapToGrid="0">
      <p:cViewPr>
        <p:scale>
          <a:sx n="107" d="100"/>
          <a:sy n="107" d="100"/>
        </p:scale>
        <p:origin x="56" y="32"/>
      </p:cViewPr>
      <p:guideLst>
        <p:guide orient="horz" pos="436"/>
        <p:guide pos="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9EB16-2E57-D34E-9769-5C0B4194930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FC03F88-719C-CC4D-BD0A-1A9A63A3F58E}">
      <dgm:prSet phldrT="[Text]" custT="1"/>
      <dgm:spPr/>
      <dgm:t>
        <a:bodyPr/>
        <a:lstStyle/>
        <a:p>
          <a:r>
            <a:rPr lang="en-GB" sz="1400"/>
            <a:t>Cart</a:t>
          </a:r>
        </a:p>
      </dgm:t>
    </dgm:pt>
    <dgm:pt modelId="{181F2D54-29F9-304C-8939-7D812E90A88C}" type="parTrans" cxnId="{F38CA786-9A33-824D-820A-C4FFB6EDD085}">
      <dgm:prSet/>
      <dgm:spPr/>
      <dgm:t>
        <a:bodyPr/>
        <a:lstStyle/>
        <a:p>
          <a:endParaRPr lang="en-GB"/>
        </a:p>
      </dgm:t>
    </dgm:pt>
    <dgm:pt modelId="{E4933765-C8E4-BF4A-BFDC-FA67C183FC90}" type="sibTrans" cxnId="{F38CA786-9A33-824D-820A-C4FFB6EDD085}">
      <dgm:prSet/>
      <dgm:spPr/>
      <dgm:t>
        <a:bodyPr/>
        <a:lstStyle/>
        <a:p>
          <a:endParaRPr lang="en-GB"/>
        </a:p>
      </dgm:t>
    </dgm:pt>
    <dgm:pt modelId="{18BB948B-D029-A145-8271-DED1A759984F}">
      <dgm:prSet phldrT="[Text]" custT="1"/>
      <dgm:spPr/>
      <dgm:t>
        <a:bodyPr/>
        <a:lstStyle/>
        <a:p>
          <a:r>
            <a:rPr lang="en-GB" sz="1400"/>
            <a:t>MARS</a:t>
          </a:r>
        </a:p>
      </dgm:t>
    </dgm:pt>
    <dgm:pt modelId="{AB17D65D-AD49-344B-8A43-3284D8060808}" type="parTrans" cxnId="{DA9F3DC2-D17A-944C-BB40-2F81B693446A}">
      <dgm:prSet/>
      <dgm:spPr/>
      <dgm:t>
        <a:bodyPr/>
        <a:lstStyle/>
        <a:p>
          <a:endParaRPr lang="en-GB"/>
        </a:p>
      </dgm:t>
    </dgm:pt>
    <dgm:pt modelId="{C7E255F1-0C2A-4449-B51B-6525C88F8EC0}" type="sibTrans" cxnId="{DA9F3DC2-D17A-944C-BB40-2F81B693446A}">
      <dgm:prSet/>
      <dgm:spPr/>
      <dgm:t>
        <a:bodyPr/>
        <a:lstStyle/>
        <a:p>
          <a:endParaRPr lang="en-GB"/>
        </a:p>
      </dgm:t>
    </dgm:pt>
    <dgm:pt modelId="{640393AF-D208-9A4F-853D-ECE20F316EEE}">
      <dgm:prSet phldrT="[Text]" custT="1"/>
      <dgm:spPr/>
      <dgm:t>
        <a:bodyPr/>
        <a:lstStyle/>
        <a:p>
          <a:r>
            <a:rPr lang="en-GB" sz="1400"/>
            <a:t>Random Forest</a:t>
          </a:r>
        </a:p>
      </dgm:t>
    </dgm:pt>
    <dgm:pt modelId="{D93A3D4C-20D1-6E46-A991-D63635B18A65}" type="parTrans" cxnId="{6744C66F-BBC7-2A4A-914A-CDD4546D9C62}">
      <dgm:prSet/>
      <dgm:spPr/>
      <dgm:t>
        <a:bodyPr/>
        <a:lstStyle/>
        <a:p>
          <a:endParaRPr lang="en-GB"/>
        </a:p>
      </dgm:t>
    </dgm:pt>
    <dgm:pt modelId="{96D93AA4-2653-F646-AE1F-0DC2EEB5CDB7}" type="sibTrans" cxnId="{6744C66F-BBC7-2A4A-914A-CDD4546D9C62}">
      <dgm:prSet/>
      <dgm:spPr/>
      <dgm:t>
        <a:bodyPr/>
        <a:lstStyle/>
        <a:p>
          <a:endParaRPr lang="en-GB"/>
        </a:p>
      </dgm:t>
    </dgm:pt>
    <dgm:pt modelId="{D93F6E97-F34C-714F-AD47-55A39DF5F2AA}" type="pres">
      <dgm:prSet presAssocID="{D6D9EB16-2E57-D34E-9769-5C0B41949306}" presName="Name0" presStyleCnt="0">
        <dgm:presLayoutVars>
          <dgm:dir/>
          <dgm:animLvl val="lvl"/>
          <dgm:resizeHandles val="exact"/>
        </dgm:presLayoutVars>
      </dgm:prSet>
      <dgm:spPr/>
    </dgm:pt>
    <dgm:pt modelId="{D7CBFC96-6D63-EA48-8736-80356981420A}" type="pres">
      <dgm:prSet presAssocID="{4FC03F88-719C-CC4D-BD0A-1A9A63A3F58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D80429B-FECB-5246-9630-062260EB4097}" type="pres">
      <dgm:prSet presAssocID="{E4933765-C8E4-BF4A-BFDC-FA67C183FC90}" presName="parTxOnlySpace" presStyleCnt="0"/>
      <dgm:spPr/>
    </dgm:pt>
    <dgm:pt modelId="{D1357EBE-4B2F-D541-9060-5E57ECE5C49A}" type="pres">
      <dgm:prSet presAssocID="{18BB948B-D029-A145-8271-DED1A759984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B77F8D1-87E6-514A-A76F-132EFBAD1D41}" type="pres">
      <dgm:prSet presAssocID="{C7E255F1-0C2A-4449-B51B-6525C88F8EC0}" presName="parTxOnlySpace" presStyleCnt="0"/>
      <dgm:spPr/>
    </dgm:pt>
    <dgm:pt modelId="{16C0B7AB-B268-BF4E-BB65-B61BE9B9D3B9}" type="pres">
      <dgm:prSet presAssocID="{640393AF-D208-9A4F-853D-ECE20F316EE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1E2B50-D16C-7D4A-9A1A-DCA7AC0A6387}" type="presOf" srcId="{640393AF-D208-9A4F-853D-ECE20F316EEE}" destId="{16C0B7AB-B268-BF4E-BB65-B61BE9B9D3B9}" srcOrd="0" destOrd="0" presId="urn:microsoft.com/office/officeart/2005/8/layout/chevron1"/>
    <dgm:cxn modelId="{6744C66F-BBC7-2A4A-914A-CDD4546D9C62}" srcId="{D6D9EB16-2E57-D34E-9769-5C0B41949306}" destId="{640393AF-D208-9A4F-853D-ECE20F316EEE}" srcOrd="2" destOrd="0" parTransId="{D93A3D4C-20D1-6E46-A991-D63635B18A65}" sibTransId="{96D93AA4-2653-F646-AE1F-0DC2EEB5CDB7}"/>
    <dgm:cxn modelId="{81829780-05A5-A849-85F5-FCF54AEAFB8F}" type="presOf" srcId="{4FC03F88-719C-CC4D-BD0A-1A9A63A3F58E}" destId="{D7CBFC96-6D63-EA48-8736-80356981420A}" srcOrd="0" destOrd="0" presId="urn:microsoft.com/office/officeart/2005/8/layout/chevron1"/>
    <dgm:cxn modelId="{F38CA786-9A33-824D-820A-C4FFB6EDD085}" srcId="{D6D9EB16-2E57-D34E-9769-5C0B41949306}" destId="{4FC03F88-719C-CC4D-BD0A-1A9A63A3F58E}" srcOrd="0" destOrd="0" parTransId="{181F2D54-29F9-304C-8939-7D812E90A88C}" sibTransId="{E4933765-C8E4-BF4A-BFDC-FA67C183FC90}"/>
    <dgm:cxn modelId="{DA9F3DC2-D17A-944C-BB40-2F81B693446A}" srcId="{D6D9EB16-2E57-D34E-9769-5C0B41949306}" destId="{18BB948B-D029-A145-8271-DED1A759984F}" srcOrd="1" destOrd="0" parTransId="{AB17D65D-AD49-344B-8A43-3284D8060808}" sibTransId="{C7E255F1-0C2A-4449-B51B-6525C88F8EC0}"/>
    <dgm:cxn modelId="{383847E2-76BD-414B-858A-234E9466E6AD}" type="presOf" srcId="{D6D9EB16-2E57-D34E-9769-5C0B41949306}" destId="{D93F6E97-F34C-714F-AD47-55A39DF5F2AA}" srcOrd="0" destOrd="0" presId="urn:microsoft.com/office/officeart/2005/8/layout/chevron1"/>
    <dgm:cxn modelId="{9F09C6FA-71A2-654E-B01E-9208609A347A}" type="presOf" srcId="{18BB948B-D029-A145-8271-DED1A759984F}" destId="{D1357EBE-4B2F-D541-9060-5E57ECE5C49A}" srcOrd="0" destOrd="0" presId="urn:microsoft.com/office/officeart/2005/8/layout/chevron1"/>
    <dgm:cxn modelId="{EAEF7DEE-7ECB-6C4A-A6DB-116B3EEC29E7}" type="presParOf" srcId="{D93F6E97-F34C-714F-AD47-55A39DF5F2AA}" destId="{D7CBFC96-6D63-EA48-8736-80356981420A}" srcOrd="0" destOrd="0" presId="urn:microsoft.com/office/officeart/2005/8/layout/chevron1"/>
    <dgm:cxn modelId="{88200042-4B5E-7947-859C-38C6A3FCC2E8}" type="presParOf" srcId="{D93F6E97-F34C-714F-AD47-55A39DF5F2AA}" destId="{ED80429B-FECB-5246-9630-062260EB4097}" srcOrd="1" destOrd="0" presId="urn:microsoft.com/office/officeart/2005/8/layout/chevron1"/>
    <dgm:cxn modelId="{255A36A1-B799-4040-A768-731FBD227EEC}" type="presParOf" srcId="{D93F6E97-F34C-714F-AD47-55A39DF5F2AA}" destId="{D1357EBE-4B2F-D541-9060-5E57ECE5C49A}" srcOrd="2" destOrd="0" presId="urn:microsoft.com/office/officeart/2005/8/layout/chevron1"/>
    <dgm:cxn modelId="{7FF1B91B-73E5-EF43-8382-42998A26E66D}" type="presParOf" srcId="{D93F6E97-F34C-714F-AD47-55A39DF5F2AA}" destId="{8B77F8D1-87E6-514A-A76F-132EFBAD1D41}" srcOrd="3" destOrd="0" presId="urn:microsoft.com/office/officeart/2005/8/layout/chevron1"/>
    <dgm:cxn modelId="{BEFA986A-E31A-2E48-8A0D-4982E7FA6B3F}" type="presParOf" srcId="{D93F6E97-F34C-714F-AD47-55A39DF5F2AA}" destId="{16C0B7AB-B268-BF4E-BB65-B61BE9B9D3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FC96-6D63-EA48-8736-80356981420A}">
      <dsp:nvSpPr>
        <dsp:cNvPr id="0" name=""/>
        <dsp:cNvSpPr/>
      </dsp:nvSpPr>
      <dsp:spPr>
        <a:xfrm>
          <a:off x="1042" y="1053542"/>
          <a:ext cx="1269556" cy="507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Cart</a:t>
          </a:r>
        </a:p>
      </dsp:txBody>
      <dsp:txXfrm>
        <a:off x="254953" y="1053542"/>
        <a:ext cx="761734" cy="507822"/>
      </dsp:txXfrm>
    </dsp:sp>
    <dsp:sp modelId="{D1357EBE-4B2F-D541-9060-5E57ECE5C49A}">
      <dsp:nvSpPr>
        <dsp:cNvPr id="0" name=""/>
        <dsp:cNvSpPr/>
      </dsp:nvSpPr>
      <dsp:spPr>
        <a:xfrm>
          <a:off x="1143642" y="1053542"/>
          <a:ext cx="1269556" cy="507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MARS</a:t>
          </a:r>
        </a:p>
      </dsp:txBody>
      <dsp:txXfrm>
        <a:off x="1397553" y="1053542"/>
        <a:ext cx="761734" cy="507822"/>
      </dsp:txXfrm>
    </dsp:sp>
    <dsp:sp modelId="{16C0B7AB-B268-BF4E-BB65-B61BE9B9D3B9}">
      <dsp:nvSpPr>
        <dsp:cNvPr id="0" name=""/>
        <dsp:cNvSpPr/>
      </dsp:nvSpPr>
      <dsp:spPr>
        <a:xfrm>
          <a:off x="2286243" y="1053542"/>
          <a:ext cx="1269556" cy="507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Random Forest</a:t>
          </a:r>
        </a:p>
      </dsp:txBody>
      <dsp:txXfrm>
        <a:off x="2540154" y="1053542"/>
        <a:ext cx="761734" cy="50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D6A1-E720-4669-8E27-FAC84BC4A507}" type="datetimeFigureOut"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4BB6-BAAB-422D-AA13-5A28734ED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78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2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66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81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8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84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3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0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05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5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5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5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4BB6-BAAB-422D-AA13-5A28734ED7F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29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9F9D-EE76-3E42-9613-BC437174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0231-A2E2-1546-8892-8AFB0424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EA4D-794A-A94D-BDEC-E69B2DEB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F69A-63CA-AA40-94B9-8DA0D55C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4F69-132A-F04D-B6EF-1500EB4B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D132-57BB-BF49-B1D4-52816391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FEA7D-57C1-7048-8919-2C7CA12C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C5A3-E4D4-1B41-8CED-20130437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A644-B012-FF46-A322-D12D5D6E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16D3-1660-C64A-B9F9-1A81E7A3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E338A-CCF8-CE41-A5AF-37CB7F06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8F019-5601-AE4C-B70A-6BE1A0E48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00DD-26A3-2541-A6F0-5AB926F7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5582-349E-9C42-BB37-50161608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63DE-670B-AD4A-843B-DC0936B3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0079-DB2C-994F-B0FA-D8C2C73E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3456A-9EE5-E54C-9803-56988D7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1CDA5-7AB1-EF48-B84B-EAE04328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15DA-485B-3B48-BAB1-29CF8439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5616-AD54-D447-BA3D-A52E1EB4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8236-57FB-A44E-A271-FDD01E34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CC72-9EBB-0E46-907A-C2FF1EBC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5701-7A86-0B4B-8ABF-EB063C96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D1D1-638A-1844-A85E-7101F6E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5001-9C41-2845-B7BF-C21F3329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CFFBB-46AF-6C4E-9089-39AF2B9A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9555-7238-ED48-9A9B-8FE73D4C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E4C2-423E-3749-B0F0-AAF99FE1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6CA7-D3E7-C742-BA13-D1DFBBDB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1789-71B1-4D45-9D73-6E302CB2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E78B-2961-BD4F-8211-A0479E2D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27FB0-CE6E-774F-A5E2-0352CBBB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51FC-3AE6-6E4F-9F27-43C01EF0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94F74-8D96-6E47-9137-5A2B6D29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BD9D-0A3C-254A-8E4B-01A7BA1B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2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1865-19EF-5D4C-B2D7-6975392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7A89A-4673-C24A-A870-FAC5450E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55310-D364-E340-B5FE-7FB99A3BC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0CF00-7B2E-204F-AD0F-1DA3384E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1A50C-B381-E749-AA1E-01AC105F8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912CB-831B-F144-9AF0-EBAD9A69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DD9A-42A9-FC46-885F-47288571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9CF15-0902-9343-9DE1-B84208C6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7361-219A-9B46-B7D6-BEBAF173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2F865-8EC9-0B4A-808C-BC630738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A8614-C387-4942-8556-09A97D25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289EE-EA65-A143-A88E-22EAA077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E674E-405E-E54A-8CF0-746F3A3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BE412-29E0-A445-BA05-CE7820FD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CF53-7DF3-A548-9AC2-AFC4EDD8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E754-4F53-5241-BF1F-0485D4D2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223E-7440-EF4C-9094-5CCADB81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E87DA-0E6B-AF4E-BC60-0FBCEC623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5294-DCBE-0F48-ABDC-AD82DE61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5C84E-1997-8743-91D6-4579D7BE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12684-A5E6-3847-A1EB-A07A528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0080-DC37-894C-A5E8-9A4F4ED0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910E5-3C36-ED46-B5BF-A9CBBD8A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68B1C-E6CE-3340-B595-1B160A2B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4D22-F9B4-1945-8731-CA6C087F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75535-CE8D-DA43-80E8-8A96F53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99F0E-110E-7A44-9193-9CBA420D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9B8C8-803F-CF48-A767-E548FB74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28D1-90F6-4844-AE38-48D712A3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DC99-C65F-0244-ABEC-5BA315C8B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E16E-1069-DF42-B132-626FFD37589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B2B9-4533-664B-9AAB-BE89ABEA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A87A-F0CA-304A-B897-0C5384D29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E49B-1629-6A43-A9BE-B53A2C8D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microsoft.com/office/2007/relationships/diagramDrawing" Target="../diagrams/drawing1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A picture containing indoor, white, counter, bathtub&#10;&#10;Description automatically generated">
            <a:extLst>
              <a:ext uri="{FF2B5EF4-FFF2-40B4-BE49-F238E27FC236}">
                <a16:creationId xmlns:a16="http://schemas.microsoft.com/office/drawing/2014/main" id="{9B2F2E69-AE29-7485-0700-584402A9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81" y="0"/>
            <a:ext cx="12356121" cy="7289093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2C316E3-FA60-C855-50AD-2678FC64892C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DB2D280-9FF3-2C67-69B6-BA925F84CBC7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9DCB65E-608F-63D2-F919-323E59FD7439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C05A90-EC46-67C3-0582-6015C929DDF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5C6D98C-1A51-7192-FD41-5CC3F891FDEB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21E7AD5-9AFE-6B73-D4DB-5D889633968D}"/>
              </a:ext>
            </a:extLst>
          </p:cNvPr>
          <p:cNvSpPr/>
          <p:nvPr/>
        </p:nvSpPr>
        <p:spPr>
          <a:xfrm>
            <a:off x="-9481" y="5511593"/>
            <a:ext cx="12180794" cy="73291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F165C3F-9E2A-6B23-AF52-F04DC6B8DD92}"/>
              </a:ext>
            </a:extLst>
          </p:cNvPr>
          <p:cNvSpPr txBox="1">
            <a:spLocks/>
          </p:cNvSpPr>
          <p:nvPr/>
        </p:nvSpPr>
        <p:spPr>
          <a:xfrm>
            <a:off x="1133323" y="5677127"/>
            <a:ext cx="10575332" cy="489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2600" b="1">
                <a:latin typeface="Times New Roman"/>
                <a:cs typeface="Times New Roman"/>
              </a:rPr>
              <a:t>Roydon Au | Michelle Chung | Paul Low | Luo </a:t>
            </a:r>
            <a:r>
              <a:rPr lang="en-SG" sz="2600" b="1" err="1">
                <a:latin typeface="Times New Roman"/>
                <a:cs typeface="Times New Roman"/>
              </a:rPr>
              <a:t>Yiying</a:t>
            </a:r>
            <a:r>
              <a:rPr lang="en-SG" sz="2600" b="1">
                <a:latin typeface="Times New Roman"/>
                <a:cs typeface="Times New Roman"/>
              </a:rPr>
              <a:t> | Timothy Chang</a:t>
            </a:r>
          </a:p>
          <a:p>
            <a:pPr algn="l"/>
            <a:endParaRPr lang="en-US"/>
          </a:p>
        </p:txBody>
      </p:sp>
      <p:pic>
        <p:nvPicPr>
          <p:cNvPr id="16" name="Picture 16" descr="Text, logo&#10;&#10;Description automatically generated">
            <a:extLst>
              <a:ext uri="{FF2B5EF4-FFF2-40B4-BE49-F238E27FC236}">
                <a16:creationId xmlns:a16="http://schemas.microsoft.com/office/drawing/2014/main" id="{EF4A735B-8283-F4E1-C286-538803F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59" y="381049"/>
            <a:ext cx="3650221" cy="855221"/>
          </a:xfrm>
          <a:prstGeom prst="rect">
            <a:avLst/>
          </a:prstGeom>
        </p:spPr>
      </p:pic>
      <p:pic>
        <p:nvPicPr>
          <p:cNvPr id="15" name="Picture 2" descr="Text&#10;&#10;Description automatically generated">
            <a:extLst>
              <a:ext uri="{FF2B5EF4-FFF2-40B4-BE49-F238E27FC236}">
                <a16:creationId xmlns:a16="http://schemas.microsoft.com/office/drawing/2014/main" id="{3AB493C0-2A2C-3743-A0B4-2BAC2F08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97" y="2094092"/>
            <a:ext cx="6308271" cy="22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441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427CC3-6C8E-1B4F-980B-9CDB7B2CCDDC}"/>
              </a:ext>
            </a:extLst>
          </p:cNvPr>
          <p:cNvSpPr/>
          <p:nvPr/>
        </p:nvSpPr>
        <p:spPr>
          <a:xfrm>
            <a:off x="2564972" y="1164885"/>
            <a:ext cx="7102929" cy="3741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Predictive Modelling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4DE2E-34B4-B026-60BB-348291DE8D61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F1E199-5221-DD4D-8401-E8EE1AF7B51C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/>
                <a:cs typeface="Times New Roman"/>
              </a:rPr>
              <a:t>Approach 1: Consistent &amp; Accurate LOS Prediction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795B90E7-7FAF-821F-7D20-E01268F3CA06}"/>
              </a:ext>
            </a:extLst>
          </p:cNvPr>
          <p:cNvSpPr/>
          <p:nvPr/>
        </p:nvSpPr>
        <p:spPr>
          <a:xfrm>
            <a:off x="1849609" y="3844918"/>
            <a:ext cx="1636327" cy="85671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Hospital Inpatient Data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B3F09CD-ECFB-742B-CF20-748798B0314B}"/>
              </a:ext>
            </a:extLst>
          </p:cNvPr>
          <p:cNvSpPr/>
          <p:nvPr/>
        </p:nvSpPr>
        <p:spPr>
          <a:xfrm>
            <a:off x="4843183" y="2935107"/>
            <a:ext cx="2380181" cy="711573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Times New Roman"/>
                <a:cs typeface="Times New Roman"/>
              </a:rPr>
              <a:t>Multi-Adaptive Regression Splines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2A0E7953-3EB9-18AC-D999-03F24665DFD5}"/>
              </a:ext>
            </a:extLst>
          </p:cNvPr>
          <p:cNvSpPr/>
          <p:nvPr/>
        </p:nvSpPr>
        <p:spPr>
          <a:xfrm>
            <a:off x="4843183" y="4912679"/>
            <a:ext cx="2352967" cy="71157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Times New Roman"/>
                <a:cs typeface="Times New Roman"/>
              </a:rPr>
              <a:t>Random Forest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51A13F4-3EBB-FF4B-3668-8A34734C24E3}"/>
              </a:ext>
            </a:extLst>
          </p:cNvPr>
          <p:cNvSpPr/>
          <p:nvPr/>
        </p:nvSpPr>
        <p:spPr>
          <a:xfrm>
            <a:off x="4843183" y="3914823"/>
            <a:ext cx="2352968" cy="71157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Times New Roman"/>
                <a:cs typeface="Times New Roman"/>
              </a:rPr>
              <a:t>Classification and Regression Tree (CART)</a:t>
            </a:r>
          </a:p>
        </p:txBody>
      </p:sp>
      <p:sp>
        <p:nvSpPr>
          <p:cNvPr id="12" name="Chevron 30">
            <a:extLst>
              <a:ext uri="{FF2B5EF4-FFF2-40B4-BE49-F238E27FC236}">
                <a16:creationId xmlns:a16="http://schemas.microsoft.com/office/drawing/2014/main" id="{F9CFB439-C469-C337-B125-45417421FF6D}"/>
              </a:ext>
            </a:extLst>
          </p:cNvPr>
          <p:cNvSpPr/>
          <p:nvPr/>
        </p:nvSpPr>
        <p:spPr>
          <a:xfrm>
            <a:off x="932711" y="2029925"/>
            <a:ext cx="3477646" cy="380253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Data Preparation</a:t>
            </a:r>
          </a:p>
        </p:txBody>
      </p:sp>
      <p:sp>
        <p:nvSpPr>
          <p:cNvPr id="38" name="Chevron 30">
            <a:extLst>
              <a:ext uri="{FF2B5EF4-FFF2-40B4-BE49-F238E27FC236}">
                <a16:creationId xmlns:a16="http://schemas.microsoft.com/office/drawing/2014/main" id="{935BA692-26C4-B447-AF73-48512E96A76D}"/>
              </a:ext>
            </a:extLst>
          </p:cNvPr>
          <p:cNvSpPr/>
          <p:nvPr/>
        </p:nvSpPr>
        <p:spPr>
          <a:xfrm>
            <a:off x="4298210" y="2029924"/>
            <a:ext cx="3477646" cy="38025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Machine Learning</a:t>
            </a:r>
          </a:p>
        </p:txBody>
      </p:sp>
      <p:sp>
        <p:nvSpPr>
          <p:cNvPr id="39" name="Chevron 30">
            <a:extLst>
              <a:ext uri="{FF2B5EF4-FFF2-40B4-BE49-F238E27FC236}">
                <a16:creationId xmlns:a16="http://schemas.microsoft.com/office/drawing/2014/main" id="{5E82AFC2-A933-6995-25F9-445D0A066A63}"/>
              </a:ext>
            </a:extLst>
          </p:cNvPr>
          <p:cNvSpPr/>
          <p:nvPr/>
        </p:nvSpPr>
        <p:spPr>
          <a:xfrm>
            <a:off x="7654638" y="2029923"/>
            <a:ext cx="3477646" cy="38025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Evaluation</a:t>
            </a:r>
            <a:endParaRPr lang="en-US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7B4C3C2-6ED4-7F3D-D573-A197A8467A33}"/>
              </a:ext>
            </a:extLst>
          </p:cNvPr>
          <p:cNvSpPr/>
          <p:nvPr/>
        </p:nvSpPr>
        <p:spPr>
          <a:xfrm>
            <a:off x="8426396" y="3923892"/>
            <a:ext cx="1935682" cy="71157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Selected Best Model</a:t>
            </a:r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699C6107-F1D3-AA06-2F9C-8A33D208AAE3}"/>
              </a:ext>
            </a:extLst>
          </p:cNvPr>
          <p:cNvSpPr/>
          <p:nvPr/>
        </p:nvSpPr>
        <p:spPr>
          <a:xfrm rot="5400000">
            <a:off x="3936064" y="4170408"/>
            <a:ext cx="712837" cy="18406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28">
            <a:extLst>
              <a:ext uri="{FF2B5EF4-FFF2-40B4-BE49-F238E27FC236}">
                <a16:creationId xmlns:a16="http://schemas.microsoft.com/office/drawing/2014/main" id="{F687CB6D-9620-A973-3BE3-4E48EFFC8D55}"/>
              </a:ext>
            </a:extLst>
          </p:cNvPr>
          <p:cNvSpPr/>
          <p:nvPr/>
        </p:nvSpPr>
        <p:spPr>
          <a:xfrm rot="5400000">
            <a:off x="7614528" y="4174943"/>
            <a:ext cx="712837" cy="18406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6" descr="Text, logo&#10;&#10;Description automatically generated">
            <a:extLst>
              <a:ext uri="{FF2B5EF4-FFF2-40B4-BE49-F238E27FC236}">
                <a16:creationId xmlns:a16="http://schemas.microsoft.com/office/drawing/2014/main" id="{AD8B7C69-0E2B-8C45-8745-1A3CC996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624FDE-1486-4744-B237-1A752D20DF6B}"/>
              </a:ext>
            </a:extLst>
          </p:cNvPr>
          <p:cNvSpPr txBox="1"/>
          <p:nvPr/>
        </p:nvSpPr>
        <p:spPr>
          <a:xfrm>
            <a:off x="10533542" y="423132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Timothy Chang</a:t>
            </a:r>
          </a:p>
        </p:txBody>
      </p:sp>
    </p:spTree>
    <p:extLst>
      <p:ext uri="{BB962C8B-B14F-4D97-AF65-F5344CB8AC3E}">
        <p14:creationId xmlns:p14="http://schemas.microsoft.com/office/powerpoint/2010/main" val="91087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427CC3-6C8E-1B4F-980B-9CDB7B2CCDDC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Comparison of Predictive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DBF19E-3A97-1A40-B10E-1B5666FF9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73810"/>
              </p:ext>
            </p:extLst>
          </p:nvPr>
        </p:nvGraphicFramePr>
        <p:xfrm>
          <a:off x="322313" y="1748869"/>
          <a:ext cx="4812395" cy="1325563"/>
        </p:xfrm>
        <a:graphic>
          <a:graphicData uri="http://schemas.openxmlformats.org/drawingml/2006/table">
            <a:tbl>
              <a:tblPr/>
              <a:tblGrid>
                <a:gridCol w="2849445">
                  <a:extLst>
                    <a:ext uri="{9D8B030D-6E8A-4147-A177-3AD203B41FA5}">
                      <a16:colId xmlns:a16="http://schemas.microsoft.com/office/drawing/2014/main" val="3467882421"/>
                    </a:ext>
                  </a:extLst>
                </a:gridCol>
                <a:gridCol w="1962950">
                  <a:extLst>
                    <a:ext uri="{9D8B030D-6E8A-4147-A177-3AD203B41FA5}">
                      <a16:colId xmlns:a16="http://schemas.microsoft.com/office/drawing/2014/main" val="2743825244"/>
                    </a:ext>
                  </a:extLst>
                </a:gridCol>
              </a:tblGrid>
              <a:tr h="277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200" b="1" i="0"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r>
                        <a:rPr lang="en-SG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200" b="1" i="0">
                          <a:effectLst/>
                          <a:latin typeface="Times New Roman" panose="02020603050405020304" pitchFamily="18" charset="0"/>
                        </a:rPr>
                        <a:t>Normalised RMSE</a:t>
                      </a:r>
                      <a:r>
                        <a:rPr lang="en-SG" sz="12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409578"/>
                  </a:ext>
                </a:extLst>
              </a:tr>
              <a:tr h="2620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MARS Degree 1 (Original Dataset)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7.484%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048731"/>
                  </a:ext>
                </a:extLst>
              </a:tr>
              <a:tr h="2620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MARS Degree 2 (Original Dataset)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6.877%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23791"/>
                  </a:ext>
                </a:extLst>
              </a:tr>
              <a:tr h="2620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MARS Degree 1 (Log Dataset)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12.918%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08054"/>
                  </a:ext>
                </a:extLst>
              </a:tr>
              <a:tr h="2620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MARS Degree 2 (Log Dataset)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100" b="0" i="0">
                          <a:effectLst/>
                          <a:latin typeface="Times New Roman" panose="02020603050405020304" pitchFamily="18" charset="0"/>
                        </a:rPr>
                        <a:t>11.657%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832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DEF3F48-88B0-A24D-B7A4-86AE1269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35" y="3384914"/>
            <a:ext cx="5066992" cy="11069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6EF7A7-9759-2941-BE64-F6106EC7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92" y="4873587"/>
            <a:ext cx="5068235" cy="113497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894A40-C5A4-4847-ADA4-ABAD84A00A63}"/>
              </a:ext>
            </a:extLst>
          </p:cNvPr>
          <p:cNvSpPr/>
          <p:nvPr/>
        </p:nvSpPr>
        <p:spPr>
          <a:xfrm>
            <a:off x="3398050" y="2239186"/>
            <a:ext cx="1332212" cy="3557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9A5676-7811-6D45-BE0E-0A3243E6BBDB}"/>
              </a:ext>
            </a:extLst>
          </p:cNvPr>
          <p:cNvSpPr/>
          <p:nvPr/>
        </p:nvSpPr>
        <p:spPr>
          <a:xfrm>
            <a:off x="3758362" y="3879689"/>
            <a:ext cx="1332212" cy="3557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FE4C97-95F0-5D41-9DDD-E4F825B133E3}"/>
              </a:ext>
            </a:extLst>
          </p:cNvPr>
          <p:cNvSpPr/>
          <p:nvPr/>
        </p:nvSpPr>
        <p:spPr>
          <a:xfrm>
            <a:off x="3646116" y="5263179"/>
            <a:ext cx="1332212" cy="3557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58355C-53C1-0746-9319-D24EED268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393" y="2963193"/>
            <a:ext cx="5205872" cy="1243508"/>
          </a:xfrm>
          <a:prstGeom prst="rect">
            <a:avLst/>
          </a:prstGeom>
        </p:spPr>
      </p:pic>
      <p:sp>
        <p:nvSpPr>
          <p:cNvPr id="31" name="Chevron 30">
            <a:extLst>
              <a:ext uri="{FF2B5EF4-FFF2-40B4-BE49-F238E27FC236}">
                <a16:creationId xmlns:a16="http://schemas.microsoft.com/office/drawing/2014/main" id="{F0AB1F62-C227-BC42-9611-5003783465CC}"/>
              </a:ext>
            </a:extLst>
          </p:cNvPr>
          <p:cNvSpPr/>
          <p:nvPr/>
        </p:nvSpPr>
        <p:spPr>
          <a:xfrm>
            <a:off x="5758710" y="2093425"/>
            <a:ext cx="692718" cy="3219611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4DE2E-34B4-B026-60BB-348291DE8D61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F1E199-5221-DD4D-8401-E8EE1AF7B51C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/>
                <a:cs typeface="Times New Roman"/>
              </a:rPr>
              <a:t>Approach 1: Consistent &amp; Accurate LOS Prediction</a:t>
            </a:r>
          </a:p>
        </p:txBody>
      </p:sp>
      <p:pic>
        <p:nvPicPr>
          <p:cNvPr id="32" name="Picture 16" descr="Text, logo&#10;&#10;Description automatically generated">
            <a:extLst>
              <a:ext uri="{FF2B5EF4-FFF2-40B4-BE49-F238E27FC236}">
                <a16:creationId xmlns:a16="http://schemas.microsoft.com/office/drawing/2014/main" id="{12FF9E7B-7B4C-0440-BC41-455C1A903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45590FC-5788-0F46-8231-C40DFD397736}"/>
              </a:ext>
            </a:extLst>
          </p:cNvPr>
          <p:cNvSpPr txBox="1"/>
          <p:nvPr/>
        </p:nvSpPr>
        <p:spPr>
          <a:xfrm>
            <a:off x="10533542" y="423132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Timothy Chang</a:t>
            </a:r>
          </a:p>
        </p:txBody>
      </p:sp>
    </p:spTree>
    <p:extLst>
      <p:ext uri="{BB962C8B-B14F-4D97-AF65-F5344CB8AC3E}">
        <p14:creationId xmlns:p14="http://schemas.microsoft.com/office/powerpoint/2010/main" val="174564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427CC3-6C8E-1B4F-980B-9CDB7B2CCDDC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Evaluation of Model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0A7B0F-8425-FB48-A53C-002AFF94A464}"/>
              </a:ext>
            </a:extLst>
          </p:cNvPr>
          <p:cNvSpPr txBox="1"/>
          <p:nvPr/>
        </p:nvSpPr>
        <p:spPr>
          <a:xfrm>
            <a:off x="776299" y="1705540"/>
            <a:ext cx="2362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Differentiation Strategy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D7E4D-DC3F-1D4A-9AB8-9F282B789308}"/>
              </a:ext>
            </a:extLst>
          </p:cNvPr>
          <p:cNvSpPr txBox="1"/>
          <p:nvPr/>
        </p:nvSpPr>
        <p:spPr>
          <a:xfrm>
            <a:off x="8846864" y="1705539"/>
            <a:ext cx="2506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Functonal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-level strategy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A0C801-7BAD-994A-8D5E-01DDC3A52FD7}"/>
              </a:ext>
            </a:extLst>
          </p:cNvPr>
          <p:cNvSpPr/>
          <p:nvPr/>
        </p:nvSpPr>
        <p:spPr>
          <a:xfrm>
            <a:off x="140371" y="1679879"/>
            <a:ext cx="3869227" cy="38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Prediction Accuracy 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79FEDE-31EB-4A44-9FBA-60EEA6544F3A}"/>
              </a:ext>
            </a:extLst>
          </p:cNvPr>
          <p:cNvSpPr/>
          <p:nvPr/>
        </p:nvSpPr>
        <p:spPr>
          <a:xfrm>
            <a:off x="8203711" y="1679879"/>
            <a:ext cx="3869227" cy="38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Ease of Implementation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348C3B-AF27-8544-93F9-39D1D554FDBA}"/>
              </a:ext>
            </a:extLst>
          </p:cNvPr>
          <p:cNvSpPr/>
          <p:nvPr/>
        </p:nvSpPr>
        <p:spPr>
          <a:xfrm>
            <a:off x="4173900" y="1679879"/>
            <a:ext cx="3869227" cy="38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Explainability 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8DFE3E-4219-E74E-97FF-3AFF280E8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5" y="2486562"/>
            <a:ext cx="3869227" cy="92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7122B-0B0D-6249-AFB0-A54F0FC54DFE}"/>
              </a:ext>
            </a:extLst>
          </p:cNvPr>
          <p:cNvSpPr txBox="1"/>
          <p:nvPr/>
        </p:nvSpPr>
        <p:spPr>
          <a:xfrm>
            <a:off x="94625" y="3616568"/>
            <a:ext cx="4239809" cy="60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 models perform better than accuracy benchmark of 9.524%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C92A8-CADF-2347-9CF8-12D57B3CF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71" y="4835838"/>
            <a:ext cx="39116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1D51D0-EF67-0C46-B1FC-89F13CE2C120}"/>
              </a:ext>
            </a:extLst>
          </p:cNvPr>
          <p:cNvSpPr txBox="1"/>
          <p:nvPr/>
        </p:nvSpPr>
        <p:spPr>
          <a:xfrm>
            <a:off x="477820" y="221439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F8F3344-D7C8-CA4F-9E40-FB6B381E4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20" y="2182729"/>
            <a:ext cx="355600" cy="43180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6EF12E1C-F196-8D40-892C-0574B63FF303}"/>
              </a:ext>
            </a:extLst>
          </p:cNvPr>
          <p:cNvSpPr/>
          <p:nvPr/>
        </p:nvSpPr>
        <p:spPr>
          <a:xfrm>
            <a:off x="148015" y="4452407"/>
            <a:ext cx="294968" cy="2943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53640-CEE5-5C4E-A83E-4A060AA7C036}"/>
              </a:ext>
            </a:extLst>
          </p:cNvPr>
          <p:cNvSpPr txBox="1"/>
          <p:nvPr/>
        </p:nvSpPr>
        <p:spPr>
          <a:xfrm>
            <a:off x="442983" y="4427977"/>
            <a:ext cx="293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Overprediction / Underprediction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45BEBF-10FA-C743-A1C7-69B281A72027}"/>
              </a:ext>
            </a:extLst>
          </p:cNvPr>
          <p:cNvSpPr txBox="1"/>
          <p:nvPr/>
        </p:nvSpPr>
        <p:spPr>
          <a:xfrm>
            <a:off x="174638" y="5688874"/>
            <a:ext cx="423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Underprediction holds a greater implication than overprediction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CFC05F-4598-1545-9FA4-D3BCAF74C55B}"/>
              </a:ext>
            </a:extLst>
          </p:cNvPr>
          <p:cNvSpPr txBox="1"/>
          <p:nvPr/>
        </p:nvSpPr>
        <p:spPr>
          <a:xfrm>
            <a:off x="4127740" y="4381799"/>
            <a:ext cx="3869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Ease of understanding of the model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53C2AF0-41A3-3442-9726-225FA04DA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510046"/>
              </p:ext>
            </p:extLst>
          </p:nvPr>
        </p:nvGraphicFramePr>
        <p:xfrm>
          <a:off x="4319452" y="2504370"/>
          <a:ext cx="3556842" cy="2614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3F19C8F-705E-B047-864D-E93F0B53D1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3595" y="3346722"/>
            <a:ext cx="3149458" cy="9533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8C94D6-5C70-1B4C-85B9-9FAA66EEF90D}"/>
              </a:ext>
            </a:extLst>
          </p:cNvPr>
          <p:cNvSpPr txBox="1"/>
          <p:nvPr/>
        </p:nvSpPr>
        <p:spPr>
          <a:xfrm>
            <a:off x="4096115" y="4059035"/>
            <a:ext cx="69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E8B391-03C9-664A-A949-68E65A656765}"/>
              </a:ext>
            </a:extLst>
          </p:cNvPr>
          <p:cNvSpPr txBox="1"/>
          <p:nvPr/>
        </p:nvSpPr>
        <p:spPr>
          <a:xfrm>
            <a:off x="7153466" y="406612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CE0450-DD4D-DB43-A6CC-E344D92FDB2A}"/>
              </a:ext>
            </a:extLst>
          </p:cNvPr>
          <p:cNvSpPr txBox="1"/>
          <p:nvPr/>
        </p:nvSpPr>
        <p:spPr>
          <a:xfrm>
            <a:off x="8388381" y="4357831"/>
            <a:ext cx="370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Have a minimal impact in a clinical situation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998FA0-0F9A-24F6-5972-886596696A82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C8FF658-75D0-1C47-8F49-C1453CC07EB9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/>
                <a:cs typeface="Times New Roman"/>
              </a:rPr>
              <a:t>Approach 1: Consistent &amp; Accurate LOS Prediction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51" name="Picture 16" descr="Text, logo&#10;&#10;Description automatically generated">
            <a:extLst>
              <a:ext uri="{FF2B5EF4-FFF2-40B4-BE49-F238E27FC236}">
                <a16:creationId xmlns:a16="http://schemas.microsoft.com/office/drawing/2014/main" id="{AF984C57-B2E3-784C-B29C-A40256A230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B66684D-D9E0-EE4A-9E4D-D9E03739B60B}"/>
              </a:ext>
            </a:extLst>
          </p:cNvPr>
          <p:cNvSpPr txBox="1"/>
          <p:nvPr/>
        </p:nvSpPr>
        <p:spPr>
          <a:xfrm>
            <a:off x="10533542" y="423132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Timothy Chang</a:t>
            </a:r>
          </a:p>
        </p:txBody>
      </p:sp>
    </p:spTree>
    <p:extLst>
      <p:ext uri="{BB962C8B-B14F-4D97-AF65-F5344CB8AC3E}">
        <p14:creationId xmlns:p14="http://schemas.microsoft.com/office/powerpoint/2010/main" val="269744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427CC3-6C8E-1B4F-980B-9CDB7B2CCDDC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Model of Choice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94A75A-0E36-214C-98C0-0747B698D363}"/>
              </a:ext>
            </a:extLst>
          </p:cNvPr>
          <p:cNvSpPr/>
          <p:nvPr/>
        </p:nvSpPr>
        <p:spPr>
          <a:xfrm>
            <a:off x="4756463" y="3099427"/>
            <a:ext cx="2972515" cy="13255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50647-92B8-7A4F-ADC9-82325F1BC890}"/>
              </a:ext>
            </a:extLst>
          </p:cNvPr>
          <p:cNvSpPr/>
          <p:nvPr/>
        </p:nvSpPr>
        <p:spPr>
          <a:xfrm>
            <a:off x="708516" y="2175127"/>
            <a:ext cx="333861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Lower Required Processing Power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444FB-8BE7-F742-83F2-50BD5677B201}"/>
              </a:ext>
            </a:extLst>
          </p:cNvPr>
          <p:cNvSpPr/>
          <p:nvPr/>
        </p:nvSpPr>
        <p:spPr>
          <a:xfrm>
            <a:off x="8209688" y="2109350"/>
            <a:ext cx="35743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Comparable Accuracy with Random Forest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CC2DA2-DB05-8D4C-BEAB-BE93A9D25698}"/>
              </a:ext>
            </a:extLst>
          </p:cNvPr>
          <p:cNvSpPr txBox="1"/>
          <p:nvPr/>
        </p:nvSpPr>
        <p:spPr>
          <a:xfrm>
            <a:off x="8250704" y="4901753"/>
            <a:ext cx="35743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Gentler Learning Curve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5415CE-9371-E94A-9B66-FBE39F22E55D}"/>
              </a:ext>
            </a:extLst>
          </p:cNvPr>
          <p:cNvSpPr/>
          <p:nvPr/>
        </p:nvSpPr>
        <p:spPr>
          <a:xfrm>
            <a:off x="412489" y="4919994"/>
            <a:ext cx="38442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Greater Explaining Power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143898E-E2AA-C241-998B-58F9AD6CB2E0}"/>
              </a:ext>
            </a:extLst>
          </p:cNvPr>
          <p:cNvCxnSpPr>
            <a:cxnSpLocks/>
            <a:stCxn id="3" idx="1"/>
            <a:endCxn id="20" idx="2"/>
          </p:cNvCxnSpPr>
          <p:nvPr/>
        </p:nvCxnSpPr>
        <p:spPr>
          <a:xfrm rot="16200000" flipV="1">
            <a:off x="3548755" y="1650528"/>
            <a:ext cx="472093" cy="281395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7AF20F1C-4AA6-C64E-8A81-03AD1E5F7C59}"/>
              </a:ext>
            </a:extLst>
          </p:cNvPr>
          <p:cNvCxnSpPr>
            <a:cxnSpLocks/>
            <a:stCxn id="3" idx="7"/>
            <a:endCxn id="40" idx="2"/>
          </p:cNvCxnSpPr>
          <p:nvPr/>
        </p:nvCxnSpPr>
        <p:spPr>
          <a:xfrm rot="5400000" flipH="1" flipV="1">
            <a:off x="8376321" y="1673023"/>
            <a:ext cx="537870" cy="2703187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7E3CA87-37E8-B341-AA38-ABADF3271068}"/>
              </a:ext>
            </a:extLst>
          </p:cNvPr>
          <p:cNvCxnSpPr>
            <a:cxnSpLocks/>
            <a:stCxn id="3" idx="3"/>
            <a:endCxn id="25" idx="0"/>
          </p:cNvCxnSpPr>
          <p:nvPr/>
        </p:nvCxnSpPr>
        <p:spPr>
          <a:xfrm rot="5400000">
            <a:off x="3418638" y="3146854"/>
            <a:ext cx="689128" cy="285715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57FCC2A-7784-D14C-B809-804EE2282466}"/>
              </a:ext>
            </a:extLst>
          </p:cNvPr>
          <p:cNvCxnSpPr>
            <a:cxnSpLocks/>
            <a:stCxn id="3" idx="5"/>
            <a:endCxn id="51" idx="0"/>
          </p:cNvCxnSpPr>
          <p:nvPr/>
        </p:nvCxnSpPr>
        <p:spPr>
          <a:xfrm rot="16200000" flipH="1">
            <a:off x="8330321" y="3194207"/>
            <a:ext cx="670887" cy="274420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9DFFF8-75C5-79E6-27AA-87A2BB12FA6E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8625359D-5296-B54B-BC6B-95FBACA50F7D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/>
                <a:cs typeface="Times New Roman"/>
              </a:rPr>
              <a:t>Approach 1: Consistent &amp; Accurate LOS Prediction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27" name="Picture 16" descr="Text, logo&#10;&#10;Description automatically generated">
            <a:extLst>
              <a:ext uri="{FF2B5EF4-FFF2-40B4-BE49-F238E27FC236}">
                <a16:creationId xmlns:a16="http://schemas.microsoft.com/office/drawing/2014/main" id="{3E1F891B-B2AD-BC46-A7CE-3E8FB95B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398054-2AC6-534E-9F45-1BB6ACD7A77B}"/>
              </a:ext>
            </a:extLst>
          </p:cNvPr>
          <p:cNvSpPr txBox="1"/>
          <p:nvPr/>
        </p:nvSpPr>
        <p:spPr>
          <a:xfrm>
            <a:off x="10533542" y="423132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Timothy Chang</a:t>
            </a:r>
          </a:p>
        </p:txBody>
      </p:sp>
    </p:spTree>
    <p:extLst>
      <p:ext uri="{BB962C8B-B14F-4D97-AF65-F5344CB8AC3E}">
        <p14:creationId xmlns:p14="http://schemas.microsoft.com/office/powerpoint/2010/main" val="55154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427CC3-6C8E-1B4F-980B-9CDB7B2CCDDC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Interactive Dashboards for Doctors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AF1D-8F6E-5C4F-9AAF-FC104289693F}"/>
              </a:ext>
            </a:extLst>
          </p:cNvPr>
          <p:cNvSpPr txBox="1"/>
          <p:nvPr/>
        </p:nvSpPr>
        <p:spPr>
          <a:xfrm>
            <a:off x="7899679" y="2261981"/>
            <a:ext cx="4052345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600">
                <a:latin typeface="Times New Roman"/>
                <a:cs typeface="Times New Roman"/>
              </a:rPr>
              <a:t>Support doctor's decision making beyond numerical predictions by CART</a:t>
            </a:r>
            <a:endParaRPr lang="en-US"/>
          </a:p>
          <a:p>
            <a:pPr algn="just"/>
            <a:endParaRPr lang="en-US" sz="1600">
              <a:latin typeface="Times New Roman"/>
              <a:cs typeface="Times New Roman"/>
            </a:endParaRPr>
          </a:p>
          <a:p>
            <a:pPr algn="just"/>
            <a:r>
              <a:rPr lang="en-US" sz="1600">
                <a:latin typeface="Times New Roman"/>
                <a:cs typeface="Times New Roman"/>
              </a:rPr>
              <a:t>Non-Technical Overview of Patient Status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Length of Inpatient Stay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Surgical Procedures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Severity of Illness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Discharge or Transfer Plans</a:t>
            </a:r>
          </a:p>
          <a:p>
            <a:pPr algn="just"/>
            <a:endParaRPr lang="en-US" sz="1600">
              <a:latin typeface="Times New Roman"/>
              <a:cs typeface="Times New Roman"/>
            </a:endParaRPr>
          </a:p>
          <a:p>
            <a:pPr algn="just"/>
            <a:r>
              <a:rPr lang="en-US" sz="1600">
                <a:latin typeface="Times New Roman"/>
                <a:cs typeface="Times New Roman"/>
              </a:rPr>
              <a:t>Reference when making Ward Rounds</a:t>
            </a:r>
            <a:endParaRPr lang="en-US">
              <a:cs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1A0121-2F44-9742-AAC5-68F3CAE0AA54}"/>
              </a:ext>
            </a:extLst>
          </p:cNvPr>
          <p:cNvSpPr txBox="1"/>
          <p:nvPr/>
        </p:nvSpPr>
        <p:spPr>
          <a:xfrm>
            <a:off x="9210178" y="1764939"/>
            <a:ext cx="14282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u="sng">
                <a:latin typeface="Times New Roman"/>
                <a:cs typeface="Times New Roman"/>
              </a:rPr>
              <a:t>Use Cases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84E519-1B15-4844-953B-32760A0602EE}"/>
              </a:ext>
            </a:extLst>
          </p:cNvPr>
          <p:cNvSpPr txBox="1"/>
          <p:nvPr/>
        </p:nvSpPr>
        <p:spPr>
          <a:xfrm>
            <a:off x="2931747" y="1760008"/>
            <a:ext cx="1428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47B08-638B-0A35-8E43-AAFB786271D6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D789BCD-F6DD-9546-B966-70F4C9615805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/>
                <a:cs typeface="Times New Roman"/>
              </a:rPr>
              <a:t>Approach 1: Consistent &amp; Accurate LOS Prediction</a:t>
            </a:r>
            <a:endParaRPr lang="en-SG" sz="3200">
              <a:ea typeface="+mj-lt"/>
              <a:cs typeface="+mj-lt"/>
            </a:endParaRPr>
          </a:p>
        </p:txBody>
      </p:sp>
      <p:pic>
        <p:nvPicPr>
          <p:cNvPr id="10" name="Picture 9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342603C-7EF1-07DF-CDD8-3B623A07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6" y="2259804"/>
            <a:ext cx="7317613" cy="3794863"/>
          </a:xfrm>
          <a:prstGeom prst="rect">
            <a:avLst/>
          </a:prstGeom>
        </p:spPr>
      </p:pic>
      <p:pic>
        <p:nvPicPr>
          <p:cNvPr id="22" name="Picture 16" descr="Text, logo&#10;&#10;Description automatically generated">
            <a:extLst>
              <a:ext uri="{FF2B5EF4-FFF2-40B4-BE49-F238E27FC236}">
                <a16:creationId xmlns:a16="http://schemas.microsoft.com/office/drawing/2014/main" id="{F45A01E7-4DCC-514D-ADA0-035420C6E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A53C21-3307-0348-BC38-807DC8F5C059}"/>
              </a:ext>
            </a:extLst>
          </p:cNvPr>
          <p:cNvSpPr txBox="1"/>
          <p:nvPr/>
        </p:nvSpPr>
        <p:spPr>
          <a:xfrm>
            <a:off x="10533542" y="423132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Timothy Chang</a:t>
            </a:r>
          </a:p>
        </p:txBody>
      </p:sp>
    </p:spTree>
    <p:extLst>
      <p:ext uri="{BB962C8B-B14F-4D97-AF65-F5344CB8AC3E}">
        <p14:creationId xmlns:p14="http://schemas.microsoft.com/office/powerpoint/2010/main" val="207628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30A46C-9858-574A-B75F-5EC7122B526F}"/>
              </a:ext>
            </a:extLst>
          </p:cNvPr>
          <p:cNvSpPr/>
          <p:nvPr/>
        </p:nvSpPr>
        <p:spPr>
          <a:xfrm>
            <a:off x="241428" y="1278476"/>
            <a:ext cx="5141417" cy="3429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Identify priority areas to reduce unnecessary LOS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25A4332-4FC6-8A42-8A8C-0F74911DE42E}"/>
              </a:ext>
            </a:extLst>
          </p:cNvPr>
          <p:cNvSpPr/>
          <p:nvPr/>
        </p:nvSpPr>
        <p:spPr>
          <a:xfrm>
            <a:off x="5634876" y="1278476"/>
            <a:ext cx="968188" cy="35578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4C776-BA1E-2544-BCFE-95EB4AE472D4}"/>
              </a:ext>
            </a:extLst>
          </p:cNvPr>
          <p:cNvSpPr txBox="1"/>
          <p:nvPr/>
        </p:nvSpPr>
        <p:spPr>
          <a:xfrm>
            <a:off x="603561" y="4188961"/>
            <a:ext cx="481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an accurate CART model with significant actionable variables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15FBDC-E69F-BA45-8B57-1E3B700A7400}"/>
              </a:ext>
            </a:extLst>
          </p:cNvPr>
          <p:cNvSpPr/>
          <p:nvPr/>
        </p:nvSpPr>
        <p:spPr>
          <a:xfrm>
            <a:off x="278278" y="3286164"/>
            <a:ext cx="5141416" cy="40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What is the solution ?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BCE55A-2ACD-3649-8363-7481A8F33EB8}"/>
              </a:ext>
            </a:extLst>
          </p:cNvPr>
          <p:cNvSpPr/>
          <p:nvPr/>
        </p:nvSpPr>
        <p:spPr>
          <a:xfrm>
            <a:off x="6824778" y="3286164"/>
            <a:ext cx="5141416" cy="40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What is the impact ?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34" name="Isosceles Triangle 28">
            <a:extLst>
              <a:ext uri="{FF2B5EF4-FFF2-40B4-BE49-F238E27FC236}">
                <a16:creationId xmlns:a16="http://schemas.microsoft.com/office/drawing/2014/main" id="{EEA9E698-B234-A745-943B-97A95DF25801}"/>
              </a:ext>
            </a:extLst>
          </p:cNvPr>
          <p:cNvSpPr/>
          <p:nvPr/>
        </p:nvSpPr>
        <p:spPr>
          <a:xfrm rot="5400000">
            <a:off x="5410171" y="4601303"/>
            <a:ext cx="1474837" cy="356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2">
            <a:extLst>
              <a:ext uri="{FF2B5EF4-FFF2-40B4-BE49-F238E27FC236}">
                <a16:creationId xmlns:a16="http://schemas.microsoft.com/office/drawing/2014/main" id="{2BB95AA5-3FAA-3C4E-B198-B8D20DBE7647}"/>
              </a:ext>
            </a:extLst>
          </p:cNvPr>
          <p:cNvSpPr/>
          <p:nvPr/>
        </p:nvSpPr>
        <p:spPr>
          <a:xfrm>
            <a:off x="7131221" y="3909245"/>
            <a:ext cx="4528530" cy="22958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F7E64E-48BB-2645-8D47-B05BD84679F4}"/>
              </a:ext>
            </a:extLst>
          </p:cNvPr>
          <p:cNvSpPr txBox="1"/>
          <p:nvPr/>
        </p:nvSpPr>
        <p:spPr>
          <a:xfrm>
            <a:off x="6721482" y="2051216"/>
            <a:ext cx="551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B088376-08C3-C748-A44A-90878258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86" y="6307032"/>
            <a:ext cx="445477" cy="538399"/>
          </a:xfrm>
          <a:prstGeom prst="rect">
            <a:avLst/>
          </a:prstGeom>
        </p:spPr>
      </p:pic>
      <p:pic>
        <p:nvPicPr>
          <p:cNvPr id="9220" name="Picture 4" descr="Priority - Free shipping and delivery icons">
            <a:extLst>
              <a:ext uri="{FF2B5EF4-FFF2-40B4-BE49-F238E27FC236}">
                <a16:creationId xmlns:a16="http://schemas.microsoft.com/office/drawing/2014/main" id="{1E8F1D48-2ABC-944C-9B80-5AAF2B3E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98" y="1667041"/>
            <a:ext cx="1415775" cy="14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21918-2B24-4A6D-5E89-2210E688A351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CDD4E2-B62E-C444-A422-1B92F705CF26}"/>
              </a:ext>
            </a:extLst>
          </p:cNvPr>
          <p:cNvSpPr/>
          <p:nvPr/>
        </p:nvSpPr>
        <p:spPr>
          <a:xfrm>
            <a:off x="6824778" y="1239933"/>
            <a:ext cx="5141416" cy="40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Who is the target audience?</a:t>
            </a:r>
            <a:endParaRPr lang="en-US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0AA65AB-72CE-D748-84B4-DC8FC807FB98}"/>
              </a:ext>
            </a:extLst>
          </p:cNvPr>
          <p:cNvSpPr txBox="1">
            <a:spLocks/>
          </p:cNvSpPr>
          <p:nvPr/>
        </p:nvSpPr>
        <p:spPr>
          <a:xfrm>
            <a:off x="125045" y="204799"/>
            <a:ext cx="10515600" cy="740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Approach 2: Targeting unnecessary LOS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C4DDC-3660-C340-96B6-7E4FF24A34BC}"/>
              </a:ext>
            </a:extLst>
          </p:cNvPr>
          <p:cNvSpPr txBox="1"/>
          <p:nvPr/>
        </p:nvSpPr>
        <p:spPr>
          <a:xfrm>
            <a:off x="7877057" y="4212864"/>
            <a:ext cx="362180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Helps identify specific target areas to rectify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/>
                <a:cs typeface="Times New Roman"/>
              </a:rPr>
              <a:t>Ensures efficient resource allocation &amp; faster decision making 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A4E4AE-2BEA-DF44-9395-62F5E1A020A5}"/>
              </a:ext>
            </a:extLst>
          </p:cNvPr>
          <p:cNvSpPr/>
          <p:nvPr/>
        </p:nvSpPr>
        <p:spPr>
          <a:xfrm>
            <a:off x="7434416" y="5093609"/>
            <a:ext cx="302342" cy="304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B24F737A-B988-49AA-AF45-C7FCD53223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525" y="5251450"/>
            <a:ext cx="355600" cy="431800"/>
            <a:chOff x="166" y="3308"/>
            <a:chExt cx="224" cy="272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B34511A2-C595-4B47-A4FE-C926AFBF2B6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6" y="3308"/>
              <a:ext cx="2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1EF87C1-FD25-442D-89D3-7D3B825C3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" y="3331"/>
              <a:ext cx="197" cy="197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F2B1711E-BBB4-4BE7-AD41-C4A69CF5F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354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9">
            <a:extLst>
              <a:ext uri="{FF2B5EF4-FFF2-40B4-BE49-F238E27FC236}">
                <a16:creationId xmlns:a16="http://schemas.microsoft.com/office/drawing/2014/main" id="{31A0C2B6-46B0-48A2-A757-D5E987C449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300" y="4211638"/>
            <a:ext cx="355600" cy="431800"/>
            <a:chOff x="152" y="2653"/>
            <a:chExt cx="224" cy="272"/>
          </a:xfrm>
        </p:grpSpPr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892BD611-3AF2-43BB-A8FE-15AF0FAE55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2" y="2653"/>
              <a:ext cx="2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0FEC6A1-5FBE-4656-A3C6-9405ECEB8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" y="2676"/>
              <a:ext cx="197" cy="197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A50D372F-B3DF-4DBE-A1BE-3DF5C278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699"/>
              <a:ext cx="12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CF888B3-9992-45E0-90F3-1D9A9090D2D2}"/>
              </a:ext>
            </a:extLst>
          </p:cNvPr>
          <p:cNvSpPr txBox="1"/>
          <p:nvPr/>
        </p:nvSpPr>
        <p:spPr>
          <a:xfrm>
            <a:off x="627063" y="5200600"/>
            <a:ext cx="48161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Use of Dashboard to enhance </a:t>
            </a:r>
            <a:r>
              <a:rPr lang="en-US" err="1">
                <a:latin typeface="Times New Roman"/>
                <a:cs typeface="Times New Roman"/>
              </a:rPr>
              <a:t>explainability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Times New Roman"/>
                <a:cs typeface="Times New Roman"/>
              </a:rPr>
              <a:t>Identify potential bottle necks</a:t>
            </a:r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4EBD5145-AEA3-4110-99A3-5183632086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6475" y="4222750"/>
            <a:ext cx="355600" cy="431800"/>
            <a:chOff x="4634" y="2660"/>
            <a:chExt cx="224" cy="272"/>
          </a:xfrm>
        </p:grpSpPr>
        <p:sp>
          <p:nvSpPr>
            <p:cNvPr id="44" name="AutoShape 13">
              <a:extLst>
                <a:ext uri="{FF2B5EF4-FFF2-40B4-BE49-F238E27FC236}">
                  <a16:creationId xmlns:a16="http://schemas.microsoft.com/office/drawing/2014/main" id="{D1E38BB6-0EE2-4D19-923C-7083D79C0B4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34" y="2660"/>
              <a:ext cx="2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1CA0883C-339F-43D0-BCC1-7B9B0D24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683"/>
              <a:ext cx="197" cy="197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11B56D76-5C35-4D2C-ACCC-EF537C47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706"/>
              <a:ext cx="12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7" name="Picture 16" descr="Text, logo&#10;&#10;Description automatically generated">
            <a:extLst>
              <a:ext uri="{FF2B5EF4-FFF2-40B4-BE49-F238E27FC236}">
                <a16:creationId xmlns:a16="http://schemas.microsoft.com/office/drawing/2014/main" id="{0BDD55E4-7522-8A41-89AC-BCFD25774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C953C3B-0E23-3E4D-98FD-6B5E2390E6E8}"/>
              </a:ext>
            </a:extLst>
          </p:cNvPr>
          <p:cNvSpPr txBox="1"/>
          <p:nvPr/>
        </p:nvSpPr>
        <p:spPr>
          <a:xfrm>
            <a:off x="11116063" y="4115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Low</a:t>
            </a:r>
          </a:p>
        </p:txBody>
      </p:sp>
    </p:spTree>
    <p:extLst>
      <p:ext uri="{BB962C8B-B14F-4D97-AF65-F5344CB8AC3E}">
        <p14:creationId xmlns:p14="http://schemas.microsoft.com/office/powerpoint/2010/main" val="233685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72B50F-052B-B84F-9988-5D3F644930AA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Variable Importance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F66DE-C87A-4B43-ACD0-4CA315C11E08}"/>
              </a:ext>
            </a:extLst>
          </p:cNvPr>
          <p:cNvSpPr/>
          <p:nvPr/>
        </p:nvSpPr>
        <p:spPr>
          <a:xfrm>
            <a:off x="695325" y="2229947"/>
            <a:ext cx="4851975" cy="343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Medical + Administrative Variables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CAD18-B00A-8946-8726-D77D1D4F8E22}"/>
              </a:ext>
            </a:extLst>
          </p:cNvPr>
          <p:cNvSpPr/>
          <p:nvPr/>
        </p:nvSpPr>
        <p:spPr>
          <a:xfrm>
            <a:off x="1299183" y="1559938"/>
            <a:ext cx="965310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Times New Roman"/>
                <a:cs typeface="Times New Roman"/>
              </a:rPr>
              <a:t>Directs hospitals to channel resources towards significant actionable areas to reduce unnecessary LOS </a:t>
            </a:r>
            <a:endParaRPr lang="en-US" dirty="0">
              <a:cs typeface="Calibri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117B957-B9A4-764A-9AB1-4B678F2EA6FC}"/>
              </a:ext>
            </a:extLst>
          </p:cNvPr>
          <p:cNvSpPr/>
          <p:nvPr/>
        </p:nvSpPr>
        <p:spPr>
          <a:xfrm rot="5400000">
            <a:off x="5968364" y="2548381"/>
            <a:ext cx="309972" cy="94567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63C602-D22A-9E44-A863-3BA5708AC6D5}"/>
              </a:ext>
            </a:extLst>
          </p:cNvPr>
          <p:cNvSpPr/>
          <p:nvPr/>
        </p:nvSpPr>
        <p:spPr>
          <a:xfrm>
            <a:off x="6600902" y="2845760"/>
            <a:ext cx="4642774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SG" b="1">
                <a:solidFill>
                  <a:srgbClr val="000000"/>
                </a:solidFill>
                <a:latin typeface="Times New Roman" panose="02020603050405020304" pitchFamily="18" charset="0"/>
              </a:rPr>
              <a:t>Most</a:t>
            </a:r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 significant variable in predicting the LOS 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8E408-F5A7-C24F-B847-274D0278D549}"/>
              </a:ext>
            </a:extLst>
          </p:cNvPr>
          <p:cNvSpPr/>
          <p:nvPr/>
        </p:nvSpPr>
        <p:spPr>
          <a:xfrm>
            <a:off x="6362181" y="3596858"/>
            <a:ext cx="4933802" cy="58477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Top 3 problems: Paper-based, Analogue data &amp; Information collection methods 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AF16E1-CC08-5F4B-B64C-401231338B34}"/>
              </a:ext>
            </a:extLst>
          </p:cNvPr>
          <p:cNvSpPr/>
          <p:nvPr/>
        </p:nvSpPr>
        <p:spPr>
          <a:xfrm>
            <a:off x="6694564" y="5286105"/>
            <a:ext cx="4269036" cy="33855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0000"/>
                </a:solidFill>
                <a:latin typeface="Times New Roman" panose="02020603050405020304" pitchFamily="18" charset="0"/>
              </a:rPr>
              <a:t>Serve as a pivotal cause of Administrative Delay </a:t>
            </a:r>
            <a:endParaRPr lang="en-US" sz="16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A8DC3A8-9C84-5B40-9F56-1EAD7965EC8A}"/>
              </a:ext>
            </a:extLst>
          </p:cNvPr>
          <p:cNvSpPr/>
          <p:nvPr/>
        </p:nvSpPr>
        <p:spPr>
          <a:xfrm>
            <a:off x="8704638" y="4366955"/>
            <a:ext cx="441578" cy="70575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B4527-E5DB-9FFF-E1E4-081056523520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3FEA7-5C46-F940-8D38-40419BF9F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2655990"/>
            <a:ext cx="4929231" cy="3416729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8139165-E4F5-E144-AEE7-2E62209F1821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priority areas to reduce unnecessary LOS </a:t>
            </a:r>
          </a:p>
        </p:txBody>
      </p:sp>
      <p:pic>
        <p:nvPicPr>
          <p:cNvPr id="33" name="Picture 16" descr="Text, logo&#10;&#10;Description automatically generated">
            <a:extLst>
              <a:ext uri="{FF2B5EF4-FFF2-40B4-BE49-F238E27FC236}">
                <a16:creationId xmlns:a16="http://schemas.microsoft.com/office/drawing/2014/main" id="{85AEF063-DB59-A145-BE33-F9A376E25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58CD27-E931-D142-8677-44483C99D776}"/>
              </a:ext>
            </a:extLst>
          </p:cNvPr>
          <p:cNvSpPr txBox="1"/>
          <p:nvPr/>
        </p:nvSpPr>
        <p:spPr>
          <a:xfrm>
            <a:off x="10960897" y="45576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Paul Low</a:t>
            </a:r>
          </a:p>
        </p:txBody>
      </p:sp>
    </p:spTree>
    <p:extLst>
      <p:ext uri="{BB962C8B-B14F-4D97-AF65-F5344CB8AC3E}">
        <p14:creationId xmlns:p14="http://schemas.microsoft.com/office/powerpoint/2010/main" val="286330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BFF53D5-39B2-B69A-007D-D817B720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52" y="3660657"/>
            <a:ext cx="4056991" cy="2032891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72B50F-052B-B84F-9988-5D3F644930AA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Variable Importance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B8FD0-41B4-1848-9342-E79C01447785}"/>
              </a:ext>
            </a:extLst>
          </p:cNvPr>
          <p:cNvSpPr/>
          <p:nvPr/>
        </p:nvSpPr>
        <p:spPr>
          <a:xfrm>
            <a:off x="695325" y="1861310"/>
            <a:ext cx="62971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Actionable Variables</a:t>
            </a:r>
          </a:p>
        </p:txBody>
      </p:sp>
      <p:graphicFrame>
        <p:nvGraphicFramePr>
          <p:cNvPr id="35" name="Table 28">
            <a:extLst>
              <a:ext uri="{FF2B5EF4-FFF2-40B4-BE49-F238E27FC236}">
                <a16:creationId xmlns:a16="http://schemas.microsoft.com/office/drawing/2014/main" id="{6F2CF250-B881-5840-B73D-0A5970E36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29554"/>
              </p:ext>
            </p:extLst>
          </p:nvPr>
        </p:nvGraphicFramePr>
        <p:xfrm>
          <a:off x="695325" y="2360620"/>
          <a:ext cx="6297146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50734">
                  <a:extLst>
                    <a:ext uri="{9D8B030D-6E8A-4147-A177-3AD203B41FA5}">
                      <a16:colId xmlns:a16="http://schemas.microsoft.com/office/drawing/2014/main" val="2931237037"/>
                    </a:ext>
                  </a:extLst>
                </a:gridCol>
                <a:gridCol w="1546412">
                  <a:extLst>
                    <a:ext uri="{9D8B030D-6E8A-4147-A177-3AD203B41FA5}">
                      <a16:colId xmlns:a16="http://schemas.microsoft.com/office/drawing/2014/main" val="6177605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4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all predictors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5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the subset of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67218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97F0F0F0-3D1D-6841-AB10-C49DCD406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" r="48583" b="-328"/>
          <a:stretch/>
        </p:blipFill>
        <p:spPr>
          <a:xfrm>
            <a:off x="95500" y="3472001"/>
            <a:ext cx="3334562" cy="26676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A803613-0868-364E-BA46-B9C52FD36158}"/>
              </a:ext>
            </a:extLst>
          </p:cNvPr>
          <p:cNvSpPr/>
          <p:nvPr/>
        </p:nvSpPr>
        <p:spPr>
          <a:xfrm>
            <a:off x="7507863" y="2949281"/>
            <a:ext cx="3961562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000" b="1">
                <a:solidFill>
                  <a:srgbClr val="000000"/>
                </a:solidFill>
                <a:latin typeface="Times New Roman"/>
                <a:cs typeface="Times New Roman"/>
              </a:rPr>
              <a:t>Feature Importance across CART and Random Forest are consistent</a:t>
            </a:r>
            <a:endParaRPr lang="en-US" sz="2000"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83824E-82B9-7A43-B779-E3C4F4BC078C}"/>
              </a:ext>
            </a:extLst>
          </p:cNvPr>
          <p:cNvSpPr/>
          <p:nvPr/>
        </p:nvSpPr>
        <p:spPr>
          <a:xfrm>
            <a:off x="7215010" y="3662955"/>
            <a:ext cx="4380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Administrative Delay </a:t>
            </a:r>
            <a:r>
              <a:rPr lang="en-SG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is still the most significant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Other variables also play a role in influencing LOS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9AAAE-9EE2-EC49-C37D-704FCF7B712B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D2FF000-CAF4-F64B-8059-BC5A9A3F07D3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priority areas to reduce unnecessary LOS </a:t>
            </a:r>
          </a:p>
        </p:txBody>
      </p:sp>
      <p:pic>
        <p:nvPicPr>
          <p:cNvPr id="26" name="Picture 16" descr="Text, logo&#10;&#10;Description automatically generated">
            <a:extLst>
              <a:ext uri="{FF2B5EF4-FFF2-40B4-BE49-F238E27FC236}">
                <a16:creationId xmlns:a16="http://schemas.microsoft.com/office/drawing/2014/main" id="{7178E408-5A96-9E42-97C9-5FABD8B3B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F0C6FD-093A-C74B-8939-6C50F75182D2}"/>
              </a:ext>
            </a:extLst>
          </p:cNvPr>
          <p:cNvSpPr txBox="1"/>
          <p:nvPr/>
        </p:nvSpPr>
        <p:spPr>
          <a:xfrm>
            <a:off x="10960897" y="45576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Paul Low</a:t>
            </a:r>
          </a:p>
        </p:txBody>
      </p:sp>
    </p:spTree>
    <p:extLst>
      <p:ext uri="{BB962C8B-B14F-4D97-AF65-F5344CB8AC3E}">
        <p14:creationId xmlns:p14="http://schemas.microsoft.com/office/powerpoint/2010/main" val="378327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4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13DDD6F-48C3-642E-1321-1551D45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1" y="6269348"/>
            <a:ext cx="445477" cy="5383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427CC3-6C8E-1B4F-980B-9CDB7B2CCDDC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Interactive Dashboard for Hospital Management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AF1D-8F6E-5C4F-9AAF-FC104289693F}"/>
              </a:ext>
            </a:extLst>
          </p:cNvPr>
          <p:cNvSpPr txBox="1"/>
          <p:nvPr/>
        </p:nvSpPr>
        <p:spPr>
          <a:xfrm>
            <a:off x="7819812" y="2187860"/>
            <a:ext cx="3910959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Non-Technical Overview of Facilities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Mode of Payment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Availability of Extra Rooms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Department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Relevant Information for potential bottlenecks and target areas (Administrative delay)</a:t>
            </a:r>
            <a:endParaRPr lang="en-US" sz="1600"/>
          </a:p>
          <a:p>
            <a:endParaRPr lang="en-US" sz="1600">
              <a:latin typeface="Times New Roman"/>
              <a:cs typeface="Times New Roman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Objective: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latin typeface="Times New Roman"/>
                <a:cs typeface="Times New Roman"/>
              </a:rPr>
              <a:t>User-Friendly Interface for Consolidated Facilities Information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1A0121-2F44-9742-AAC5-68F3CAE0AA54}"/>
              </a:ext>
            </a:extLst>
          </p:cNvPr>
          <p:cNvSpPr txBox="1"/>
          <p:nvPr/>
        </p:nvSpPr>
        <p:spPr>
          <a:xfrm>
            <a:off x="9071012" y="1697566"/>
            <a:ext cx="142825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u="sng">
                <a:latin typeface="Times New Roman"/>
                <a:cs typeface="Times New Roman"/>
              </a:rPr>
              <a:t>Use Cases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84E519-1B15-4844-953B-32760A0602EE}"/>
              </a:ext>
            </a:extLst>
          </p:cNvPr>
          <p:cNvSpPr txBox="1"/>
          <p:nvPr/>
        </p:nvSpPr>
        <p:spPr>
          <a:xfrm>
            <a:off x="3340458" y="1688739"/>
            <a:ext cx="142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AF9B3-DCD7-9F50-FB0C-F0A72A986A1A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4A5AB8B-4F7C-1B4A-B054-A4E3C85055A8}"/>
              </a:ext>
            </a:extLst>
          </p:cNvPr>
          <p:cNvSpPr txBox="1">
            <a:spLocks/>
          </p:cNvSpPr>
          <p:nvPr/>
        </p:nvSpPr>
        <p:spPr>
          <a:xfrm>
            <a:off x="130727" y="253956"/>
            <a:ext cx="10515600" cy="65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priority areas to reduce unnecessary LOS </a:t>
            </a:r>
          </a:p>
        </p:txBody>
      </p:sp>
      <p:pic>
        <p:nvPicPr>
          <p:cNvPr id="26" name="Picture 16" descr="Text, logo&#10;&#10;Description automatically generated">
            <a:extLst>
              <a:ext uri="{FF2B5EF4-FFF2-40B4-BE49-F238E27FC236}">
                <a16:creationId xmlns:a16="http://schemas.microsoft.com/office/drawing/2014/main" id="{0C329067-DE80-0C41-A64E-43E99433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7E5E4F7-6CCF-B44E-828D-DAA6FBBAE6BF}"/>
              </a:ext>
            </a:extLst>
          </p:cNvPr>
          <p:cNvSpPr txBox="1"/>
          <p:nvPr/>
        </p:nvSpPr>
        <p:spPr>
          <a:xfrm>
            <a:off x="10960897" y="45576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Paul 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52C3F-30E1-D64F-9372-DA3C645C4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29" y="2216725"/>
            <a:ext cx="7186716" cy="35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A picture containing indoor, white, counter, bathtub&#10;&#10;Description automatically generated">
            <a:extLst>
              <a:ext uri="{FF2B5EF4-FFF2-40B4-BE49-F238E27FC236}">
                <a16:creationId xmlns:a16="http://schemas.microsoft.com/office/drawing/2014/main" id="{3C4B27A9-155E-9E4D-8CDB-1642BBAB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3" y="0"/>
            <a:ext cx="12356121" cy="7289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40F919-E85D-0940-80D9-86248DE4C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801" y="2869134"/>
            <a:ext cx="4276521" cy="90485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</a:p>
        </p:txBody>
      </p:sp>
      <p:sp>
        <p:nvSpPr>
          <p:cNvPr id="9" name="Flowchart: Process 9">
            <a:extLst>
              <a:ext uri="{FF2B5EF4-FFF2-40B4-BE49-F238E27FC236}">
                <a16:creationId xmlns:a16="http://schemas.microsoft.com/office/drawing/2014/main" id="{48ED2AAB-84C7-E043-81D5-1ACB5C163A26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919C3-F3E7-9E44-BD47-0CFD95CFBF59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520C9-D606-934C-8164-C758214179EF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0DA2C-AA98-9B49-A5FA-D439025389BD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81DD6A-4BBD-A643-8282-06357EA2F8F7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17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9830E950-15F2-B24B-8981-53DF1B22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76" y="6319601"/>
            <a:ext cx="445477" cy="5383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830E7E-6867-EF49-A274-9D1DAAE2D9E8}"/>
              </a:ext>
            </a:extLst>
          </p:cNvPr>
          <p:cNvSpPr/>
          <p:nvPr/>
        </p:nvSpPr>
        <p:spPr>
          <a:xfrm>
            <a:off x="1899772" y="4678848"/>
            <a:ext cx="3869227" cy="38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Hospital Dashboard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7C223-14A4-1A4C-977C-9488AF913E26}"/>
              </a:ext>
            </a:extLst>
          </p:cNvPr>
          <p:cNvSpPr/>
          <p:nvPr/>
        </p:nvSpPr>
        <p:spPr>
          <a:xfrm>
            <a:off x="6541187" y="4678848"/>
            <a:ext cx="3869227" cy="382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Patient Dashboard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86EF0F2-F3AE-D149-B6F3-E3971103CA6B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7568215" y="3771262"/>
            <a:ext cx="949048" cy="866124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1446959-28DB-8E40-9987-26258462C8C7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781120" y="3783067"/>
            <a:ext cx="949047" cy="842514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Tableau Logo, history, meaning, symbol, PNG">
            <a:extLst>
              <a:ext uri="{FF2B5EF4-FFF2-40B4-BE49-F238E27FC236}">
                <a16:creationId xmlns:a16="http://schemas.microsoft.com/office/drawing/2014/main" id="{6AA1E134-6420-924B-B0BF-4D191C0A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72" y="1570743"/>
            <a:ext cx="2749655" cy="154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965DA-CEA9-8C24-FE0F-6CE1FD967890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21" name="Picture 16" descr="Text, logo&#10;&#10;Description automatically generated">
            <a:extLst>
              <a:ext uri="{FF2B5EF4-FFF2-40B4-BE49-F238E27FC236}">
                <a16:creationId xmlns:a16="http://schemas.microsoft.com/office/drawing/2014/main" id="{5F403EF0-4315-4844-9B59-954F80EC0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094B85-3591-284F-9B1B-ABF634B44898}"/>
              </a:ext>
            </a:extLst>
          </p:cNvPr>
          <p:cNvSpPr txBox="1"/>
          <p:nvPr/>
        </p:nvSpPr>
        <p:spPr>
          <a:xfrm>
            <a:off x="10513335" y="465139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Michelle Chung</a:t>
            </a:r>
          </a:p>
        </p:txBody>
      </p:sp>
    </p:spTree>
    <p:extLst>
      <p:ext uri="{BB962C8B-B14F-4D97-AF65-F5344CB8AC3E}">
        <p14:creationId xmlns:p14="http://schemas.microsoft.com/office/powerpoint/2010/main" val="29287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E8518E6-46D5-D5BE-36AA-268A9325D1DA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81450A2-386D-9EB6-7BC2-56D467BC18FC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EB125D5-E52A-2E12-9FDB-37F3B044E9CC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5B2C6DD-7F23-D481-2B7E-EA4EE1B3DB67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9AAE067-04C7-6C06-69A3-D3DF00CF3727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EB8A941-DB7E-92A2-9EC1-38BAD4632E20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43961-C03B-89A6-FD94-D71C41A32F33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E1C6E-87B6-4864-43A3-9C89F99178E4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8E216-A0D3-5A9A-A999-A4DA9E9FFE8B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FDC9C-C700-AA5A-317A-2EC8F2A88806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A8987-E796-F7F1-E309-3C2BCC2D6700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4556AF-E36C-6D59-EB05-2295FCE177B7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9C6A1C45-8AA4-92C7-3C21-A27D5141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59" y="118248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b="1">
                <a:latin typeface="Times New Roman"/>
                <a:cs typeface="Times New Roman"/>
              </a:rPr>
              <a:t>Content Outline </a:t>
            </a:r>
            <a:br>
              <a:rPr lang="en-SG" sz="3200" b="1">
                <a:latin typeface="Times New Roman"/>
                <a:cs typeface="Times New Roman"/>
              </a:rPr>
            </a:br>
            <a:endParaRPr lang="en-US" sz="3200" b="1"/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ABC38476-3EB0-9659-6CE7-0668CF26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pic>
        <p:nvPicPr>
          <p:cNvPr id="2" name="Picture 16" descr="Text, logo&#10;&#10;Description automatically generated">
            <a:extLst>
              <a:ext uri="{FF2B5EF4-FFF2-40B4-BE49-F238E27FC236}">
                <a16:creationId xmlns:a16="http://schemas.microsoft.com/office/drawing/2014/main" id="{6F41CAB9-6328-BA9E-4B47-9576F3EA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160" y="36032"/>
            <a:ext cx="2009017" cy="470713"/>
          </a:xfrm>
          <a:prstGeom prst="rect">
            <a:avLst/>
          </a:prstGeom>
        </p:spPr>
      </p:pic>
      <p:sp>
        <p:nvSpPr>
          <p:cNvPr id="26" name="Google Shape;186;p27">
            <a:extLst>
              <a:ext uri="{FF2B5EF4-FFF2-40B4-BE49-F238E27FC236}">
                <a16:creationId xmlns:a16="http://schemas.microsoft.com/office/drawing/2014/main" id="{6515ACAC-414A-5A4D-AEAD-9488788C3AF1}"/>
              </a:ext>
            </a:extLst>
          </p:cNvPr>
          <p:cNvSpPr txBox="1"/>
          <p:nvPr/>
        </p:nvSpPr>
        <p:spPr>
          <a:xfrm>
            <a:off x="2406928" y="1518072"/>
            <a:ext cx="342202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Case Justification</a:t>
            </a:r>
            <a:endParaRPr sz="2800" b="1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29" name="Google Shape;186;p27">
            <a:extLst>
              <a:ext uri="{FF2B5EF4-FFF2-40B4-BE49-F238E27FC236}">
                <a16:creationId xmlns:a16="http://schemas.microsoft.com/office/drawing/2014/main" id="{60D25DE3-187E-8E43-B856-31580F7A5B5F}"/>
              </a:ext>
            </a:extLst>
          </p:cNvPr>
          <p:cNvSpPr txBox="1"/>
          <p:nvPr/>
        </p:nvSpPr>
        <p:spPr>
          <a:xfrm>
            <a:off x="2415720" y="2650537"/>
            <a:ext cx="342202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Problem Statement</a:t>
            </a:r>
            <a:endParaRPr sz="2800" b="1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30" name="Google Shape;186;p27">
            <a:extLst>
              <a:ext uri="{FF2B5EF4-FFF2-40B4-BE49-F238E27FC236}">
                <a16:creationId xmlns:a16="http://schemas.microsoft.com/office/drawing/2014/main" id="{0186C32B-A7B8-AE4F-BB83-3CA3D7011E20}"/>
              </a:ext>
            </a:extLst>
          </p:cNvPr>
          <p:cNvSpPr txBox="1"/>
          <p:nvPr/>
        </p:nvSpPr>
        <p:spPr>
          <a:xfrm>
            <a:off x="2467783" y="4868448"/>
            <a:ext cx="351026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SG" sz="2800" b="1">
                <a:latin typeface="Times New Roman"/>
                <a:ea typeface="Raleway"/>
                <a:cs typeface="Times New Roman"/>
                <a:sym typeface="Raleway"/>
              </a:rPr>
              <a:t>Target Outcomes</a:t>
            </a:r>
            <a:endParaRPr lang="en-SG" sz="2800" b="1">
              <a:latin typeface="Times New Roman" panose="02020603050405020304" pitchFamily="18" charset="0"/>
              <a:ea typeface="Raleway"/>
              <a:cs typeface="Times New Roman" panose="02020603050405020304" pitchFamily="18" charset="0"/>
            </a:endParaRPr>
          </a:p>
        </p:txBody>
      </p:sp>
      <p:sp>
        <p:nvSpPr>
          <p:cNvPr id="31" name="Google Shape;179;p27">
            <a:extLst>
              <a:ext uri="{FF2B5EF4-FFF2-40B4-BE49-F238E27FC236}">
                <a16:creationId xmlns:a16="http://schemas.microsoft.com/office/drawing/2014/main" id="{69140A8B-1EF1-ED4C-8BF4-B4E1461DF9A1}"/>
              </a:ext>
            </a:extLst>
          </p:cNvPr>
          <p:cNvSpPr/>
          <p:nvPr/>
        </p:nvSpPr>
        <p:spPr>
          <a:xfrm>
            <a:off x="1254881" y="4895404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04</a:t>
            </a:r>
          </a:p>
        </p:txBody>
      </p:sp>
      <p:sp>
        <p:nvSpPr>
          <p:cNvPr id="32" name="Google Shape;186;p27">
            <a:extLst>
              <a:ext uri="{FF2B5EF4-FFF2-40B4-BE49-F238E27FC236}">
                <a16:creationId xmlns:a16="http://schemas.microsoft.com/office/drawing/2014/main" id="{2153732A-A4C8-2B43-BBC5-B48C42962546}"/>
              </a:ext>
            </a:extLst>
          </p:cNvPr>
          <p:cNvSpPr txBox="1"/>
          <p:nvPr/>
        </p:nvSpPr>
        <p:spPr>
          <a:xfrm>
            <a:off x="7592784" y="2698570"/>
            <a:ext cx="36159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SG" sz="2800" b="1">
                <a:latin typeface="Times New Roman"/>
                <a:ea typeface="+mn-lt"/>
                <a:cs typeface="Times New Roman"/>
              </a:rPr>
              <a:t>Approach 2</a:t>
            </a:r>
            <a:endParaRPr lang="en-SG" sz="2800">
              <a:ea typeface="+mn-lt"/>
              <a:cs typeface="+mn-lt"/>
            </a:endParaRPr>
          </a:p>
        </p:txBody>
      </p:sp>
      <p:sp>
        <p:nvSpPr>
          <p:cNvPr id="36" name="Google Shape;186;p27">
            <a:extLst>
              <a:ext uri="{FF2B5EF4-FFF2-40B4-BE49-F238E27FC236}">
                <a16:creationId xmlns:a16="http://schemas.microsoft.com/office/drawing/2014/main" id="{5B7FFBF0-4836-6C4C-ABF8-A2FE73AFC929}"/>
              </a:ext>
            </a:extLst>
          </p:cNvPr>
          <p:cNvSpPr txBox="1"/>
          <p:nvPr/>
        </p:nvSpPr>
        <p:spPr>
          <a:xfrm>
            <a:off x="7592784" y="1519236"/>
            <a:ext cx="401683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SG" sz="2800" b="1">
                <a:latin typeface="Times New Roman"/>
                <a:ea typeface="Raleway"/>
                <a:cs typeface="Times New Roman"/>
              </a:rPr>
              <a:t>Approach 1</a:t>
            </a:r>
            <a:endParaRPr lang="en-SG" sz="2800" b="1">
              <a:latin typeface="Times New Roman" panose="02020603050405020304" pitchFamily="18" charset="0"/>
              <a:ea typeface="Raleway"/>
              <a:cs typeface="Times New Roman" panose="02020603050405020304" pitchFamily="18" charset="0"/>
            </a:endParaRPr>
          </a:p>
        </p:txBody>
      </p:sp>
      <p:sp>
        <p:nvSpPr>
          <p:cNvPr id="39" name="Google Shape;186;p27">
            <a:extLst>
              <a:ext uri="{FF2B5EF4-FFF2-40B4-BE49-F238E27FC236}">
                <a16:creationId xmlns:a16="http://schemas.microsoft.com/office/drawing/2014/main" id="{4AB96A71-5DFF-9443-AA00-732D725B7999}"/>
              </a:ext>
            </a:extLst>
          </p:cNvPr>
          <p:cNvSpPr txBox="1"/>
          <p:nvPr/>
        </p:nvSpPr>
        <p:spPr>
          <a:xfrm>
            <a:off x="7592784" y="3786224"/>
            <a:ext cx="400888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SG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  <a:endParaRPr lang="en-US"/>
          </a:p>
        </p:txBody>
      </p:sp>
      <p:sp>
        <p:nvSpPr>
          <p:cNvPr id="42" name="Google Shape;186;p27">
            <a:extLst>
              <a:ext uri="{FF2B5EF4-FFF2-40B4-BE49-F238E27FC236}">
                <a16:creationId xmlns:a16="http://schemas.microsoft.com/office/drawing/2014/main" id="{2304EFAE-897B-D74D-BD38-559CB982DBD2}"/>
              </a:ext>
            </a:extLst>
          </p:cNvPr>
          <p:cNvSpPr txBox="1"/>
          <p:nvPr/>
        </p:nvSpPr>
        <p:spPr>
          <a:xfrm>
            <a:off x="7638141" y="4703775"/>
            <a:ext cx="418279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SG" sz="2800" b="1">
                <a:latin typeface="Times New Roman"/>
                <a:cs typeface="Times New Roman"/>
                <a:sym typeface="Raleway"/>
              </a:rPr>
              <a:t>Improvements &amp; Conclusion</a:t>
            </a:r>
            <a:endParaRPr lang="en-US" err="1"/>
          </a:p>
        </p:txBody>
      </p:sp>
      <p:sp>
        <p:nvSpPr>
          <p:cNvPr id="43" name="Google Shape;179;p27">
            <a:extLst>
              <a:ext uri="{FF2B5EF4-FFF2-40B4-BE49-F238E27FC236}">
                <a16:creationId xmlns:a16="http://schemas.microsoft.com/office/drawing/2014/main" id="{93EFAD41-979A-2E4F-8821-3D8C5A270615}"/>
              </a:ext>
            </a:extLst>
          </p:cNvPr>
          <p:cNvSpPr/>
          <p:nvPr/>
        </p:nvSpPr>
        <p:spPr>
          <a:xfrm>
            <a:off x="1224547" y="1524878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01</a:t>
            </a:r>
          </a:p>
        </p:txBody>
      </p:sp>
      <p:sp>
        <p:nvSpPr>
          <p:cNvPr id="44" name="Google Shape;179;p27">
            <a:extLst>
              <a:ext uri="{FF2B5EF4-FFF2-40B4-BE49-F238E27FC236}">
                <a16:creationId xmlns:a16="http://schemas.microsoft.com/office/drawing/2014/main" id="{D71EB9F4-9BD4-D34A-AE31-96E01C96BA38}"/>
              </a:ext>
            </a:extLst>
          </p:cNvPr>
          <p:cNvSpPr/>
          <p:nvPr/>
        </p:nvSpPr>
        <p:spPr>
          <a:xfrm>
            <a:off x="1254881" y="2652843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02</a:t>
            </a:r>
          </a:p>
        </p:txBody>
      </p:sp>
      <p:sp>
        <p:nvSpPr>
          <p:cNvPr id="45" name="Google Shape;179;p27">
            <a:extLst>
              <a:ext uri="{FF2B5EF4-FFF2-40B4-BE49-F238E27FC236}">
                <a16:creationId xmlns:a16="http://schemas.microsoft.com/office/drawing/2014/main" id="{4EE746C4-9549-584F-A2B3-E90BAC8B121D}"/>
              </a:ext>
            </a:extLst>
          </p:cNvPr>
          <p:cNvSpPr/>
          <p:nvPr/>
        </p:nvSpPr>
        <p:spPr>
          <a:xfrm>
            <a:off x="1255075" y="3758809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03</a:t>
            </a:r>
          </a:p>
        </p:txBody>
      </p:sp>
      <p:sp>
        <p:nvSpPr>
          <p:cNvPr id="46" name="Google Shape;179;p27">
            <a:extLst>
              <a:ext uri="{FF2B5EF4-FFF2-40B4-BE49-F238E27FC236}">
                <a16:creationId xmlns:a16="http://schemas.microsoft.com/office/drawing/2014/main" id="{2F6BA263-4946-0C44-9AAE-B91931FE8396}"/>
              </a:ext>
            </a:extLst>
          </p:cNvPr>
          <p:cNvSpPr/>
          <p:nvPr/>
        </p:nvSpPr>
        <p:spPr>
          <a:xfrm>
            <a:off x="6511320" y="1524878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05</a:t>
            </a:r>
          </a:p>
        </p:txBody>
      </p:sp>
      <p:sp>
        <p:nvSpPr>
          <p:cNvPr id="47" name="Google Shape;179;p27">
            <a:extLst>
              <a:ext uri="{FF2B5EF4-FFF2-40B4-BE49-F238E27FC236}">
                <a16:creationId xmlns:a16="http://schemas.microsoft.com/office/drawing/2014/main" id="{2173907F-D405-F04C-B51D-A29CB2EBDB89}"/>
              </a:ext>
            </a:extLst>
          </p:cNvPr>
          <p:cNvSpPr/>
          <p:nvPr/>
        </p:nvSpPr>
        <p:spPr>
          <a:xfrm>
            <a:off x="6511320" y="2650537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06</a:t>
            </a:r>
          </a:p>
        </p:txBody>
      </p:sp>
      <p:sp>
        <p:nvSpPr>
          <p:cNvPr id="48" name="Google Shape;179;p27">
            <a:extLst>
              <a:ext uri="{FF2B5EF4-FFF2-40B4-BE49-F238E27FC236}">
                <a16:creationId xmlns:a16="http://schemas.microsoft.com/office/drawing/2014/main" id="{0E1B98C0-4613-824E-8205-D22660E7E250}"/>
              </a:ext>
            </a:extLst>
          </p:cNvPr>
          <p:cNvSpPr/>
          <p:nvPr/>
        </p:nvSpPr>
        <p:spPr>
          <a:xfrm>
            <a:off x="6511320" y="3801922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07</a:t>
            </a:r>
          </a:p>
        </p:txBody>
      </p:sp>
      <p:sp>
        <p:nvSpPr>
          <p:cNvPr id="49" name="Google Shape;179;p27">
            <a:extLst>
              <a:ext uri="{FF2B5EF4-FFF2-40B4-BE49-F238E27FC236}">
                <a16:creationId xmlns:a16="http://schemas.microsoft.com/office/drawing/2014/main" id="{C5BF9DC9-A98E-7A49-991B-1B1B3BD352CA}"/>
              </a:ext>
            </a:extLst>
          </p:cNvPr>
          <p:cNvSpPr/>
          <p:nvPr/>
        </p:nvSpPr>
        <p:spPr>
          <a:xfrm>
            <a:off x="6511320" y="4904803"/>
            <a:ext cx="1000024" cy="58856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15466-7B0D-4727-A1DB-F8335F8D7919}"/>
              </a:ext>
            </a:extLst>
          </p:cNvPr>
          <p:cNvSpPr txBox="1"/>
          <p:nvPr/>
        </p:nvSpPr>
        <p:spPr>
          <a:xfrm>
            <a:off x="10892070" y="417092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Roydon Au</a:t>
            </a:r>
          </a:p>
        </p:txBody>
      </p:sp>
      <p:sp>
        <p:nvSpPr>
          <p:cNvPr id="35" name="Google Shape;186;p27">
            <a:extLst>
              <a:ext uri="{FF2B5EF4-FFF2-40B4-BE49-F238E27FC236}">
                <a16:creationId xmlns:a16="http://schemas.microsoft.com/office/drawing/2014/main" id="{5089416B-7116-5C4B-B31E-596E84B19321}"/>
              </a:ext>
            </a:extLst>
          </p:cNvPr>
          <p:cNvSpPr txBox="1"/>
          <p:nvPr/>
        </p:nvSpPr>
        <p:spPr>
          <a:xfrm>
            <a:off x="2452006" y="3786223"/>
            <a:ext cx="351026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SG" sz="2800" b="1">
                <a:latin typeface="Times New Roman"/>
                <a:ea typeface="Raleway"/>
                <a:cs typeface="Times New Roman"/>
                <a:sym typeface="Raleway"/>
              </a:rPr>
              <a:t>Business Opportunity </a:t>
            </a:r>
            <a:endParaRPr lang="en-SG" sz="2800" b="1">
              <a:latin typeface="Times New Roman" panose="02020603050405020304" pitchFamily="18" charset="0"/>
              <a:ea typeface="Raleway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3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9">
            <a:extLst>
              <a:ext uri="{FF2B5EF4-FFF2-40B4-BE49-F238E27FC236}">
                <a16:creationId xmlns:a16="http://schemas.microsoft.com/office/drawing/2014/main" id="{9F69B9AB-1EC7-D140-AA7E-373B0004803E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D45B-9CCB-B24F-A69E-5467FE439B0F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567D1-CB3E-594A-9260-F9DA778B4407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1EB23-B0B4-4E45-83EE-A733AE6AE9BC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677D8-A4F5-274E-AD75-BC0768D942CB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5A19B7-201F-DAA0-DD87-C29363D5359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20D64EB-0B77-0A13-23D9-DF60ACFC7661}"/>
              </a:ext>
            </a:extLst>
          </p:cNvPr>
          <p:cNvSpPr txBox="1">
            <a:spLocks/>
          </p:cNvSpPr>
          <p:nvPr/>
        </p:nvSpPr>
        <p:spPr>
          <a:xfrm>
            <a:off x="154092" y="167149"/>
            <a:ext cx="10515600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...interesting findings from dashboard that hospital could act on.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58F862F2-0DA7-22C0-3ABE-289647BF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97" y="6314278"/>
            <a:ext cx="445477" cy="5383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E1A43F-00C8-2C4E-A6D6-34E200547C0F}"/>
              </a:ext>
            </a:extLst>
          </p:cNvPr>
          <p:cNvSpPr/>
          <p:nvPr/>
        </p:nvSpPr>
        <p:spPr>
          <a:xfrm>
            <a:off x="-2243" y="1034955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Possible recommendation from Dashboard Findings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8D6C7-8F0A-1D41-8838-BD739BDD1BD7}"/>
              </a:ext>
            </a:extLst>
          </p:cNvPr>
          <p:cNvSpPr/>
          <p:nvPr/>
        </p:nvSpPr>
        <p:spPr>
          <a:xfrm>
            <a:off x="0" y="1672535"/>
            <a:ext cx="5878386" cy="41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Spread of Patients within Wards 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15E76F-3AED-974E-A9A5-C60DF7614296}"/>
              </a:ext>
            </a:extLst>
          </p:cNvPr>
          <p:cNvSpPr/>
          <p:nvPr/>
        </p:nvSpPr>
        <p:spPr>
          <a:xfrm>
            <a:off x="6324600" y="1657733"/>
            <a:ext cx="5878386" cy="434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Inefficiencies in Transfer Processes 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438A1E-34C5-324A-8E29-AEE6CF62A145}"/>
              </a:ext>
            </a:extLst>
          </p:cNvPr>
          <p:cNvCxnSpPr>
            <a:cxnSpLocks/>
          </p:cNvCxnSpPr>
          <p:nvPr/>
        </p:nvCxnSpPr>
        <p:spPr>
          <a:xfrm>
            <a:off x="6093757" y="2767198"/>
            <a:ext cx="0" cy="34477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C8937B9-E348-E543-BF2A-83091A6C9F47}"/>
              </a:ext>
            </a:extLst>
          </p:cNvPr>
          <p:cNvSpPr/>
          <p:nvPr/>
        </p:nvSpPr>
        <p:spPr>
          <a:xfrm>
            <a:off x="2244654" y="2276132"/>
            <a:ext cx="1389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latin typeface="Times New Roman"/>
                <a:cs typeface="Calibri"/>
              </a:rPr>
              <a:t>Observation</a:t>
            </a:r>
            <a:r>
              <a:rPr lang="en-US">
                <a:latin typeface="Times New Roman"/>
                <a:cs typeface="Calibri"/>
              </a:rPr>
              <a:t> 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D3CF8-AF93-DB4D-9DE9-2B85457B52B3}"/>
              </a:ext>
            </a:extLst>
          </p:cNvPr>
          <p:cNvSpPr/>
          <p:nvPr/>
        </p:nvSpPr>
        <p:spPr>
          <a:xfrm>
            <a:off x="791209" y="2697152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Patients are not split according to the severity </a:t>
            </a:r>
            <a:endParaRPr lang="en-US"/>
          </a:p>
        </p:txBody>
      </p:sp>
      <p:sp>
        <p:nvSpPr>
          <p:cNvPr id="25" name="Rectangle: Rounded Corners 32">
            <a:extLst>
              <a:ext uri="{FF2B5EF4-FFF2-40B4-BE49-F238E27FC236}">
                <a16:creationId xmlns:a16="http://schemas.microsoft.com/office/drawing/2014/main" id="{86AEE50B-C957-C34D-B386-61648193DE72}"/>
              </a:ext>
            </a:extLst>
          </p:cNvPr>
          <p:cNvSpPr/>
          <p:nvPr/>
        </p:nvSpPr>
        <p:spPr>
          <a:xfrm>
            <a:off x="356901" y="4406274"/>
            <a:ext cx="5004000" cy="1814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Better segmentation of their patients to prevent prolonged length of stay </a:t>
            </a:r>
          </a:p>
        </p:txBody>
      </p:sp>
      <p:sp>
        <p:nvSpPr>
          <p:cNvPr id="26" name="Rectangle: Rounded Corners 32">
            <a:extLst>
              <a:ext uri="{FF2B5EF4-FFF2-40B4-BE49-F238E27FC236}">
                <a16:creationId xmlns:a16="http://schemas.microsoft.com/office/drawing/2014/main" id="{CA9B7DC0-EDE0-0146-8B61-B72E11C15D87}"/>
              </a:ext>
            </a:extLst>
          </p:cNvPr>
          <p:cNvSpPr/>
          <p:nvPr/>
        </p:nvSpPr>
        <p:spPr>
          <a:xfrm>
            <a:off x="6762149" y="4407010"/>
            <a:ext cx="5003285" cy="18129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Implementation of a shared discharge plan to enhance communication among caregivers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CB1F45-62EC-F94D-AB18-4D35503B3F84}"/>
              </a:ext>
            </a:extLst>
          </p:cNvPr>
          <p:cNvSpPr/>
          <p:nvPr/>
        </p:nvSpPr>
        <p:spPr>
          <a:xfrm>
            <a:off x="8598522" y="2287064"/>
            <a:ext cx="1389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latin typeface="Times New Roman"/>
                <a:cs typeface="Calibri"/>
              </a:rPr>
              <a:t>Observation</a:t>
            </a:r>
            <a:r>
              <a:rPr lang="en-US">
                <a:latin typeface="Times New Roman"/>
                <a:cs typeface="Calibri"/>
              </a:rPr>
              <a:t> 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999D65-32C0-C646-B8D3-081B1A813180}"/>
              </a:ext>
            </a:extLst>
          </p:cNvPr>
          <p:cNvSpPr/>
          <p:nvPr/>
        </p:nvSpPr>
        <p:spPr>
          <a:xfrm>
            <a:off x="7420272" y="2694412"/>
            <a:ext cx="374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High delays in discharging of patients 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38092-BAAA-EC4B-98C8-324FCB2E7FB0}"/>
              </a:ext>
            </a:extLst>
          </p:cNvPr>
          <p:cNvSpPr/>
          <p:nvPr/>
        </p:nvSpPr>
        <p:spPr>
          <a:xfrm>
            <a:off x="7495133" y="3867307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Increase unnecessary stay in hospital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298A1-D920-DD4A-BC17-505CC76FE183}"/>
              </a:ext>
            </a:extLst>
          </p:cNvPr>
          <p:cNvSpPr/>
          <p:nvPr/>
        </p:nvSpPr>
        <p:spPr>
          <a:xfrm>
            <a:off x="1136795" y="3833156"/>
            <a:ext cx="344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/>
                <a:cs typeface="Calibri"/>
              </a:rPr>
              <a:t>Disorganized</a:t>
            </a:r>
            <a:r>
              <a:rPr lang="en-US" dirty="0">
                <a:latin typeface="Times New Roman"/>
                <a:cs typeface="Calibri"/>
              </a:rPr>
              <a:t> management process </a:t>
            </a:r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F2AC499-05E7-FE4D-A5E2-4E7333F2D099}"/>
              </a:ext>
            </a:extLst>
          </p:cNvPr>
          <p:cNvSpPr/>
          <p:nvPr/>
        </p:nvSpPr>
        <p:spPr>
          <a:xfrm rot="5400000">
            <a:off x="2674235" y="2784688"/>
            <a:ext cx="369332" cy="14680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60B58F7-07BE-7244-B008-39D0B72F245B}"/>
              </a:ext>
            </a:extLst>
          </p:cNvPr>
          <p:cNvSpPr/>
          <p:nvPr/>
        </p:nvSpPr>
        <p:spPr>
          <a:xfrm rot="5400000">
            <a:off x="9079126" y="2816864"/>
            <a:ext cx="369332" cy="14680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7E3E1-32F4-8B6F-6533-E0008D0F6EE8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33" name="Picture 16" descr="Text, logo&#10;&#10;Description automatically generated">
            <a:extLst>
              <a:ext uri="{FF2B5EF4-FFF2-40B4-BE49-F238E27FC236}">
                <a16:creationId xmlns:a16="http://schemas.microsoft.com/office/drawing/2014/main" id="{FE5EF1A2-38C8-FD43-856A-1CA7B35F5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189" y="10755"/>
            <a:ext cx="2009017" cy="4707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572B77-646D-7340-909C-3CC54AB77A89}"/>
              </a:ext>
            </a:extLst>
          </p:cNvPr>
          <p:cNvSpPr txBox="1"/>
          <p:nvPr/>
        </p:nvSpPr>
        <p:spPr>
          <a:xfrm>
            <a:off x="10960897" y="472090"/>
            <a:ext cx="12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Luo </a:t>
            </a:r>
            <a:r>
              <a:rPr lang="en-SG" err="1">
                <a:latin typeface="Times New Roman" panose="02020603050405020304" pitchFamily="18" charset="0"/>
                <a:cs typeface="Times New Roman" panose="02020603050405020304" pitchFamily="18" charset="0"/>
              </a:rPr>
              <a:t>Yiying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3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9">
            <a:extLst>
              <a:ext uri="{FF2B5EF4-FFF2-40B4-BE49-F238E27FC236}">
                <a16:creationId xmlns:a16="http://schemas.microsoft.com/office/drawing/2014/main" id="{9F69B9AB-1EC7-D140-AA7E-373B0004803E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D45B-9CCB-B24F-A69E-5467FE439B0F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567D1-CB3E-594A-9260-F9DA778B4407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1EB23-B0B4-4E45-83EE-A733AE6AE9BC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677D8-A4F5-274E-AD75-BC0768D942CB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5A19B7-201F-DAA0-DD87-C29363D5359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20D64EB-0B77-0A13-23D9-DF60ACFC7661}"/>
              </a:ext>
            </a:extLst>
          </p:cNvPr>
          <p:cNvSpPr txBox="1">
            <a:spLocks/>
          </p:cNvSpPr>
          <p:nvPr/>
        </p:nvSpPr>
        <p:spPr>
          <a:xfrm>
            <a:off x="193430" y="240022"/>
            <a:ext cx="5099539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Areas for Improvement</a:t>
            </a:r>
            <a:endParaRPr lang="en-US" sz="3200" b="1">
              <a:latin typeface="Times New Roman"/>
              <a:cs typeface="Times New Roman"/>
            </a:endParaRPr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58F862F2-0DA7-22C0-3ABE-289647BF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989" y="6316954"/>
            <a:ext cx="445477" cy="538399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4F529098-148B-D341-9B3A-F81A85B1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13326"/>
              </p:ext>
            </p:extLst>
          </p:nvPr>
        </p:nvGraphicFramePr>
        <p:xfrm>
          <a:off x="562708" y="993097"/>
          <a:ext cx="10941033" cy="49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359">
                  <a:extLst>
                    <a:ext uri="{9D8B030D-6E8A-4147-A177-3AD203B41FA5}">
                      <a16:colId xmlns:a16="http://schemas.microsoft.com/office/drawing/2014/main" val="988580807"/>
                    </a:ext>
                  </a:extLst>
                </a:gridCol>
                <a:gridCol w="7603674">
                  <a:extLst>
                    <a:ext uri="{9D8B030D-6E8A-4147-A177-3AD203B41FA5}">
                      <a16:colId xmlns:a16="http://schemas.microsoft.com/office/drawing/2014/main" val="841596560"/>
                    </a:ext>
                  </a:extLst>
                </a:gridCol>
              </a:tblGrid>
              <a:tr h="51066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Elaboration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478353"/>
                  </a:ext>
                </a:extLst>
              </a:tr>
              <a:tr h="1052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 on higher 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imbalance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 more data with patients of higher stay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separate models for different severity types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631336"/>
                  </a:ext>
                </a:extLst>
              </a:tr>
              <a:tr h="11685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Qualitative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predictors were left out in our machine learning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time series forecast for patient inflow would value add to a hospital management’s decision making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449342"/>
                  </a:ext>
                </a:extLst>
              </a:tr>
              <a:tr h="11685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information for some factors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Unable to analyze factors in greater 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743891"/>
                  </a:ext>
                </a:extLst>
              </a:tr>
              <a:tr h="10416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solution facilitates the planning and allocation of resources by hospital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by the amount of resources hospitals can work with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5166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4D2FA2-9EE8-5BC4-B784-0573F3FB7A15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13" name="Picture 16" descr="Text, logo&#10;&#10;Description automatically generated">
            <a:extLst>
              <a:ext uri="{FF2B5EF4-FFF2-40B4-BE49-F238E27FC236}">
                <a16:creationId xmlns:a16="http://schemas.microsoft.com/office/drawing/2014/main" id="{D6C976A0-0C65-0044-99BF-2AE09E3E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7A7A1-E44D-BD49-9B7A-55C5AF1AC653}"/>
              </a:ext>
            </a:extLst>
          </p:cNvPr>
          <p:cNvSpPr txBox="1"/>
          <p:nvPr/>
        </p:nvSpPr>
        <p:spPr>
          <a:xfrm>
            <a:off x="10960897" y="455761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Luo </a:t>
            </a:r>
            <a:r>
              <a:rPr lang="en-SG" err="1">
                <a:latin typeface="Times New Roman" panose="02020603050405020304" pitchFamily="18" charset="0"/>
                <a:cs typeface="Times New Roman" panose="02020603050405020304" pitchFamily="18" charset="0"/>
              </a:rPr>
              <a:t>Yiying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1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9">
            <a:extLst>
              <a:ext uri="{FF2B5EF4-FFF2-40B4-BE49-F238E27FC236}">
                <a16:creationId xmlns:a16="http://schemas.microsoft.com/office/drawing/2014/main" id="{79CC1BBE-7AD7-9F4A-A29C-B04AF3C8ED82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241410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Conclusion</a:t>
            </a:r>
            <a:endParaRPr lang="en-US" sz="3200" b="1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8654C9-0493-7745-B86E-CD9EF4677800}"/>
              </a:ext>
            </a:extLst>
          </p:cNvPr>
          <p:cNvSpPr/>
          <p:nvPr/>
        </p:nvSpPr>
        <p:spPr>
          <a:xfrm>
            <a:off x="-2243" y="1065099"/>
            <a:ext cx="12192000" cy="346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latin typeface="Times New Roman"/>
                <a:cs typeface="Times New Roman"/>
              </a:rPr>
              <a:t>In all..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6D581-2111-5788-8CA7-CA26955FFBC3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17" name="Chevron 30">
            <a:extLst>
              <a:ext uri="{FF2B5EF4-FFF2-40B4-BE49-F238E27FC236}">
                <a16:creationId xmlns:a16="http://schemas.microsoft.com/office/drawing/2014/main" id="{CA0FE42B-9BDD-442C-9E8B-802FD1037716}"/>
              </a:ext>
            </a:extLst>
          </p:cNvPr>
          <p:cNvSpPr/>
          <p:nvPr/>
        </p:nvSpPr>
        <p:spPr>
          <a:xfrm>
            <a:off x="-3941" y="1926510"/>
            <a:ext cx="3932183" cy="689692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18" name="Chevron 30">
            <a:extLst>
              <a:ext uri="{FF2B5EF4-FFF2-40B4-BE49-F238E27FC236}">
                <a16:creationId xmlns:a16="http://schemas.microsoft.com/office/drawing/2014/main" id="{3FA0ADB7-DB6E-47CC-BE8C-8B013F9265ED}"/>
              </a:ext>
            </a:extLst>
          </p:cNvPr>
          <p:cNvSpPr/>
          <p:nvPr/>
        </p:nvSpPr>
        <p:spPr>
          <a:xfrm>
            <a:off x="3733924" y="1926506"/>
            <a:ext cx="4508061" cy="68969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Analytics Solution</a:t>
            </a:r>
          </a:p>
        </p:txBody>
      </p:sp>
      <p:sp>
        <p:nvSpPr>
          <p:cNvPr id="19" name="Chevron 30">
            <a:extLst>
              <a:ext uri="{FF2B5EF4-FFF2-40B4-BE49-F238E27FC236}">
                <a16:creationId xmlns:a16="http://schemas.microsoft.com/office/drawing/2014/main" id="{10FDC796-0722-4B39-B7C2-4D733135304E}"/>
              </a:ext>
            </a:extLst>
          </p:cNvPr>
          <p:cNvSpPr/>
          <p:nvPr/>
        </p:nvSpPr>
        <p:spPr>
          <a:xfrm>
            <a:off x="8005745" y="1928887"/>
            <a:ext cx="4186254" cy="68731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Recommendations</a:t>
            </a:r>
          </a:p>
        </p:txBody>
      </p:sp>
      <p:sp>
        <p:nvSpPr>
          <p:cNvPr id="20" name="Rectangle: Rounded Corners 32">
            <a:extLst>
              <a:ext uri="{FF2B5EF4-FFF2-40B4-BE49-F238E27FC236}">
                <a16:creationId xmlns:a16="http://schemas.microsoft.com/office/drawing/2014/main" id="{7426D173-107A-4156-A5EE-E90E8C5D637F}"/>
              </a:ext>
            </a:extLst>
          </p:cNvPr>
          <p:cNvSpPr/>
          <p:nvPr/>
        </p:nvSpPr>
        <p:spPr>
          <a:xfrm>
            <a:off x="205842" y="2872234"/>
            <a:ext cx="3645877" cy="3208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Inaccurate Prescription of LOS is detrimental to patients and hospitals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32">
            <a:extLst>
              <a:ext uri="{FF2B5EF4-FFF2-40B4-BE49-F238E27FC236}">
                <a16:creationId xmlns:a16="http://schemas.microsoft.com/office/drawing/2014/main" id="{DF637087-2470-4ECE-BCB3-9443CDC9BED8}"/>
              </a:ext>
            </a:extLst>
          </p:cNvPr>
          <p:cNvSpPr/>
          <p:nvPr/>
        </p:nvSpPr>
        <p:spPr>
          <a:xfrm>
            <a:off x="4116843" y="2882050"/>
            <a:ext cx="3645877" cy="3208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sz="16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sz="16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sz="16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: Rounded Corners 32">
            <a:extLst>
              <a:ext uri="{FF2B5EF4-FFF2-40B4-BE49-F238E27FC236}">
                <a16:creationId xmlns:a16="http://schemas.microsoft.com/office/drawing/2014/main" id="{0940018E-375D-4F74-BA06-EB201E5D3820}"/>
              </a:ext>
            </a:extLst>
          </p:cNvPr>
          <p:cNvSpPr/>
          <p:nvPr/>
        </p:nvSpPr>
        <p:spPr>
          <a:xfrm>
            <a:off x="8241985" y="2882050"/>
            <a:ext cx="3645877" cy="3208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3724986-F44E-FD39-D18B-7BE3169275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9717" y="4336612"/>
            <a:ext cx="355600" cy="431800"/>
            <a:chOff x="4634" y="2660"/>
            <a:chExt cx="224" cy="272"/>
          </a:xfrm>
        </p:grpSpPr>
        <p:sp>
          <p:nvSpPr>
            <p:cNvPr id="25" name="AutoShape 13">
              <a:extLst>
                <a:ext uri="{FF2B5EF4-FFF2-40B4-BE49-F238E27FC236}">
                  <a16:creationId xmlns:a16="http://schemas.microsoft.com/office/drawing/2014/main" id="{781AF90F-6478-170C-C52B-9B257AB9A3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34" y="2660"/>
              <a:ext cx="2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CEA665E-D013-8CDB-C4CA-0F6D4D9EE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683"/>
              <a:ext cx="197" cy="197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B46AA0FD-3570-E863-A3E0-A9CB8AA3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706"/>
              <a:ext cx="12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645F0697-2FC4-FE85-BBDC-AAA0ED56C2DE}"/>
              </a:ext>
            </a:extLst>
          </p:cNvPr>
          <p:cNvSpPr/>
          <p:nvPr/>
        </p:nvSpPr>
        <p:spPr>
          <a:xfrm>
            <a:off x="4333864" y="5321334"/>
            <a:ext cx="302342" cy="304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098" name="Picture 2" descr="Accuracy ">
            <a:extLst>
              <a:ext uri="{FF2B5EF4-FFF2-40B4-BE49-F238E27FC236}">
                <a16:creationId xmlns:a16="http://schemas.microsoft.com/office/drawing/2014/main" id="{FD51CF9A-7AA5-4ADB-B5F1-1229CF361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86" y="3150626"/>
            <a:ext cx="937748" cy="9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lution ">
            <a:extLst>
              <a:ext uri="{FF2B5EF4-FFF2-40B4-BE49-F238E27FC236}">
                <a16:creationId xmlns:a16="http://schemas.microsoft.com/office/drawing/2014/main" id="{AF28C2F7-7BFB-42B3-AC63-CF2EF78C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29" y="306302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ey ">
            <a:extLst>
              <a:ext uri="{FF2B5EF4-FFF2-40B4-BE49-F238E27FC236}">
                <a16:creationId xmlns:a16="http://schemas.microsoft.com/office/drawing/2014/main" id="{3A0C2549-BD3A-4F84-82E8-0BAA2790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625" y="3111334"/>
            <a:ext cx="826264" cy="8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049AC1-B919-B9B5-197A-C42B5B13B4A1}"/>
              </a:ext>
            </a:extLst>
          </p:cNvPr>
          <p:cNvSpPr txBox="1"/>
          <p:nvPr/>
        </p:nvSpPr>
        <p:spPr>
          <a:xfrm>
            <a:off x="4724399" y="408502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ML Model (CART) for consistent and accurate LOS prediction</a:t>
            </a:r>
            <a:endParaRPr lang="en-US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AEACDD-361A-3647-6013-A66BF8580FE2}"/>
              </a:ext>
            </a:extLst>
          </p:cNvPr>
          <p:cNvSpPr txBox="1"/>
          <p:nvPr/>
        </p:nvSpPr>
        <p:spPr>
          <a:xfrm>
            <a:off x="4657068" y="5059965"/>
            <a:ext cx="2953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Interactive Dashboard for monitoring of significant actionable areas</a:t>
            </a:r>
            <a:endParaRPr lang="en-US">
              <a:cs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47BC47-292C-0D39-1491-AFEA7CF4F421}"/>
              </a:ext>
            </a:extLst>
          </p:cNvPr>
          <p:cNvSpPr txBox="1"/>
          <p:nvPr/>
        </p:nvSpPr>
        <p:spPr>
          <a:xfrm>
            <a:off x="8986563" y="4090494"/>
            <a:ext cx="2944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Improve segmentation of patients to prevent prolonged length of stay 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A6CDD6-59BA-1C9E-66D0-D31364F8A7D3}"/>
              </a:ext>
            </a:extLst>
          </p:cNvPr>
          <p:cNvSpPr txBox="1"/>
          <p:nvPr/>
        </p:nvSpPr>
        <p:spPr>
          <a:xfrm>
            <a:off x="8796611" y="52844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Shared Discharge Plan</a:t>
            </a:r>
            <a:endParaRPr lang="en-US">
              <a:ea typeface="+mn-lt"/>
              <a:cs typeface="+mn-lt"/>
            </a:endParaRPr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id="{76BF9F0D-F2F9-EDE8-37CC-E42C6EF40D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5164" y="4336611"/>
            <a:ext cx="355600" cy="431800"/>
            <a:chOff x="4634" y="2660"/>
            <a:chExt cx="224" cy="272"/>
          </a:xfrm>
        </p:grpSpPr>
        <p:sp>
          <p:nvSpPr>
            <p:cNvPr id="38" name="AutoShape 13">
              <a:extLst>
                <a:ext uri="{FF2B5EF4-FFF2-40B4-BE49-F238E27FC236}">
                  <a16:creationId xmlns:a16="http://schemas.microsoft.com/office/drawing/2014/main" id="{07B93745-DA49-7D2B-DD58-D24E6652093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34" y="2660"/>
              <a:ext cx="2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BCA01F7E-20B2-E489-F400-0BFD0FC2A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683"/>
              <a:ext cx="197" cy="197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1F10DFA1-03F9-7CE2-53B7-7F3B04A6F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706"/>
              <a:ext cx="12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2296E57-65BB-A2A5-DDB9-6B495DBA7C35}"/>
              </a:ext>
            </a:extLst>
          </p:cNvPr>
          <p:cNvSpPr/>
          <p:nvPr/>
        </p:nvSpPr>
        <p:spPr>
          <a:xfrm>
            <a:off x="8599311" y="5321333"/>
            <a:ext cx="302342" cy="304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8C8EAA2-52AE-8A43-AE75-FD0712739678}"/>
              </a:ext>
            </a:extLst>
          </p:cNvPr>
          <p:cNvSpPr txBox="1"/>
          <p:nvPr/>
        </p:nvSpPr>
        <p:spPr>
          <a:xfrm>
            <a:off x="10960897" y="455761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Luo </a:t>
            </a:r>
            <a:r>
              <a:rPr lang="en-SG" err="1">
                <a:latin typeface="Times New Roman" panose="02020603050405020304" pitchFamily="18" charset="0"/>
                <a:cs typeface="Times New Roman" panose="02020603050405020304" pitchFamily="18" charset="0"/>
              </a:rPr>
              <a:t>Yiying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A picture containing indoor, white, counter, bathtub&#10;&#10;Description automatically generated">
            <a:extLst>
              <a:ext uri="{FF2B5EF4-FFF2-40B4-BE49-F238E27FC236}">
                <a16:creationId xmlns:a16="http://schemas.microsoft.com/office/drawing/2014/main" id="{3C4B27A9-155E-9E4D-8CDB-1642BBAB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509"/>
            <a:ext cx="12356121" cy="7289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40F919-E85D-0940-80D9-86248DE4C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060" y="1532889"/>
            <a:ext cx="9144000" cy="23876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Picture 16" descr="Text, logo&#10;&#10;Description automatically generated">
            <a:extLst>
              <a:ext uri="{FF2B5EF4-FFF2-40B4-BE49-F238E27FC236}">
                <a16:creationId xmlns:a16="http://schemas.microsoft.com/office/drawing/2014/main" id="{5FA60FF0-A5BB-0C49-B4F6-157432DE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508" y="274477"/>
            <a:ext cx="2009017" cy="4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1796930" y="6090138"/>
            <a:ext cx="8598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SG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lower the number of available rooms per ward,</a:t>
            </a:r>
            <a:endParaRPr lang="en-SG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SG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higher the average administrative delay.</a:t>
            </a:r>
            <a:endParaRPr lang="en-SG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121531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Appendix</a:t>
            </a:r>
            <a:endParaRPr lang="en-US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6D581-2111-5788-8CA7-CA26955FFBC3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DA3D1EB9-76EA-4FAE-BDB7-348929E97E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26" y="910714"/>
            <a:ext cx="6157548" cy="49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6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1796930" y="5924454"/>
            <a:ext cx="8598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SG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greater the number of available rooms per ward, </a:t>
            </a:r>
            <a:endParaRPr lang="en-SG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SG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lower the average length of stay </a:t>
            </a:r>
            <a:endParaRPr lang="en-SG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229782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Appendix</a:t>
            </a:r>
            <a:endParaRPr lang="en-US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6D581-2111-5788-8CA7-CA26955FFBC3}"/>
              </a:ext>
            </a:extLst>
          </p:cNvPr>
          <p:cNvSpPr txBox="1"/>
          <p:nvPr/>
        </p:nvSpPr>
        <p:spPr>
          <a:xfrm>
            <a:off x="7833337" y="6386119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A5548A2-FBAB-431B-8073-372165845B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02" y="1213437"/>
            <a:ext cx="8910396" cy="458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65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1489050" y="5974304"/>
            <a:ext cx="8598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</a:rPr>
              <a:t>Live </a:t>
            </a:r>
            <a:r>
              <a:rPr lang="en-US" b="1">
                <a:latin typeface="Times New Roman"/>
              </a:rPr>
              <a:t>Section 9.2.1 in written report </a:t>
            </a:r>
          </a:p>
          <a:p>
            <a:pPr algn="ctr"/>
            <a:r>
              <a:rPr lang="en-US" b="1">
                <a:latin typeface="Times New Roman"/>
              </a:rPr>
              <a:t>(Help doctors understand vacancy to prevent overcrowding in wards )</a:t>
            </a:r>
            <a:endParaRPr lang="en-US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229782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Appendix</a:t>
            </a:r>
            <a:endParaRPr lang="en-US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pic>
        <p:nvPicPr>
          <p:cNvPr id="41" name="Picture 40" descr="Graphical user interface&#10;&#10;Description automatically generated">
            <a:extLst>
              <a:ext uri="{FF2B5EF4-FFF2-40B4-BE49-F238E27FC236}">
                <a16:creationId xmlns:a16="http://schemas.microsoft.com/office/drawing/2014/main" id="{F618FFF1-1CDE-5C46-807B-810B9F50D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9" y="910714"/>
            <a:ext cx="8598140" cy="49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8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229782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Appendix</a:t>
            </a:r>
            <a:endParaRPr lang="en-US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6D581-2111-5788-8CA7-CA26955FFBC3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9A14C3-CEF6-412C-A2DE-E192DEBC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" y="1598593"/>
            <a:ext cx="6095885" cy="3502466"/>
          </a:xfrm>
          <a:prstGeom prst="rect">
            <a:avLst/>
          </a:prstGeom>
        </p:spPr>
      </p:pic>
      <p:pic>
        <p:nvPicPr>
          <p:cNvPr id="15" name="Picture 1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7B3FF0E-FAF4-E14A-920E-80213DA7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275" y="1598593"/>
            <a:ext cx="6028438" cy="35024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E12F4-5E10-6149-8C89-6B24B44D8632}"/>
              </a:ext>
            </a:extLst>
          </p:cNvPr>
          <p:cNvSpPr txBox="1"/>
          <p:nvPr/>
        </p:nvSpPr>
        <p:spPr>
          <a:xfrm>
            <a:off x="1838573" y="5117726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1B4E6-E981-B24F-87C9-82EA127ED064}"/>
              </a:ext>
            </a:extLst>
          </p:cNvPr>
          <p:cNvSpPr txBox="1"/>
          <p:nvPr/>
        </p:nvSpPr>
        <p:spPr>
          <a:xfrm>
            <a:off x="8111673" y="5074741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B5C185-3679-4002-95AB-07055D9D950B}"/>
              </a:ext>
            </a:extLst>
          </p:cNvPr>
          <p:cNvSpPr txBox="1"/>
          <p:nvPr/>
        </p:nvSpPr>
        <p:spPr>
          <a:xfrm>
            <a:off x="1907931" y="5865304"/>
            <a:ext cx="8598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</a:rPr>
              <a:t>Live </a:t>
            </a:r>
            <a:r>
              <a:rPr lang="en-US" b="1">
                <a:latin typeface="Times New Roman"/>
              </a:rPr>
              <a:t>Section 9.2.1 in written report (Help doctors </a:t>
            </a:r>
          </a:p>
          <a:p>
            <a:pPr algn="ctr"/>
            <a:r>
              <a:rPr lang="en-US" b="1">
                <a:latin typeface="Times New Roman"/>
              </a:rPr>
              <a:t>understand severity spread of patients in different wards)</a:t>
            </a:r>
            <a:endParaRPr lang="en-US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16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229782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Appendix</a:t>
            </a:r>
            <a:endParaRPr lang="en-US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6D581-2111-5788-8CA7-CA26955FFBC3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A72AFD3-1A0D-49F6-A05B-4F0999B11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886" y="881497"/>
            <a:ext cx="9240227" cy="5208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AEEFF0-9D69-42F5-B06E-645651993B55}"/>
              </a:ext>
            </a:extLst>
          </p:cNvPr>
          <p:cNvSpPr txBox="1"/>
          <p:nvPr/>
        </p:nvSpPr>
        <p:spPr>
          <a:xfrm>
            <a:off x="1890605" y="6031254"/>
            <a:ext cx="841078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Times New Roman"/>
              </a:rPr>
              <a:t>Section 9.2.2 and 9.2.3 in written report</a:t>
            </a:r>
          </a:p>
          <a:p>
            <a:pPr algn="ctr"/>
            <a:r>
              <a:rPr lang="en-US" sz="1600" b="1">
                <a:latin typeface="Times New Roman"/>
                <a:cs typeface="Times New Roman"/>
              </a:rPr>
              <a:t>(Help hospital management identify high LOS/Delay, </a:t>
            </a:r>
            <a:r>
              <a:rPr lang="en-US" sz="1600" b="1" err="1">
                <a:latin typeface="Times New Roman"/>
                <a:cs typeface="Times New Roman"/>
              </a:rPr>
              <a:t>eg</a:t>
            </a:r>
            <a:r>
              <a:rPr lang="en-US" sz="1600" b="1">
                <a:latin typeface="Times New Roman"/>
                <a:cs typeface="Times New Roman"/>
              </a:rPr>
              <a:t> ward U highest LOS/Delay</a:t>
            </a:r>
          </a:p>
          <a:p>
            <a:pPr algn="ctr"/>
            <a:r>
              <a:rPr lang="en-US" sz="1600" b="1">
                <a:latin typeface="Times New Roman"/>
                <a:cs typeface="Times New Roman"/>
              </a:rPr>
              <a:t>Further prevents bottlenecks)</a:t>
            </a:r>
          </a:p>
        </p:txBody>
      </p:sp>
    </p:spTree>
    <p:extLst>
      <p:ext uri="{BB962C8B-B14F-4D97-AF65-F5344CB8AC3E}">
        <p14:creationId xmlns:p14="http://schemas.microsoft.com/office/powerpoint/2010/main" val="427184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229782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Appendix</a:t>
            </a:r>
            <a:endParaRPr lang="en-US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6D581-2111-5788-8CA7-CA26955FFBC3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B6B8F3-49E2-4BBF-8A11-1B9A2F3D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85" y="910714"/>
            <a:ext cx="7193928" cy="4754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7DBA30-2E02-48E3-90BC-08C4A27D0E24}"/>
              </a:ext>
            </a:extLst>
          </p:cNvPr>
          <p:cNvSpPr txBox="1"/>
          <p:nvPr/>
        </p:nvSpPr>
        <p:spPr>
          <a:xfrm>
            <a:off x="1247990" y="5807683"/>
            <a:ext cx="85981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</a:rPr>
              <a:t>Live </a:t>
            </a:r>
            <a:r>
              <a:rPr lang="en-US" b="1">
                <a:latin typeface="Times New Roman"/>
              </a:rPr>
              <a:t>Section 9.2.2 in written report</a:t>
            </a:r>
            <a:endParaRPr lang="en-US" b="1">
              <a:latin typeface="Times New Roman"/>
              <a:cs typeface="Times New Roman"/>
            </a:endParaRPr>
          </a:p>
          <a:p>
            <a:pPr algn="ctr"/>
            <a:r>
              <a:rPr lang="en-US" b="1">
                <a:latin typeface="Times New Roman"/>
                <a:cs typeface="Times New Roman"/>
              </a:rPr>
              <a:t>(Help hospital management target patient related processes with high LOS/Delay,</a:t>
            </a:r>
          </a:p>
          <a:p>
            <a:pPr algn="ctr"/>
            <a:r>
              <a:rPr lang="en-US" b="1">
                <a:latin typeface="Times New Roman"/>
                <a:cs typeface="Times New Roman"/>
              </a:rPr>
              <a:t>EG: Discharge to skilled nursing home has highest LOS/Admin Delay)</a:t>
            </a:r>
            <a:endParaRPr lang="en-US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84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273A-5696-1D48-B523-4D32AC69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95" y="320876"/>
            <a:ext cx="10537173" cy="632531"/>
          </a:xfrm>
        </p:spPr>
        <p:txBody>
          <a:bodyPr>
            <a:normAutofit fontScale="90000"/>
          </a:bodyPr>
          <a:lstStyle/>
          <a:p>
            <a:r>
              <a:rPr lang="en-SG" sz="3200" b="1">
                <a:latin typeface="Times New Roman"/>
                <a:cs typeface="Times New Roman"/>
              </a:rPr>
              <a:t>Case Justification</a:t>
            </a:r>
            <a:br>
              <a:rPr lang="en-SG" sz="3200" b="1">
                <a:latin typeface="Times New Roman"/>
              </a:rPr>
            </a:b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ECFFBEB-29D1-E3CF-2371-0437A6AFD368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43ED58C-2D51-CFAF-9819-7F580280CFBC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9472FA6-55E6-D6E2-7FD7-8D1413AC825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101A6A0-1313-13ED-4A5D-E89F3762EB1F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CBC245C-90F6-D74B-C6DB-E8AD8BE2FD30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7CDD1-1265-15E9-9242-9B603422BD10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9">
            <a:extLst>
              <a:ext uri="{FF2B5EF4-FFF2-40B4-BE49-F238E27FC236}">
                <a16:creationId xmlns:a16="http://schemas.microsoft.com/office/drawing/2014/main" id="{ACF5BA14-AAD1-2942-BA0F-AF229C37923A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6D243-3A80-9543-9465-1651B5E2C39F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AECBB-EEB3-204C-A378-BC85B74A7012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A4F06-348E-EA41-BE6E-6BE8BFC69A7C}"/>
              </a:ext>
            </a:extLst>
          </p:cNvPr>
          <p:cNvSpPr txBox="1"/>
          <p:nvPr/>
        </p:nvSpPr>
        <p:spPr>
          <a:xfrm>
            <a:off x="5292969" y="6463097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47885-4E1C-2F4B-A9C1-9DD72BBB1EE3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8" name="Picture 25">
            <a:extLst>
              <a:ext uri="{FF2B5EF4-FFF2-40B4-BE49-F238E27FC236}">
                <a16:creationId xmlns:a16="http://schemas.microsoft.com/office/drawing/2014/main" id="{1BD5035F-C8E8-2D62-1F8D-E3266399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D478B2-EEBE-77EF-CA4D-8FCA90CFE817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grpSp>
        <p:nvGrpSpPr>
          <p:cNvPr id="64" name="Group 14">
            <a:extLst>
              <a:ext uri="{FF2B5EF4-FFF2-40B4-BE49-F238E27FC236}">
                <a16:creationId xmlns:a16="http://schemas.microsoft.com/office/drawing/2014/main" id="{3CD33E3D-1266-4E6E-8C76-18E8687749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" y="3"/>
            <a:ext cx="9085263" cy="2566988"/>
            <a:chOff x="0" y="0"/>
            <a:chExt cx="5723" cy="1617"/>
          </a:xfrm>
        </p:grpSpPr>
        <p:sp>
          <p:nvSpPr>
            <p:cNvPr id="65" name="AutoShape 13">
              <a:extLst>
                <a:ext uri="{FF2B5EF4-FFF2-40B4-BE49-F238E27FC236}">
                  <a16:creationId xmlns:a16="http://schemas.microsoft.com/office/drawing/2014/main" id="{F507AD5B-AF0E-4343-8577-9B79C5BEED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57" y="1323"/>
              <a:ext cx="26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D1E21C34-D4B7-4158-88ED-93354FAD8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0" cy="0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7FB4F09-1B6C-417E-950E-7338133A2960}"/>
              </a:ext>
            </a:extLst>
          </p:cNvPr>
          <p:cNvSpPr/>
          <p:nvPr/>
        </p:nvSpPr>
        <p:spPr>
          <a:xfrm>
            <a:off x="562708" y="2758552"/>
            <a:ext cx="11209863" cy="107781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7CA337-9F0F-4E89-A5DA-7582BFA20BE0}"/>
              </a:ext>
            </a:extLst>
          </p:cNvPr>
          <p:cNvSpPr txBox="1"/>
          <p:nvPr/>
        </p:nvSpPr>
        <p:spPr>
          <a:xfrm>
            <a:off x="491068" y="2918086"/>
            <a:ext cx="112098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LOS?</a:t>
            </a:r>
          </a:p>
        </p:txBody>
      </p:sp>
      <p:pic>
        <p:nvPicPr>
          <p:cNvPr id="23" name="Picture 16" descr="Text, logo&#10;&#10;Description automatically generated">
            <a:extLst>
              <a:ext uri="{FF2B5EF4-FFF2-40B4-BE49-F238E27FC236}">
                <a16:creationId xmlns:a16="http://schemas.microsoft.com/office/drawing/2014/main" id="{37B0B480-594C-2144-8D1D-209D7CB17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060" y="33831"/>
            <a:ext cx="2009017" cy="47071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FA5EF3A-28F7-43F6-A9C7-7CDD3B6A08A1}"/>
              </a:ext>
            </a:extLst>
          </p:cNvPr>
          <p:cNvSpPr txBox="1"/>
          <p:nvPr/>
        </p:nvSpPr>
        <p:spPr>
          <a:xfrm>
            <a:off x="10968491" y="416114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Roydon Au</a:t>
            </a:r>
          </a:p>
        </p:txBody>
      </p:sp>
    </p:spTree>
    <p:extLst>
      <p:ext uri="{BB962C8B-B14F-4D97-AF65-F5344CB8AC3E}">
        <p14:creationId xmlns:p14="http://schemas.microsoft.com/office/powerpoint/2010/main" val="1194766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F61AB-D471-1042-9251-89DD09E7B500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67E08-9AA0-EF41-9B06-4E9A270CB345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60E9-DEF0-7C48-BEE9-5A63893CD7B3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FBFFD-BA72-0B42-96B8-78B1F2F8DA95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92EA-8FE4-B0EA-3A6D-8DCEEAE646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FF2D09E-4289-8A98-ADCE-09F7A079841A}"/>
              </a:ext>
            </a:extLst>
          </p:cNvPr>
          <p:cNvSpPr txBox="1">
            <a:spLocks/>
          </p:cNvSpPr>
          <p:nvPr/>
        </p:nvSpPr>
        <p:spPr>
          <a:xfrm>
            <a:off x="169985" y="229782"/>
            <a:ext cx="3475892" cy="6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Appendix</a:t>
            </a:r>
            <a:endParaRPr lang="en-US"/>
          </a:p>
        </p:txBody>
      </p:sp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DF7E4BA-45DC-91D6-1EBD-098293CA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5" y="6269348"/>
            <a:ext cx="445477" cy="5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6D581-2111-5788-8CA7-CA26955FFBC3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pic>
        <p:nvPicPr>
          <p:cNvPr id="46" name="Picture 16" descr="Text, logo&#10;&#10;Description automatically generated">
            <a:extLst>
              <a:ext uri="{FF2B5EF4-FFF2-40B4-BE49-F238E27FC236}">
                <a16:creationId xmlns:a16="http://schemas.microsoft.com/office/drawing/2014/main" id="{A5EF0636-B107-2144-92CE-F26DE92A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7DBA30-2E02-48E3-90BC-08C4A27D0E24}"/>
              </a:ext>
            </a:extLst>
          </p:cNvPr>
          <p:cNvSpPr txBox="1"/>
          <p:nvPr/>
        </p:nvSpPr>
        <p:spPr>
          <a:xfrm>
            <a:off x="4486046" y="5038224"/>
            <a:ext cx="85981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</a:rPr>
              <a:t>Live </a:t>
            </a:r>
            <a:r>
              <a:rPr lang="en-US" b="1">
                <a:latin typeface="Times New Roman"/>
              </a:rPr>
              <a:t>Section 10.1 in written report </a:t>
            </a:r>
          </a:p>
          <a:p>
            <a:pPr algn="ctr"/>
            <a:r>
              <a:rPr lang="en-US" b="1">
                <a:latin typeface="Times New Roman"/>
              </a:rPr>
              <a:t>(Similar severity spread within different ward types</a:t>
            </a:r>
          </a:p>
          <a:p>
            <a:pPr algn="ctr"/>
            <a:r>
              <a:rPr lang="en-US" b="1">
                <a:latin typeface="Times New Roman"/>
              </a:rPr>
              <a:t>which could prolong LOS)</a:t>
            </a:r>
            <a:endParaRPr lang="en-US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12EB6B-02AC-453E-8E1C-79C8B383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784983"/>
            <a:ext cx="5292969" cy="3014445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DE33BE-6561-45FD-BAB0-9A7343AAD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648" y="784982"/>
            <a:ext cx="6874936" cy="3944333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4763F3-705A-475E-9078-9935912E1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165"/>
            <a:ext cx="5347648" cy="30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8DD9293-C052-B646-B79C-4752E001E359}"/>
              </a:ext>
            </a:extLst>
          </p:cNvPr>
          <p:cNvSpPr/>
          <p:nvPr/>
        </p:nvSpPr>
        <p:spPr>
          <a:xfrm>
            <a:off x="8548154" y="2192118"/>
            <a:ext cx="2926188" cy="1463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565245-1834-D041-99AA-002EB6974D1F}"/>
              </a:ext>
            </a:extLst>
          </p:cNvPr>
          <p:cNvSpPr/>
          <p:nvPr/>
        </p:nvSpPr>
        <p:spPr>
          <a:xfrm>
            <a:off x="2885266" y="3983564"/>
            <a:ext cx="2926188" cy="1463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77D61D-0EF0-2E44-B315-2030CDF0908C}"/>
              </a:ext>
            </a:extLst>
          </p:cNvPr>
          <p:cNvSpPr/>
          <p:nvPr/>
        </p:nvSpPr>
        <p:spPr>
          <a:xfrm>
            <a:off x="4742465" y="2197456"/>
            <a:ext cx="2926188" cy="1463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0EDDED-20C5-7F4D-9108-2888708BD415}"/>
              </a:ext>
            </a:extLst>
          </p:cNvPr>
          <p:cNvSpPr/>
          <p:nvPr/>
        </p:nvSpPr>
        <p:spPr>
          <a:xfrm>
            <a:off x="943928" y="2208232"/>
            <a:ext cx="2926188" cy="1463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7273A-5696-1D48-B523-4D32AC69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53" y="244991"/>
            <a:ext cx="10537173" cy="632531"/>
          </a:xfrm>
        </p:spPr>
        <p:txBody>
          <a:bodyPr>
            <a:normAutofit/>
          </a:bodyPr>
          <a:lstStyle/>
          <a:p>
            <a:r>
              <a:rPr lang="en-SG" sz="3200" b="1">
                <a:latin typeface="Times New Roman"/>
                <a:cs typeface="Times New Roman"/>
              </a:rPr>
              <a:t>Case Justification</a:t>
            </a: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ECFFBEB-29D1-E3CF-2371-0437A6AFD368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43ED58C-2D51-CFAF-9819-7F580280CFBC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9472FA6-55E6-D6E2-7FD7-8D1413AC825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101A6A0-1313-13ED-4A5D-E89F3762EB1F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CBC245C-90F6-D74B-C6DB-E8AD8BE2FD30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7CDD1-1265-15E9-9242-9B603422BD10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9">
            <a:extLst>
              <a:ext uri="{FF2B5EF4-FFF2-40B4-BE49-F238E27FC236}">
                <a16:creationId xmlns:a16="http://schemas.microsoft.com/office/drawing/2014/main" id="{ACF5BA14-AAD1-2942-BA0F-AF229C37923A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6D243-3A80-9543-9465-1651B5E2C39F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AECBB-EEB3-204C-A378-BC85B74A7012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A4F06-348E-EA41-BE6E-6BE8BFC69A7C}"/>
              </a:ext>
            </a:extLst>
          </p:cNvPr>
          <p:cNvSpPr txBox="1"/>
          <p:nvPr/>
        </p:nvSpPr>
        <p:spPr>
          <a:xfrm>
            <a:off x="5292969" y="6463097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47885-4E1C-2F4B-A9C1-9DD72BBB1EE3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8" name="Picture 25">
            <a:extLst>
              <a:ext uri="{FF2B5EF4-FFF2-40B4-BE49-F238E27FC236}">
                <a16:creationId xmlns:a16="http://schemas.microsoft.com/office/drawing/2014/main" id="{1BD5035F-C8E8-2D62-1F8D-E3266399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pic>
        <p:nvPicPr>
          <p:cNvPr id="4" name="Picture 16" descr="Text, logo&#10;&#10;Description automatically generated">
            <a:extLst>
              <a:ext uri="{FF2B5EF4-FFF2-40B4-BE49-F238E27FC236}">
                <a16:creationId xmlns:a16="http://schemas.microsoft.com/office/drawing/2014/main" id="{7193382C-D29A-A56F-6526-FC1993F8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173" y="31433"/>
            <a:ext cx="2009017" cy="470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CBF445-7985-3A5A-3BFB-E25F46BB47EF}"/>
              </a:ext>
            </a:extLst>
          </p:cNvPr>
          <p:cNvSpPr/>
          <p:nvPr/>
        </p:nvSpPr>
        <p:spPr>
          <a:xfrm>
            <a:off x="415733" y="1101316"/>
            <a:ext cx="5641062" cy="465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Times New Roman"/>
              </a:rPr>
              <a:t>Key Implications of Inaccurate LOS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B2ABE2-625C-8C6E-AB15-51D7E571EDFA}"/>
              </a:ext>
            </a:extLst>
          </p:cNvPr>
          <p:cNvSpPr txBox="1"/>
          <p:nvPr/>
        </p:nvSpPr>
        <p:spPr>
          <a:xfrm>
            <a:off x="999331" y="2742534"/>
            <a:ext cx="2800180" cy="610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1600">
                <a:latin typeface="Times New Roman"/>
                <a:cs typeface="Times New Roman"/>
              </a:rPr>
              <a:t>Impaired clinical capabilities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>
                <a:latin typeface="Times New Roman"/>
                <a:cs typeface="Times New Roman"/>
              </a:rPr>
              <a:t>Resources inefficiency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B1C38A-94DD-004B-A6DD-02D22BF92391}"/>
              </a:ext>
            </a:extLst>
          </p:cNvPr>
          <p:cNvSpPr/>
          <p:nvPr/>
        </p:nvSpPr>
        <p:spPr>
          <a:xfrm>
            <a:off x="947608" y="2230513"/>
            <a:ext cx="2903627" cy="30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478B2-EEBE-77EF-CA4D-8FCA90CFE817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5A171F-8E9B-D001-BCF4-1B5C934689E4}"/>
              </a:ext>
            </a:extLst>
          </p:cNvPr>
          <p:cNvSpPr txBox="1"/>
          <p:nvPr/>
        </p:nvSpPr>
        <p:spPr>
          <a:xfrm>
            <a:off x="4776371" y="2696872"/>
            <a:ext cx="29036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Stagnancy of patient throughput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Times New Roman"/>
              </a:rPr>
              <a:t>Slower revenue &amp; wasted opportunities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DA20FE-DD88-A444-A28F-0DD90B6971D5}"/>
              </a:ext>
            </a:extLst>
          </p:cNvPr>
          <p:cNvSpPr txBox="1"/>
          <p:nvPr/>
        </p:nvSpPr>
        <p:spPr>
          <a:xfrm>
            <a:off x="8888501" y="2663154"/>
            <a:ext cx="2243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Inefficient patient intake 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Times New Roman"/>
              </a:rPr>
              <a:t>Delayed Procedures</a:t>
            </a:r>
          </a:p>
          <a:p>
            <a:pPr algn="ctr"/>
            <a:r>
              <a:rPr lang="en-US" sz="1600">
                <a:latin typeface="Times New Roman"/>
                <a:cs typeface="Times New Roman"/>
              </a:rPr>
              <a:t>Lesser available wards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9BCD1-540F-EA4A-8078-B7D5424F2F5C}"/>
              </a:ext>
            </a:extLst>
          </p:cNvPr>
          <p:cNvSpPr txBox="1"/>
          <p:nvPr/>
        </p:nvSpPr>
        <p:spPr>
          <a:xfrm>
            <a:off x="2745265" y="4522924"/>
            <a:ext cx="32061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Compromise patient experiences 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Times New Roman"/>
              </a:rPr>
              <a:t>Increase in the risk of infections</a:t>
            </a:r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51B75096-766B-45BD-BA94-8D126329E6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4734" y="2156730"/>
            <a:ext cx="419100" cy="465138"/>
            <a:chOff x="607" y="1352"/>
            <a:chExt cx="264" cy="293"/>
          </a:xfrm>
        </p:grpSpPr>
        <p:sp>
          <p:nvSpPr>
            <p:cNvPr id="36" name="AutoShape 8">
              <a:extLst>
                <a:ext uri="{FF2B5EF4-FFF2-40B4-BE49-F238E27FC236}">
                  <a16:creationId xmlns:a16="http://schemas.microsoft.com/office/drawing/2014/main" id="{3F73F490-AF97-4929-A5DF-AF742E449A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7" y="1352"/>
              <a:ext cx="2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340DAF3-0DFD-40F7-8D4E-A30E5D8BE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1377"/>
              <a:ext cx="232" cy="212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75AF5D97-343B-404C-83F1-72BFA491A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401"/>
              <a:ext cx="14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4" name="Group 14">
            <a:extLst>
              <a:ext uri="{FF2B5EF4-FFF2-40B4-BE49-F238E27FC236}">
                <a16:creationId xmlns:a16="http://schemas.microsoft.com/office/drawing/2014/main" id="{3CD33E3D-1266-4E6E-8C76-18E8687749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" y="3"/>
            <a:ext cx="9085263" cy="2566988"/>
            <a:chOff x="0" y="0"/>
            <a:chExt cx="5723" cy="1617"/>
          </a:xfrm>
        </p:grpSpPr>
        <p:sp>
          <p:nvSpPr>
            <p:cNvPr id="65" name="AutoShape 13">
              <a:extLst>
                <a:ext uri="{FF2B5EF4-FFF2-40B4-BE49-F238E27FC236}">
                  <a16:creationId xmlns:a16="http://schemas.microsoft.com/office/drawing/2014/main" id="{F507AD5B-AF0E-4343-8577-9B79C5BEED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57" y="1323"/>
              <a:ext cx="26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D1E21C34-D4B7-4158-88ED-93354FAD8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0" cy="0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AE749138-90CA-9849-81C5-A8BF9D5230FC}"/>
              </a:ext>
            </a:extLst>
          </p:cNvPr>
          <p:cNvSpPr/>
          <p:nvPr/>
        </p:nvSpPr>
        <p:spPr>
          <a:xfrm>
            <a:off x="2896546" y="3989120"/>
            <a:ext cx="2903627" cy="30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Experiential</a:t>
            </a:r>
          </a:p>
        </p:txBody>
      </p:sp>
      <p:grpSp>
        <p:nvGrpSpPr>
          <p:cNvPr id="69" name="Group 19">
            <a:extLst>
              <a:ext uri="{FF2B5EF4-FFF2-40B4-BE49-F238E27FC236}">
                <a16:creationId xmlns:a16="http://schemas.microsoft.com/office/drawing/2014/main" id="{0A3CBBBB-C2BC-40AC-940B-AF734E64B2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3961" y="3947357"/>
            <a:ext cx="419100" cy="465138"/>
            <a:chOff x="1604" y="2424"/>
            <a:chExt cx="264" cy="293"/>
          </a:xfrm>
        </p:grpSpPr>
        <p:sp>
          <p:nvSpPr>
            <p:cNvPr id="70" name="AutoShape 18">
              <a:extLst>
                <a:ext uri="{FF2B5EF4-FFF2-40B4-BE49-F238E27FC236}">
                  <a16:creationId xmlns:a16="http://schemas.microsoft.com/office/drawing/2014/main" id="{A5991C61-CC87-4136-8118-DE763C8B45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04" y="2424"/>
              <a:ext cx="2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0B128ABE-7241-4DEF-AB66-BA18B24E6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2449"/>
              <a:ext cx="232" cy="212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71F75ABA-0FD3-4E9D-9C89-B1CC19C6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473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ED2EA3F2-F25A-BF4D-897B-E97E20DB058E}"/>
              </a:ext>
            </a:extLst>
          </p:cNvPr>
          <p:cNvSpPr/>
          <p:nvPr/>
        </p:nvSpPr>
        <p:spPr>
          <a:xfrm>
            <a:off x="8558279" y="2206243"/>
            <a:ext cx="2903627" cy="30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Operational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726BAA-C3D9-0B46-903D-CBD0AD5F43F5}"/>
              </a:ext>
            </a:extLst>
          </p:cNvPr>
          <p:cNvSpPr/>
          <p:nvPr/>
        </p:nvSpPr>
        <p:spPr>
          <a:xfrm>
            <a:off x="4753745" y="2217111"/>
            <a:ext cx="2903627" cy="30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Financial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9F503EDB-071F-47FE-AC55-FC19274DDB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45121" y="2152431"/>
            <a:ext cx="419100" cy="465137"/>
            <a:chOff x="2923" y="1317"/>
            <a:chExt cx="264" cy="293"/>
          </a:xfrm>
        </p:grpSpPr>
        <p:sp>
          <p:nvSpPr>
            <p:cNvPr id="30" name="AutoShape 3">
              <a:extLst>
                <a:ext uri="{FF2B5EF4-FFF2-40B4-BE49-F238E27FC236}">
                  <a16:creationId xmlns:a16="http://schemas.microsoft.com/office/drawing/2014/main" id="{A3AA73ED-CC51-4A0D-BBDF-526520DEB4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23" y="1317"/>
              <a:ext cx="2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E8257E4E-D017-4EBD-BC78-ABEF0B810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36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58A4FCB-D64D-4A15-97C5-19AB393D3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1342"/>
              <a:ext cx="232" cy="212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SG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78D2D0F-65C9-C94E-909D-20A60B137A7D}"/>
              </a:ext>
            </a:extLst>
          </p:cNvPr>
          <p:cNvSpPr/>
          <p:nvPr/>
        </p:nvSpPr>
        <p:spPr>
          <a:xfrm>
            <a:off x="6799175" y="3978003"/>
            <a:ext cx="2926188" cy="1463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ACA1A-A333-8E49-82FF-F8060CCEC31D}"/>
              </a:ext>
            </a:extLst>
          </p:cNvPr>
          <p:cNvSpPr txBox="1"/>
          <p:nvPr/>
        </p:nvSpPr>
        <p:spPr>
          <a:xfrm>
            <a:off x="6854793" y="4518151"/>
            <a:ext cx="2814952" cy="9967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Insufficient LOS 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Times New Roman"/>
              </a:rPr>
              <a:t>Unnecessarily long LOS</a:t>
            </a:r>
          </a:p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060F34-611B-794F-A94A-A24B4C8EEFEE}"/>
              </a:ext>
            </a:extLst>
          </p:cNvPr>
          <p:cNvSpPr/>
          <p:nvPr/>
        </p:nvSpPr>
        <p:spPr>
          <a:xfrm>
            <a:off x="6810456" y="4003546"/>
            <a:ext cx="2903627" cy="30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Health</a:t>
            </a:r>
          </a:p>
        </p:txBody>
      </p:sp>
      <p:grpSp>
        <p:nvGrpSpPr>
          <p:cNvPr id="73" name="Group 24">
            <a:extLst>
              <a:ext uri="{FF2B5EF4-FFF2-40B4-BE49-F238E27FC236}">
                <a16:creationId xmlns:a16="http://schemas.microsoft.com/office/drawing/2014/main" id="{9F10D0A1-C1BC-4A59-8D4F-B64BE40FF9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7182" y="3912334"/>
            <a:ext cx="419100" cy="463550"/>
            <a:chOff x="4567" y="2349"/>
            <a:chExt cx="264" cy="292"/>
          </a:xfrm>
        </p:grpSpPr>
        <p:sp>
          <p:nvSpPr>
            <p:cNvPr id="74" name="AutoShape 23">
              <a:extLst>
                <a:ext uri="{FF2B5EF4-FFF2-40B4-BE49-F238E27FC236}">
                  <a16:creationId xmlns:a16="http://schemas.microsoft.com/office/drawing/2014/main" id="{DBDCDEC9-708F-4EA2-A2BF-C3B6E8976E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7" y="2349"/>
              <a:ext cx="26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A48FDD94-4E83-48F6-9DD6-496459419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" y="2374"/>
              <a:ext cx="232" cy="211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22CD76AB-3847-40C2-B844-D8429C28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238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7" name="Group 24">
            <a:extLst>
              <a:ext uri="{FF2B5EF4-FFF2-40B4-BE49-F238E27FC236}">
                <a16:creationId xmlns:a16="http://schemas.microsoft.com/office/drawing/2014/main" id="{369B2B3B-C319-D348-8608-FCA04F7DBF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43667" y="2163508"/>
            <a:ext cx="419100" cy="463550"/>
            <a:chOff x="4567" y="2349"/>
            <a:chExt cx="264" cy="292"/>
          </a:xfrm>
        </p:grpSpPr>
        <p:sp>
          <p:nvSpPr>
            <p:cNvPr id="88" name="AutoShape 23">
              <a:extLst>
                <a:ext uri="{FF2B5EF4-FFF2-40B4-BE49-F238E27FC236}">
                  <a16:creationId xmlns:a16="http://schemas.microsoft.com/office/drawing/2014/main" id="{8A9A6236-386A-B645-B8DC-D0A8BD8DE3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7" y="2349"/>
              <a:ext cx="26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41F1B6DE-FB35-C747-91E9-AFCDB2E67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" y="2374"/>
              <a:ext cx="232" cy="211"/>
            </a:xfrm>
            <a:custGeom>
              <a:avLst/>
              <a:gdLst>
                <a:gd name="T0" fmla="*/ 0 w 320"/>
                <a:gd name="T1" fmla="*/ 16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160 w 320"/>
                <a:gd name="T9" fmla="*/ 320 h 320"/>
                <a:gd name="T10" fmla="*/ 0 w 320"/>
                <a:gd name="T11" fmla="*/ 160 h 320"/>
                <a:gd name="T12" fmla="*/ 0 w 320"/>
                <a:gd name="T13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0">
                  <a:moveTo>
                    <a:pt x="0" y="160"/>
                  </a:move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cubicBezTo>
                    <a:pt x="249" y="0"/>
                    <a:pt x="320" y="72"/>
                    <a:pt x="320" y="160"/>
                  </a:cubicBezTo>
                  <a:cubicBezTo>
                    <a:pt x="320" y="249"/>
                    <a:pt x="249" y="320"/>
                    <a:pt x="160" y="320"/>
                  </a:cubicBezTo>
                  <a:cubicBezTo>
                    <a:pt x="72" y="320"/>
                    <a:pt x="0" y="249"/>
                    <a:pt x="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2F55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B380B279-7241-1A4F-AB5F-E9D71D8F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2386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9FC4953-B062-43A4-BE5E-36804F46F74E}"/>
              </a:ext>
            </a:extLst>
          </p:cNvPr>
          <p:cNvSpPr txBox="1"/>
          <p:nvPr/>
        </p:nvSpPr>
        <p:spPr>
          <a:xfrm>
            <a:off x="10900678" y="420858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Roydon Au</a:t>
            </a:r>
          </a:p>
        </p:txBody>
      </p:sp>
    </p:spTree>
    <p:extLst>
      <p:ext uri="{BB962C8B-B14F-4D97-AF65-F5344CB8AC3E}">
        <p14:creationId xmlns:p14="http://schemas.microsoft.com/office/powerpoint/2010/main" val="100937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18">
            <a:extLst>
              <a:ext uri="{FF2B5EF4-FFF2-40B4-BE49-F238E27FC236}">
                <a16:creationId xmlns:a16="http://schemas.microsoft.com/office/drawing/2014/main" id="{D745DC84-2278-5846-9629-1B847AEBEE93}"/>
              </a:ext>
            </a:extLst>
          </p:cNvPr>
          <p:cNvSpPr/>
          <p:nvPr/>
        </p:nvSpPr>
        <p:spPr>
          <a:xfrm>
            <a:off x="1671484" y="1267616"/>
            <a:ext cx="3132893" cy="3893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b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African Healthcare System</a:t>
            </a:r>
          </a:p>
        </p:txBody>
      </p:sp>
      <p:sp>
        <p:nvSpPr>
          <p:cNvPr id="5" name="Google Shape;78;p18">
            <a:extLst>
              <a:ext uri="{FF2B5EF4-FFF2-40B4-BE49-F238E27FC236}">
                <a16:creationId xmlns:a16="http://schemas.microsoft.com/office/drawing/2014/main" id="{73086247-DC44-0E47-9D91-DD66FFB2BF54}"/>
              </a:ext>
            </a:extLst>
          </p:cNvPr>
          <p:cNvSpPr/>
          <p:nvPr/>
        </p:nvSpPr>
        <p:spPr>
          <a:xfrm>
            <a:off x="6496607" y="4351742"/>
            <a:ext cx="3575832" cy="39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Root Cause</a:t>
            </a:r>
            <a:endParaRPr lang="en-SG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80;p18">
            <a:extLst>
              <a:ext uri="{FF2B5EF4-FFF2-40B4-BE49-F238E27FC236}">
                <a16:creationId xmlns:a16="http://schemas.microsoft.com/office/drawing/2014/main" id="{F526D1A5-877A-AE49-8B35-BD69B17A504E}"/>
              </a:ext>
            </a:extLst>
          </p:cNvPr>
          <p:cNvSpPr/>
          <p:nvPr/>
        </p:nvSpPr>
        <p:spPr>
          <a:xfrm>
            <a:off x="5731726" y="4269442"/>
            <a:ext cx="1031942" cy="150859"/>
          </a:xfrm>
          <a:custGeom>
            <a:avLst/>
            <a:gdLst/>
            <a:ahLst/>
            <a:cxnLst/>
            <a:rect l="l" t="t" r="r" b="b"/>
            <a:pathLst>
              <a:path w="35112" h="5133" extrusionOk="0">
                <a:moveTo>
                  <a:pt x="17566" y="0"/>
                </a:moveTo>
                <a:cubicBezTo>
                  <a:pt x="7859" y="0"/>
                  <a:pt x="1" y="1154"/>
                  <a:pt x="1" y="2566"/>
                </a:cubicBezTo>
                <a:cubicBezTo>
                  <a:pt x="1" y="3979"/>
                  <a:pt x="7859" y="5132"/>
                  <a:pt x="17566" y="5132"/>
                </a:cubicBezTo>
                <a:cubicBezTo>
                  <a:pt x="27254" y="5132"/>
                  <a:pt x="35112" y="3979"/>
                  <a:pt x="35112" y="2566"/>
                </a:cubicBezTo>
                <a:cubicBezTo>
                  <a:pt x="35112" y="1154"/>
                  <a:pt x="27254" y="0"/>
                  <a:pt x="17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1;p18">
            <a:extLst>
              <a:ext uri="{FF2B5EF4-FFF2-40B4-BE49-F238E27FC236}">
                <a16:creationId xmlns:a16="http://schemas.microsoft.com/office/drawing/2014/main" id="{EDED6949-2147-1041-B96F-A8AEA14470B6}"/>
              </a:ext>
            </a:extLst>
          </p:cNvPr>
          <p:cNvSpPr/>
          <p:nvPr/>
        </p:nvSpPr>
        <p:spPr>
          <a:xfrm>
            <a:off x="7280498" y="2445054"/>
            <a:ext cx="3451209" cy="39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algn="r"/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Resulted in </a:t>
            </a:r>
          </a:p>
        </p:txBody>
      </p:sp>
      <p:sp>
        <p:nvSpPr>
          <p:cNvPr id="9" name="Google Shape;82;p18">
            <a:extLst>
              <a:ext uri="{FF2B5EF4-FFF2-40B4-BE49-F238E27FC236}">
                <a16:creationId xmlns:a16="http://schemas.microsoft.com/office/drawing/2014/main" id="{7501BCDB-D53B-B344-ADCA-CAE68E293D89}"/>
              </a:ext>
            </a:extLst>
          </p:cNvPr>
          <p:cNvSpPr/>
          <p:nvPr/>
        </p:nvSpPr>
        <p:spPr>
          <a:xfrm>
            <a:off x="2200513" y="3440440"/>
            <a:ext cx="3430313" cy="393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Raw Information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83;p18">
            <a:extLst>
              <a:ext uri="{FF2B5EF4-FFF2-40B4-BE49-F238E27FC236}">
                <a16:creationId xmlns:a16="http://schemas.microsoft.com/office/drawing/2014/main" id="{377B1EB0-FC32-5143-8AB0-95A1D85BBE26}"/>
              </a:ext>
            </a:extLst>
          </p:cNvPr>
          <p:cNvSpPr/>
          <p:nvPr/>
        </p:nvSpPr>
        <p:spPr>
          <a:xfrm>
            <a:off x="5237737" y="3447348"/>
            <a:ext cx="451372" cy="392327"/>
          </a:xfrm>
          <a:custGeom>
            <a:avLst/>
            <a:gdLst/>
            <a:ahLst/>
            <a:cxnLst/>
            <a:rect l="l" t="t" r="r" b="b"/>
            <a:pathLst>
              <a:path w="15358" h="13349" extrusionOk="0">
                <a:moveTo>
                  <a:pt x="0" y="1"/>
                </a:moveTo>
                <a:lnTo>
                  <a:pt x="12771" y="13349"/>
                </a:lnTo>
                <a:lnTo>
                  <a:pt x="15357" y="13349"/>
                </a:lnTo>
                <a:lnTo>
                  <a:pt x="8017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4;p18">
            <a:extLst>
              <a:ext uri="{FF2B5EF4-FFF2-40B4-BE49-F238E27FC236}">
                <a16:creationId xmlns:a16="http://schemas.microsoft.com/office/drawing/2014/main" id="{F82A8A47-7634-0A4E-A3E9-0F4DABAA1ADB}"/>
              </a:ext>
            </a:extLst>
          </p:cNvPr>
          <p:cNvSpPr/>
          <p:nvPr/>
        </p:nvSpPr>
        <p:spPr>
          <a:xfrm>
            <a:off x="4501932" y="956275"/>
            <a:ext cx="3492120" cy="459571"/>
          </a:xfrm>
          <a:custGeom>
            <a:avLst/>
            <a:gdLst/>
            <a:ahLst/>
            <a:cxnLst/>
            <a:rect l="l" t="t" r="r" b="b"/>
            <a:pathLst>
              <a:path w="118820" h="15637" extrusionOk="0">
                <a:moveTo>
                  <a:pt x="59420" y="0"/>
                </a:moveTo>
                <a:cubicBezTo>
                  <a:pt x="26597" y="0"/>
                  <a:pt x="1" y="4019"/>
                  <a:pt x="1" y="8952"/>
                </a:cubicBezTo>
                <a:cubicBezTo>
                  <a:pt x="1" y="11618"/>
                  <a:pt x="7659" y="13985"/>
                  <a:pt x="19794" y="15636"/>
                </a:cubicBezTo>
                <a:cubicBezTo>
                  <a:pt x="30317" y="14204"/>
                  <a:pt x="44182" y="13348"/>
                  <a:pt x="59420" y="13348"/>
                </a:cubicBezTo>
                <a:cubicBezTo>
                  <a:pt x="74638" y="13348"/>
                  <a:pt x="88523" y="14204"/>
                  <a:pt x="99027" y="15636"/>
                </a:cubicBezTo>
                <a:cubicBezTo>
                  <a:pt x="111181" y="13985"/>
                  <a:pt x="118820" y="11618"/>
                  <a:pt x="118820" y="8952"/>
                </a:cubicBezTo>
                <a:cubicBezTo>
                  <a:pt x="118820" y="4019"/>
                  <a:pt x="92223" y="0"/>
                  <a:pt x="594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8">
            <a:extLst>
              <a:ext uri="{FF2B5EF4-FFF2-40B4-BE49-F238E27FC236}">
                <a16:creationId xmlns:a16="http://schemas.microsoft.com/office/drawing/2014/main" id="{39B0303C-EF04-CE4A-84BB-E594B58DB3C2}"/>
              </a:ext>
            </a:extLst>
          </p:cNvPr>
          <p:cNvSpPr/>
          <p:nvPr/>
        </p:nvSpPr>
        <p:spPr>
          <a:xfrm>
            <a:off x="5372376" y="3291303"/>
            <a:ext cx="1828793" cy="236207"/>
          </a:xfrm>
          <a:custGeom>
            <a:avLst/>
            <a:gdLst/>
            <a:ahLst/>
            <a:cxnLst/>
            <a:rect l="l" t="t" r="r" b="b"/>
            <a:pathLst>
              <a:path w="62225" h="8037" extrusionOk="0">
                <a:moveTo>
                  <a:pt x="31112" y="0"/>
                </a:moveTo>
                <a:cubicBezTo>
                  <a:pt x="13945" y="0"/>
                  <a:pt x="0" y="1989"/>
                  <a:pt x="0" y="4476"/>
                </a:cubicBezTo>
                <a:cubicBezTo>
                  <a:pt x="0" y="5928"/>
                  <a:pt x="4894" y="7221"/>
                  <a:pt x="12433" y="8037"/>
                </a:cubicBezTo>
                <a:cubicBezTo>
                  <a:pt x="17645" y="7480"/>
                  <a:pt x="24110" y="7142"/>
                  <a:pt x="31112" y="7142"/>
                </a:cubicBezTo>
                <a:cubicBezTo>
                  <a:pt x="38134" y="7142"/>
                  <a:pt x="44599" y="7480"/>
                  <a:pt x="49791" y="8037"/>
                </a:cubicBezTo>
                <a:cubicBezTo>
                  <a:pt x="57351" y="7221"/>
                  <a:pt x="62224" y="5928"/>
                  <a:pt x="62224" y="4476"/>
                </a:cubicBezTo>
                <a:cubicBezTo>
                  <a:pt x="62224" y="1989"/>
                  <a:pt x="48299" y="0"/>
                  <a:pt x="311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6;p18">
            <a:extLst>
              <a:ext uri="{FF2B5EF4-FFF2-40B4-BE49-F238E27FC236}">
                <a16:creationId xmlns:a16="http://schemas.microsoft.com/office/drawing/2014/main" id="{E84ABC37-B6DA-8A42-B15E-CCBD2FEB82F0}"/>
              </a:ext>
            </a:extLst>
          </p:cNvPr>
          <p:cNvSpPr/>
          <p:nvPr/>
        </p:nvSpPr>
        <p:spPr>
          <a:xfrm>
            <a:off x="4938667" y="2233963"/>
            <a:ext cx="2618649" cy="326846"/>
          </a:xfrm>
          <a:custGeom>
            <a:avLst/>
            <a:gdLst/>
            <a:ahLst/>
            <a:cxnLst/>
            <a:rect l="l" t="t" r="r" b="b"/>
            <a:pathLst>
              <a:path w="89100" h="11121" extrusionOk="0">
                <a:moveTo>
                  <a:pt x="44560" y="0"/>
                </a:moveTo>
                <a:cubicBezTo>
                  <a:pt x="19953" y="0"/>
                  <a:pt x="1" y="2725"/>
                  <a:pt x="1" y="6127"/>
                </a:cubicBezTo>
                <a:cubicBezTo>
                  <a:pt x="1" y="8196"/>
                  <a:pt x="7440" y="10026"/>
                  <a:pt x="18839" y="11120"/>
                </a:cubicBezTo>
                <a:cubicBezTo>
                  <a:pt x="26120" y="10424"/>
                  <a:pt x="34972" y="10006"/>
                  <a:pt x="44560" y="10006"/>
                </a:cubicBezTo>
                <a:cubicBezTo>
                  <a:pt x="54129" y="10006"/>
                  <a:pt x="63001" y="10424"/>
                  <a:pt x="70262" y="11120"/>
                </a:cubicBezTo>
                <a:cubicBezTo>
                  <a:pt x="81660" y="10026"/>
                  <a:pt x="89100" y="8196"/>
                  <a:pt x="89100" y="6127"/>
                </a:cubicBezTo>
                <a:cubicBezTo>
                  <a:pt x="89100" y="2745"/>
                  <a:pt x="69167" y="0"/>
                  <a:pt x="445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7;p18">
            <a:extLst>
              <a:ext uri="{FF2B5EF4-FFF2-40B4-BE49-F238E27FC236}">
                <a16:creationId xmlns:a16="http://schemas.microsoft.com/office/drawing/2014/main" id="{E28D69C5-766C-7C42-A8A7-AB5E0A7FA0CD}"/>
              </a:ext>
            </a:extLst>
          </p:cNvPr>
          <p:cNvSpPr/>
          <p:nvPr/>
        </p:nvSpPr>
        <p:spPr>
          <a:xfrm>
            <a:off x="7191356" y="2442335"/>
            <a:ext cx="308742" cy="123379"/>
          </a:xfrm>
          <a:custGeom>
            <a:avLst/>
            <a:gdLst/>
            <a:ahLst/>
            <a:cxnLst/>
            <a:rect l="l" t="t" r="r" b="b"/>
            <a:pathLst>
              <a:path w="10505" h="4198" extrusionOk="0">
                <a:moveTo>
                  <a:pt x="10445" y="0"/>
                </a:moveTo>
                <a:cubicBezTo>
                  <a:pt x="7819" y="60"/>
                  <a:pt x="5113" y="100"/>
                  <a:pt x="2368" y="100"/>
                </a:cubicBezTo>
                <a:lnTo>
                  <a:pt x="1" y="100"/>
                </a:lnTo>
                <a:lnTo>
                  <a:pt x="10504" y="4198"/>
                </a:lnTo>
                <a:lnTo>
                  <a:pt x="104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8;p18">
            <a:extLst>
              <a:ext uri="{FF2B5EF4-FFF2-40B4-BE49-F238E27FC236}">
                <a16:creationId xmlns:a16="http://schemas.microsoft.com/office/drawing/2014/main" id="{0C3B9923-DB83-354B-863C-7E68FC9B1602}"/>
              </a:ext>
            </a:extLst>
          </p:cNvPr>
          <p:cNvGrpSpPr/>
          <p:nvPr/>
        </p:nvGrpSpPr>
        <p:grpSpPr>
          <a:xfrm>
            <a:off x="5971972" y="852372"/>
            <a:ext cx="625787" cy="5454786"/>
            <a:chOff x="3118539" y="696039"/>
            <a:chExt cx="581100" cy="3864808"/>
          </a:xfrm>
          <a:solidFill>
            <a:schemeClr val="bg2"/>
          </a:solidFill>
        </p:grpSpPr>
        <p:sp>
          <p:nvSpPr>
            <p:cNvPr id="16" name="Google Shape;89;p18">
              <a:extLst>
                <a:ext uri="{FF2B5EF4-FFF2-40B4-BE49-F238E27FC236}">
                  <a16:creationId xmlns:a16="http://schemas.microsoft.com/office/drawing/2014/main" id="{2000D07D-F8AD-604A-8398-D6C9C9FBB4A4}"/>
                </a:ext>
              </a:extLst>
            </p:cNvPr>
            <p:cNvSpPr/>
            <p:nvPr/>
          </p:nvSpPr>
          <p:spPr>
            <a:xfrm rot="10800000">
              <a:off x="3118539" y="4214647"/>
              <a:ext cx="581100" cy="346200"/>
            </a:xfrm>
            <a:prstGeom prst="triangle">
              <a:avLst>
                <a:gd name="adj" fmla="val 50742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;p18">
              <a:extLst>
                <a:ext uri="{FF2B5EF4-FFF2-40B4-BE49-F238E27FC236}">
                  <a16:creationId xmlns:a16="http://schemas.microsoft.com/office/drawing/2014/main" id="{7A622C98-4957-A946-B7D0-91E4B6B2C8D9}"/>
                </a:ext>
              </a:extLst>
            </p:cNvPr>
            <p:cNvSpPr/>
            <p:nvPr/>
          </p:nvSpPr>
          <p:spPr>
            <a:xfrm>
              <a:off x="3216010" y="696039"/>
              <a:ext cx="389700" cy="352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91;p18">
            <a:extLst>
              <a:ext uri="{FF2B5EF4-FFF2-40B4-BE49-F238E27FC236}">
                <a16:creationId xmlns:a16="http://schemas.microsoft.com/office/drawing/2014/main" id="{9DB3F1B0-8946-1B48-8C6D-A3DD742F3F2F}"/>
              </a:ext>
            </a:extLst>
          </p:cNvPr>
          <p:cNvSpPr/>
          <p:nvPr/>
        </p:nvSpPr>
        <p:spPr>
          <a:xfrm>
            <a:off x="4353005" y="1291637"/>
            <a:ext cx="451372" cy="392327"/>
          </a:xfrm>
          <a:custGeom>
            <a:avLst/>
            <a:gdLst/>
            <a:ahLst/>
            <a:cxnLst/>
            <a:rect l="l" t="t" r="r" b="b"/>
            <a:pathLst>
              <a:path w="15358" h="13349" extrusionOk="0">
                <a:moveTo>
                  <a:pt x="0" y="0"/>
                </a:moveTo>
                <a:lnTo>
                  <a:pt x="12752" y="13348"/>
                </a:lnTo>
                <a:lnTo>
                  <a:pt x="15358" y="13348"/>
                </a:lnTo>
                <a:lnTo>
                  <a:pt x="8017" y="0"/>
                </a:lnTo>
                <a:close/>
              </a:path>
            </a:pathLst>
          </a:custGeom>
          <a:solidFill>
            <a:srgbClr val="595959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2;p18">
            <a:extLst>
              <a:ext uri="{FF2B5EF4-FFF2-40B4-BE49-F238E27FC236}">
                <a16:creationId xmlns:a16="http://schemas.microsoft.com/office/drawing/2014/main" id="{B5930A52-77F7-D143-A299-E35578C14364}"/>
              </a:ext>
            </a:extLst>
          </p:cNvPr>
          <p:cNvSpPr/>
          <p:nvPr/>
        </p:nvSpPr>
        <p:spPr>
          <a:xfrm>
            <a:off x="4501932" y="1226342"/>
            <a:ext cx="3451209" cy="619159"/>
          </a:xfrm>
          <a:custGeom>
            <a:avLst/>
            <a:gdLst/>
            <a:ahLst/>
            <a:cxnLst/>
            <a:rect l="l" t="t" r="r" b="b"/>
            <a:pathLst>
              <a:path w="117428" h="21067" extrusionOk="0">
                <a:moveTo>
                  <a:pt x="117427" y="0"/>
                </a:moveTo>
                <a:lnTo>
                  <a:pt x="117427" y="0"/>
                </a:lnTo>
                <a:cubicBezTo>
                  <a:pt x="113469" y="4357"/>
                  <a:pt x="88682" y="7699"/>
                  <a:pt x="58704" y="7699"/>
                </a:cubicBezTo>
                <a:cubicBezTo>
                  <a:pt x="28766" y="7699"/>
                  <a:pt x="4019" y="4357"/>
                  <a:pt x="1" y="20"/>
                </a:cubicBezTo>
                <a:lnTo>
                  <a:pt x="1" y="20"/>
                </a:lnTo>
                <a:lnTo>
                  <a:pt x="7839" y="13886"/>
                </a:lnTo>
                <a:cubicBezTo>
                  <a:pt x="9569" y="17904"/>
                  <a:pt x="31670" y="21067"/>
                  <a:pt x="58704" y="21067"/>
                </a:cubicBezTo>
                <a:cubicBezTo>
                  <a:pt x="85718" y="21067"/>
                  <a:pt x="107839" y="17904"/>
                  <a:pt x="109550" y="13886"/>
                </a:cubicBezTo>
                <a:lnTo>
                  <a:pt x="109669" y="13886"/>
                </a:lnTo>
                <a:lnTo>
                  <a:pt x="117427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94;p18">
            <a:extLst>
              <a:ext uri="{FF2B5EF4-FFF2-40B4-BE49-F238E27FC236}">
                <a16:creationId xmlns:a16="http://schemas.microsoft.com/office/drawing/2014/main" id="{ED2E623E-BD9F-7A4E-A62A-43CB770B21D2}"/>
              </a:ext>
            </a:extLst>
          </p:cNvPr>
          <p:cNvSpPr/>
          <p:nvPr/>
        </p:nvSpPr>
        <p:spPr>
          <a:xfrm>
            <a:off x="4939255" y="2422549"/>
            <a:ext cx="2618061" cy="571812"/>
          </a:xfrm>
          <a:custGeom>
            <a:avLst/>
            <a:gdLst/>
            <a:ahLst/>
            <a:cxnLst/>
            <a:rect l="l" t="t" r="r" b="b"/>
            <a:pathLst>
              <a:path w="89080" h="19456" extrusionOk="0">
                <a:moveTo>
                  <a:pt x="89080" y="1"/>
                </a:moveTo>
                <a:lnTo>
                  <a:pt x="89080" y="1"/>
                </a:lnTo>
                <a:cubicBezTo>
                  <a:pt x="86076" y="3303"/>
                  <a:pt x="67278" y="5849"/>
                  <a:pt x="44540" y="5849"/>
                </a:cubicBezTo>
                <a:cubicBezTo>
                  <a:pt x="21823" y="5849"/>
                  <a:pt x="3064" y="3303"/>
                  <a:pt x="0" y="20"/>
                </a:cubicBezTo>
                <a:lnTo>
                  <a:pt x="0" y="20"/>
                </a:lnTo>
                <a:lnTo>
                  <a:pt x="7977" y="14005"/>
                </a:lnTo>
                <a:cubicBezTo>
                  <a:pt x="9211" y="17049"/>
                  <a:pt x="25105" y="19456"/>
                  <a:pt x="44540" y="19456"/>
                </a:cubicBezTo>
                <a:cubicBezTo>
                  <a:pt x="63955" y="19456"/>
                  <a:pt x="79850" y="17049"/>
                  <a:pt x="81083" y="14005"/>
                </a:cubicBezTo>
                <a:lnTo>
                  <a:pt x="89080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2286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95;p18">
            <a:extLst>
              <a:ext uri="{FF2B5EF4-FFF2-40B4-BE49-F238E27FC236}">
                <a16:creationId xmlns:a16="http://schemas.microsoft.com/office/drawing/2014/main" id="{B8AE0672-1B48-2D43-B819-880A28F20199}"/>
              </a:ext>
            </a:extLst>
          </p:cNvPr>
          <p:cNvSpPr/>
          <p:nvPr/>
        </p:nvSpPr>
        <p:spPr>
          <a:xfrm>
            <a:off x="5372376" y="3423806"/>
            <a:ext cx="1828793" cy="512767"/>
          </a:xfrm>
          <a:custGeom>
            <a:avLst/>
            <a:gdLst/>
            <a:ahLst/>
            <a:cxnLst/>
            <a:rect l="l" t="t" r="r" b="b"/>
            <a:pathLst>
              <a:path w="62225" h="17447" extrusionOk="0">
                <a:moveTo>
                  <a:pt x="62224" y="0"/>
                </a:moveTo>
                <a:cubicBezTo>
                  <a:pt x="60136" y="2308"/>
                  <a:pt x="47006" y="4098"/>
                  <a:pt x="31112" y="4098"/>
                </a:cubicBezTo>
                <a:cubicBezTo>
                  <a:pt x="15258" y="4098"/>
                  <a:pt x="2129" y="2328"/>
                  <a:pt x="0" y="20"/>
                </a:cubicBezTo>
                <a:lnTo>
                  <a:pt x="0" y="20"/>
                </a:lnTo>
                <a:lnTo>
                  <a:pt x="7977" y="13647"/>
                </a:lnTo>
                <a:cubicBezTo>
                  <a:pt x="8753" y="15755"/>
                  <a:pt x="18819" y="17446"/>
                  <a:pt x="31112" y="17446"/>
                </a:cubicBezTo>
                <a:cubicBezTo>
                  <a:pt x="43406" y="17446"/>
                  <a:pt x="53472" y="15755"/>
                  <a:pt x="54247" y="13647"/>
                </a:cubicBezTo>
                <a:lnTo>
                  <a:pt x="6222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96;p18">
            <a:extLst>
              <a:ext uri="{FF2B5EF4-FFF2-40B4-BE49-F238E27FC236}">
                <a16:creationId xmlns:a16="http://schemas.microsoft.com/office/drawing/2014/main" id="{E201873D-1010-234F-9608-512BEDF38C03}"/>
              </a:ext>
            </a:extLst>
          </p:cNvPr>
          <p:cNvSpPr/>
          <p:nvPr/>
        </p:nvSpPr>
        <p:spPr>
          <a:xfrm>
            <a:off x="5731726" y="4347604"/>
            <a:ext cx="1032529" cy="450196"/>
          </a:xfrm>
          <a:custGeom>
            <a:avLst/>
            <a:gdLst/>
            <a:ahLst/>
            <a:cxnLst/>
            <a:rect l="l" t="t" r="r" b="b"/>
            <a:pathLst>
              <a:path w="35132" h="15318" extrusionOk="0">
                <a:moveTo>
                  <a:pt x="1" y="0"/>
                </a:moveTo>
                <a:lnTo>
                  <a:pt x="7481" y="13169"/>
                </a:lnTo>
                <a:cubicBezTo>
                  <a:pt x="7819" y="14363"/>
                  <a:pt x="12215" y="15318"/>
                  <a:pt x="17566" y="15318"/>
                </a:cubicBezTo>
                <a:cubicBezTo>
                  <a:pt x="22917" y="15318"/>
                  <a:pt x="27314" y="14363"/>
                  <a:pt x="27652" y="13169"/>
                </a:cubicBezTo>
                <a:lnTo>
                  <a:pt x="35131" y="0"/>
                </a:lnTo>
                <a:lnTo>
                  <a:pt x="35131" y="0"/>
                </a:lnTo>
                <a:cubicBezTo>
                  <a:pt x="33958" y="1293"/>
                  <a:pt x="26538" y="2308"/>
                  <a:pt x="17566" y="2308"/>
                </a:cubicBezTo>
                <a:cubicBezTo>
                  <a:pt x="8614" y="2308"/>
                  <a:pt x="1214" y="1313"/>
                  <a:pt x="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A8E384-7ECD-5C41-9AA7-FC9B014B25F5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6" descr="Text, logo&#10;&#10;Description automatically generated">
            <a:extLst>
              <a:ext uri="{FF2B5EF4-FFF2-40B4-BE49-F238E27FC236}">
                <a16:creationId xmlns:a16="http://schemas.microsoft.com/office/drawing/2014/main" id="{70A2E654-62E3-E745-842B-D48B8D78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39" y="45945"/>
            <a:ext cx="2009017" cy="470713"/>
          </a:xfrm>
          <a:prstGeom prst="rect">
            <a:avLst/>
          </a:prstGeom>
        </p:spPr>
      </p:pic>
      <p:sp>
        <p:nvSpPr>
          <p:cNvPr id="30" name="Flowchart: Process 9">
            <a:extLst>
              <a:ext uri="{FF2B5EF4-FFF2-40B4-BE49-F238E27FC236}">
                <a16:creationId xmlns:a16="http://schemas.microsoft.com/office/drawing/2014/main" id="{A9A39147-E06A-4547-B25C-DC510C408A9F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31F8BF-4058-214B-A0DA-83FC5DA6156B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32" name="Picture 25">
            <a:extLst>
              <a:ext uri="{FF2B5EF4-FFF2-40B4-BE49-F238E27FC236}">
                <a16:creationId xmlns:a16="http://schemas.microsoft.com/office/drawing/2014/main" id="{E2A91342-3BC7-F248-9BB2-110CC8188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0E4A4B2-4D8A-824D-96AC-CE9A402433A2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430051-2A91-D347-8891-44EEEA8D581E}"/>
              </a:ext>
            </a:extLst>
          </p:cNvPr>
          <p:cNvSpPr txBox="1"/>
          <p:nvPr/>
        </p:nvSpPr>
        <p:spPr>
          <a:xfrm>
            <a:off x="5292969" y="6463097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8EE0DA-F1E6-2946-A577-3708C50EA605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2EC982-C89F-1F47-B13F-91614AAC5FC8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7" name="Flowchart: Process 4">
            <a:extLst>
              <a:ext uri="{FF2B5EF4-FFF2-40B4-BE49-F238E27FC236}">
                <a16:creationId xmlns:a16="http://schemas.microsoft.com/office/drawing/2014/main" id="{0BC99A6B-3450-D24C-896D-9B874DE1CB7E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38" name="Flowchart: Process 6">
            <a:extLst>
              <a:ext uri="{FF2B5EF4-FFF2-40B4-BE49-F238E27FC236}">
                <a16:creationId xmlns:a16="http://schemas.microsoft.com/office/drawing/2014/main" id="{8DC589EE-4D99-4A4B-A27F-22C2CC67734C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39" name="Flowchart: Process 8">
            <a:extLst>
              <a:ext uri="{FF2B5EF4-FFF2-40B4-BE49-F238E27FC236}">
                <a16:creationId xmlns:a16="http://schemas.microsoft.com/office/drawing/2014/main" id="{F3809848-4B34-074E-87CD-F3D7B0C4CFD1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40" name="Flowchart: Process 10">
            <a:extLst>
              <a:ext uri="{FF2B5EF4-FFF2-40B4-BE49-F238E27FC236}">
                <a16:creationId xmlns:a16="http://schemas.microsoft.com/office/drawing/2014/main" id="{43CF64A9-67CE-0D43-98F3-67E777447D05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41" name="Flowchart: Process 12">
            <a:extLst>
              <a:ext uri="{FF2B5EF4-FFF2-40B4-BE49-F238E27FC236}">
                <a16:creationId xmlns:a16="http://schemas.microsoft.com/office/drawing/2014/main" id="{73E71161-92D7-A543-AD25-CF8D58333433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3235DA67-55BF-844D-BF2C-CA0BABDD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5" y="123682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b="1">
                <a:latin typeface="Times New Roman"/>
                <a:cs typeface="Times New Roman"/>
              </a:rPr>
              <a:t>Case Justification</a:t>
            </a:r>
            <a:br>
              <a:rPr lang="en-SG" sz="3200" b="1">
                <a:latin typeface="Times New Roman"/>
              </a:rPr>
            </a:b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6E8A9D-1167-724E-B536-76BD5CCDE068}"/>
              </a:ext>
            </a:extLst>
          </p:cNvPr>
          <p:cNvSpPr/>
          <p:nvPr/>
        </p:nvSpPr>
        <p:spPr>
          <a:xfrm>
            <a:off x="1561176" y="1767407"/>
            <a:ext cx="3244231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One of the worst healthcare systems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Lowest government funding in the world for 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Far behind in technology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A9765-0612-3BD6-96E0-049927F987C5}"/>
              </a:ext>
            </a:extLst>
          </p:cNvPr>
          <p:cNvSpPr txBox="1"/>
          <p:nvPr/>
        </p:nvSpPr>
        <p:spPr>
          <a:xfrm>
            <a:off x="7325624" y="2855250"/>
            <a:ext cx="296973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Inadequate Human 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Poor Resource Allocation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Poor Healthcare Infrastructure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B3B5D4-8D99-CD0B-E963-D7787246CD30}"/>
              </a:ext>
            </a:extLst>
          </p:cNvPr>
          <p:cNvSpPr txBox="1"/>
          <p:nvPr/>
        </p:nvSpPr>
        <p:spPr>
          <a:xfrm>
            <a:off x="2159644" y="3970897"/>
            <a:ext cx="32901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Raw and disorganized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 in-built system to guide doctors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A0ED76-2922-DB48-AAFA-021520F03351}"/>
              </a:ext>
            </a:extLst>
          </p:cNvPr>
          <p:cNvSpPr txBox="1"/>
          <p:nvPr/>
        </p:nvSpPr>
        <p:spPr>
          <a:xfrm>
            <a:off x="6551346" y="4776438"/>
            <a:ext cx="42743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Wide range of data that doctors are unable to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  <a:cs typeface="Times New Roman"/>
              </a:rPr>
              <a:t>Uninformed and Inaccurate Prescription of LOS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30791F-A283-4F4F-B0EA-5352B7FC92B0}"/>
              </a:ext>
            </a:extLst>
          </p:cNvPr>
          <p:cNvSpPr txBox="1"/>
          <p:nvPr/>
        </p:nvSpPr>
        <p:spPr>
          <a:xfrm>
            <a:off x="10920651" y="417131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Roydon Au</a:t>
            </a:r>
          </a:p>
        </p:txBody>
      </p:sp>
    </p:spTree>
    <p:extLst>
      <p:ext uri="{BB962C8B-B14F-4D97-AF65-F5344CB8AC3E}">
        <p14:creationId xmlns:p14="http://schemas.microsoft.com/office/powerpoint/2010/main" val="365939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8A2F04C-1595-3E16-70BB-9ECC5A170385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794399C-AAFE-E0B0-FA8C-95D01727AFB2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8016D0C-5FAF-09BB-A563-F596FD06447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C0DE65-A917-7D86-B152-23FDEF459CFF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B05FE2-2325-8D26-E1DB-3683C6354AFF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3F6785A-2E04-4443-A4F8-07D2EAA9E2E3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E01A42-4A1A-9AC9-C5FD-CCB41C70F1DB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AF541B-0AD1-D448-9FFC-CC34DFA207B4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1BFDCB6-FE31-9E23-B5C9-E0617FC4D263}"/>
              </a:ext>
            </a:extLst>
          </p:cNvPr>
          <p:cNvSpPr txBox="1">
            <a:spLocks/>
          </p:cNvSpPr>
          <p:nvPr/>
        </p:nvSpPr>
        <p:spPr>
          <a:xfrm>
            <a:off x="150787" y="240371"/>
            <a:ext cx="10515600" cy="62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Problem Statement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3B347-DF06-A549-9818-68B82B9FD36C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95D0F-5DE6-8848-8384-2A91378D17F1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DB3F3-6A88-9A40-85C8-4B4416F60D79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B00A1B3-97E2-8230-035E-2B998468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pic>
        <p:nvPicPr>
          <p:cNvPr id="2" name="Picture 16" descr="Text, logo&#10;&#10;Description automatically generated">
            <a:extLst>
              <a:ext uri="{FF2B5EF4-FFF2-40B4-BE49-F238E27FC236}">
                <a16:creationId xmlns:a16="http://schemas.microsoft.com/office/drawing/2014/main" id="{00930DF0-578A-280D-CDA3-9AA65E06E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199" y="53146"/>
            <a:ext cx="2009017" cy="470713"/>
          </a:xfrm>
          <a:prstGeom prst="rect">
            <a:avLst/>
          </a:prstGeom>
        </p:spPr>
      </p:pic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EB2BBA-5A18-7BD8-3269-A5E044EADBB3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94964-E055-654E-A393-78FEF513AC0F}"/>
              </a:ext>
            </a:extLst>
          </p:cNvPr>
          <p:cNvSpPr txBox="1"/>
          <p:nvPr/>
        </p:nvSpPr>
        <p:spPr>
          <a:xfrm>
            <a:off x="232199" y="3747156"/>
            <a:ext cx="52311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Calibri"/>
              </a:rPr>
              <a:t>Doctors neglect the efficient management of hospital resources when assessing a patient’s needs</a:t>
            </a: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287F56-187D-2340-977A-09C577D3FC0D}"/>
              </a:ext>
            </a:extLst>
          </p:cNvPr>
          <p:cNvSpPr/>
          <p:nvPr/>
        </p:nvSpPr>
        <p:spPr>
          <a:xfrm>
            <a:off x="132368" y="1355134"/>
            <a:ext cx="5141417" cy="3429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Root Cause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934E2-995F-E24A-B4B0-C6BC8575F81C}"/>
              </a:ext>
            </a:extLst>
          </p:cNvPr>
          <p:cNvSpPr/>
          <p:nvPr/>
        </p:nvSpPr>
        <p:spPr>
          <a:xfrm>
            <a:off x="6572250" y="1368915"/>
            <a:ext cx="5543966" cy="329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Problem Identification</a:t>
            </a:r>
          </a:p>
        </p:txBody>
      </p:sp>
      <p:sp>
        <p:nvSpPr>
          <p:cNvPr id="31" name="Isosceles Triangle 64">
            <a:extLst>
              <a:ext uri="{FF2B5EF4-FFF2-40B4-BE49-F238E27FC236}">
                <a16:creationId xmlns:a16="http://schemas.microsoft.com/office/drawing/2014/main" id="{F1C834AB-4045-4E41-8C2E-DA6E770672C3}"/>
              </a:ext>
            </a:extLst>
          </p:cNvPr>
          <p:cNvSpPr/>
          <p:nvPr/>
        </p:nvSpPr>
        <p:spPr>
          <a:xfrm rot="5400000">
            <a:off x="4336747" y="3304552"/>
            <a:ext cx="3530181" cy="390749"/>
          </a:xfrm>
          <a:prstGeom prst="triangle">
            <a:avLst>
              <a:gd name="adj" fmla="val 4946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882C3-CC85-EAE4-ABBB-8A1E4CD6B5C9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036D56-2AEF-42C0-8A3C-1075995F4E58}"/>
              </a:ext>
            </a:extLst>
          </p:cNvPr>
          <p:cNvSpPr/>
          <p:nvPr/>
        </p:nvSpPr>
        <p:spPr>
          <a:xfrm>
            <a:off x="7776148" y="1984487"/>
            <a:ext cx="3454825" cy="711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SG" sz="1600">
                <a:solidFill>
                  <a:schemeClr val="tx1"/>
                </a:solidFill>
                <a:latin typeface="Times New Roman"/>
                <a:cs typeface="Times New Roman"/>
              </a:rPr>
              <a:t>Inaccurate prescription of patient </a:t>
            </a:r>
            <a:r>
              <a:rPr lang="en-SG" sz="1600" b="1">
                <a:solidFill>
                  <a:schemeClr val="tx1"/>
                </a:solidFill>
                <a:latin typeface="Times New Roman"/>
                <a:cs typeface="Times New Roman"/>
              </a:rPr>
              <a:t>Length of Stay (LOS)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CC99F0-15D4-4C1D-A9C8-A10F049DFAD5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8261112" y="2696059"/>
            <a:ext cx="1242449" cy="12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F455F2-FABA-46FE-A552-3220F1BAA988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9503561" y="2696059"/>
            <a:ext cx="1301769" cy="12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909AD9-9E68-4EF0-9D82-6A03063B2243}"/>
              </a:ext>
            </a:extLst>
          </p:cNvPr>
          <p:cNvSpPr/>
          <p:nvPr/>
        </p:nvSpPr>
        <p:spPr>
          <a:xfrm>
            <a:off x="7177990" y="3915459"/>
            <a:ext cx="2166243" cy="89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SG" sz="1600" b="1">
                <a:solidFill>
                  <a:schemeClr val="tx1"/>
                </a:solidFill>
                <a:latin typeface="Times New Roman"/>
                <a:cs typeface="Times New Roman"/>
              </a:rPr>
              <a:t>Over prescription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6324EC-8BC2-4073-8375-7547A28D099A}"/>
              </a:ext>
            </a:extLst>
          </p:cNvPr>
          <p:cNvSpPr/>
          <p:nvPr/>
        </p:nvSpPr>
        <p:spPr>
          <a:xfrm>
            <a:off x="9722208" y="3915459"/>
            <a:ext cx="2166243" cy="895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SG" sz="1600" b="1">
                <a:solidFill>
                  <a:schemeClr val="tx1"/>
                </a:solidFill>
                <a:latin typeface="Times New Roman"/>
                <a:cs typeface="Times New Roman"/>
              </a:rPr>
              <a:t>Under prescription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A93FA-90E8-4EB1-AA14-A77A43E97FC4}"/>
              </a:ext>
            </a:extLst>
          </p:cNvPr>
          <p:cNvSpPr/>
          <p:nvPr/>
        </p:nvSpPr>
        <p:spPr>
          <a:xfrm>
            <a:off x="227013" y="2599704"/>
            <a:ext cx="5141417" cy="99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SG" sz="1600" b="1">
                <a:solidFill>
                  <a:schemeClr val="tx1"/>
                </a:solidFill>
                <a:latin typeface="Times New Roman"/>
                <a:cs typeface="Times New Roman"/>
              </a:rPr>
              <a:t>Wide range of information for doctors to process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757CD8-5BAD-4118-BCCF-B9FE6C407D9F}"/>
              </a:ext>
            </a:extLst>
          </p:cNvPr>
          <p:cNvSpPr/>
          <p:nvPr/>
        </p:nvSpPr>
        <p:spPr>
          <a:xfrm>
            <a:off x="251734" y="2926602"/>
            <a:ext cx="341756" cy="350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6F8DC8-F34A-4731-BAF8-4B9EAFBDC9E2}"/>
              </a:ext>
            </a:extLst>
          </p:cNvPr>
          <p:cNvSpPr txBox="1"/>
          <p:nvPr/>
        </p:nvSpPr>
        <p:spPr>
          <a:xfrm>
            <a:off x="10873504" y="407478"/>
            <a:ext cx="124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Roydon Au</a:t>
            </a:r>
          </a:p>
        </p:txBody>
      </p:sp>
    </p:spTree>
    <p:extLst>
      <p:ext uri="{BB962C8B-B14F-4D97-AF65-F5344CB8AC3E}">
        <p14:creationId xmlns:p14="http://schemas.microsoft.com/office/powerpoint/2010/main" val="324073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8A2F04C-1595-3E16-70BB-9ECC5A170385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794399C-AAFE-E0B0-FA8C-95D01727AFB2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8016D0C-5FAF-09BB-A563-F596FD06447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C0DE65-A917-7D86-B152-23FDEF459CFF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B05FE2-2325-8D26-E1DB-3683C6354AFF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3F6785A-2E04-4443-A4F8-07D2EAA9E2E3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E01A42-4A1A-9AC9-C5FD-CCB41C70F1DB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AF541B-0AD1-D448-9FFC-CC34DFA207B4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1BFDCB6-FE31-9E23-B5C9-E0617FC4D263}"/>
              </a:ext>
            </a:extLst>
          </p:cNvPr>
          <p:cNvSpPr txBox="1">
            <a:spLocks/>
          </p:cNvSpPr>
          <p:nvPr/>
        </p:nvSpPr>
        <p:spPr>
          <a:xfrm>
            <a:off x="150787" y="240371"/>
            <a:ext cx="10515600" cy="62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Business Opportunity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3B347-DF06-A549-9818-68B82B9FD36C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95D0F-5DE6-8848-8384-2A91378D17F1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DB3F3-6A88-9A40-85C8-4B4416F60D79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B00A1B3-97E2-8230-035E-2B998468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pic>
        <p:nvPicPr>
          <p:cNvPr id="2" name="Picture 16" descr="Text, logo&#10;&#10;Description automatically generated">
            <a:extLst>
              <a:ext uri="{FF2B5EF4-FFF2-40B4-BE49-F238E27FC236}">
                <a16:creationId xmlns:a16="http://schemas.microsoft.com/office/drawing/2014/main" id="{00930DF0-578A-280D-CDA3-9AA65E06E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EB2BBA-5A18-7BD8-3269-A5E044EADBB3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882C3-CC85-EAE4-ABBB-8A1E4CD6B5C9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9DC6D8-A32A-D14C-884D-7C947CB37AA6}"/>
              </a:ext>
            </a:extLst>
          </p:cNvPr>
          <p:cNvSpPr/>
          <p:nvPr/>
        </p:nvSpPr>
        <p:spPr>
          <a:xfrm>
            <a:off x="562708" y="3579158"/>
            <a:ext cx="5311039" cy="14687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Reduce wastage of resources</a:t>
            </a:r>
          </a:p>
          <a:p>
            <a:pPr algn="ctr"/>
            <a:endParaRPr lang="en-US" sz="1600" b="1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Better manpower allocation</a:t>
            </a:r>
          </a:p>
        </p:txBody>
      </p:sp>
      <p:sp>
        <p:nvSpPr>
          <p:cNvPr id="34" name="Rectangle: Rounded Corners 32">
            <a:extLst>
              <a:ext uri="{FF2B5EF4-FFF2-40B4-BE49-F238E27FC236}">
                <a16:creationId xmlns:a16="http://schemas.microsoft.com/office/drawing/2014/main" id="{623D0C79-952B-B943-A347-6D04786983FC}"/>
              </a:ext>
            </a:extLst>
          </p:cNvPr>
          <p:cNvSpPr/>
          <p:nvPr/>
        </p:nvSpPr>
        <p:spPr>
          <a:xfrm>
            <a:off x="6452960" y="3578837"/>
            <a:ext cx="5224275" cy="14687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Better Quality of Service</a:t>
            </a:r>
          </a:p>
          <a:p>
            <a:pPr algn="ctr"/>
            <a:endParaRPr lang="en-US" sz="1600" b="1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Greater Patient Flow &amp; Reduce Waiting Time</a:t>
            </a:r>
          </a:p>
          <a:p>
            <a:pPr algn="ctr"/>
            <a:endParaRPr lang="en-US" sz="1600" b="1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600" b="1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Minimised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Risk of Spread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2DE7D7-EF8B-1B40-B408-0ABEFD9E471B}"/>
              </a:ext>
            </a:extLst>
          </p:cNvPr>
          <p:cNvSpPr/>
          <p:nvPr/>
        </p:nvSpPr>
        <p:spPr>
          <a:xfrm>
            <a:off x="562708" y="1979350"/>
            <a:ext cx="5141417" cy="11321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cs typeface="Times New Roman"/>
              </a:rPr>
              <a:t>Better Resource Allocation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BB41B6-19A4-4448-89CA-E0A7593A7FEC}"/>
              </a:ext>
            </a:extLst>
          </p:cNvPr>
          <p:cNvSpPr/>
          <p:nvPr/>
        </p:nvSpPr>
        <p:spPr>
          <a:xfrm>
            <a:off x="6487875" y="1981230"/>
            <a:ext cx="5141417" cy="1047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imes New Roman"/>
                <a:cs typeface="Times New Roman"/>
              </a:rPr>
              <a:t>Enhanced Inpatient Experience</a:t>
            </a:r>
            <a:endParaRPr lang="en-US" sz="24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8F2A9-C640-4D3A-B026-0D048C3A6860}"/>
              </a:ext>
            </a:extLst>
          </p:cNvPr>
          <p:cNvSpPr txBox="1"/>
          <p:nvPr/>
        </p:nvSpPr>
        <p:spPr>
          <a:xfrm>
            <a:off x="10932595" y="418020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Roydon Au</a:t>
            </a:r>
          </a:p>
        </p:txBody>
      </p:sp>
    </p:spTree>
    <p:extLst>
      <p:ext uri="{BB962C8B-B14F-4D97-AF65-F5344CB8AC3E}">
        <p14:creationId xmlns:p14="http://schemas.microsoft.com/office/powerpoint/2010/main" val="8082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8A2F04C-1595-3E16-70BB-9ECC5A170385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794399C-AAFE-E0B0-FA8C-95D01727AFB2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8016D0C-5FAF-09BB-A563-F596FD06447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C0DE65-A917-7D86-B152-23FDEF459CFF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B05FE2-2325-8D26-E1DB-3683C6354AFF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3F6785A-2E04-4443-A4F8-07D2EAA9E2E3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E01A42-4A1A-9AC9-C5FD-CCB41C70F1DB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AF541B-0AD1-D448-9FFC-CC34DFA207B4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1BFDCB6-FE31-9E23-B5C9-E0617FC4D263}"/>
              </a:ext>
            </a:extLst>
          </p:cNvPr>
          <p:cNvSpPr txBox="1">
            <a:spLocks/>
          </p:cNvSpPr>
          <p:nvPr/>
        </p:nvSpPr>
        <p:spPr>
          <a:xfrm>
            <a:off x="150787" y="240371"/>
            <a:ext cx="10515600" cy="62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Targeted Outcomes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3B347-DF06-A549-9818-68B82B9FD36C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95D0F-5DE6-8848-8384-2A91378D17F1}"/>
              </a:ext>
            </a:extLst>
          </p:cNvPr>
          <p:cNvSpPr txBox="1"/>
          <p:nvPr/>
        </p:nvSpPr>
        <p:spPr>
          <a:xfrm>
            <a:off x="5292969" y="6441831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DB3F3-6A88-9A40-85C8-4B4416F60D79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B00A1B3-97E2-8230-035E-2B998468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pic>
        <p:nvPicPr>
          <p:cNvPr id="2" name="Picture 16" descr="Text, logo&#10;&#10;Description automatically generated">
            <a:extLst>
              <a:ext uri="{FF2B5EF4-FFF2-40B4-BE49-F238E27FC236}">
                <a16:creationId xmlns:a16="http://schemas.microsoft.com/office/drawing/2014/main" id="{00930DF0-578A-280D-CDA3-9AA65E06E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EB2BBA-5A18-7BD8-3269-A5E044EADBB3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882C3-CC85-EAE4-ABBB-8A1E4CD6B5C9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9DC6D8-A32A-D14C-884D-7C947CB37AA6}"/>
              </a:ext>
            </a:extLst>
          </p:cNvPr>
          <p:cNvSpPr/>
          <p:nvPr/>
        </p:nvSpPr>
        <p:spPr>
          <a:xfrm>
            <a:off x="343315" y="2702537"/>
            <a:ext cx="5311039" cy="2678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Develop a system to assist doctors in prescribing LOS consistently &amp; accurately?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 </a:t>
            </a:r>
            <a:endParaRPr 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2">
            <a:extLst>
              <a:ext uri="{FF2B5EF4-FFF2-40B4-BE49-F238E27FC236}">
                <a16:creationId xmlns:a16="http://schemas.microsoft.com/office/drawing/2014/main" id="{623D0C79-952B-B943-A347-6D04786983FC}"/>
              </a:ext>
            </a:extLst>
          </p:cNvPr>
          <p:cNvSpPr/>
          <p:nvPr/>
        </p:nvSpPr>
        <p:spPr>
          <a:xfrm>
            <a:off x="6538685" y="2702537"/>
            <a:ext cx="5310000" cy="2678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Determine the most significant actionable areas for Hospital Management to directly reduce unnecessary LOS?</a:t>
            </a: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2DE7D7-EF8B-1B40-B408-0ABEFD9E471B}"/>
              </a:ext>
            </a:extLst>
          </p:cNvPr>
          <p:cNvSpPr/>
          <p:nvPr/>
        </p:nvSpPr>
        <p:spPr>
          <a:xfrm>
            <a:off x="427607" y="1939434"/>
            <a:ext cx="5141417" cy="527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/>
                <a:cs typeface="Times New Roman"/>
              </a:rPr>
              <a:t>Target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BB41B6-19A4-4448-89CA-E0A7593A7FEC}"/>
              </a:ext>
            </a:extLst>
          </p:cNvPr>
          <p:cNvSpPr/>
          <p:nvPr/>
        </p:nvSpPr>
        <p:spPr>
          <a:xfrm>
            <a:off x="6622976" y="1939434"/>
            <a:ext cx="5141417" cy="527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Target 2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4A345A5-0F4A-9AB0-CC38-C129FE97FF27}"/>
              </a:ext>
            </a:extLst>
          </p:cNvPr>
          <p:cNvSpPr/>
          <p:nvPr/>
        </p:nvSpPr>
        <p:spPr>
          <a:xfrm>
            <a:off x="4094319" y="1192621"/>
            <a:ext cx="3997087" cy="527641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latin typeface="Times New Roman"/>
                <a:cs typeface="Times New Roman"/>
              </a:rPr>
              <a:t>How Might We?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5F911-A376-27D7-BAB7-05E7FEC79FBE}"/>
              </a:ext>
            </a:extLst>
          </p:cNvPr>
          <p:cNvSpPr txBox="1"/>
          <p:nvPr/>
        </p:nvSpPr>
        <p:spPr>
          <a:xfrm>
            <a:off x="10533542" y="423132"/>
            <a:ext cx="16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Timothy Chang</a:t>
            </a:r>
          </a:p>
        </p:txBody>
      </p:sp>
    </p:spTree>
    <p:extLst>
      <p:ext uri="{BB962C8B-B14F-4D97-AF65-F5344CB8AC3E}">
        <p14:creationId xmlns:p14="http://schemas.microsoft.com/office/powerpoint/2010/main" val="351111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5B55B2E-E247-9A64-D075-36B6FA51F501}"/>
              </a:ext>
            </a:extLst>
          </p:cNvPr>
          <p:cNvSpPr/>
          <p:nvPr/>
        </p:nvSpPr>
        <p:spPr>
          <a:xfrm>
            <a:off x="-871819" y="1837"/>
            <a:ext cx="756397" cy="71157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BCC0651-82C5-BBDC-4CDD-3026EEB75C66}"/>
              </a:ext>
            </a:extLst>
          </p:cNvPr>
          <p:cNvSpPr/>
          <p:nvPr/>
        </p:nvSpPr>
        <p:spPr>
          <a:xfrm>
            <a:off x="-871818" y="808660"/>
            <a:ext cx="756397" cy="71157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F4DCDB1-CF33-3BB6-F335-58222BF8D332}"/>
              </a:ext>
            </a:extLst>
          </p:cNvPr>
          <p:cNvSpPr/>
          <p:nvPr/>
        </p:nvSpPr>
        <p:spPr>
          <a:xfrm>
            <a:off x="-871819" y="1604277"/>
            <a:ext cx="756397" cy="71157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FBC4B34-0163-33ED-D151-F2493FB7BA59}"/>
              </a:ext>
            </a:extLst>
          </p:cNvPr>
          <p:cNvSpPr/>
          <p:nvPr/>
        </p:nvSpPr>
        <p:spPr>
          <a:xfrm>
            <a:off x="-871818" y="2399895"/>
            <a:ext cx="756397" cy="71157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B22DBE8-9B67-686C-83F9-7B72BF90A00D}"/>
              </a:ext>
            </a:extLst>
          </p:cNvPr>
          <p:cNvSpPr/>
          <p:nvPr/>
        </p:nvSpPr>
        <p:spPr>
          <a:xfrm>
            <a:off x="-871817" y="3206718"/>
            <a:ext cx="756397" cy="7115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4" name="Flowchart: Process 9">
            <a:extLst>
              <a:ext uri="{FF2B5EF4-FFF2-40B4-BE49-F238E27FC236}">
                <a16:creationId xmlns:a16="http://schemas.microsoft.com/office/drawing/2014/main" id="{5E0E6FB2-F202-0146-9B07-F71202A4CE41}"/>
              </a:ext>
            </a:extLst>
          </p:cNvPr>
          <p:cNvSpPr/>
          <p:nvPr/>
        </p:nvSpPr>
        <p:spPr>
          <a:xfrm>
            <a:off x="-2243" y="6390310"/>
            <a:ext cx="12242427" cy="465043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1BF03-59FA-3942-9207-7679E4EDEBBC}"/>
              </a:ext>
            </a:extLst>
          </p:cNvPr>
          <p:cNvSpPr txBox="1"/>
          <p:nvPr/>
        </p:nvSpPr>
        <p:spPr>
          <a:xfrm>
            <a:off x="562708" y="6435969"/>
            <a:ext cx="1512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A67F-7438-464C-AD4A-956325D60BA0}"/>
              </a:ext>
            </a:extLst>
          </p:cNvPr>
          <p:cNvSpPr txBox="1"/>
          <p:nvPr/>
        </p:nvSpPr>
        <p:spPr>
          <a:xfrm>
            <a:off x="2602523" y="6435970"/>
            <a:ext cx="2086708" cy="375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Integrated Solutions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0B345-7218-56D7-5119-DB79830647E2}"/>
              </a:ext>
            </a:extLst>
          </p:cNvPr>
          <p:cNvCxnSpPr/>
          <p:nvPr/>
        </p:nvCxnSpPr>
        <p:spPr>
          <a:xfrm flipV="1">
            <a:off x="1" y="767862"/>
            <a:ext cx="12197861" cy="1172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E0F22-64E1-9D49-9617-9B6EC3568900}"/>
              </a:ext>
            </a:extLst>
          </p:cNvPr>
          <p:cNvSpPr txBox="1"/>
          <p:nvPr/>
        </p:nvSpPr>
        <p:spPr>
          <a:xfrm>
            <a:off x="5292969" y="6452464"/>
            <a:ext cx="206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</a:rPr>
              <a:t>Live Demonstration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DC798E-528B-6154-5605-9A435F6ABF98}"/>
              </a:ext>
            </a:extLst>
          </p:cNvPr>
          <p:cNvSpPr txBox="1">
            <a:spLocks/>
          </p:cNvSpPr>
          <p:nvPr/>
        </p:nvSpPr>
        <p:spPr>
          <a:xfrm>
            <a:off x="181616" y="186288"/>
            <a:ext cx="10515600" cy="740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Times New Roman"/>
                <a:cs typeface="Times New Roman"/>
              </a:rPr>
              <a:t>Approach 1: </a:t>
            </a:r>
            <a:r>
              <a:rPr lang="en-US" sz="3200" b="1">
                <a:latin typeface="Times New Roman"/>
                <a:cs typeface="Times New Roman"/>
              </a:rPr>
              <a:t>Consistent &amp; Accurate LOS Prediction</a:t>
            </a:r>
            <a:r>
              <a:rPr lang="en-SG" sz="3200" b="1">
                <a:latin typeface="Times New Roman"/>
                <a:cs typeface="Times New Roman"/>
              </a:rPr>
              <a:t>  </a:t>
            </a:r>
            <a:endParaRPr lang="en-SG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9CA87-C35A-6C47-A2D5-975EA9C551F1}"/>
              </a:ext>
            </a:extLst>
          </p:cNvPr>
          <p:cNvSpPr txBox="1"/>
          <p:nvPr/>
        </p:nvSpPr>
        <p:spPr>
          <a:xfrm>
            <a:off x="10515599" y="6441831"/>
            <a:ext cx="1840524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25A4332-4FC6-8A42-8A8C-0F74911DE42E}"/>
              </a:ext>
            </a:extLst>
          </p:cNvPr>
          <p:cNvSpPr/>
          <p:nvPr/>
        </p:nvSpPr>
        <p:spPr>
          <a:xfrm>
            <a:off x="5608896" y="1277037"/>
            <a:ext cx="968188" cy="35578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A4517-286A-EF49-91C3-DE750875EA67}"/>
              </a:ext>
            </a:extLst>
          </p:cNvPr>
          <p:cNvSpPr txBox="1"/>
          <p:nvPr/>
        </p:nvSpPr>
        <p:spPr>
          <a:xfrm>
            <a:off x="7363604" y="2221517"/>
            <a:ext cx="4668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Doctors</a:t>
            </a:r>
            <a:r>
              <a:rPr lang="en-US">
                <a:latin typeface="Times New Roman"/>
                <a:cs typeface="Times New Roman"/>
              </a:rPr>
              <a:t> who prescribe inpatient stay to patients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6B15D9-1A3B-6848-A777-324123D8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6" y="3954301"/>
            <a:ext cx="355600" cy="431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94C776-BA1E-2544-BCFE-95EB4AE472D4}"/>
              </a:ext>
            </a:extLst>
          </p:cNvPr>
          <p:cNvSpPr txBox="1"/>
          <p:nvPr/>
        </p:nvSpPr>
        <p:spPr>
          <a:xfrm>
            <a:off x="562708" y="3915580"/>
            <a:ext cx="486868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Accurate Machine Learning-Generated Predictions of LOS to guide doctors' decisions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B3599-EFC5-2E44-A347-37D59172F3EC}"/>
              </a:ext>
            </a:extLst>
          </p:cNvPr>
          <p:cNvSpPr txBox="1"/>
          <p:nvPr/>
        </p:nvSpPr>
        <p:spPr>
          <a:xfrm>
            <a:off x="562708" y="5081698"/>
            <a:ext cx="51414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Interactive Hospital Management Dashboard for comprehensive overview of 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642EE1-D464-104B-9EA8-BC4249592D74}"/>
              </a:ext>
            </a:extLst>
          </p:cNvPr>
          <p:cNvSpPr/>
          <p:nvPr/>
        </p:nvSpPr>
        <p:spPr>
          <a:xfrm>
            <a:off x="221524" y="5198506"/>
            <a:ext cx="294968" cy="2943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15FBDC-E69F-BA45-8B57-1E3B700A7400}"/>
              </a:ext>
            </a:extLst>
          </p:cNvPr>
          <p:cNvSpPr/>
          <p:nvPr/>
        </p:nvSpPr>
        <p:spPr>
          <a:xfrm>
            <a:off x="237425" y="3325649"/>
            <a:ext cx="5141416" cy="40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What is the solution ?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BCE55A-2ACD-3649-8363-7481A8F33EB8}"/>
              </a:ext>
            </a:extLst>
          </p:cNvPr>
          <p:cNvSpPr/>
          <p:nvPr/>
        </p:nvSpPr>
        <p:spPr>
          <a:xfrm>
            <a:off x="7050584" y="3340346"/>
            <a:ext cx="5141416" cy="40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What is the impact ?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34" name="Isosceles Triangle 28">
            <a:extLst>
              <a:ext uri="{FF2B5EF4-FFF2-40B4-BE49-F238E27FC236}">
                <a16:creationId xmlns:a16="http://schemas.microsoft.com/office/drawing/2014/main" id="{EEA9E698-B234-A745-943B-97A95DF25801}"/>
              </a:ext>
            </a:extLst>
          </p:cNvPr>
          <p:cNvSpPr/>
          <p:nvPr/>
        </p:nvSpPr>
        <p:spPr>
          <a:xfrm rot="5400000">
            <a:off x="5513877" y="4597898"/>
            <a:ext cx="1474837" cy="356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2">
            <a:extLst>
              <a:ext uri="{FF2B5EF4-FFF2-40B4-BE49-F238E27FC236}">
                <a16:creationId xmlns:a16="http://schemas.microsoft.com/office/drawing/2014/main" id="{2BB95AA5-3FAA-3C4E-B198-B8D20DBE7647}"/>
              </a:ext>
            </a:extLst>
          </p:cNvPr>
          <p:cNvSpPr/>
          <p:nvPr/>
        </p:nvSpPr>
        <p:spPr>
          <a:xfrm>
            <a:off x="7384543" y="3908640"/>
            <a:ext cx="4528530" cy="18688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  Minimize under / over-prescription of LOS</a:t>
            </a:r>
          </a:p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  Efficient macro-managing of inpatient stay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3FB11B-D986-A84E-A34B-9F5DE0162AC3}"/>
              </a:ext>
            </a:extLst>
          </p:cNvPr>
          <p:cNvSpPr/>
          <p:nvPr/>
        </p:nvSpPr>
        <p:spPr>
          <a:xfrm>
            <a:off x="241428" y="1269224"/>
            <a:ext cx="5141417" cy="3429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Prescribe LOS consistently &amp; accurately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1AC9164-8A4B-2D4C-A1E9-249A06CB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6286932"/>
            <a:ext cx="445477" cy="538399"/>
          </a:xfrm>
          <a:prstGeom prst="rect">
            <a:avLst/>
          </a:prstGeom>
        </p:spPr>
      </p:pic>
      <p:pic>
        <p:nvPicPr>
          <p:cNvPr id="8194" name="Picture 2" descr="Length of stay Vector Icons free download in SVG, PNG Format">
            <a:extLst>
              <a:ext uri="{FF2B5EF4-FFF2-40B4-BE49-F238E27FC236}">
                <a16:creationId xmlns:a16="http://schemas.microsoft.com/office/drawing/2014/main" id="{4BEC7F7C-BD41-0043-B576-0A4447B1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12" y="1539925"/>
            <a:ext cx="1605660" cy="16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543FB-0B27-8AE9-F59A-6CB0453CF000}"/>
              </a:ext>
            </a:extLst>
          </p:cNvPr>
          <p:cNvSpPr txBox="1"/>
          <p:nvPr/>
        </p:nvSpPr>
        <p:spPr>
          <a:xfrm>
            <a:off x="8005745" y="6443087"/>
            <a:ext cx="1840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Improvements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D86CBB-3F4F-4749-BAB7-A7C4351E4C14}"/>
              </a:ext>
            </a:extLst>
          </p:cNvPr>
          <p:cNvSpPr/>
          <p:nvPr/>
        </p:nvSpPr>
        <p:spPr>
          <a:xfrm>
            <a:off x="7050584" y="1263657"/>
            <a:ext cx="5141416" cy="40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Who is the target audience?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FF0F-5700-AA87-30E8-62488245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31" y="4385460"/>
            <a:ext cx="355600" cy="4318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CEE057B-CB78-03E6-292F-48AAE16F17C8}"/>
              </a:ext>
            </a:extLst>
          </p:cNvPr>
          <p:cNvSpPr/>
          <p:nvPr/>
        </p:nvSpPr>
        <p:spPr>
          <a:xfrm>
            <a:off x="7450898" y="4976220"/>
            <a:ext cx="294968" cy="2943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36" name="Picture 16" descr="Text, logo&#10;&#10;Description automatically generated">
            <a:extLst>
              <a:ext uri="{FF2B5EF4-FFF2-40B4-BE49-F238E27FC236}">
                <a16:creationId xmlns:a16="http://schemas.microsoft.com/office/drawing/2014/main" id="{B7E1D3CD-3B67-7A43-BD08-4C4440C99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89" y="-5574"/>
            <a:ext cx="2009017" cy="4707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320F7B5-AA29-C54B-8D0D-4ECB71BCEC20}"/>
              </a:ext>
            </a:extLst>
          </p:cNvPr>
          <p:cNvSpPr txBox="1"/>
          <p:nvPr/>
        </p:nvSpPr>
        <p:spPr>
          <a:xfrm>
            <a:off x="10533542" y="423132"/>
            <a:ext cx="16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Timothy Chang</a:t>
            </a:r>
          </a:p>
        </p:txBody>
      </p:sp>
    </p:spTree>
    <p:extLst>
      <p:ext uri="{BB962C8B-B14F-4D97-AF65-F5344CB8AC3E}">
        <p14:creationId xmlns:p14="http://schemas.microsoft.com/office/powerpoint/2010/main" val="34576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1436</Words>
  <Application>Microsoft Macintosh PowerPoint</Application>
  <PresentationFormat>Widescreen</PresentationFormat>
  <Paragraphs>464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Times New Roman</vt:lpstr>
      <vt:lpstr>Arial</vt:lpstr>
      <vt:lpstr>Calibri Light</vt:lpstr>
      <vt:lpstr>Roboto</vt:lpstr>
      <vt:lpstr>Office Theme</vt:lpstr>
      <vt:lpstr>PowerPoint Presentation</vt:lpstr>
      <vt:lpstr>Content Outline  </vt:lpstr>
      <vt:lpstr>Case Justification </vt:lpstr>
      <vt:lpstr>Case Justification</vt:lpstr>
      <vt:lpstr>Case Justification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Demonstration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#LUO YIYING#</dc:creator>
  <cp:lastModifiedBy>Paul Low</cp:lastModifiedBy>
  <cp:revision>2</cp:revision>
  <dcterms:created xsi:type="dcterms:W3CDTF">2022-04-01T05:03:11Z</dcterms:created>
  <dcterms:modified xsi:type="dcterms:W3CDTF">2022-04-03T13:32:16Z</dcterms:modified>
</cp:coreProperties>
</file>