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Helvetica Neue"/>
      <p:regular r:id="rId12"/>
      <p:bold r:id="rId13"/>
      <p:italic r:id="rId14"/>
      <p:boldItalic r:id="rId15"/>
    </p:embeddedFont>
    <p:embeddedFont>
      <p:font typeface="Arial Black"/>
      <p:regular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HelveticaNeue-bold.fntdata"/><Relationship Id="rId12" Type="http://schemas.openxmlformats.org/officeDocument/2006/relationships/font" Target="fonts/HelveticaNeue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HelveticaNeue-boldItalic.fntdata"/><Relationship Id="rId14" Type="http://schemas.openxmlformats.org/officeDocument/2006/relationships/font" Target="fonts/HelveticaNeue-italic.fntdata"/><Relationship Id="rId16" Type="http://schemas.openxmlformats.org/officeDocument/2006/relationships/font" Target="fonts/ArialBlack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3" name="Google Shape;83;p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4339bc993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4339bc993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4339bc9938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4339bc9938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4339bc9938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4339bc9938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4339bc9938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4339bc9938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4339bc9938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4339bc9938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" type="body"/>
          </p:nvPr>
        </p:nvSpPr>
        <p:spPr>
          <a:xfrm rot="5400000">
            <a:off x="2874764" y="-1217414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 txBox="1"/>
          <p:nvPr>
            <p:ph type="title"/>
          </p:nvPr>
        </p:nvSpPr>
        <p:spPr>
          <a:xfrm rot="5400000">
            <a:off x="5463778" y="1371600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" type="body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722313" y="3305175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" type="body"/>
          </p:nvPr>
        </p:nvSpPr>
        <p:spPr>
          <a:xfrm>
            <a:off x="457200" y="1200150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8" name="Google Shape;38;p6"/>
          <p:cNvSpPr txBox="1"/>
          <p:nvPr>
            <p:ph idx="2" type="body"/>
          </p:nvPr>
        </p:nvSpPr>
        <p:spPr>
          <a:xfrm>
            <a:off x="4648200" y="1200150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9" name="Google Shape;39;p6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" type="body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2" type="body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7"/>
          <p:cNvSpPr txBox="1"/>
          <p:nvPr>
            <p:ph idx="3" type="body"/>
          </p:nvPr>
        </p:nvSpPr>
        <p:spPr>
          <a:xfrm>
            <a:off x="4645025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7"/>
          <p:cNvSpPr txBox="1"/>
          <p:nvPr>
            <p:ph idx="4" type="body"/>
          </p:nvPr>
        </p:nvSpPr>
        <p:spPr>
          <a:xfrm>
            <a:off x="4645025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8" name="Google Shape;48;p7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/>
          <p:nvPr>
            <p:ph type="title"/>
          </p:nvPr>
        </p:nvSpPr>
        <p:spPr>
          <a:xfrm>
            <a:off x="457200" y="204788"/>
            <a:ext cx="3008313" cy="8715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8" name="Google Shape;58;p9"/>
          <p:cNvSpPr txBox="1"/>
          <p:nvPr>
            <p:ph idx="2" type="body"/>
          </p:nvPr>
        </p:nvSpPr>
        <p:spPr>
          <a:xfrm>
            <a:off x="457200" y="1076325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9" name="Google Shape;59;p9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/>
          <p:nvPr>
            <p:ph type="title"/>
          </p:nvPr>
        </p:nvSpPr>
        <p:spPr>
          <a:xfrm>
            <a:off x="1792288" y="3600450"/>
            <a:ext cx="5486400" cy="42505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65" name="Google Shape;65;p10"/>
          <p:cNvSpPr txBox="1"/>
          <p:nvPr>
            <p:ph idx="1" type="body"/>
          </p:nvPr>
        </p:nvSpPr>
        <p:spPr>
          <a:xfrm>
            <a:off x="1792288" y="4025503"/>
            <a:ext cx="5486400" cy="6036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6" name="Google Shape;66;p10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1" i="1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" name="Google Shape;11;p1"/>
          <p:cNvSpPr/>
          <p:nvPr/>
        </p:nvSpPr>
        <p:spPr>
          <a:xfrm>
            <a:off x="0" y="4514850"/>
            <a:ext cx="9144000" cy="62865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" name="Google Shape;12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381000" y="4686198"/>
            <a:ext cx="2171700" cy="328424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gif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/>
        </p:nvSpPr>
        <p:spPr>
          <a:xfrm>
            <a:off x="2895600" y="2914650"/>
            <a:ext cx="5715000" cy="5309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" sz="4000" u="none" cap="none" strike="noStrik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Live Green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3"/>
          <p:cNvSpPr txBox="1"/>
          <p:nvPr/>
        </p:nvSpPr>
        <p:spPr>
          <a:xfrm>
            <a:off x="311700" y="1154225"/>
            <a:ext cx="8520600" cy="1221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1" lang="en" sz="4800">
                <a:latin typeface="Arial Black"/>
                <a:ea typeface="Arial Black"/>
                <a:cs typeface="Arial Black"/>
                <a:sym typeface="Arial Black"/>
              </a:rPr>
              <a:t>Teaching Video</a:t>
            </a:r>
            <a:endParaRPr b="1" i="0" sz="4200" u="none" cap="none" strike="noStrike">
              <a:solidFill>
                <a:srgbClr val="0000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1371600" y="2914650"/>
            <a:ext cx="6400800" cy="10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/>
              <a:t>Gaurav Roy</a:t>
            </a:r>
            <a:endParaRPr sz="1600"/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/>
              <a:t>MSEN-CS</a:t>
            </a:r>
            <a:endParaRPr sz="1600"/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Email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"/>
              <a:t>garo7740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@colorado.edu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2974050" y="2325450"/>
            <a:ext cx="3563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Arial Black"/>
                <a:ea typeface="Arial Black"/>
                <a:cs typeface="Arial Black"/>
                <a:sym typeface="Arial Black"/>
              </a:rPr>
              <a:t>Functions and Class</a:t>
            </a:r>
            <a:endParaRPr sz="2000"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88888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/>
          <p:nvPr/>
        </p:nvSpPr>
        <p:spPr>
          <a:xfrm>
            <a:off x="134475" y="145675"/>
            <a:ext cx="8886300" cy="43578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4"/>
          <p:cNvSpPr txBox="1"/>
          <p:nvPr/>
        </p:nvSpPr>
        <p:spPr>
          <a:xfrm>
            <a:off x="3285425" y="283425"/>
            <a:ext cx="2592900" cy="4002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Functions</a:t>
            </a:r>
            <a:endParaRPr sz="20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95" name="Google Shape;95;p14"/>
          <p:cNvSpPr txBox="1"/>
          <p:nvPr/>
        </p:nvSpPr>
        <p:spPr>
          <a:xfrm>
            <a:off x="705425" y="781213"/>
            <a:ext cx="3338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rial Black"/>
                <a:ea typeface="Arial Black"/>
                <a:cs typeface="Arial Black"/>
                <a:sym typeface="Arial Black"/>
              </a:rPr>
              <a:t>What is a function ?</a:t>
            </a:r>
            <a:endParaRPr sz="1800"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705425" y="930775"/>
            <a:ext cx="3194100" cy="17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0C0C0C"/>
              </a:solidFill>
              <a:highlight>
                <a:srgbClr val="FFFFFF"/>
              </a:highlight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500"/>
              <a:buChar char="●"/>
            </a:pPr>
            <a:r>
              <a:rPr b="1" lang="en" sz="1500">
                <a:solidFill>
                  <a:srgbClr val="0C0C0C"/>
                </a:solidFill>
                <a:highlight>
                  <a:srgbClr val="FFFFFF"/>
                </a:highlight>
              </a:rPr>
              <a:t>A function is a block of organized, reusable code that is used to perform a single, related action or a specific task.</a:t>
            </a:r>
            <a:endParaRPr b="1" sz="1500">
              <a:solidFill>
                <a:srgbClr val="0C0C0C"/>
              </a:solidFill>
              <a:highlight>
                <a:srgbClr val="FFFFFF"/>
              </a:highlight>
            </a:endParaRPr>
          </a:p>
        </p:txBody>
      </p:sp>
      <p:pic>
        <p:nvPicPr>
          <p:cNvPr id="97" name="Google Shape;97;p14"/>
          <p:cNvPicPr preferRelativeResize="0"/>
          <p:nvPr/>
        </p:nvPicPr>
        <p:blipFill rotWithShape="1">
          <a:blip r:embed="rId3">
            <a:alphaModFix/>
          </a:blip>
          <a:srcRect b="7640" l="-3429" r="3429" t="-7640"/>
          <a:stretch/>
        </p:blipFill>
        <p:spPr>
          <a:xfrm>
            <a:off x="604575" y="2719813"/>
            <a:ext cx="2940400" cy="168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82350" y="1242925"/>
            <a:ext cx="4271976" cy="28980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88888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/>
          <p:nvPr/>
        </p:nvSpPr>
        <p:spPr>
          <a:xfrm>
            <a:off x="134475" y="145675"/>
            <a:ext cx="8886300" cy="43578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5"/>
          <p:cNvSpPr txBox="1"/>
          <p:nvPr/>
        </p:nvSpPr>
        <p:spPr>
          <a:xfrm>
            <a:off x="3281175" y="238600"/>
            <a:ext cx="2592900" cy="4002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Functions</a:t>
            </a:r>
            <a:endParaRPr sz="20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05" name="Google Shape;105;p15"/>
          <p:cNvSpPr txBox="1"/>
          <p:nvPr/>
        </p:nvSpPr>
        <p:spPr>
          <a:xfrm>
            <a:off x="1153675" y="976375"/>
            <a:ext cx="1894200" cy="3693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rial Black"/>
                <a:ea typeface="Arial Black"/>
                <a:cs typeface="Arial Black"/>
                <a:sym typeface="Arial Black"/>
              </a:rPr>
              <a:t>Without Function</a:t>
            </a:r>
            <a:endParaRPr sz="1200"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106" name="Google Shape;10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8213" y="1440301"/>
            <a:ext cx="2645124" cy="3033824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7" name="Google Shape;10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59100" y="1145325"/>
            <a:ext cx="4168600" cy="33288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8" name="Google Shape;108;p15"/>
          <p:cNvSpPr txBox="1"/>
          <p:nvPr/>
        </p:nvSpPr>
        <p:spPr>
          <a:xfrm>
            <a:off x="5401250" y="707413"/>
            <a:ext cx="1827000" cy="3693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rial Black"/>
                <a:ea typeface="Arial Black"/>
                <a:cs typeface="Arial Black"/>
                <a:sym typeface="Arial Black"/>
              </a:rPr>
              <a:t>With Function</a:t>
            </a:r>
            <a:endParaRPr sz="1200"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09" name="Google Shape;109;p15"/>
          <p:cNvSpPr txBox="1"/>
          <p:nvPr/>
        </p:nvSpPr>
        <p:spPr>
          <a:xfrm>
            <a:off x="363825" y="-56350"/>
            <a:ext cx="215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10" name="Google Shape;110;p15"/>
          <p:cNvSpPr txBox="1"/>
          <p:nvPr/>
        </p:nvSpPr>
        <p:spPr>
          <a:xfrm>
            <a:off x="324625" y="460013"/>
            <a:ext cx="3552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 Black"/>
                <a:ea typeface="Arial Black"/>
                <a:cs typeface="Arial Black"/>
                <a:sym typeface="Arial Black"/>
              </a:rPr>
              <a:t>Why do we need Functions and how to test them ?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88888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/>
          <p:nvPr/>
        </p:nvSpPr>
        <p:spPr>
          <a:xfrm>
            <a:off x="134475" y="145675"/>
            <a:ext cx="8886300" cy="43578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6"/>
          <p:cNvSpPr txBox="1"/>
          <p:nvPr/>
        </p:nvSpPr>
        <p:spPr>
          <a:xfrm>
            <a:off x="3285425" y="283425"/>
            <a:ext cx="2592900" cy="4002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Class</a:t>
            </a:r>
            <a:endParaRPr sz="20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17" name="Google Shape;117;p16"/>
          <p:cNvSpPr txBox="1"/>
          <p:nvPr/>
        </p:nvSpPr>
        <p:spPr>
          <a:xfrm>
            <a:off x="705425" y="994138"/>
            <a:ext cx="3338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rial Black"/>
                <a:ea typeface="Arial Black"/>
                <a:cs typeface="Arial Black"/>
                <a:sym typeface="Arial Black"/>
              </a:rPr>
              <a:t>What is a Class ?</a:t>
            </a:r>
            <a:endParaRPr sz="1800"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18" name="Google Shape;118;p16"/>
          <p:cNvSpPr txBox="1"/>
          <p:nvPr/>
        </p:nvSpPr>
        <p:spPr>
          <a:xfrm>
            <a:off x="705425" y="1435000"/>
            <a:ext cx="2592900" cy="10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</a:rPr>
              <a:t>A class is a user-defined data type that we can use in our program, and it </a:t>
            </a:r>
            <a:r>
              <a:rPr lang="en" sz="1200">
                <a:solidFill>
                  <a:schemeClr val="dk1"/>
                </a:solidFill>
              </a:rPr>
              <a:t>c</a:t>
            </a:r>
            <a:r>
              <a:rPr lang="en" sz="1200">
                <a:solidFill>
                  <a:schemeClr val="dk1"/>
                </a:solidFill>
              </a:rPr>
              <a:t>onsists of data members and member functions.</a:t>
            </a: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endParaRPr b="1" sz="1600">
              <a:solidFill>
                <a:srgbClr val="0C0C0C"/>
              </a:solidFill>
              <a:highlight>
                <a:srgbClr val="FFFFFF"/>
              </a:highlight>
            </a:endParaRPr>
          </a:p>
        </p:txBody>
      </p:sp>
      <p:sp>
        <p:nvSpPr>
          <p:cNvPr id="119" name="Google Shape;119;p16"/>
          <p:cNvSpPr/>
          <p:nvPr/>
        </p:nvSpPr>
        <p:spPr>
          <a:xfrm>
            <a:off x="3598000" y="1447450"/>
            <a:ext cx="1153500" cy="1185900"/>
          </a:xfrm>
          <a:prstGeom prst="ellipse">
            <a:avLst/>
          </a:prstGeom>
          <a:solidFill>
            <a:srgbClr val="EA99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Mobile</a:t>
            </a:r>
            <a:endParaRPr/>
          </a:p>
        </p:txBody>
      </p:sp>
      <p:cxnSp>
        <p:nvCxnSpPr>
          <p:cNvPr id="120" name="Google Shape;120;p16"/>
          <p:cNvCxnSpPr>
            <a:stCxn id="119" idx="7"/>
          </p:cNvCxnSpPr>
          <p:nvPr/>
        </p:nvCxnSpPr>
        <p:spPr>
          <a:xfrm flipH="1" rot="10800000">
            <a:off x="4582574" y="1341221"/>
            <a:ext cx="906600" cy="27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1" name="Google Shape;121;p16"/>
          <p:cNvSpPr/>
          <p:nvPr/>
        </p:nvSpPr>
        <p:spPr>
          <a:xfrm>
            <a:off x="5515275" y="1131163"/>
            <a:ext cx="1051500" cy="4617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iPhone</a:t>
            </a:r>
            <a:endParaRPr/>
          </a:p>
        </p:txBody>
      </p:sp>
      <p:cxnSp>
        <p:nvCxnSpPr>
          <p:cNvPr id="122" name="Google Shape;122;p16"/>
          <p:cNvCxnSpPr>
            <a:stCxn id="119" idx="6"/>
            <a:endCxn id="123" idx="1"/>
          </p:cNvCxnSpPr>
          <p:nvPr/>
        </p:nvCxnSpPr>
        <p:spPr>
          <a:xfrm>
            <a:off x="4751500" y="2040400"/>
            <a:ext cx="763800" cy="2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3" name="Google Shape;123;p16"/>
          <p:cNvSpPr/>
          <p:nvPr/>
        </p:nvSpPr>
        <p:spPr>
          <a:xfrm>
            <a:off x="5515275" y="1835200"/>
            <a:ext cx="1051500" cy="4617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Moto T</a:t>
            </a:r>
            <a:endParaRPr/>
          </a:p>
        </p:txBody>
      </p:sp>
      <p:sp>
        <p:nvSpPr>
          <p:cNvPr id="124" name="Google Shape;124;p16"/>
          <p:cNvSpPr/>
          <p:nvPr/>
        </p:nvSpPr>
        <p:spPr>
          <a:xfrm>
            <a:off x="5515275" y="2737575"/>
            <a:ext cx="1051500" cy="461700"/>
          </a:xfrm>
          <a:prstGeom prst="roundRect">
            <a:avLst>
              <a:gd fmla="val 16667" name="adj"/>
            </a:avLst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Samsung Galaxy</a:t>
            </a:r>
            <a:endParaRPr/>
          </a:p>
        </p:txBody>
      </p:sp>
      <p:cxnSp>
        <p:nvCxnSpPr>
          <p:cNvPr id="125" name="Google Shape;125;p16"/>
          <p:cNvCxnSpPr>
            <a:stCxn id="119" idx="5"/>
            <a:endCxn id="124" idx="1"/>
          </p:cNvCxnSpPr>
          <p:nvPr/>
        </p:nvCxnSpPr>
        <p:spPr>
          <a:xfrm>
            <a:off x="4582574" y="2459679"/>
            <a:ext cx="932700" cy="50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" name="Google Shape;126;p16"/>
          <p:cNvCxnSpPr>
            <a:stCxn id="119" idx="4"/>
          </p:cNvCxnSpPr>
          <p:nvPr/>
        </p:nvCxnSpPr>
        <p:spPr>
          <a:xfrm>
            <a:off x="4174750" y="2633350"/>
            <a:ext cx="21300" cy="169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" name="Google Shape;127;p16"/>
          <p:cNvCxnSpPr/>
          <p:nvPr/>
        </p:nvCxnSpPr>
        <p:spPr>
          <a:xfrm flipH="1" rot="10800000">
            <a:off x="4202200" y="3595000"/>
            <a:ext cx="369900" cy="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8" name="Google Shape;128;p16"/>
          <p:cNvSpPr/>
          <p:nvPr/>
        </p:nvSpPr>
        <p:spPr>
          <a:xfrm>
            <a:off x="4572000" y="3400550"/>
            <a:ext cx="1815350" cy="400200"/>
          </a:xfrm>
          <a:prstGeom prst="flowChartProcess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Attributes(color, size)</a:t>
            </a:r>
            <a:endParaRPr/>
          </a:p>
        </p:txBody>
      </p:sp>
      <p:sp>
        <p:nvSpPr>
          <p:cNvPr id="129" name="Google Shape;129;p16"/>
          <p:cNvSpPr/>
          <p:nvPr/>
        </p:nvSpPr>
        <p:spPr>
          <a:xfrm>
            <a:off x="4572000" y="4034225"/>
            <a:ext cx="1815350" cy="400200"/>
          </a:xfrm>
          <a:prstGeom prst="flowChartProcess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Methods(phone calls, camera)</a:t>
            </a:r>
            <a:endParaRPr/>
          </a:p>
        </p:txBody>
      </p:sp>
      <p:cxnSp>
        <p:nvCxnSpPr>
          <p:cNvPr id="130" name="Google Shape;130;p16"/>
          <p:cNvCxnSpPr>
            <a:endCxn id="129" idx="1"/>
          </p:cNvCxnSpPr>
          <p:nvPr/>
        </p:nvCxnSpPr>
        <p:spPr>
          <a:xfrm flipH="1" rot="10800000">
            <a:off x="4202100" y="4234325"/>
            <a:ext cx="369900" cy="1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1" name="Google Shape;131;p16"/>
          <p:cNvSpPr txBox="1"/>
          <p:nvPr/>
        </p:nvSpPr>
        <p:spPr>
          <a:xfrm>
            <a:off x="705425" y="3400550"/>
            <a:ext cx="2592900" cy="10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</a:rPr>
              <a:t>An object is an instance of a class. When a class is defined, no memory is allocated but an object is created, memory is allocated.</a:t>
            </a:r>
            <a:endParaRPr b="1" sz="1600">
              <a:solidFill>
                <a:srgbClr val="0C0C0C"/>
              </a:solidFill>
              <a:highlight>
                <a:srgbClr val="FFFFFF"/>
              </a:highlight>
            </a:endParaRPr>
          </a:p>
        </p:txBody>
      </p:sp>
      <p:sp>
        <p:nvSpPr>
          <p:cNvPr id="132" name="Google Shape;132;p16"/>
          <p:cNvSpPr txBox="1"/>
          <p:nvPr/>
        </p:nvSpPr>
        <p:spPr>
          <a:xfrm>
            <a:off x="705425" y="2639175"/>
            <a:ext cx="2375700" cy="5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</a:rPr>
              <a:t>It acts as a </a:t>
            </a: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</a:rPr>
              <a:t>"blueprint" or template for creating objects.</a:t>
            </a:r>
            <a:endParaRPr sz="1200"/>
          </a:p>
        </p:txBody>
      </p:sp>
      <p:sp>
        <p:nvSpPr>
          <p:cNvPr id="133" name="Google Shape;133;p16"/>
          <p:cNvSpPr txBox="1"/>
          <p:nvPr/>
        </p:nvSpPr>
        <p:spPr>
          <a:xfrm>
            <a:off x="5580525" y="730975"/>
            <a:ext cx="105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Objects</a:t>
            </a:r>
            <a:endParaRPr u="sng"/>
          </a:p>
        </p:txBody>
      </p:sp>
      <p:sp>
        <p:nvSpPr>
          <p:cNvPr id="134" name="Google Shape;134;p16"/>
          <p:cNvSpPr txBox="1"/>
          <p:nvPr/>
        </p:nvSpPr>
        <p:spPr>
          <a:xfrm>
            <a:off x="3861300" y="941025"/>
            <a:ext cx="105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Class</a:t>
            </a:r>
            <a:endParaRPr u="sng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88888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7"/>
          <p:cNvSpPr/>
          <p:nvPr/>
        </p:nvSpPr>
        <p:spPr>
          <a:xfrm>
            <a:off x="134475" y="145675"/>
            <a:ext cx="8886300" cy="43578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7"/>
          <p:cNvSpPr txBox="1"/>
          <p:nvPr/>
        </p:nvSpPr>
        <p:spPr>
          <a:xfrm>
            <a:off x="3285425" y="283425"/>
            <a:ext cx="2592900" cy="4002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Class</a:t>
            </a:r>
            <a:endParaRPr sz="20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41" name="Google Shape;141;p17"/>
          <p:cNvSpPr txBox="1"/>
          <p:nvPr/>
        </p:nvSpPr>
        <p:spPr>
          <a:xfrm>
            <a:off x="705425" y="790400"/>
            <a:ext cx="3530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rial Black"/>
                <a:ea typeface="Arial Black"/>
                <a:cs typeface="Arial Black"/>
                <a:sym typeface="Arial Black"/>
              </a:rPr>
              <a:t>How does a class look like and how do we test it</a:t>
            </a:r>
            <a:r>
              <a:rPr lang="en" sz="1800">
                <a:latin typeface="Arial Black"/>
                <a:ea typeface="Arial Black"/>
                <a:cs typeface="Arial Black"/>
                <a:sym typeface="Arial Black"/>
              </a:rPr>
              <a:t>?</a:t>
            </a:r>
            <a:endParaRPr sz="1800"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42" name="Google Shape;142;p17"/>
          <p:cNvSpPr txBox="1"/>
          <p:nvPr/>
        </p:nvSpPr>
        <p:spPr>
          <a:xfrm>
            <a:off x="705425" y="1578900"/>
            <a:ext cx="21072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0C0C0C"/>
              </a:solidFill>
              <a:highlight>
                <a:srgbClr val="FFFFFF"/>
              </a:highlight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43" name="Google Shape;143;p17"/>
          <p:cNvSpPr txBox="1"/>
          <p:nvPr/>
        </p:nvSpPr>
        <p:spPr>
          <a:xfrm>
            <a:off x="582700" y="1636075"/>
            <a:ext cx="31713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To test the member functions of a class, we’ll need to create a object of that particular class.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We’ll have access to the data members and member functions of a class by using a dot operator.</a:t>
            </a:r>
            <a:endParaRPr sz="1600"/>
          </a:p>
        </p:txBody>
      </p:sp>
      <p:pic>
        <p:nvPicPr>
          <p:cNvPr id="144" name="Google Shape;14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9075" y="773200"/>
            <a:ext cx="3530399" cy="3641926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88888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8"/>
          <p:cNvSpPr/>
          <p:nvPr/>
        </p:nvSpPr>
        <p:spPr>
          <a:xfrm>
            <a:off x="134475" y="145675"/>
            <a:ext cx="8886300" cy="43578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8"/>
          <p:cNvSpPr txBox="1"/>
          <p:nvPr/>
        </p:nvSpPr>
        <p:spPr>
          <a:xfrm>
            <a:off x="2063975" y="877325"/>
            <a:ext cx="4760400" cy="26862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Thank you!</a:t>
            </a:r>
            <a:endParaRPr sz="40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Feel free to reach out to me in case of any questions.</a:t>
            </a:r>
            <a:endParaRPr sz="20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51" name="Google Shape;151;p18"/>
          <p:cNvSpPr txBox="1"/>
          <p:nvPr/>
        </p:nvSpPr>
        <p:spPr>
          <a:xfrm>
            <a:off x="4022375" y="1702150"/>
            <a:ext cx="21072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0C0C0C"/>
              </a:solidFill>
              <a:highlight>
                <a:srgbClr val="FFFFFF"/>
              </a:highlight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