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8" r:id="rId4"/>
    <p:sldId id="280" r:id="rId5"/>
    <p:sldId id="284" r:id="rId6"/>
    <p:sldId id="269" r:id="rId7"/>
    <p:sldId id="265" r:id="rId8"/>
    <p:sldId id="272" r:id="rId9"/>
    <p:sldId id="266" r:id="rId10"/>
    <p:sldId id="267" r:id="rId11"/>
    <p:sldId id="274" r:id="rId12"/>
    <p:sldId id="275" r:id="rId13"/>
    <p:sldId id="281" r:id="rId14"/>
    <p:sldId id="283" r:id="rId15"/>
    <p:sldId id="278" r:id="rId16"/>
    <p:sldId id="277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 autoAdjust="0"/>
    <p:restoredTop sz="94674" autoAdjust="0"/>
  </p:normalViewPr>
  <p:slideViewPr>
    <p:cSldViewPr snapToGrid="0" snapToObjects="1">
      <p:cViewPr varScale="1">
        <p:scale>
          <a:sx n="81" d="100"/>
          <a:sy n="81" d="100"/>
        </p:scale>
        <p:origin x="1230" y="96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://nbviewer.jupyter.org/github/gitlinkberkeley/ideal-spoon/blob/master/KMeans/AnomalousCricket-v009.ipyn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influxdata.com/download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people.ischool.berkeley.edu/~roy/batteryMon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69.53.133.136:3000/dashboard/db/influxdb?orgId=1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5.jpg"/><Relationship Id="rId7" Type="http://schemas.openxmlformats.org/officeDocument/2006/relationships/image" Target="../media/image2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hyperlink" Target="https://github.com/roygv/w251Fin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50.23.122.131:8888/sources/1/alert-rules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cbischool.slack.com/messages/C4VNP3ZF1/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50.23.122.131:8888/sources/1/host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50.23.122.131:8888/sources/1/hosts/cricket001.gvirtsman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dirty="0">
                <a:solidFill>
                  <a:srgbClr val="C28220"/>
                </a:solidFill>
              </a:rPr>
              <a:t>A Cloud Solution for Telemetry Data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688281" y="3934900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565089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765401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5170398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030" y="4364802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03" y="3957606"/>
            <a:ext cx="332178" cy="332178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85800" y="2539358"/>
            <a:ext cx="3316601" cy="465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Monday April 24</a:t>
            </a:r>
            <a:r>
              <a:rPr lang="en-US" baseline="30000" dirty="0"/>
              <a:t>th</a:t>
            </a:r>
            <a:r>
              <a:rPr lang="en-US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3"/>
            <a:ext cx="9144000" cy="11503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Did we buy 10,000 Raspberry Pi?  No.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1" y="1092519"/>
            <a:ext cx="8401792" cy="475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used </a:t>
            </a:r>
            <a:r>
              <a:rPr lang="en-US" dirty="0" err="1"/>
              <a:t>Softlayer</a:t>
            </a:r>
            <a:r>
              <a:rPr lang="en-US" dirty="0"/>
              <a:t> Cloud to simulate crickets across the globe.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4" y="3940622"/>
            <a:ext cx="8569288" cy="16289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57839" y="1802062"/>
            <a:ext cx="2679128" cy="2080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Amsterdam 01	ams01</a:t>
            </a:r>
          </a:p>
          <a:p>
            <a:pPr marL="0" indent="0">
              <a:buNone/>
            </a:pPr>
            <a:r>
              <a:rPr lang="it-IT" dirty="0"/>
              <a:t>Amsterdam 03	ams03</a:t>
            </a:r>
          </a:p>
          <a:p>
            <a:pPr marL="0" indent="0">
              <a:buNone/>
            </a:pPr>
            <a:r>
              <a:rPr lang="it-IT" dirty="0"/>
              <a:t>Chennai		che01</a:t>
            </a:r>
          </a:p>
          <a:p>
            <a:pPr marL="0" indent="0">
              <a:buNone/>
            </a:pPr>
            <a:r>
              <a:rPr lang="it-IT" dirty="0"/>
              <a:t>Dallas 01		dal01</a:t>
            </a:r>
          </a:p>
          <a:p>
            <a:pPr marL="0" indent="0">
              <a:buNone/>
            </a:pPr>
            <a:r>
              <a:rPr lang="it-IT" dirty="0"/>
              <a:t>Dallas 02		dal02</a:t>
            </a:r>
          </a:p>
          <a:p>
            <a:pPr marL="0" indent="0">
              <a:buNone/>
            </a:pPr>
            <a:r>
              <a:rPr lang="it-IT" dirty="0"/>
              <a:t>Dallas 05		dal05</a:t>
            </a:r>
          </a:p>
          <a:p>
            <a:pPr marL="0" indent="0">
              <a:buNone/>
            </a:pPr>
            <a:r>
              <a:rPr lang="it-IT" dirty="0"/>
              <a:t>Dallas 06		dal06</a:t>
            </a:r>
          </a:p>
          <a:p>
            <a:pPr marL="0" indent="0">
              <a:buNone/>
            </a:pPr>
            <a:r>
              <a:rPr lang="it-IT" dirty="0"/>
              <a:t>Dallas 07		dal07</a:t>
            </a:r>
          </a:p>
          <a:p>
            <a:pPr marL="0" indent="0">
              <a:buNone/>
            </a:pPr>
            <a:r>
              <a:rPr lang="it-IT" dirty="0"/>
              <a:t>Dallas 09		dal09</a:t>
            </a:r>
          </a:p>
          <a:p>
            <a:pPr marL="0" indent="0">
              <a:buNone/>
            </a:pPr>
            <a:r>
              <a:rPr lang="it-IT" dirty="0"/>
              <a:t>Dallas 10		dal10</a:t>
            </a:r>
          </a:p>
          <a:p>
            <a:pPr marL="0" indent="0">
              <a:buNone/>
            </a:pPr>
            <a:r>
              <a:rPr lang="it-IT" dirty="0"/>
              <a:t>Dallas 12		dal12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34784" y="1777321"/>
            <a:ext cx="2679128" cy="21296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Dallas 13		dal13</a:t>
            </a:r>
          </a:p>
          <a:p>
            <a:pPr marL="0" indent="0">
              <a:buNone/>
            </a:pPr>
            <a:r>
              <a:rPr lang="en-US" dirty="0"/>
              <a:t>Frankfurt		fra02</a:t>
            </a:r>
          </a:p>
          <a:p>
            <a:pPr marL="0" indent="0">
              <a:buNone/>
            </a:pPr>
            <a:r>
              <a:rPr lang="en-US" dirty="0"/>
              <a:t>Hong Kong		hkg02</a:t>
            </a:r>
          </a:p>
          <a:p>
            <a:pPr marL="0" indent="0">
              <a:buNone/>
            </a:pPr>
            <a:r>
              <a:rPr lang="en-US" dirty="0"/>
              <a:t>Houston		hou02</a:t>
            </a:r>
          </a:p>
          <a:p>
            <a:pPr marL="0" indent="0">
              <a:buNone/>
            </a:pPr>
            <a:r>
              <a:rPr lang="en-US" dirty="0"/>
              <a:t>London		lon02</a:t>
            </a:r>
          </a:p>
          <a:p>
            <a:pPr marL="0" indent="0">
              <a:buNone/>
            </a:pPr>
            <a:r>
              <a:rPr lang="en-US" dirty="0"/>
              <a:t>Melbourne		mel01</a:t>
            </a:r>
          </a:p>
          <a:p>
            <a:pPr marL="0" indent="0">
              <a:buNone/>
            </a:pPr>
            <a:r>
              <a:rPr lang="en-US" dirty="0"/>
              <a:t>Milan			mil01</a:t>
            </a:r>
          </a:p>
          <a:p>
            <a:pPr marL="0" indent="0">
              <a:buNone/>
            </a:pPr>
            <a:r>
              <a:rPr lang="en-US" dirty="0"/>
              <a:t>Montreal		mon01</a:t>
            </a:r>
          </a:p>
          <a:p>
            <a:pPr marL="0" indent="0">
              <a:buNone/>
            </a:pPr>
            <a:r>
              <a:rPr lang="en-US" dirty="0"/>
              <a:t>Oslo			osl01</a:t>
            </a:r>
          </a:p>
          <a:p>
            <a:pPr marL="0" indent="0">
              <a:buNone/>
            </a:pPr>
            <a:r>
              <a:rPr lang="en-US" dirty="0"/>
              <a:t>Paris			par01</a:t>
            </a:r>
          </a:p>
          <a:p>
            <a:pPr marL="0" indent="0">
              <a:buNone/>
            </a:pPr>
            <a:r>
              <a:rPr lang="en-US" dirty="0"/>
              <a:t>Querétaro		mex01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30630" y="1777319"/>
            <a:ext cx="2679128" cy="2129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San Jose 01			sjc01</a:t>
            </a:r>
          </a:p>
          <a:p>
            <a:pPr marL="0" indent="0">
              <a:buNone/>
            </a:pPr>
            <a:r>
              <a:rPr lang="en-US" dirty="0"/>
              <a:t>San Jose 03			sjc03</a:t>
            </a:r>
          </a:p>
          <a:p>
            <a:pPr marL="0" indent="0">
              <a:buNone/>
            </a:pPr>
            <a:r>
              <a:rPr lang="en-US" dirty="0"/>
              <a:t>Sao Paulo			sao01</a:t>
            </a:r>
          </a:p>
          <a:p>
            <a:pPr marL="0" indent="0">
              <a:buNone/>
            </a:pPr>
            <a:r>
              <a:rPr lang="en-US" dirty="0"/>
              <a:t>Seattle			sea01</a:t>
            </a:r>
          </a:p>
          <a:p>
            <a:pPr marL="0" indent="0">
              <a:buNone/>
            </a:pPr>
            <a:r>
              <a:rPr lang="en-US" dirty="0"/>
              <a:t>Seoul 01			seo01</a:t>
            </a:r>
          </a:p>
          <a:p>
            <a:pPr marL="0" indent="0">
              <a:buNone/>
            </a:pPr>
            <a:r>
              <a:rPr lang="en-US" dirty="0"/>
              <a:t>Singapore			sng01</a:t>
            </a:r>
          </a:p>
          <a:p>
            <a:pPr marL="0" indent="0">
              <a:buNone/>
            </a:pPr>
            <a:r>
              <a:rPr lang="en-US" dirty="0"/>
              <a:t>Sydney			syd01</a:t>
            </a:r>
          </a:p>
          <a:p>
            <a:pPr marL="0" indent="0">
              <a:buNone/>
            </a:pPr>
            <a:r>
              <a:rPr lang="en-US" dirty="0"/>
              <a:t>Tokyo				tok02</a:t>
            </a:r>
          </a:p>
          <a:p>
            <a:pPr marL="0" indent="0">
              <a:buNone/>
            </a:pPr>
            <a:r>
              <a:rPr lang="en-US" dirty="0"/>
              <a:t>Toronto			tor01</a:t>
            </a:r>
          </a:p>
          <a:p>
            <a:pPr marL="0" indent="0">
              <a:buNone/>
            </a:pPr>
            <a:r>
              <a:rPr lang="en-US" dirty="0"/>
              <a:t>Washington, D.C. 01	wdc01</a:t>
            </a:r>
          </a:p>
          <a:p>
            <a:pPr marL="0" indent="0">
              <a:buNone/>
            </a:pPr>
            <a:r>
              <a:rPr lang="en-US" dirty="0"/>
              <a:t>Washington, D.C. 04	wdc04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6874"/>
            <a:ext cx="9144000" cy="8043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Architecture Overview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75087"/>
            <a:ext cx="4354783" cy="2290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5" y="3265715"/>
            <a:ext cx="3843074" cy="23028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556" y="831273"/>
            <a:ext cx="4146426" cy="50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823" y="0"/>
            <a:ext cx="9127177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 Stack</a:t>
            </a:r>
            <a:endParaRPr lang="en-US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" y="983690"/>
            <a:ext cx="3948881" cy="34696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838" y="4453840"/>
            <a:ext cx="341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Load Balancer is a great way to control data flow to </a:t>
            </a:r>
            <a:r>
              <a:rPr lang="en-US" dirty="0" err="1"/>
              <a:t>InfluxDB</a:t>
            </a:r>
            <a:r>
              <a:rPr lang="en-US" dirty="0"/>
              <a:t> as long as the crickets can store data and </a:t>
            </a:r>
            <a:r>
              <a:rPr lang="en-US" dirty="0" smtClean="0"/>
              <a:t>recover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146" y="983691"/>
            <a:ext cx="4888578" cy="47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124"/>
            <a:ext cx="9144000" cy="5560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Predictive Maintenance using K-Means</a:t>
            </a:r>
            <a:endParaRPr lang="en-US" sz="4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1104" y="3717317"/>
            <a:ext cx="8401792" cy="20065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we had more </a:t>
            </a:r>
            <a:r>
              <a:rPr lang="en-US" dirty="0" smtClean="0"/>
              <a:t>time…</a:t>
            </a:r>
            <a:endParaRPr lang="en-US" dirty="0"/>
          </a:p>
          <a:p>
            <a:r>
              <a:rPr lang="en-US" dirty="0"/>
              <a:t>Realistic Data Construction (not randomized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Spark Streaming </a:t>
            </a:r>
            <a:r>
              <a:rPr lang="en-US" dirty="0" smtClean="0"/>
              <a:t>K-Means in concert with live Projected Waveforms (D3)</a:t>
            </a:r>
            <a:endParaRPr lang="en-US" dirty="0" smtClean="0"/>
          </a:p>
          <a:p>
            <a:r>
              <a:rPr lang="en-US" dirty="0" smtClean="0"/>
              <a:t>Intelligent </a:t>
            </a:r>
            <a:r>
              <a:rPr lang="en-US" dirty="0" smtClean="0"/>
              <a:t>Crickets:  Ex-ante Alerts followed by Self-Repair at the Edge</a:t>
            </a:r>
            <a:endParaRPr lang="en-US" dirty="0"/>
          </a:p>
          <a:p>
            <a:r>
              <a:rPr lang="en-US" dirty="0"/>
              <a:t>Analyze Clusters of Devices and their combined </a:t>
            </a:r>
            <a:r>
              <a:rPr lang="en-US" dirty="0" err="1"/>
              <a:t>WaveForms</a:t>
            </a:r>
            <a:endParaRPr lang="en-US" dirty="0"/>
          </a:p>
          <a:p>
            <a:r>
              <a:rPr lang="en-US" dirty="0"/>
              <a:t>Bake-off Old School K-Means vs. New School Neural </a:t>
            </a:r>
            <a:r>
              <a:rPr lang="en-US" dirty="0" smtClean="0"/>
              <a:t>Networks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570" y="6166689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3" y="630410"/>
            <a:ext cx="6575961" cy="308690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374574" y="822371"/>
            <a:ext cx="1151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NBViewer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349" y="1478553"/>
            <a:ext cx="826356" cy="22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99"/>
            <a:ext cx="9144000" cy="847447"/>
          </a:xfrm>
        </p:spPr>
        <p:txBody>
          <a:bodyPr/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: time series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6612"/>
            <a:ext cx="7740650" cy="4123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TICK stack (</a:t>
            </a:r>
            <a:r>
              <a:rPr lang="en-US" dirty="0" err="1"/>
              <a:t>Telegraf</a:t>
            </a:r>
            <a:r>
              <a:rPr lang="en-US" dirty="0"/>
              <a:t>,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en-US" dirty="0" err="1"/>
              <a:t>Chronograf</a:t>
            </a:r>
            <a:r>
              <a:rPr lang="en-US" dirty="0"/>
              <a:t>, </a:t>
            </a:r>
            <a:r>
              <a:rPr lang="en-US" dirty="0" err="1"/>
              <a:t>Kapacitor</a:t>
            </a:r>
            <a:r>
              <a:rPr lang="en-US" dirty="0"/>
              <a:t>)</a:t>
            </a:r>
          </a:p>
          <a:p>
            <a:r>
              <a:rPr lang="en-US" dirty="0"/>
              <a:t>Horizontally scalable (paid for product). </a:t>
            </a:r>
          </a:p>
          <a:p>
            <a:r>
              <a:rPr lang="en-US" dirty="0"/>
              <a:t>3 Meta nodes, 2+ data nodes.</a:t>
            </a:r>
          </a:p>
          <a:p>
            <a:r>
              <a:rPr lang="en-US" dirty="0"/>
              <a:t>~250,000 inserts/sec, ~25 queries/sec on a single node.</a:t>
            </a:r>
          </a:p>
          <a:p>
            <a:r>
              <a:rPr lang="en-US" dirty="0"/>
              <a:t>Retention policy + # replicated copies.</a:t>
            </a:r>
          </a:p>
          <a:p>
            <a:r>
              <a:rPr lang="en-US" dirty="0"/>
              <a:t>Quorum: Write: one copy, Read: choice per sessions.</a:t>
            </a:r>
            <a:br>
              <a:rPr lang="en-US" dirty="0"/>
            </a:br>
            <a:r>
              <a:rPr lang="en-US" dirty="0"/>
              <a:t>(biased towards heavy writes, light reads, AP)</a:t>
            </a:r>
          </a:p>
          <a:p>
            <a:r>
              <a:rPr lang="en-US" dirty="0"/>
              <a:t>SQL like syntax</a:t>
            </a:r>
          </a:p>
          <a:p>
            <a:r>
              <a:rPr lang="en-US" dirty="0"/>
              <a:t>Column store, compression, LSM tree (two component – memory + disk, defer index updates)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1667" y="861533"/>
            <a:ext cx="1143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TICK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127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InfluxDB</a:t>
            </a:r>
            <a:r>
              <a:rPr lang="en-US" dirty="0"/>
              <a:t> Query Performance</a:t>
            </a:r>
            <a:endParaRPr lang="en-US" sz="4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351765"/>
              </p:ext>
            </p:extLst>
          </p:nvPr>
        </p:nvGraphicFramePr>
        <p:xfrm>
          <a:off x="302821" y="1352283"/>
          <a:ext cx="8686800" cy="4229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Image" r:id="rId3" imgW="3962160" imgH="2346840" progId="Photoshop.Image.18">
                  <p:embed/>
                </p:oleObj>
              </mc:Choice>
              <mc:Fallback>
                <p:oleObj name="Image" r:id="rId3" imgW="3962160" imgH="2346840" progId="Photoshop.Image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2821" y="1352283"/>
                        <a:ext cx="8686800" cy="4229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21" y="6158832"/>
            <a:ext cx="332178" cy="3321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72400" y="793669"/>
            <a:ext cx="73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D3.js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0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6256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Grafana Dashboard</a:t>
            </a:r>
            <a:endParaRPr lang="en-US" sz="4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28" y="6078721"/>
            <a:ext cx="332178" cy="33217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06597" y="726466"/>
            <a:ext cx="2037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Grafana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208809"/>
            <a:ext cx="8103745" cy="43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97"/>
            <a:ext cx="9144000" cy="771974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28220"/>
                </a:solidFill>
              </a:rPr>
              <a:t>Questions?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08223" y="944497"/>
            <a:ext cx="3265712" cy="2069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Thong Bui</a:t>
            </a:r>
          </a:p>
          <a:p>
            <a:r>
              <a:rPr lang="en-US" dirty="0"/>
              <a:t>Roy </a:t>
            </a:r>
            <a:r>
              <a:rPr lang="en-US" dirty="0" err="1"/>
              <a:t>Gvirtsman</a:t>
            </a:r>
            <a:endParaRPr lang="en-US" dirty="0"/>
          </a:p>
          <a:p>
            <a:r>
              <a:rPr lang="en-US" dirty="0"/>
              <a:t>Geoffrey Link</a:t>
            </a:r>
          </a:p>
          <a:p>
            <a:r>
              <a:rPr lang="en-US" dirty="0" err="1"/>
              <a:t>Zhongqiao</a:t>
            </a:r>
            <a:r>
              <a:rPr lang="en-US" dirty="0"/>
              <a:t> </a:t>
            </a:r>
            <a:r>
              <a:rPr lang="en-US" dirty="0" err="1"/>
              <a:t>Jin</a:t>
            </a:r>
            <a:endParaRPr lang="en-US" dirty="0"/>
          </a:p>
          <a:p>
            <a:r>
              <a:rPr lang="en-US" dirty="0"/>
              <a:t>Happiness </a:t>
            </a:r>
            <a:r>
              <a:rPr lang="en-US" dirty="0" err="1"/>
              <a:t>Munedzimwe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574686"/>
            <a:ext cx="341251" cy="3412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774998"/>
            <a:ext cx="332178" cy="3321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2179995"/>
            <a:ext cx="332178" cy="332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72" y="1374399"/>
            <a:ext cx="332178" cy="332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045" y="967203"/>
            <a:ext cx="332178" cy="3321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45" y="3739420"/>
            <a:ext cx="2547345" cy="19011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37" y="3739420"/>
            <a:ext cx="2547345" cy="19011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344485" y="3132537"/>
            <a:ext cx="188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8752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Telemetry?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661400" cy="379927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collection of sensor reads over time</a:t>
            </a:r>
          </a:p>
          <a:p>
            <a:endParaRPr lang="en-US" dirty="0"/>
          </a:p>
          <a:p>
            <a:r>
              <a:rPr lang="en-US" dirty="0"/>
              <a:t>Regular or Irregular Reads (</a:t>
            </a:r>
            <a:r>
              <a:rPr lang="en-US" dirty="0" err="1"/>
              <a:t>eg</a:t>
            </a:r>
            <a:r>
              <a:rPr lang="en-US" dirty="0"/>
              <a:t>., storm outages)</a:t>
            </a:r>
          </a:p>
          <a:p>
            <a:endParaRPr lang="en-US" dirty="0"/>
          </a:p>
          <a:p>
            <a:r>
              <a:rPr lang="en-US" dirty="0"/>
              <a:t>Key-Value pairs:  { “point”:  180, “epoch”: 1234567, “value”: 14.6}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 Temperature, Wind Direction, Alerts, GPS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is Telemetry used?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/>
          </a:bodyPr>
          <a:lstStyle/>
          <a:p>
            <a:r>
              <a:rPr lang="en-US" dirty="0"/>
              <a:t>Monitor and Control </a:t>
            </a:r>
          </a:p>
          <a:p>
            <a:endParaRPr lang="en-US" dirty="0"/>
          </a:p>
          <a:p>
            <a:r>
              <a:rPr lang="en-US" dirty="0"/>
              <a:t>SCADA or Supervisory Control and Data Acquisition</a:t>
            </a:r>
          </a:p>
          <a:p>
            <a:endParaRPr lang="en-US" dirty="0"/>
          </a:p>
          <a:p>
            <a:r>
              <a:rPr lang="en-US" dirty="0"/>
              <a:t>Alerts, Troubleshooting, Emergency Response</a:t>
            </a:r>
          </a:p>
          <a:p>
            <a:endParaRPr lang="en-US" dirty="0"/>
          </a:p>
          <a:p>
            <a:r>
              <a:rPr lang="en-US" dirty="0"/>
              <a:t>Operational efficiency: KPI, Decision Support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maintenance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9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7307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SLACK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49" y="3122283"/>
            <a:ext cx="4501551" cy="2470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" y="677978"/>
            <a:ext cx="6745182" cy="2421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57063" y="911575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 Alerting Rules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" y="3122283"/>
            <a:ext cx="4636509" cy="24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17027"/>
            <a:ext cx="9143999" cy="10280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KAPACITOR &amp; </a:t>
            </a:r>
            <a:r>
              <a:rPr lang="en-US" dirty="0" smtClean="0"/>
              <a:t>SLACK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OpenSource</a:t>
            </a:r>
            <a:r>
              <a:rPr lang="en-US" dirty="0" smtClean="0"/>
              <a:t> Lessons Learned)</a:t>
            </a:r>
            <a:endParaRPr lang="en-US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71" y="6084798"/>
            <a:ext cx="332178" cy="33217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57" y="1164975"/>
            <a:ext cx="6928077" cy="23854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5" y="3550445"/>
            <a:ext cx="9143999" cy="73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kern="1200">
                <a:solidFill>
                  <a:srgbClr val="C28220"/>
                </a:solidFill>
                <a:latin typeface="Georgia"/>
                <a:ea typeface="+mj-ea"/>
                <a:cs typeface="Georgia"/>
              </a:defRPr>
            </a:lvl1pPr>
          </a:lstStyle>
          <a:p>
            <a:pPr algn="ctr"/>
            <a:r>
              <a:rPr lang="en-US" dirty="0" smtClean="0"/>
              <a:t>Hence, build your own SLACK alerting: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306" y="4216145"/>
            <a:ext cx="3226932" cy="18397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57242" y="4707720"/>
            <a:ext cx="2398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kapacitor_alerts3 Slack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Target Audience &amp; Usage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426609"/>
            <a:ext cx="8446168" cy="4178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 Operators</a:t>
            </a:r>
          </a:p>
          <a:p>
            <a:pPr lvl="1"/>
            <a:r>
              <a:rPr lang="en-US" dirty="0"/>
              <a:t>Respond to alerts</a:t>
            </a:r>
          </a:p>
          <a:p>
            <a:pPr lvl="1"/>
            <a:r>
              <a:rPr lang="en-US" dirty="0"/>
              <a:t>Troubleshoot and recover from equipment failures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 Manager</a:t>
            </a:r>
          </a:p>
          <a:p>
            <a:pPr lvl="1"/>
            <a:r>
              <a:rPr lang="en-US" dirty="0"/>
              <a:t>Monitor operator efficiency</a:t>
            </a:r>
          </a:p>
          <a:p>
            <a:pPr lvl="1"/>
            <a:r>
              <a:rPr lang="en-US" dirty="0"/>
              <a:t>Quantify lost opportunity</a:t>
            </a:r>
          </a:p>
          <a:p>
            <a:pPr lvl="1"/>
            <a:r>
              <a:rPr lang="en-US" dirty="0"/>
              <a:t>Preventative maintenance</a:t>
            </a:r>
          </a:p>
          <a:p>
            <a:pPr lvl="1"/>
            <a:r>
              <a:rPr lang="en-US" dirty="0"/>
              <a:t>Handle escalated operational issues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Market scheduler</a:t>
            </a:r>
          </a:p>
          <a:p>
            <a:pPr lvl="1"/>
            <a:r>
              <a:rPr lang="en-US" dirty="0"/>
              <a:t>Profitability</a:t>
            </a:r>
          </a:p>
          <a:p>
            <a:pPr lvl="1"/>
            <a:r>
              <a:rPr lang="en-US" dirty="0"/>
              <a:t>Respond to grid operator’s instructions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57525" y="1206912"/>
            <a:ext cx="20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Chronograf Host List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957525" y="1790390"/>
            <a:ext cx="1642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Cricket001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223" y="2504462"/>
            <a:ext cx="3565210" cy="27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4603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Objectives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7"/>
            <a:ext cx="8446168" cy="37992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reporting framework that has the ability to ingest billions of reads from tens of thousands of devices (noisy crickets)</a:t>
            </a:r>
          </a:p>
          <a:p>
            <a:endParaRPr lang="en-US" dirty="0"/>
          </a:p>
          <a:p>
            <a:r>
              <a:rPr lang="en-US" dirty="0"/>
              <a:t>Easily scalable</a:t>
            </a:r>
          </a:p>
          <a:p>
            <a:endParaRPr lang="en-US" dirty="0"/>
          </a:p>
          <a:p>
            <a:r>
              <a:rPr lang="en-US" dirty="0"/>
              <a:t>Fully Hosted in the Cloud (Zero Cap-Ex Platform)</a:t>
            </a:r>
          </a:p>
          <a:p>
            <a:endParaRPr lang="en-US" dirty="0"/>
          </a:p>
          <a:p>
            <a:r>
              <a:rPr lang="en-US" dirty="0"/>
              <a:t>Use only open-source tools</a:t>
            </a:r>
          </a:p>
          <a:p>
            <a:endParaRPr lang="en-US" dirty="0"/>
          </a:p>
          <a:p>
            <a:r>
              <a:rPr lang="en-US" dirty="0"/>
              <a:t>Each device (or cricket) will emit a basic output that can be transmitted over Radio Frequency or Wi-Fi or Cellular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processing requirements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532746"/>
            <a:ext cx="8446168" cy="4060531"/>
          </a:xfrm>
        </p:spPr>
        <p:txBody>
          <a:bodyPr>
            <a:normAutofit/>
          </a:bodyPr>
          <a:lstStyle/>
          <a:p>
            <a:r>
              <a:rPr lang="en-US" dirty="0"/>
              <a:t>Data Generation				(Python Crickets and </a:t>
            </a:r>
            <a:r>
              <a:rPr lang="en-US" dirty="0" err="1"/>
              <a:t>Softlayer</a:t>
            </a:r>
            <a:r>
              <a:rPr lang="en-US" dirty="0"/>
              <a:t>)</a:t>
            </a:r>
          </a:p>
          <a:p>
            <a:r>
              <a:rPr lang="en-US" dirty="0"/>
              <a:t>Data Summarization			(Grafana)</a:t>
            </a:r>
          </a:p>
          <a:p>
            <a:r>
              <a:rPr lang="en-US" dirty="0"/>
              <a:t>Graphing and Reporting		(Capacitor and D3.js)</a:t>
            </a:r>
          </a:p>
          <a:p>
            <a:r>
              <a:rPr lang="en-US" dirty="0"/>
              <a:t>Retention policy				(</a:t>
            </a:r>
            <a:r>
              <a:rPr lang="en-US" dirty="0" err="1"/>
              <a:t>InfluxDB</a:t>
            </a:r>
            <a:r>
              <a:rPr lang="en-US" dirty="0"/>
              <a:t>, 365 Days)</a:t>
            </a:r>
          </a:p>
          <a:p>
            <a:r>
              <a:rPr lang="en-US" dirty="0"/>
              <a:t>Resilient and Scalable			(</a:t>
            </a:r>
            <a:r>
              <a:rPr lang="en-US" dirty="0" err="1"/>
              <a:t>InfluxDB</a:t>
            </a:r>
            <a:r>
              <a:rPr lang="en-US" dirty="0"/>
              <a:t>, n-nodes)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Event Subscription				(Slack instead of email)</a:t>
            </a:r>
          </a:p>
          <a:p>
            <a:r>
              <a:rPr lang="en-US" dirty="0"/>
              <a:t>Alerts and Notifications 		(</a:t>
            </a:r>
            <a:r>
              <a:rPr lang="en-US" dirty="0" err="1"/>
              <a:t>Telegraf</a:t>
            </a:r>
            <a:r>
              <a:rPr lang="en-US" dirty="0"/>
              <a:t> and Kapacitor)</a:t>
            </a:r>
          </a:p>
          <a:p>
            <a:r>
              <a:rPr lang="en-US" dirty="0"/>
              <a:t>Predictive Maintenance		(K-Means and Neural Networks)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698" y="6087603"/>
            <a:ext cx="341251" cy="3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5035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What is a cricket?  Edge Computing!</a:t>
            </a:r>
            <a:endParaRPr lang="en-US" sz="4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330035"/>
            <a:ext cx="1014845" cy="10148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52" y="2489148"/>
            <a:ext cx="2360716" cy="11591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57839" y="1330035"/>
            <a:ext cx="5910213" cy="4132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rgbClr val="2D637F"/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 Cricket is a device that can transmit data over Radio Frequency or Wi-Fi or Cellular</a:t>
            </a:r>
          </a:p>
          <a:p>
            <a:endParaRPr lang="en-US" dirty="0"/>
          </a:p>
          <a:p>
            <a:r>
              <a:rPr lang="en-US" dirty="0"/>
              <a:t>A common example is the highly versatile Raspberry Pi ($30).</a:t>
            </a:r>
          </a:p>
          <a:p>
            <a:endParaRPr lang="en-US" dirty="0"/>
          </a:p>
          <a:p>
            <a:r>
              <a:rPr lang="en-US" dirty="0"/>
              <a:t>Raspberry Pi Sense HAT with Orientation, Pressure, Humidity, and Temperature Sensors ($30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In a peer-to-peer network, adding more “load” – or participants in the network – does not require any additional resources as each participant brings their own resources.</a:t>
            </a:r>
            <a:endParaRPr lang="en-US" dirty="0"/>
          </a:p>
        </p:txBody>
      </p:sp>
      <p:pic>
        <p:nvPicPr>
          <p:cNvPr id="1026" name="Picture 2" descr="https://www.buyapi.ca/wp-content/uploads/2015/10/49Y7569-4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52" y="3648260"/>
            <a:ext cx="2360716" cy="190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82" y="6130791"/>
            <a:ext cx="332178" cy="3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Words>519</Words>
  <Application>Microsoft Office PowerPoint</Application>
  <PresentationFormat>On-screen Show (4:3)</PresentationFormat>
  <Paragraphs>144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Lucida Grande</vt:lpstr>
      <vt:lpstr>Custom Design</vt:lpstr>
      <vt:lpstr>Image</vt:lpstr>
      <vt:lpstr>A Cloud Solution for Telemetry Data</vt:lpstr>
      <vt:lpstr>What is Telemetry?</vt:lpstr>
      <vt:lpstr>How is Telemetry used?</vt:lpstr>
      <vt:lpstr>KAPACITOR &amp; SLACK</vt:lpstr>
      <vt:lpstr>KAPACITOR &amp; SLACK  (OpenSource Lessons Learned)</vt:lpstr>
      <vt:lpstr>Target Audience &amp; Usage</vt:lpstr>
      <vt:lpstr>Project Objectives</vt:lpstr>
      <vt:lpstr>Data processing requirements</vt:lpstr>
      <vt:lpstr>What is a cricket?  Edge Computing!</vt:lpstr>
      <vt:lpstr>Did we buy 10,000 Raspberry Pi?  No.</vt:lpstr>
      <vt:lpstr>Architecture Overview</vt:lpstr>
      <vt:lpstr>Technology Stack</vt:lpstr>
      <vt:lpstr>Predictive Maintenance using K-Means</vt:lpstr>
      <vt:lpstr>InfluxDB: time series database</vt:lpstr>
      <vt:lpstr>InfluxDB Query Performance</vt:lpstr>
      <vt:lpstr>Grafana Dashboard</vt:lpstr>
      <vt:lpstr>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Link, Geoffrey</cp:lastModifiedBy>
  <cp:revision>105</cp:revision>
  <dcterms:created xsi:type="dcterms:W3CDTF">2013-01-15T19:08:57Z</dcterms:created>
  <dcterms:modified xsi:type="dcterms:W3CDTF">2017-04-23T22:05:09Z</dcterms:modified>
</cp:coreProperties>
</file>