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8" r:id="rId4"/>
    <p:sldId id="280" r:id="rId5"/>
    <p:sldId id="269" r:id="rId6"/>
    <p:sldId id="265" r:id="rId7"/>
    <p:sldId id="272" r:id="rId8"/>
    <p:sldId id="266" r:id="rId9"/>
    <p:sldId id="267" r:id="rId10"/>
    <p:sldId id="274" r:id="rId11"/>
    <p:sldId id="275" r:id="rId12"/>
    <p:sldId id="281" r:id="rId13"/>
    <p:sldId id="276" r:id="rId14"/>
    <p:sldId id="278" r:id="rId15"/>
    <p:sldId id="277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2" autoAdjust="0"/>
    <p:restoredTop sz="94727" autoAdjust="0"/>
  </p:normalViewPr>
  <p:slideViewPr>
    <p:cSldViewPr snapToGrid="0" snapToObjects="1">
      <p:cViewPr varScale="1">
        <p:scale>
          <a:sx n="185" d="100"/>
          <a:sy n="185" d="100"/>
        </p:scale>
        <p:origin x="2048" y="17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hyperlink" Target="https://github.com/gitlinkberkeley/ideal-spoon/blob/master/KMeans/AnomalousCricket-v008.ipynb" TargetMode="External"/><Relationship Id="rId5" Type="http://schemas.openxmlformats.org/officeDocument/2006/relationships/hyperlink" Target="https://github.com/gitlinkberkeley/ideal-spoon/blob/master/KMeans/AnomalousCricket-v008.pdf" TargetMode="External"/><Relationship Id="rId6" Type="http://schemas.openxmlformats.org/officeDocument/2006/relationships/hyperlink" Target="https://github.com/gitlinkberkeley/ideal-spoon/tree/master/KMeans" TargetMode="External"/><Relationship Id="rId7" Type="http://schemas.openxmlformats.org/officeDocument/2006/relationships/hyperlink" Target="http://nbviewer.jupyter.org/github/gitlinkberkeley/ideal-spoon/blob/master/KMeans/AnomalousCricket-v008.ipynb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5.wmf"/><Relationship Id="rId5" Type="http://schemas.openxmlformats.org/officeDocument/2006/relationships/image" Target="../media/image7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7" Type="http://schemas.openxmlformats.org/officeDocument/2006/relationships/image" Target="../media/image27.jpg"/><Relationship Id="rId8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://50.23.122.131:8888/sources/1/alert-rules" TargetMode="External"/><Relationship Id="rId7" Type="http://schemas.openxmlformats.org/officeDocument/2006/relationships/hyperlink" Target="https://ucbischool.slack.com/messages/C4VNP3ZF1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4" Type="http://schemas.openxmlformats.org/officeDocument/2006/relationships/hyperlink" Target="http://50.23.122.131:8888/sources/1/hosts/cricket001.gvirtsman.com" TargetMode="Externa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</a:rPr>
              <a:t>A Cloud Solution for Telemetry Data</a:t>
            </a:r>
            <a:endParaRPr lang="en-US" dirty="0">
              <a:solidFill>
                <a:srgbClr val="C2822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Thong Bui</a:t>
            </a:r>
          </a:p>
          <a:p>
            <a:r>
              <a:rPr lang="en-US" dirty="0" smtClean="0"/>
              <a:t>Roy </a:t>
            </a:r>
            <a:r>
              <a:rPr lang="en-US" dirty="0" err="1" smtClean="0"/>
              <a:t>Gvirtsman</a:t>
            </a:r>
            <a:endParaRPr lang="en-US" dirty="0" smtClean="0"/>
          </a:p>
          <a:p>
            <a:r>
              <a:rPr lang="en-US" dirty="0" smtClean="0"/>
              <a:t>Geoffrey Link</a:t>
            </a:r>
          </a:p>
          <a:p>
            <a:r>
              <a:rPr lang="en-US" dirty="0" err="1" smtClean="0"/>
              <a:t>Zhongqiao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endParaRPr lang="en-US" dirty="0" smtClean="0"/>
          </a:p>
          <a:p>
            <a:r>
              <a:rPr lang="en-US" dirty="0" smtClean="0"/>
              <a:t>Happiness </a:t>
            </a:r>
            <a:r>
              <a:rPr lang="en-US" dirty="0" err="1" smtClean="0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Monday April 24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Architecture Overview</a:t>
            </a:r>
            <a:endParaRPr lang="en-US" sz="4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69" y="1126858"/>
            <a:ext cx="5323626" cy="4277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6187"/>
            <a:ext cx="3820374" cy="2009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5" y="3265715"/>
            <a:ext cx="3785180" cy="22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Technology Stack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" y="983690"/>
            <a:ext cx="3948881" cy="3469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38" y="445384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Load Balancer is a great way to control data flow to </a:t>
            </a:r>
            <a:r>
              <a:rPr lang="en-US" dirty="0" err="1" smtClean="0"/>
              <a:t>InfluxDB</a:t>
            </a:r>
            <a:r>
              <a:rPr lang="en-US" dirty="0" smtClean="0"/>
              <a:t> as long as the crickets can store data and independently recover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46" y="983691"/>
            <a:ext cx="4888578" cy="47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7450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970095"/>
            <a:ext cx="8401792" cy="1587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If we had more time:</a:t>
            </a:r>
          </a:p>
          <a:p>
            <a:r>
              <a:rPr lang="en-US" dirty="0" smtClean="0"/>
              <a:t>Realistic Data Construction </a:t>
            </a:r>
            <a:r>
              <a:rPr lang="en-US" dirty="0"/>
              <a:t>(not randomized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Analyze Clusters of Devices and their combined </a:t>
            </a:r>
            <a:r>
              <a:rPr lang="en-US" dirty="0" err="1" smtClean="0"/>
              <a:t>WaveForms</a:t>
            </a:r>
            <a:endParaRPr lang="en-US" dirty="0" smtClean="0"/>
          </a:p>
          <a:p>
            <a:r>
              <a:rPr lang="en-US" dirty="0" smtClean="0"/>
              <a:t>Bake-off Old School </a:t>
            </a:r>
            <a:r>
              <a:rPr lang="en-US" dirty="0"/>
              <a:t>K-Means </a:t>
            </a:r>
            <a:r>
              <a:rPr lang="en-US" dirty="0" smtClean="0"/>
              <a:t>vs. New </a:t>
            </a:r>
            <a:r>
              <a:rPr lang="en-US" dirty="0"/>
              <a:t>S</a:t>
            </a:r>
            <a:r>
              <a:rPr lang="en-US" dirty="0" smtClean="0"/>
              <a:t>chool </a:t>
            </a:r>
            <a:r>
              <a:rPr lang="en-US" dirty="0"/>
              <a:t>Neural Networks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3" y="883189"/>
            <a:ext cx="6575961" cy="30869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30192" y="1320171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iPython Notebook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0192" y="1718048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PDF Document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30192" y="2115925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Main </a:t>
            </a:r>
            <a:r>
              <a:rPr lang="en-US" dirty="0" err="1" smtClean="0">
                <a:hlinkClick r:id="rId6"/>
              </a:rPr>
              <a:t>Github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30192" y="927553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7"/>
              </a:rPr>
              <a:t>NBViewer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InfluxDB</a:t>
            </a:r>
            <a:r>
              <a:rPr lang="en-US" dirty="0" smtClean="0"/>
              <a:t> Cluster Monitor</a:t>
            </a:r>
            <a:endParaRPr lang="en-US" sz="4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97" y="1184556"/>
            <a:ext cx="3972647" cy="2100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85379"/>
            <a:ext cx="7992443" cy="23172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InfluxDB</a:t>
            </a:r>
            <a:r>
              <a:rPr lang="en-US" dirty="0" smtClean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51191"/>
              </p:ext>
            </p:extLst>
          </p:nvPr>
        </p:nvGraphicFramePr>
        <p:xfrm>
          <a:off x="302821" y="1186029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186029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144813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28220"/>
                </a:solidFill>
              </a:rPr>
              <a:t>Questions?</a:t>
            </a:r>
            <a:endParaRPr lang="en-US" dirty="0">
              <a:solidFill>
                <a:srgbClr val="C2822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503221" y="1443266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Thong Bui</a:t>
            </a:r>
          </a:p>
          <a:p>
            <a:r>
              <a:rPr lang="en-US" dirty="0" smtClean="0"/>
              <a:t>Roy </a:t>
            </a:r>
            <a:r>
              <a:rPr lang="en-US" dirty="0" err="1" smtClean="0"/>
              <a:t>Gvirtsman</a:t>
            </a:r>
            <a:endParaRPr lang="en-US" dirty="0" smtClean="0"/>
          </a:p>
          <a:p>
            <a:r>
              <a:rPr lang="en-US" dirty="0" smtClean="0"/>
              <a:t>Geoffrey Link</a:t>
            </a:r>
          </a:p>
          <a:p>
            <a:r>
              <a:rPr lang="en-US" dirty="0" err="1" smtClean="0"/>
              <a:t>Zhongqiao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endParaRPr lang="en-US" dirty="0" smtClean="0"/>
          </a:p>
          <a:p>
            <a:r>
              <a:rPr lang="en-US" dirty="0" smtClean="0"/>
              <a:t>Happiness </a:t>
            </a:r>
            <a:r>
              <a:rPr lang="en-US" dirty="0" err="1" smtClean="0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0" y="3073455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0" y="2273767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0" y="2678764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0" y="1873168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43" y="1465972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5" y="3739420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7" y="3739420"/>
            <a:ext cx="2547345" cy="19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661400" cy="379927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collection of </a:t>
            </a:r>
            <a:r>
              <a:rPr lang="en-US" dirty="0" smtClean="0"/>
              <a:t>sensor reads over time</a:t>
            </a:r>
          </a:p>
          <a:p>
            <a:endParaRPr lang="en-US" dirty="0"/>
          </a:p>
          <a:p>
            <a:r>
              <a:rPr lang="en-US" dirty="0"/>
              <a:t>Regular </a:t>
            </a:r>
            <a:r>
              <a:rPr lang="en-US" dirty="0" smtClean="0"/>
              <a:t>or Irregular Reads (</a:t>
            </a:r>
            <a:r>
              <a:rPr lang="en-US" dirty="0" err="1" smtClean="0"/>
              <a:t>eg</a:t>
            </a:r>
            <a:r>
              <a:rPr lang="en-US" dirty="0" smtClean="0"/>
              <a:t>., storm outages)</a:t>
            </a:r>
          </a:p>
          <a:p>
            <a:endParaRPr lang="en-US" dirty="0"/>
          </a:p>
          <a:p>
            <a:r>
              <a:rPr lang="en-US" dirty="0" smtClean="0"/>
              <a:t>Key-Value pairs:  { </a:t>
            </a:r>
            <a:r>
              <a:rPr lang="en-US" dirty="0"/>
              <a:t>“point”:  180, “epoch”: 1234567, </a:t>
            </a:r>
            <a:r>
              <a:rPr lang="en-US" dirty="0" smtClean="0"/>
              <a:t>“value”: </a:t>
            </a:r>
            <a:r>
              <a:rPr lang="en-US" dirty="0"/>
              <a:t>14.6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Examples: Temperature</a:t>
            </a:r>
            <a:r>
              <a:rPr lang="en-US" dirty="0"/>
              <a:t>, Wind </a:t>
            </a:r>
            <a:r>
              <a:rPr lang="en-US" dirty="0" smtClean="0"/>
              <a:t>Direction, Alerts, GPS Coordinates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</a:t>
            </a:r>
            <a:r>
              <a:rPr lang="en-US" dirty="0" smtClean="0"/>
              <a:t>Telemetry </a:t>
            </a:r>
            <a:r>
              <a:rPr lang="en-US" dirty="0"/>
              <a:t>used</a:t>
            </a:r>
            <a:r>
              <a:rPr lang="en-US" dirty="0" smtClean="0"/>
              <a:t>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 smtClean="0"/>
              <a:t>Monitor and Control </a:t>
            </a:r>
          </a:p>
          <a:p>
            <a:endParaRPr lang="en-US" dirty="0"/>
          </a:p>
          <a:p>
            <a:r>
              <a:rPr lang="en-US" dirty="0" smtClean="0"/>
              <a:t>SCADA or </a:t>
            </a:r>
            <a:r>
              <a:rPr lang="en-US" dirty="0"/>
              <a:t>Supervisory Control and Data </a:t>
            </a:r>
            <a:r>
              <a:rPr lang="en-US" dirty="0" smtClean="0"/>
              <a:t>Acquisition</a:t>
            </a:r>
          </a:p>
          <a:p>
            <a:endParaRPr lang="en-US" dirty="0"/>
          </a:p>
          <a:p>
            <a:r>
              <a:rPr lang="en-US" dirty="0"/>
              <a:t>Alerts, </a:t>
            </a:r>
            <a:r>
              <a:rPr lang="en-US" dirty="0" smtClean="0"/>
              <a:t>Troubleshooting</a:t>
            </a:r>
            <a:r>
              <a:rPr lang="en-US" dirty="0"/>
              <a:t>, </a:t>
            </a:r>
            <a:r>
              <a:rPr lang="en-US" dirty="0" smtClean="0"/>
              <a:t>Emergency Response</a:t>
            </a:r>
          </a:p>
          <a:p>
            <a:endParaRPr lang="en-US" dirty="0"/>
          </a:p>
          <a:p>
            <a:r>
              <a:rPr lang="en-US" dirty="0"/>
              <a:t>Operational efficiency: KPI, </a:t>
            </a:r>
            <a:r>
              <a:rPr lang="en-US" dirty="0" smtClean="0"/>
              <a:t>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" y="3122283"/>
            <a:ext cx="4245426" cy="247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45" y="3122283"/>
            <a:ext cx="4785755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6"/>
              </a:rPr>
              <a:t>Kapacitor Alerting Rules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45180" y="1892374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7"/>
              </a:rPr>
              <a:t>k</a:t>
            </a:r>
            <a:r>
              <a:rPr lang="en-US" dirty="0" smtClean="0">
                <a:hlinkClick r:id="rId7"/>
              </a:rPr>
              <a:t>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Target </a:t>
            </a:r>
            <a:r>
              <a:rPr lang="en-US" dirty="0"/>
              <a:t>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</a:t>
            </a:r>
            <a:r>
              <a:rPr lang="en-US" dirty="0" smtClean="0"/>
              <a:t>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</a:t>
            </a:r>
            <a:r>
              <a:rPr lang="en-US" dirty="0" smtClean="0"/>
              <a:t>operator </a:t>
            </a:r>
            <a:r>
              <a:rPr lang="en-US" dirty="0"/>
              <a:t>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</a:t>
            </a:r>
            <a:r>
              <a:rPr lang="en-US" dirty="0" smtClean="0"/>
              <a:t>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 smtClean="0"/>
              <a:t>Respond </a:t>
            </a:r>
            <a:r>
              <a:rPr lang="en-US" dirty="0"/>
              <a:t>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asily scalable</a:t>
            </a:r>
          </a:p>
          <a:p>
            <a:endParaRPr lang="en-US" dirty="0"/>
          </a:p>
          <a:p>
            <a:r>
              <a:rPr lang="en-US" dirty="0" smtClean="0"/>
              <a:t>Fully Hosted in the Cloud (Zero Cap-Ex Platform)</a:t>
            </a:r>
          </a:p>
          <a:p>
            <a:endParaRPr lang="en-US" dirty="0"/>
          </a:p>
          <a:p>
            <a:r>
              <a:rPr lang="en-US" dirty="0" smtClean="0"/>
              <a:t>Use only open-source tools</a:t>
            </a:r>
          </a:p>
          <a:p>
            <a:endParaRPr lang="en-US" dirty="0"/>
          </a:p>
          <a:p>
            <a:r>
              <a:rPr lang="en-US" dirty="0" smtClean="0"/>
              <a:t>Each device (or cricket) will emit a basic output that can be transmitted over Radio Frequency or Wi-Fi or Cellular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processing </a:t>
            </a:r>
            <a:r>
              <a:rPr lang="en-US" dirty="0" smtClean="0"/>
              <a:t>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 smtClean="0"/>
              <a:t>Data Generation				(Python Crickets and </a:t>
            </a:r>
            <a:r>
              <a:rPr lang="en-US" dirty="0" err="1" smtClean="0"/>
              <a:t>Softlayer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Summarization			(Grafana)</a:t>
            </a:r>
            <a:endParaRPr lang="en-US" dirty="0"/>
          </a:p>
          <a:p>
            <a:r>
              <a:rPr lang="en-US" dirty="0" smtClean="0"/>
              <a:t>Graphing and Reporting		(Capacitor and D3.js)</a:t>
            </a:r>
            <a:endParaRPr lang="en-US" dirty="0"/>
          </a:p>
          <a:p>
            <a:r>
              <a:rPr lang="en-US" dirty="0"/>
              <a:t>Retention </a:t>
            </a:r>
            <a:r>
              <a:rPr lang="en-US" dirty="0" smtClean="0"/>
              <a:t>policy				(</a:t>
            </a:r>
            <a:r>
              <a:rPr lang="en-US" dirty="0" err="1" smtClean="0"/>
              <a:t>InfluxDB</a:t>
            </a:r>
            <a:r>
              <a:rPr lang="en-US" dirty="0" smtClean="0"/>
              <a:t>, 365 Days)</a:t>
            </a:r>
            <a:endParaRPr lang="en-US" dirty="0"/>
          </a:p>
          <a:p>
            <a:r>
              <a:rPr lang="en-US" dirty="0" smtClean="0"/>
              <a:t>Resilient and Scalable			(</a:t>
            </a:r>
            <a:r>
              <a:rPr lang="en-US" dirty="0" err="1" smtClean="0"/>
              <a:t>InfluxDB</a:t>
            </a:r>
            <a:r>
              <a:rPr lang="en-US" dirty="0" smtClean="0"/>
              <a:t>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Event Subscription				(Slack instead of email)</a:t>
            </a:r>
            <a:endParaRPr lang="en-US" dirty="0"/>
          </a:p>
          <a:p>
            <a:r>
              <a:rPr lang="en-US" dirty="0" smtClean="0"/>
              <a:t>Alerts and Notifications 		(</a:t>
            </a:r>
            <a:r>
              <a:rPr lang="en-US" dirty="0" err="1" smtClean="0"/>
              <a:t>Telegraf</a:t>
            </a:r>
            <a:r>
              <a:rPr lang="en-US" dirty="0" smtClean="0"/>
              <a:t> and Kapacitor</a:t>
            </a:r>
            <a:r>
              <a:rPr lang="en-US" dirty="0"/>
              <a:t>)</a:t>
            </a:r>
          </a:p>
          <a:p>
            <a:r>
              <a:rPr lang="en-US" dirty="0" smtClean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 Cricket is a device that can transmit data over Radio Frequency or Wi-Fi or Cellular</a:t>
            </a:r>
          </a:p>
          <a:p>
            <a:endParaRPr lang="en-US" dirty="0" smtClean="0"/>
          </a:p>
          <a:p>
            <a:r>
              <a:rPr lang="en-US" dirty="0" smtClean="0"/>
              <a:t>A common example is the highly versatile Raspberry Pi ($30).</a:t>
            </a:r>
          </a:p>
          <a:p>
            <a:endParaRPr lang="en-US" dirty="0" smtClean="0"/>
          </a:p>
          <a:p>
            <a:r>
              <a:rPr lang="en-US" dirty="0"/>
              <a:t>Raspberry Pi Sense HAT with Orientation, Pressure, </a:t>
            </a:r>
            <a:r>
              <a:rPr lang="en-US" dirty="0" smtClean="0"/>
              <a:t>Humidity, and </a:t>
            </a:r>
            <a:r>
              <a:rPr lang="en-US" dirty="0"/>
              <a:t>Temperature </a:t>
            </a:r>
            <a:r>
              <a:rPr lang="en-US" dirty="0" smtClean="0"/>
              <a:t>Sensors ($30).</a:t>
            </a:r>
            <a:endParaRPr lang="en-US" dirty="0"/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used </a:t>
            </a:r>
            <a:r>
              <a:rPr lang="en-US" dirty="0" err="1" smtClean="0"/>
              <a:t>Softlayer</a:t>
            </a:r>
            <a:r>
              <a:rPr lang="en-US" dirty="0" smtClean="0"/>
              <a:t> Cloud to simulate crickets across the globe.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</a:t>
            </a:r>
            <a:r>
              <a:rPr lang="it-IT" dirty="0" smtClean="0"/>
              <a:t>ams01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Amsterdam 03	</a:t>
            </a:r>
            <a:r>
              <a:rPr lang="it-IT" dirty="0" smtClean="0"/>
              <a:t>ams03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Chennai		</a:t>
            </a:r>
            <a:r>
              <a:rPr lang="it-IT" dirty="0" smtClean="0"/>
              <a:t>che01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</a:t>
            </a:r>
            <a:r>
              <a:rPr lang="it-IT" dirty="0" smtClean="0"/>
              <a:t>dal12</a:t>
            </a:r>
            <a:endParaRPr lang="it-IT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</a:t>
            </a:r>
            <a:r>
              <a:rPr lang="en-US" dirty="0" smtClean="0"/>
              <a:t>hou02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London		</a:t>
            </a:r>
            <a:r>
              <a:rPr lang="en-US" dirty="0" smtClean="0"/>
              <a:t>lon02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San </a:t>
            </a:r>
            <a:r>
              <a:rPr lang="en-US" dirty="0"/>
              <a:t>Jose 01	</a:t>
            </a:r>
            <a:r>
              <a:rPr lang="en-US" dirty="0" smtClean="0"/>
              <a:t>	</a:t>
            </a:r>
            <a:r>
              <a:rPr lang="en-US" dirty="0"/>
              <a:t>	sjc01</a:t>
            </a:r>
          </a:p>
          <a:p>
            <a:pPr marL="0" indent="0">
              <a:buNone/>
            </a:pPr>
            <a:r>
              <a:rPr lang="en-US" dirty="0" smtClean="0"/>
              <a:t>San </a:t>
            </a:r>
            <a:r>
              <a:rPr lang="en-US" dirty="0"/>
              <a:t>Jose 03	</a:t>
            </a:r>
            <a:r>
              <a:rPr lang="en-US" dirty="0" smtClean="0"/>
              <a:t>	</a:t>
            </a:r>
            <a:r>
              <a:rPr lang="en-US" dirty="0"/>
              <a:t>	sjc03</a:t>
            </a:r>
          </a:p>
          <a:p>
            <a:pPr marL="0" indent="0">
              <a:buNone/>
            </a:pPr>
            <a:r>
              <a:rPr lang="en-US" dirty="0"/>
              <a:t>Sao Paulo	</a:t>
            </a:r>
            <a:r>
              <a:rPr lang="en-US" dirty="0" smtClean="0"/>
              <a:t>	</a:t>
            </a:r>
            <a:r>
              <a:rPr lang="en-US" dirty="0"/>
              <a:t>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</a:t>
            </a:r>
            <a:r>
              <a:rPr lang="en-US" dirty="0" smtClean="0"/>
              <a:t>	</a:t>
            </a:r>
            <a:r>
              <a:rPr lang="en-US" dirty="0"/>
              <a:t>	seo01</a:t>
            </a:r>
          </a:p>
          <a:p>
            <a:pPr marL="0" indent="0">
              <a:buNone/>
            </a:pPr>
            <a:r>
              <a:rPr lang="en-US" dirty="0"/>
              <a:t>Singapore	</a:t>
            </a:r>
            <a:r>
              <a:rPr lang="en-US" dirty="0" smtClean="0"/>
              <a:t>	</a:t>
            </a:r>
            <a:r>
              <a:rPr lang="en-US" dirty="0"/>
              <a:t>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</a:t>
            </a:r>
            <a:r>
              <a:rPr lang="en-US" dirty="0" smtClean="0"/>
              <a:t>	</a:t>
            </a:r>
            <a:r>
              <a:rPr lang="en-US" dirty="0"/>
              <a:t>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</a:t>
            </a:r>
            <a:r>
              <a:rPr lang="en-US" dirty="0" smtClean="0"/>
              <a:t>01	wdc01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Washington, D.C. 04	wdc04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Words>392</Words>
  <Application>Microsoft Macintosh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Georgia</vt:lpstr>
      <vt:lpstr>Lucida Grande</vt:lpstr>
      <vt:lpstr>Arial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 Cluster Monitor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Thong Bui</cp:lastModifiedBy>
  <cp:revision>83</cp:revision>
  <dcterms:created xsi:type="dcterms:W3CDTF">2013-01-15T19:08:57Z</dcterms:created>
  <dcterms:modified xsi:type="dcterms:W3CDTF">2017-04-23T03:06:29Z</dcterms:modified>
</cp:coreProperties>
</file>