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8" r:id="rId4"/>
    <p:sldId id="280" r:id="rId5"/>
    <p:sldId id="269" r:id="rId6"/>
    <p:sldId id="265" r:id="rId7"/>
    <p:sldId id="272" r:id="rId8"/>
    <p:sldId id="266" r:id="rId9"/>
    <p:sldId id="267" r:id="rId10"/>
    <p:sldId id="274" r:id="rId11"/>
    <p:sldId id="275" r:id="rId12"/>
    <p:sldId id="281" r:id="rId13"/>
    <p:sldId id="283" r:id="rId14"/>
    <p:sldId id="278" r:id="rId15"/>
    <p:sldId id="277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2" autoAdjust="0"/>
    <p:restoredTop sz="94727" autoAdjust="0"/>
  </p:normalViewPr>
  <p:slideViewPr>
    <p:cSldViewPr snapToGrid="0" snapToObjects="1">
      <p:cViewPr varScale="1">
        <p:scale>
          <a:sx n="81" d="100"/>
          <a:sy n="81" d="100"/>
        </p:scale>
        <p:origin x="123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bviewer.jupyter.org/github/gitlinkberkeley/ideal-spoon/blob/master/KMeans/AnomalousCricket-v008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influxdata.com/download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g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5.jpg"/><Relationship Id="rId7" Type="http://schemas.openxmlformats.org/officeDocument/2006/relationships/image" Target="../media/image2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hyperlink" Target="https://github.com/roygv/w251Fin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ucbischool.slack.com/messages/C4VNP3ZF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0.23.122.131:8888/sources/1/alert-rule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50.23.122.131:8888/sources/1/hosts/cricket001.gvirtsman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A Cloud Solution for Telemetry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Overview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69" y="1126858"/>
            <a:ext cx="5323626" cy="4277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6187"/>
            <a:ext cx="3820374" cy="2009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5" y="3265715"/>
            <a:ext cx="3785180" cy="22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is a great way to control data flow to </a:t>
            </a:r>
            <a:r>
              <a:rPr lang="en-US" dirty="0" err="1"/>
              <a:t>InfluxDB</a:t>
            </a:r>
            <a:r>
              <a:rPr lang="en-US" dirty="0"/>
              <a:t> as long as the crickets can store data and </a:t>
            </a:r>
            <a:r>
              <a:rPr lang="en-US" dirty="0" smtClean="0"/>
              <a:t>recover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7450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970095"/>
            <a:ext cx="8401792" cy="1587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we had more time:</a:t>
            </a:r>
          </a:p>
          <a:p>
            <a:r>
              <a:rPr lang="en-US" dirty="0"/>
              <a:t>Realistic Data Construction 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Streaming K-Means</a:t>
            </a:r>
            <a:endParaRPr lang="en-US" dirty="0"/>
          </a:p>
          <a:p>
            <a:r>
              <a:rPr lang="en-US" dirty="0"/>
              <a:t>Analyze Clusters of Devices and their combined </a:t>
            </a:r>
            <a:r>
              <a:rPr lang="en-US" dirty="0" err="1"/>
              <a:t>WaveForms</a:t>
            </a:r>
            <a:endParaRPr lang="en-US" dirty="0"/>
          </a:p>
          <a:p>
            <a:r>
              <a:rPr lang="en-US" dirty="0"/>
              <a:t>Bake-off Old School K-Means vs. New School Neural Networks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3" y="883189"/>
            <a:ext cx="6575961" cy="30869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74576" y="1112219"/>
            <a:ext cx="115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NBViewer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99"/>
            <a:ext cx="9144000" cy="847447"/>
          </a:xfrm>
        </p:spPr>
        <p:txBody>
          <a:bodyPr/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: time series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6612"/>
            <a:ext cx="7740650" cy="4123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TICK stack (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Chronograf</a:t>
            </a:r>
            <a:r>
              <a:rPr lang="en-US" dirty="0"/>
              <a:t>, </a:t>
            </a:r>
            <a:r>
              <a:rPr lang="en-US" dirty="0" err="1"/>
              <a:t>Kapacitor</a:t>
            </a:r>
            <a:r>
              <a:rPr lang="en-US" dirty="0"/>
              <a:t>)</a:t>
            </a:r>
          </a:p>
          <a:p>
            <a:r>
              <a:rPr lang="en-US" dirty="0"/>
              <a:t>Horizontally scalable (paid for product). </a:t>
            </a:r>
          </a:p>
          <a:p>
            <a:r>
              <a:rPr lang="en-US" dirty="0"/>
              <a:t>3 Meta nodes, 2+ data nodes.</a:t>
            </a:r>
          </a:p>
          <a:p>
            <a:r>
              <a:rPr lang="en-US" dirty="0"/>
              <a:t>~250,000 inserts/sec, ~25 queries/sec on a single node.</a:t>
            </a:r>
          </a:p>
          <a:p>
            <a:r>
              <a:rPr lang="en-US" dirty="0"/>
              <a:t>Retention policy + # replicated copies.</a:t>
            </a:r>
          </a:p>
          <a:p>
            <a:r>
              <a:rPr lang="en-US" dirty="0"/>
              <a:t>Quorum: Write: one copy, Read: choice per sessions.</a:t>
            </a:r>
            <a:br>
              <a:rPr lang="en-US" dirty="0"/>
            </a:br>
            <a:r>
              <a:rPr lang="en-US" dirty="0"/>
              <a:t>(biased towards heavy writes, light reads, AP)</a:t>
            </a:r>
          </a:p>
          <a:p>
            <a:r>
              <a:rPr lang="en-US" dirty="0"/>
              <a:t>SQL like syntax</a:t>
            </a:r>
          </a:p>
          <a:p>
            <a:r>
              <a:rPr lang="en-US" dirty="0"/>
              <a:t>Column store, compression, LSM tree (two component – memory + disk, defer index updates)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1667" y="861533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TICK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/>
              <a:t>InfluxDB</a:t>
            </a:r>
            <a:r>
              <a:rPr lang="en-US" dirty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51191"/>
              </p:ext>
            </p:extLst>
          </p:nvPr>
        </p:nvGraphicFramePr>
        <p:xfrm>
          <a:off x="302821" y="1186029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186029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771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Questions?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08223" y="944497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574686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774998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179995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374399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45" y="967203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4485" y="3132537"/>
            <a:ext cx="18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collection of sensor reads over time</a:t>
            </a:r>
          </a:p>
          <a:p>
            <a:endParaRPr lang="en-US" dirty="0"/>
          </a:p>
          <a:p>
            <a:r>
              <a:rPr lang="en-US" dirty="0"/>
              <a:t>Regular or Irregular Reads (</a:t>
            </a:r>
            <a:r>
              <a:rPr lang="en-US" dirty="0" err="1"/>
              <a:t>eg</a:t>
            </a:r>
            <a:r>
              <a:rPr lang="en-US" dirty="0"/>
              <a:t>., storm outages)</a:t>
            </a:r>
          </a:p>
          <a:p>
            <a:endParaRPr lang="en-US" dirty="0"/>
          </a:p>
          <a:p>
            <a:r>
              <a:rPr lang="en-US" dirty="0"/>
              <a:t>Key-Value pairs:  { “point”:  180, “epoch”: 1234567, “value”: 14.6}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Temperature, Wind Direction, Alerts, GPS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Telemetry used?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/>
              <a:t>Monitor and Control </a:t>
            </a:r>
          </a:p>
          <a:p>
            <a:endParaRPr lang="en-US" dirty="0"/>
          </a:p>
          <a:p>
            <a:r>
              <a:rPr lang="en-US" dirty="0"/>
              <a:t>SCADA or Supervisory Control and Data Acquisition</a:t>
            </a:r>
          </a:p>
          <a:p>
            <a:endParaRPr lang="en-US" dirty="0"/>
          </a:p>
          <a:p>
            <a:r>
              <a:rPr lang="en-US" dirty="0"/>
              <a:t>Alerts, Troubleshooting, Emergency Response</a:t>
            </a:r>
          </a:p>
          <a:p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" y="3122283"/>
            <a:ext cx="4245426" cy="247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45" y="3122283"/>
            <a:ext cx="4785755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Kapacitor Alerting Rules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45180" y="1892374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7"/>
              </a:rPr>
              <a:t>kapacitor_alerts3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 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Respond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Easily scalable</a:t>
            </a:r>
          </a:p>
          <a:p>
            <a:endParaRPr lang="en-US" dirty="0"/>
          </a:p>
          <a:p>
            <a:r>
              <a:rPr lang="en-US" dirty="0"/>
              <a:t>Fully Hosted in the Cloud (Zero Cap-Ex Platform)</a:t>
            </a:r>
          </a:p>
          <a:p>
            <a:endParaRPr lang="en-US" dirty="0"/>
          </a:p>
          <a:p>
            <a:r>
              <a:rPr lang="en-US" dirty="0"/>
              <a:t>Use only open-source tools</a:t>
            </a:r>
          </a:p>
          <a:p>
            <a:endParaRPr lang="en-US" dirty="0"/>
          </a:p>
          <a:p>
            <a:r>
              <a:rPr lang="en-US" dirty="0"/>
              <a:t>Each device (or cricket) will emit a basic output that can be transmitted over Radio Frequency or Wi-Fi or Cellular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/>
              <a:t>Data Generation				(Python Crickets and 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Data Summarization			(Grafana)</a:t>
            </a:r>
          </a:p>
          <a:p>
            <a:r>
              <a:rPr lang="en-US" dirty="0"/>
              <a:t>Graphing and Reporting		(Capacitor and D3.js)</a:t>
            </a:r>
          </a:p>
          <a:p>
            <a:r>
              <a:rPr lang="en-US" dirty="0"/>
              <a:t>Retention policy				(</a:t>
            </a:r>
            <a:r>
              <a:rPr lang="en-US" dirty="0" err="1"/>
              <a:t>InfluxDB</a:t>
            </a:r>
            <a:r>
              <a:rPr lang="en-US" dirty="0"/>
              <a:t>, 365 Days)</a:t>
            </a:r>
          </a:p>
          <a:p>
            <a:r>
              <a:rPr lang="en-US" dirty="0"/>
              <a:t>Resilient and Scalable			(</a:t>
            </a:r>
            <a:r>
              <a:rPr lang="en-US" dirty="0" err="1"/>
              <a:t>InfluxDB</a:t>
            </a:r>
            <a:r>
              <a:rPr lang="en-US" dirty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Event Subscription				(Slack instead of email)</a:t>
            </a:r>
          </a:p>
          <a:p>
            <a:r>
              <a:rPr lang="en-US" dirty="0"/>
              <a:t>Alerts and Notifications 		(</a:t>
            </a:r>
            <a:r>
              <a:rPr lang="en-US" dirty="0" err="1"/>
              <a:t>Telegraf</a:t>
            </a:r>
            <a:r>
              <a:rPr lang="en-US" dirty="0"/>
              <a:t> and Kapacitor)</a:t>
            </a:r>
          </a:p>
          <a:p>
            <a:r>
              <a:rPr lang="en-US" dirty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Cricket is a device that can transmit data over Radio Frequency or Wi-Fi or Cellular</a:t>
            </a:r>
          </a:p>
          <a:p>
            <a:endParaRPr lang="en-US" dirty="0"/>
          </a:p>
          <a:p>
            <a:r>
              <a:rPr lang="en-US" dirty="0"/>
              <a:t>A common example is the highly versatile Raspberry Pi ($30).</a:t>
            </a:r>
          </a:p>
          <a:p>
            <a:endParaRPr lang="en-US" dirty="0"/>
          </a:p>
          <a:p>
            <a:r>
              <a:rPr lang="en-US" dirty="0"/>
              <a:t>Raspberry Pi Sense HAT with Orientation, Pressure, Humidity, and Temperature Sensors ($30).</a:t>
            </a:r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</a:t>
            </a:r>
            <a:r>
              <a:rPr lang="en-US" dirty="0" err="1"/>
              <a:t>Softlayer</a:t>
            </a:r>
            <a:r>
              <a:rPr lang="en-US" dirty="0"/>
              <a:t> Cloud to simulate crickets across the globe.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ams01</a:t>
            </a:r>
          </a:p>
          <a:p>
            <a:pPr marL="0" indent="0">
              <a:buNone/>
            </a:pPr>
            <a:r>
              <a:rPr lang="it-IT" dirty="0"/>
              <a:t>Amsterdam 03	ams03</a:t>
            </a:r>
          </a:p>
          <a:p>
            <a:pPr marL="0" indent="0">
              <a:buNone/>
            </a:pPr>
            <a:r>
              <a:rPr lang="it-IT" dirty="0"/>
              <a:t>Chennai		che01</a:t>
            </a:r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dal12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hou02</a:t>
            </a:r>
          </a:p>
          <a:p>
            <a:pPr marL="0" indent="0">
              <a:buNone/>
            </a:pPr>
            <a:r>
              <a:rPr lang="en-US" dirty="0"/>
              <a:t>London		lon02</a:t>
            </a:r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Jose 01			sjc01</a:t>
            </a:r>
          </a:p>
          <a:p>
            <a:pPr marL="0" indent="0">
              <a:buNone/>
            </a:pPr>
            <a:r>
              <a:rPr lang="en-US" dirty="0"/>
              <a:t>San Jose 03			sjc03</a:t>
            </a:r>
          </a:p>
          <a:p>
            <a:pPr marL="0" indent="0">
              <a:buNone/>
            </a:pPr>
            <a:r>
              <a:rPr lang="en-US" dirty="0"/>
              <a:t>Sao Paulo		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		seo01</a:t>
            </a:r>
          </a:p>
          <a:p>
            <a:pPr marL="0" indent="0">
              <a:buNone/>
            </a:pPr>
            <a:r>
              <a:rPr lang="en-US" dirty="0"/>
              <a:t>Singapore		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	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01	wdc01</a:t>
            </a:r>
          </a:p>
          <a:p>
            <a:pPr marL="0" indent="0">
              <a:buNone/>
            </a:pPr>
            <a:r>
              <a:rPr lang="en-US" dirty="0"/>
              <a:t>Washington, D.C. 04	wdc04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456</Words>
  <Application>Microsoft Office PowerPoint</Application>
  <PresentationFormat>On-screen Show (4:3)</PresentationFormat>
  <Paragraphs>138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InfluxDB: time series database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87</cp:revision>
  <dcterms:created xsi:type="dcterms:W3CDTF">2013-01-15T19:08:57Z</dcterms:created>
  <dcterms:modified xsi:type="dcterms:W3CDTF">2017-04-23T12:39:54Z</dcterms:modified>
</cp:coreProperties>
</file>