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68" r:id="rId4"/>
    <p:sldId id="280" r:id="rId5"/>
    <p:sldId id="269" r:id="rId6"/>
    <p:sldId id="265" r:id="rId7"/>
    <p:sldId id="272" r:id="rId8"/>
    <p:sldId id="266" r:id="rId9"/>
    <p:sldId id="267" r:id="rId10"/>
    <p:sldId id="274" r:id="rId11"/>
    <p:sldId id="275" r:id="rId12"/>
    <p:sldId id="281" r:id="rId13"/>
    <p:sldId id="276" r:id="rId14"/>
    <p:sldId id="278" r:id="rId15"/>
    <p:sldId id="277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2" autoAdjust="0"/>
    <p:restoredTop sz="94669" autoAdjust="0"/>
  </p:normalViewPr>
  <p:slideViewPr>
    <p:cSldViewPr snapToGrid="0" snapToObjects="1">
      <p:cViewPr varScale="1">
        <p:scale>
          <a:sx n="81" d="100"/>
          <a:sy n="81" d="100"/>
        </p:scale>
        <p:origin x="1080" y="96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hyperlink" Target="http://nbviewer.jupyter.org/github/gitlinkberkeley/ideal-spoon/blob/master/KMeans/AnomalousCricket-v008.ipynb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itlinkberkeley/ideal-spoon/tree/master/KMeans" TargetMode="External"/><Relationship Id="rId5" Type="http://schemas.openxmlformats.org/officeDocument/2006/relationships/hyperlink" Target="https://github.com/gitlinkberkeley/ideal-spoon/blob/master/KMeans/AnomalousCricket-v008.pdf" TargetMode="External"/><Relationship Id="rId4" Type="http://schemas.openxmlformats.org/officeDocument/2006/relationships/hyperlink" Target="https://github.com/gitlinkberkeley/ideal-spoon/blob/master/KMeans/AnomalousCricket-v008.ipyn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g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69.53.133.136:3000/dashboard/db/influxdb?orgId=1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5.jpg"/><Relationship Id="rId7" Type="http://schemas.openxmlformats.org/officeDocument/2006/relationships/image" Target="../media/image2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ucbischool.slack.com/messages/C4VNP3ZF1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50.23.122.131:8888/sources/1/alert-rule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50.23.122.131:8888/sources/1/host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50.23.122.131:8888/sources/1/hosts/cricket001.gvirtsman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</a:rPr>
              <a:t>A Cloud Solution for Telemetry Data</a:t>
            </a:r>
            <a:endParaRPr lang="en-US" dirty="0">
              <a:solidFill>
                <a:srgbClr val="C2822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88281" y="3934900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Thong Bui</a:t>
            </a:r>
          </a:p>
          <a:p>
            <a:r>
              <a:rPr lang="en-US" dirty="0" smtClean="0"/>
              <a:t>Roy </a:t>
            </a:r>
            <a:r>
              <a:rPr lang="en-US" dirty="0" err="1" smtClean="0"/>
              <a:t>Gvirtsman</a:t>
            </a:r>
            <a:endParaRPr lang="en-US" dirty="0" smtClean="0"/>
          </a:p>
          <a:p>
            <a:r>
              <a:rPr lang="en-US" dirty="0" smtClean="0"/>
              <a:t>Geoffrey Link</a:t>
            </a:r>
          </a:p>
          <a:p>
            <a:r>
              <a:rPr lang="en-US" dirty="0" err="1" smtClean="0"/>
              <a:t>Zhongqiao</a:t>
            </a:r>
            <a:r>
              <a:rPr lang="en-US" dirty="0" smtClean="0"/>
              <a:t> </a:t>
            </a:r>
            <a:r>
              <a:rPr lang="en-US" dirty="0" err="1" smtClean="0"/>
              <a:t>Jin</a:t>
            </a:r>
            <a:endParaRPr lang="en-US" dirty="0" smtClean="0"/>
          </a:p>
          <a:p>
            <a:r>
              <a:rPr lang="en-US" dirty="0" smtClean="0"/>
              <a:t>Happiness </a:t>
            </a:r>
            <a:r>
              <a:rPr lang="en-US" dirty="0" err="1" smtClean="0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565089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765401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170398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364802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03" y="3957606"/>
            <a:ext cx="332178" cy="33217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85800" y="2539358"/>
            <a:ext cx="3316601" cy="46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Monday April 24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6874"/>
            <a:ext cx="9144000" cy="8043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Architecture Overview</a:t>
            </a:r>
            <a:endParaRPr lang="en-US" sz="4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374" y="1256187"/>
            <a:ext cx="5323626" cy="4277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6187"/>
            <a:ext cx="3820374" cy="2009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5" y="3265715"/>
            <a:ext cx="3785180" cy="22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823" y="0"/>
            <a:ext cx="9127177" cy="11503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Technology Stack</a:t>
            </a:r>
            <a:endParaRPr lang="en-US" sz="4200" dirty="0"/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983690"/>
            <a:ext cx="5715000" cy="45739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3690"/>
            <a:ext cx="3429000" cy="30128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23" y="4182470"/>
            <a:ext cx="3412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Load Balancer is a great way to control data flow to </a:t>
            </a:r>
            <a:r>
              <a:rPr lang="en-US" dirty="0" err="1" smtClean="0"/>
              <a:t>InfluxDB</a:t>
            </a:r>
            <a:r>
              <a:rPr lang="en-US" dirty="0" smtClean="0"/>
              <a:t> as long as the crickets can store data and independently recover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4"/>
            <a:ext cx="9144000" cy="7450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Predictive Maintenance using K-Means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1104" y="3970095"/>
            <a:ext cx="8401792" cy="15875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If we had more </a:t>
            </a:r>
            <a:r>
              <a:rPr lang="en-US" dirty="0" smtClean="0"/>
              <a:t>time:</a:t>
            </a:r>
            <a:endParaRPr lang="en-US" dirty="0" smtClean="0"/>
          </a:p>
          <a:p>
            <a:r>
              <a:rPr lang="en-US" dirty="0" smtClean="0"/>
              <a:t>Realistic Data Construction </a:t>
            </a:r>
            <a:r>
              <a:rPr lang="en-US" dirty="0"/>
              <a:t>(not randomized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Look at Clusters of Devices and their combined </a:t>
            </a:r>
            <a:r>
              <a:rPr lang="en-US" dirty="0" err="1" smtClean="0"/>
              <a:t>WaveForms</a:t>
            </a:r>
            <a:endParaRPr lang="en-US" dirty="0" smtClean="0"/>
          </a:p>
          <a:p>
            <a:r>
              <a:rPr lang="en-US" dirty="0" smtClean="0"/>
              <a:t>Bake-off Old School </a:t>
            </a:r>
            <a:r>
              <a:rPr lang="en-US" dirty="0"/>
              <a:t>K-Means </a:t>
            </a:r>
            <a:r>
              <a:rPr lang="en-US" dirty="0" smtClean="0"/>
              <a:t>vs. New </a:t>
            </a:r>
            <a:r>
              <a:rPr lang="en-US" dirty="0"/>
              <a:t>S</a:t>
            </a:r>
            <a:r>
              <a:rPr lang="en-US" dirty="0" smtClean="0"/>
              <a:t>chool </a:t>
            </a:r>
            <a:r>
              <a:rPr lang="en-US" dirty="0"/>
              <a:t>Neural Networks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0" y="6166689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3" y="883189"/>
            <a:ext cx="6575961" cy="30869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30192" y="1320171"/>
            <a:ext cx="190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iPython Notebook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30192" y="1718048"/>
            <a:ext cx="190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PDF Document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030192" y="2115925"/>
            <a:ext cx="190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6"/>
              </a:rPr>
              <a:t>Main </a:t>
            </a:r>
            <a:r>
              <a:rPr lang="en-US" dirty="0" err="1" smtClean="0">
                <a:hlinkClick r:id="rId6"/>
              </a:rPr>
              <a:t>Github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30192" y="927553"/>
            <a:ext cx="190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7"/>
              </a:rPr>
              <a:t>NBViewer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err="1" smtClean="0"/>
              <a:t>InfluxDB</a:t>
            </a:r>
            <a:r>
              <a:rPr lang="en-US" dirty="0" smtClean="0"/>
              <a:t> Cluster Monitor</a:t>
            </a:r>
            <a:endParaRPr lang="en-US" sz="4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997" y="1184556"/>
            <a:ext cx="3972647" cy="21008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285379"/>
            <a:ext cx="7992443" cy="231720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err="1" smtClean="0"/>
              <a:t>InfluxDB</a:t>
            </a:r>
            <a:r>
              <a:rPr lang="en-US" dirty="0" smtClean="0"/>
              <a:t> Query Performance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151191"/>
              </p:ext>
            </p:extLst>
          </p:nvPr>
        </p:nvGraphicFramePr>
        <p:xfrm>
          <a:off x="302821" y="1186029"/>
          <a:ext cx="8686800" cy="422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Image" r:id="rId3" imgW="3962160" imgH="2346840" progId="Photoshop.Image.18">
                  <p:embed/>
                </p:oleObj>
              </mc:Choice>
              <mc:Fallback>
                <p:oleObj name="Image" r:id="rId3" imgW="3962160" imgH="23468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21" y="1186029"/>
                        <a:ext cx="8686800" cy="4229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Grafana Dashboard</a:t>
            </a:r>
            <a:endParaRPr lang="en-US" sz="4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06597" y="726466"/>
            <a:ext cx="203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Grafana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208809"/>
            <a:ext cx="8103745" cy="43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797"/>
            <a:ext cx="9144000" cy="144813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28220"/>
                </a:solidFill>
              </a:rPr>
              <a:t>Questions?</a:t>
            </a:r>
            <a:endParaRPr lang="en-US" dirty="0">
              <a:solidFill>
                <a:srgbClr val="C2822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88281" y="3934900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Thong Bui</a:t>
            </a:r>
          </a:p>
          <a:p>
            <a:r>
              <a:rPr lang="en-US" dirty="0" smtClean="0"/>
              <a:t>Roy </a:t>
            </a:r>
            <a:r>
              <a:rPr lang="en-US" dirty="0" err="1" smtClean="0"/>
              <a:t>Gvirtsman</a:t>
            </a:r>
            <a:endParaRPr lang="en-US" dirty="0" smtClean="0"/>
          </a:p>
          <a:p>
            <a:r>
              <a:rPr lang="en-US" dirty="0" smtClean="0"/>
              <a:t>Geoffrey Link</a:t>
            </a:r>
          </a:p>
          <a:p>
            <a:r>
              <a:rPr lang="en-US" dirty="0" err="1" smtClean="0"/>
              <a:t>Zhongqiao</a:t>
            </a:r>
            <a:r>
              <a:rPr lang="en-US" dirty="0" smtClean="0"/>
              <a:t> </a:t>
            </a:r>
            <a:r>
              <a:rPr lang="en-US" dirty="0" err="1" smtClean="0"/>
              <a:t>Jin</a:t>
            </a:r>
            <a:endParaRPr lang="en-US" dirty="0" smtClean="0"/>
          </a:p>
          <a:p>
            <a:r>
              <a:rPr lang="en-US" dirty="0" smtClean="0"/>
              <a:t>Happiness </a:t>
            </a:r>
            <a:r>
              <a:rPr lang="en-US" dirty="0" err="1" smtClean="0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565089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765401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170398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364802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03" y="3957606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68" y="1479413"/>
            <a:ext cx="2547345" cy="19011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03" y="1476621"/>
            <a:ext cx="2547345" cy="190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8752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Telemetry?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661400" cy="379927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collection of </a:t>
            </a:r>
            <a:r>
              <a:rPr lang="en-US" dirty="0" smtClean="0"/>
              <a:t>sensor reads over time</a:t>
            </a:r>
          </a:p>
          <a:p>
            <a:endParaRPr lang="en-US" dirty="0"/>
          </a:p>
          <a:p>
            <a:r>
              <a:rPr lang="en-US" dirty="0"/>
              <a:t>Regular </a:t>
            </a:r>
            <a:r>
              <a:rPr lang="en-US" dirty="0" smtClean="0"/>
              <a:t>or Irregular Reads (</a:t>
            </a:r>
            <a:r>
              <a:rPr lang="en-US" dirty="0" err="1" smtClean="0"/>
              <a:t>eg</a:t>
            </a:r>
            <a:r>
              <a:rPr lang="en-US" dirty="0" smtClean="0"/>
              <a:t>., storm outages)</a:t>
            </a:r>
          </a:p>
          <a:p>
            <a:endParaRPr lang="en-US" dirty="0"/>
          </a:p>
          <a:p>
            <a:r>
              <a:rPr lang="en-US" dirty="0" smtClean="0"/>
              <a:t>Key-Value pairs:  { </a:t>
            </a:r>
            <a:r>
              <a:rPr lang="en-US" dirty="0"/>
              <a:t>“point”:  180, “epoch”: 1234567, </a:t>
            </a:r>
            <a:r>
              <a:rPr lang="en-US" dirty="0" smtClean="0"/>
              <a:t>“value”: </a:t>
            </a:r>
            <a:r>
              <a:rPr lang="en-US" dirty="0"/>
              <a:t>14.6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Examples: Temperature</a:t>
            </a:r>
            <a:r>
              <a:rPr lang="en-US" dirty="0"/>
              <a:t>, Wind </a:t>
            </a:r>
            <a:r>
              <a:rPr lang="en-US" dirty="0" smtClean="0"/>
              <a:t>Direction, Alerts, GPS Coordinates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is </a:t>
            </a:r>
            <a:r>
              <a:rPr lang="en-US" dirty="0" smtClean="0"/>
              <a:t>Telemetry </a:t>
            </a:r>
            <a:r>
              <a:rPr lang="en-US" dirty="0"/>
              <a:t>used</a:t>
            </a:r>
            <a:r>
              <a:rPr lang="en-US" dirty="0" smtClean="0"/>
              <a:t>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/>
          </a:bodyPr>
          <a:lstStyle/>
          <a:p>
            <a:r>
              <a:rPr lang="en-US" dirty="0" smtClean="0"/>
              <a:t>Monitor and Control </a:t>
            </a:r>
          </a:p>
          <a:p>
            <a:endParaRPr lang="en-US" dirty="0"/>
          </a:p>
          <a:p>
            <a:r>
              <a:rPr lang="en-US" dirty="0" smtClean="0"/>
              <a:t>SCADA or </a:t>
            </a:r>
            <a:r>
              <a:rPr lang="en-US" dirty="0"/>
              <a:t>Supervisory Control and Data </a:t>
            </a:r>
            <a:r>
              <a:rPr lang="en-US" dirty="0" smtClean="0"/>
              <a:t>Acquisition</a:t>
            </a:r>
          </a:p>
          <a:p>
            <a:endParaRPr lang="en-US" dirty="0"/>
          </a:p>
          <a:p>
            <a:r>
              <a:rPr lang="en-US" dirty="0"/>
              <a:t>Alerts, </a:t>
            </a:r>
            <a:r>
              <a:rPr lang="en-US" dirty="0" smtClean="0"/>
              <a:t>Troubleshooting</a:t>
            </a:r>
            <a:r>
              <a:rPr lang="en-US" dirty="0"/>
              <a:t>, </a:t>
            </a:r>
            <a:r>
              <a:rPr lang="en-US" dirty="0" smtClean="0"/>
              <a:t>Emergency Response</a:t>
            </a:r>
          </a:p>
          <a:p>
            <a:endParaRPr lang="en-US" dirty="0"/>
          </a:p>
          <a:p>
            <a:r>
              <a:rPr lang="en-US" dirty="0"/>
              <a:t>Operational efficiency: KPI, </a:t>
            </a:r>
            <a:r>
              <a:rPr lang="en-US" dirty="0" smtClean="0"/>
              <a:t>Decision Support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Predictive maintenance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7307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KAPACITOR &amp; SLACK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" y="3122283"/>
            <a:ext cx="4245426" cy="247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245" y="3122283"/>
            <a:ext cx="4785755" cy="247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" y="677978"/>
            <a:ext cx="6745182" cy="2421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57063" y="911575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6"/>
              </a:rPr>
              <a:t>Kapacitor Alerting Rules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45180" y="1892374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7"/>
              </a:rPr>
              <a:t>k</a:t>
            </a:r>
            <a:r>
              <a:rPr lang="en-US" dirty="0" smtClean="0">
                <a:hlinkClick r:id="rId7"/>
              </a:rPr>
              <a:t>apacitor_alerts3 Slack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Target </a:t>
            </a:r>
            <a:r>
              <a:rPr lang="en-US" dirty="0"/>
              <a:t>Audience &amp; Usage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426609"/>
            <a:ext cx="8446168" cy="4178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Remote Operators</a:t>
            </a:r>
          </a:p>
          <a:p>
            <a:pPr lvl="1"/>
            <a:r>
              <a:rPr lang="en-US" dirty="0"/>
              <a:t>Respond to alerts</a:t>
            </a:r>
          </a:p>
          <a:p>
            <a:pPr lvl="1"/>
            <a:r>
              <a:rPr lang="en-US" dirty="0"/>
              <a:t>Troubleshoot and recover from equipment </a:t>
            </a:r>
            <a:r>
              <a:rPr lang="en-US" dirty="0" smtClean="0"/>
              <a:t>failures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Operations Manager</a:t>
            </a:r>
          </a:p>
          <a:p>
            <a:pPr lvl="1"/>
            <a:r>
              <a:rPr lang="en-US" dirty="0"/>
              <a:t>Monitor </a:t>
            </a:r>
            <a:r>
              <a:rPr lang="en-US" dirty="0" smtClean="0"/>
              <a:t>operator </a:t>
            </a:r>
            <a:r>
              <a:rPr lang="en-US" dirty="0"/>
              <a:t>efficiency</a:t>
            </a:r>
          </a:p>
          <a:p>
            <a:pPr lvl="1"/>
            <a:r>
              <a:rPr lang="en-US" dirty="0"/>
              <a:t>Quantify lost opportunity</a:t>
            </a:r>
          </a:p>
          <a:p>
            <a:pPr lvl="1"/>
            <a:r>
              <a:rPr lang="en-US" dirty="0"/>
              <a:t>Preventative maintenance</a:t>
            </a:r>
          </a:p>
          <a:p>
            <a:pPr lvl="1"/>
            <a:r>
              <a:rPr lang="en-US" dirty="0"/>
              <a:t>Handle escalated operational </a:t>
            </a:r>
            <a:r>
              <a:rPr lang="en-US" dirty="0" smtClean="0"/>
              <a:t>issues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Market scheduler</a:t>
            </a:r>
          </a:p>
          <a:p>
            <a:pPr lvl="1"/>
            <a:r>
              <a:rPr lang="en-US" dirty="0"/>
              <a:t>Profitability</a:t>
            </a:r>
          </a:p>
          <a:p>
            <a:pPr lvl="1"/>
            <a:r>
              <a:rPr lang="en-US" dirty="0" smtClean="0"/>
              <a:t>Respond </a:t>
            </a:r>
            <a:r>
              <a:rPr lang="en-US" dirty="0"/>
              <a:t>to grid operator’s instructions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57525" y="1206912"/>
            <a:ext cx="20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Chronograf Host List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57525" y="1790390"/>
            <a:ext cx="1642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Cricket001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223" y="2504462"/>
            <a:ext cx="3565210" cy="27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4603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Project Objectives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 reporting framework that has the ability to ingest billions of reads from tens of thousands of devices (noisy crickets)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asily scalable</a:t>
            </a:r>
          </a:p>
          <a:p>
            <a:endParaRPr lang="en-US" dirty="0"/>
          </a:p>
          <a:p>
            <a:r>
              <a:rPr lang="en-US" dirty="0" smtClean="0"/>
              <a:t>Fully Hosted in the Cloud (Zero Cap-Ex Platform)</a:t>
            </a:r>
          </a:p>
          <a:p>
            <a:endParaRPr lang="en-US" dirty="0"/>
          </a:p>
          <a:p>
            <a:r>
              <a:rPr lang="en-US" dirty="0" smtClean="0"/>
              <a:t>Use only open-source tools</a:t>
            </a:r>
          </a:p>
          <a:p>
            <a:endParaRPr lang="en-US" dirty="0"/>
          </a:p>
          <a:p>
            <a:r>
              <a:rPr lang="en-US" dirty="0" smtClean="0"/>
              <a:t>Each device (or cricket) will emit a basic output that can be transmitted over Radio Frequency or Wi-Fi or Cellular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1503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 </a:t>
            </a:r>
            <a:r>
              <a:rPr lang="en-US" dirty="0"/>
              <a:t>processing </a:t>
            </a:r>
            <a:r>
              <a:rPr lang="en-US" dirty="0" smtClean="0"/>
              <a:t>requirements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6"/>
            <a:ext cx="8446168" cy="4060531"/>
          </a:xfrm>
        </p:spPr>
        <p:txBody>
          <a:bodyPr>
            <a:normAutofit/>
          </a:bodyPr>
          <a:lstStyle/>
          <a:p>
            <a:r>
              <a:rPr lang="en-US" dirty="0" smtClean="0"/>
              <a:t>Data Generation				(Python Crickets and </a:t>
            </a:r>
            <a:r>
              <a:rPr lang="en-US" dirty="0" err="1" smtClean="0"/>
              <a:t>Softlayer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Summarization			(Grafana)</a:t>
            </a:r>
            <a:endParaRPr lang="en-US" dirty="0"/>
          </a:p>
          <a:p>
            <a:r>
              <a:rPr lang="en-US" dirty="0" smtClean="0"/>
              <a:t>Graphing and Reporting		(Capacitor and D3.js)</a:t>
            </a:r>
            <a:endParaRPr lang="en-US" dirty="0"/>
          </a:p>
          <a:p>
            <a:r>
              <a:rPr lang="en-US" dirty="0"/>
              <a:t>Retention </a:t>
            </a:r>
            <a:r>
              <a:rPr lang="en-US" dirty="0" smtClean="0"/>
              <a:t>policy				(</a:t>
            </a:r>
            <a:r>
              <a:rPr lang="en-US" dirty="0" err="1" smtClean="0"/>
              <a:t>InfluxDB</a:t>
            </a:r>
            <a:r>
              <a:rPr lang="en-US" dirty="0" smtClean="0"/>
              <a:t>, 365 Days)</a:t>
            </a:r>
            <a:endParaRPr lang="en-US" dirty="0"/>
          </a:p>
          <a:p>
            <a:r>
              <a:rPr lang="en-US" dirty="0" smtClean="0"/>
              <a:t>Resilient and Scalable			(</a:t>
            </a:r>
            <a:r>
              <a:rPr lang="en-US" dirty="0" err="1" smtClean="0"/>
              <a:t>InfluxDB</a:t>
            </a:r>
            <a:r>
              <a:rPr lang="en-US" dirty="0" smtClean="0"/>
              <a:t>, n-nodes)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Event Subscription				(Slack instead of email)</a:t>
            </a:r>
            <a:endParaRPr lang="en-US" dirty="0"/>
          </a:p>
          <a:p>
            <a:r>
              <a:rPr lang="en-US" dirty="0" smtClean="0"/>
              <a:t>Alerts and Notifications 		(</a:t>
            </a:r>
            <a:r>
              <a:rPr lang="en-US" dirty="0" err="1" smtClean="0"/>
              <a:t>Telegraf</a:t>
            </a:r>
            <a:r>
              <a:rPr lang="en-US" dirty="0" smtClean="0"/>
              <a:t> and Kapacitor</a:t>
            </a:r>
            <a:r>
              <a:rPr lang="en-US" dirty="0"/>
              <a:t>)</a:t>
            </a:r>
          </a:p>
          <a:p>
            <a:r>
              <a:rPr lang="en-US" dirty="0" smtClean="0"/>
              <a:t>Predictive Maintenance		(K-Means and Neural Networks)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is a cricket?  Edge Computing!</a:t>
            </a:r>
            <a:endParaRPr lang="en-US" sz="4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330035"/>
            <a:ext cx="1014845" cy="1014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52" y="2489148"/>
            <a:ext cx="2360716" cy="11591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7839" y="1330035"/>
            <a:ext cx="5910213" cy="413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A Cricket is a device that can transmit data over Radio Frequency or Wi-Fi or Cellular</a:t>
            </a:r>
          </a:p>
          <a:p>
            <a:endParaRPr lang="en-US" dirty="0" smtClean="0"/>
          </a:p>
          <a:p>
            <a:r>
              <a:rPr lang="en-US" dirty="0" smtClean="0"/>
              <a:t>A common example is the highly versatile Raspberry Pi ($30).</a:t>
            </a:r>
          </a:p>
          <a:p>
            <a:endParaRPr lang="en-US" dirty="0" smtClean="0"/>
          </a:p>
          <a:p>
            <a:r>
              <a:rPr lang="en-US" dirty="0"/>
              <a:t>Raspberry Pi Sense HAT with Orientation, Pressure, </a:t>
            </a:r>
            <a:r>
              <a:rPr lang="en-US" dirty="0" smtClean="0"/>
              <a:t>Humidity, and </a:t>
            </a:r>
            <a:r>
              <a:rPr lang="en-US" dirty="0"/>
              <a:t>Temperature </a:t>
            </a:r>
            <a:r>
              <a:rPr lang="en-US" dirty="0" smtClean="0"/>
              <a:t>Sensors ($30).</a:t>
            </a:r>
            <a:endParaRPr lang="en-US" dirty="0"/>
          </a:p>
        </p:txBody>
      </p:sp>
      <p:pic>
        <p:nvPicPr>
          <p:cNvPr id="1026" name="Picture 2" descr="https://www.buyapi.ca/wp-content/uploads/2015/10/49Y7569-4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52" y="3648260"/>
            <a:ext cx="2360716" cy="19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3"/>
            <a:ext cx="9144000" cy="11503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Did we buy 10,000 Raspberry Pi?  No.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092519"/>
            <a:ext cx="8401792" cy="47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used </a:t>
            </a:r>
            <a:r>
              <a:rPr lang="en-US" dirty="0" err="1" smtClean="0"/>
              <a:t>Softlayer</a:t>
            </a:r>
            <a:r>
              <a:rPr lang="en-US" dirty="0" smtClean="0"/>
              <a:t> Cloud to simulate crickets across the globe.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4" y="3940622"/>
            <a:ext cx="8569288" cy="162890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57839" y="1802062"/>
            <a:ext cx="2679128" cy="2080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Amsterdam 01	</a:t>
            </a:r>
            <a:r>
              <a:rPr lang="it-IT" dirty="0" smtClean="0"/>
              <a:t>ams01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Amsterdam 03	</a:t>
            </a:r>
            <a:r>
              <a:rPr lang="it-IT" dirty="0" smtClean="0"/>
              <a:t>ams03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Chennai		</a:t>
            </a:r>
            <a:r>
              <a:rPr lang="it-IT" dirty="0" smtClean="0"/>
              <a:t>che01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Dallas 01		dal01</a:t>
            </a:r>
          </a:p>
          <a:p>
            <a:pPr marL="0" indent="0">
              <a:buNone/>
            </a:pPr>
            <a:r>
              <a:rPr lang="it-IT" dirty="0"/>
              <a:t>Dallas 02		dal02</a:t>
            </a:r>
          </a:p>
          <a:p>
            <a:pPr marL="0" indent="0">
              <a:buNone/>
            </a:pPr>
            <a:r>
              <a:rPr lang="it-IT" dirty="0"/>
              <a:t>Dallas 05		dal05</a:t>
            </a:r>
          </a:p>
          <a:p>
            <a:pPr marL="0" indent="0">
              <a:buNone/>
            </a:pPr>
            <a:r>
              <a:rPr lang="it-IT" dirty="0"/>
              <a:t>Dallas 06		dal06</a:t>
            </a:r>
          </a:p>
          <a:p>
            <a:pPr marL="0" indent="0">
              <a:buNone/>
            </a:pPr>
            <a:r>
              <a:rPr lang="it-IT" dirty="0"/>
              <a:t>Dallas 07		dal07</a:t>
            </a:r>
          </a:p>
          <a:p>
            <a:pPr marL="0" indent="0">
              <a:buNone/>
            </a:pPr>
            <a:r>
              <a:rPr lang="it-IT" dirty="0"/>
              <a:t>Dallas 09		dal09</a:t>
            </a:r>
          </a:p>
          <a:p>
            <a:pPr marL="0" indent="0">
              <a:buNone/>
            </a:pPr>
            <a:r>
              <a:rPr lang="it-IT" dirty="0"/>
              <a:t>Dallas 10		dal10</a:t>
            </a:r>
          </a:p>
          <a:p>
            <a:pPr marL="0" indent="0">
              <a:buNone/>
            </a:pPr>
            <a:r>
              <a:rPr lang="it-IT" dirty="0"/>
              <a:t>Dallas 12		</a:t>
            </a:r>
            <a:r>
              <a:rPr lang="it-IT" dirty="0" smtClean="0"/>
              <a:t>dal12</a:t>
            </a:r>
            <a:endParaRPr lang="it-IT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34784" y="1777321"/>
            <a:ext cx="2679128" cy="2129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Dallas 13		dal13</a:t>
            </a:r>
          </a:p>
          <a:p>
            <a:pPr marL="0" indent="0">
              <a:buNone/>
            </a:pPr>
            <a:r>
              <a:rPr lang="en-US" dirty="0"/>
              <a:t>Frankfurt		fra02</a:t>
            </a:r>
          </a:p>
          <a:p>
            <a:pPr marL="0" indent="0">
              <a:buNone/>
            </a:pPr>
            <a:r>
              <a:rPr lang="en-US" dirty="0"/>
              <a:t>Hong Kong		hkg02</a:t>
            </a:r>
          </a:p>
          <a:p>
            <a:pPr marL="0" indent="0">
              <a:buNone/>
            </a:pPr>
            <a:r>
              <a:rPr lang="en-US" dirty="0"/>
              <a:t>Houston		</a:t>
            </a:r>
            <a:r>
              <a:rPr lang="en-US" dirty="0" smtClean="0"/>
              <a:t>hou02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London		</a:t>
            </a:r>
            <a:r>
              <a:rPr lang="en-US" dirty="0" smtClean="0"/>
              <a:t>lon02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Melbourne		mel01</a:t>
            </a:r>
          </a:p>
          <a:p>
            <a:pPr marL="0" indent="0">
              <a:buNone/>
            </a:pPr>
            <a:r>
              <a:rPr lang="en-US" dirty="0"/>
              <a:t>Milan			mil01</a:t>
            </a:r>
          </a:p>
          <a:p>
            <a:pPr marL="0" indent="0">
              <a:buNone/>
            </a:pPr>
            <a:r>
              <a:rPr lang="en-US" dirty="0"/>
              <a:t>Montreal		mon01</a:t>
            </a:r>
          </a:p>
          <a:p>
            <a:pPr marL="0" indent="0">
              <a:buNone/>
            </a:pPr>
            <a:r>
              <a:rPr lang="en-US" dirty="0"/>
              <a:t>Oslo			osl01</a:t>
            </a:r>
          </a:p>
          <a:p>
            <a:pPr marL="0" indent="0">
              <a:buNone/>
            </a:pPr>
            <a:r>
              <a:rPr lang="en-US" dirty="0"/>
              <a:t>Paris			par01</a:t>
            </a:r>
          </a:p>
          <a:p>
            <a:pPr marL="0" indent="0">
              <a:buNone/>
            </a:pPr>
            <a:r>
              <a:rPr lang="en-US" dirty="0"/>
              <a:t>Querétaro		mex01</a:t>
            </a:r>
            <a:endParaRPr lang="en-US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0630" y="1777319"/>
            <a:ext cx="2679128" cy="212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San </a:t>
            </a:r>
            <a:r>
              <a:rPr lang="en-US" dirty="0"/>
              <a:t>Jose 01	</a:t>
            </a:r>
            <a:r>
              <a:rPr lang="en-US" dirty="0" smtClean="0"/>
              <a:t>	</a:t>
            </a:r>
            <a:r>
              <a:rPr lang="en-US" dirty="0"/>
              <a:t>	sjc01</a:t>
            </a:r>
          </a:p>
          <a:p>
            <a:pPr marL="0" indent="0">
              <a:buNone/>
            </a:pPr>
            <a:r>
              <a:rPr lang="en-US" dirty="0" smtClean="0"/>
              <a:t>San </a:t>
            </a:r>
            <a:r>
              <a:rPr lang="en-US" dirty="0"/>
              <a:t>Jose 03	</a:t>
            </a:r>
            <a:r>
              <a:rPr lang="en-US" dirty="0" smtClean="0"/>
              <a:t>	</a:t>
            </a:r>
            <a:r>
              <a:rPr lang="en-US" dirty="0"/>
              <a:t>	sjc03</a:t>
            </a:r>
          </a:p>
          <a:p>
            <a:pPr marL="0" indent="0">
              <a:buNone/>
            </a:pPr>
            <a:r>
              <a:rPr lang="en-US" dirty="0"/>
              <a:t>Sao Paulo	</a:t>
            </a:r>
            <a:r>
              <a:rPr lang="en-US" dirty="0" smtClean="0"/>
              <a:t>	</a:t>
            </a:r>
            <a:r>
              <a:rPr lang="en-US" dirty="0"/>
              <a:t>	sao01</a:t>
            </a:r>
          </a:p>
          <a:p>
            <a:pPr marL="0" indent="0">
              <a:buNone/>
            </a:pPr>
            <a:r>
              <a:rPr lang="en-US" dirty="0"/>
              <a:t>Seattle			sea01</a:t>
            </a:r>
          </a:p>
          <a:p>
            <a:pPr marL="0" indent="0">
              <a:buNone/>
            </a:pPr>
            <a:r>
              <a:rPr lang="en-US" dirty="0"/>
              <a:t>Seoul 01	</a:t>
            </a:r>
            <a:r>
              <a:rPr lang="en-US" dirty="0" smtClean="0"/>
              <a:t>	</a:t>
            </a:r>
            <a:r>
              <a:rPr lang="en-US" dirty="0"/>
              <a:t>	seo01</a:t>
            </a:r>
          </a:p>
          <a:p>
            <a:pPr marL="0" indent="0">
              <a:buNone/>
            </a:pPr>
            <a:r>
              <a:rPr lang="en-US" dirty="0"/>
              <a:t>Singapore	</a:t>
            </a:r>
            <a:r>
              <a:rPr lang="en-US" dirty="0" smtClean="0"/>
              <a:t>	</a:t>
            </a:r>
            <a:r>
              <a:rPr lang="en-US" dirty="0"/>
              <a:t>	sng01</a:t>
            </a:r>
          </a:p>
          <a:p>
            <a:pPr marL="0" indent="0">
              <a:buNone/>
            </a:pPr>
            <a:r>
              <a:rPr lang="en-US" dirty="0"/>
              <a:t>Sydney			syd01</a:t>
            </a:r>
          </a:p>
          <a:p>
            <a:pPr marL="0" indent="0">
              <a:buNone/>
            </a:pPr>
            <a:r>
              <a:rPr lang="en-US" dirty="0"/>
              <a:t>Tokyo		</a:t>
            </a:r>
            <a:r>
              <a:rPr lang="en-US" dirty="0" smtClean="0"/>
              <a:t>	</a:t>
            </a:r>
            <a:r>
              <a:rPr lang="en-US" dirty="0"/>
              <a:t>	tok02</a:t>
            </a:r>
          </a:p>
          <a:p>
            <a:pPr marL="0" indent="0">
              <a:buNone/>
            </a:pPr>
            <a:r>
              <a:rPr lang="en-US" dirty="0"/>
              <a:t>Toronto			tor01</a:t>
            </a:r>
          </a:p>
          <a:p>
            <a:pPr marL="0" indent="0">
              <a:buNone/>
            </a:pPr>
            <a:r>
              <a:rPr lang="en-US" dirty="0"/>
              <a:t>Washington, D.C. </a:t>
            </a:r>
            <a:r>
              <a:rPr lang="en-US" dirty="0" smtClean="0"/>
              <a:t>01	wdc01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Washington, D.C. 04	wdc04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393</Words>
  <Application>Microsoft Office PowerPoint</Application>
  <PresentationFormat>On-screen Show (4:3)</PresentationFormat>
  <Paragraphs>128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Georgia</vt:lpstr>
      <vt:lpstr>Lucida Grande</vt:lpstr>
      <vt:lpstr>Custom Design</vt:lpstr>
      <vt:lpstr>Image</vt:lpstr>
      <vt:lpstr>A Cloud Solution for Telemetry Data</vt:lpstr>
      <vt:lpstr>What is Telemetry?</vt:lpstr>
      <vt:lpstr>How is Telemetry used?</vt:lpstr>
      <vt:lpstr>KAPACITOR &amp; SLACK</vt:lpstr>
      <vt:lpstr>Target Audience &amp; Usage</vt:lpstr>
      <vt:lpstr>Project Objectives</vt:lpstr>
      <vt:lpstr>Data processing requirements</vt:lpstr>
      <vt:lpstr>What is a cricket?  Edge Computing!</vt:lpstr>
      <vt:lpstr>Did we buy 10,000 Raspberry Pi?  No.</vt:lpstr>
      <vt:lpstr>Architecture Overview</vt:lpstr>
      <vt:lpstr>Technology Stack</vt:lpstr>
      <vt:lpstr>Predictive Maintenance using K-Means</vt:lpstr>
      <vt:lpstr>InfluxDB Cluster Monitor</vt:lpstr>
      <vt:lpstr>InfluxDB Query Performance</vt:lpstr>
      <vt:lpstr>Grafana Dashboard</vt:lpstr>
      <vt:lpstr>Questions?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Link, Geoffrey</cp:lastModifiedBy>
  <cp:revision>79</cp:revision>
  <dcterms:created xsi:type="dcterms:W3CDTF">2013-01-15T19:08:57Z</dcterms:created>
  <dcterms:modified xsi:type="dcterms:W3CDTF">2017-04-21T20:19:48Z</dcterms:modified>
</cp:coreProperties>
</file>