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8" r:id="rId4"/>
    <p:sldId id="269" r:id="rId5"/>
    <p:sldId id="265" r:id="rId6"/>
    <p:sldId id="272" r:id="rId7"/>
    <p:sldId id="266" r:id="rId8"/>
    <p:sldId id="267" r:id="rId9"/>
    <p:sldId id="274" r:id="rId10"/>
    <p:sldId id="275" r:id="rId11"/>
    <p:sldId id="276" r:id="rId12"/>
    <p:sldId id="278" r:id="rId13"/>
    <p:sldId id="277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 autoAdjust="0"/>
    <p:restoredTop sz="94669" autoAdjust="0"/>
  </p:normalViewPr>
  <p:slideViewPr>
    <p:cSldViewPr snapToGrid="0" snapToObjects="1">
      <p:cViewPr varScale="1">
        <p:scale>
          <a:sx n="81" d="100"/>
          <a:sy n="81" d="100"/>
        </p:scale>
        <p:origin x="108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g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</a:rPr>
              <a:t>A Cloud Solution for Telemetry Data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Thong Bui</a:t>
            </a:r>
          </a:p>
          <a:p>
            <a:r>
              <a:rPr lang="en-US" dirty="0" smtClean="0"/>
              <a:t>Roy </a:t>
            </a:r>
            <a:r>
              <a:rPr lang="en-US" dirty="0" err="1" smtClean="0"/>
              <a:t>Gvirtsman</a:t>
            </a:r>
            <a:endParaRPr lang="en-US" dirty="0" smtClean="0"/>
          </a:p>
          <a:p>
            <a:r>
              <a:rPr lang="en-US" dirty="0" smtClean="0"/>
              <a:t>Geoffrey Link</a:t>
            </a:r>
          </a:p>
          <a:p>
            <a:r>
              <a:rPr lang="en-US" dirty="0" err="1" smtClean="0"/>
              <a:t>Zhongqiao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  <a:p>
            <a:r>
              <a:rPr lang="en-US" dirty="0" smtClean="0"/>
              <a:t>Happiness </a:t>
            </a:r>
            <a:r>
              <a:rPr lang="en-US" dirty="0" err="1" smtClean="0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Monday April 3</a:t>
            </a:r>
            <a:r>
              <a:rPr lang="en-US" baseline="30000" dirty="0" smtClean="0"/>
              <a:t>rd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63182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Stack</a:t>
            </a:r>
            <a:endParaRPr lang="en-US" sz="4200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78692"/>
            <a:ext cx="5715000" cy="4573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Cluster Monitor</a:t>
            </a:r>
            <a:endParaRPr lang="en-US" sz="4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4556"/>
            <a:ext cx="3595686" cy="20637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997" y="1184556"/>
            <a:ext cx="3972647" cy="2100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285379"/>
            <a:ext cx="7992443" cy="23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51191"/>
              </p:ext>
            </p:extLst>
          </p:nvPr>
        </p:nvGraphicFramePr>
        <p:xfrm>
          <a:off x="302821" y="1186029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186029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Grafana</a:t>
            </a:r>
            <a:r>
              <a:rPr lang="en-US" dirty="0" smtClean="0"/>
              <a:t> </a:t>
            </a:r>
            <a:r>
              <a:rPr lang="en-US" dirty="0" smtClean="0"/>
              <a:t>Dashboard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6609"/>
            <a:ext cx="8390881" cy="38339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Lessons Learned (so far!)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2530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Softlayer</a:t>
            </a:r>
            <a:r>
              <a:rPr lang="en-US" dirty="0" smtClean="0"/>
              <a:t> Message Queues are very slow (we now write directly to </a:t>
            </a:r>
            <a:r>
              <a:rPr lang="en-US" dirty="0" err="1" smtClean="0"/>
              <a:t>InfluxDB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Softlayer</a:t>
            </a:r>
            <a:r>
              <a:rPr lang="en-US" dirty="0" smtClean="0"/>
              <a:t> Load Balancer is slow (need an upgrade!)</a:t>
            </a:r>
          </a:p>
          <a:p>
            <a:endParaRPr lang="en-US" dirty="0" smtClean="0"/>
          </a:p>
          <a:p>
            <a:r>
              <a:rPr lang="en-US" dirty="0" err="1" smtClean="0"/>
              <a:t>InfluxDB</a:t>
            </a:r>
            <a:r>
              <a:rPr lang="en-US" dirty="0" smtClean="0"/>
              <a:t> allows only 2 database nodes (need an upgrade!)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collection of </a:t>
            </a:r>
            <a:r>
              <a:rPr lang="en-US" dirty="0" smtClean="0"/>
              <a:t>sensor reads over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r>
              <a:rPr lang="en-US" dirty="0"/>
              <a:t>Regular </a:t>
            </a:r>
            <a:r>
              <a:rPr lang="en-US" dirty="0" smtClean="0"/>
              <a:t>or Irregular Reads (</a:t>
            </a:r>
            <a:r>
              <a:rPr lang="en-US" dirty="0" err="1" smtClean="0"/>
              <a:t>eg</a:t>
            </a:r>
            <a:r>
              <a:rPr lang="en-US" dirty="0" smtClean="0"/>
              <a:t>., storm outages)</a:t>
            </a:r>
          </a:p>
          <a:p>
            <a:endParaRPr lang="en-US" dirty="0"/>
          </a:p>
          <a:p>
            <a:r>
              <a:rPr lang="en-US" dirty="0" smtClean="0"/>
              <a:t>Key-Value pairs:  { </a:t>
            </a:r>
            <a:r>
              <a:rPr lang="en-US" dirty="0"/>
              <a:t>“point”:  180, “epoch”: 1234567, </a:t>
            </a:r>
            <a:r>
              <a:rPr lang="en-US" dirty="0" smtClean="0"/>
              <a:t>“value”: </a:t>
            </a:r>
            <a:r>
              <a:rPr lang="en-US" dirty="0"/>
              <a:t>14.6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 Temperature</a:t>
            </a:r>
            <a:r>
              <a:rPr lang="en-US" dirty="0"/>
              <a:t>, Wind </a:t>
            </a:r>
            <a:r>
              <a:rPr lang="en-US" dirty="0" smtClean="0"/>
              <a:t>Direction, Alerts, GPS Coordinates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How is </a:t>
            </a:r>
            <a:r>
              <a:rPr lang="en-US" dirty="0" smtClean="0"/>
              <a:t>Telemetry </a:t>
            </a:r>
            <a:r>
              <a:rPr lang="en-US" dirty="0"/>
              <a:t>used</a:t>
            </a:r>
            <a:r>
              <a:rPr lang="en-US" dirty="0" smtClean="0"/>
              <a:t>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 smtClean="0"/>
              <a:t>Monitor and Control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SCADA </a:t>
            </a:r>
            <a:r>
              <a:rPr lang="en-US" dirty="0" smtClean="0"/>
              <a:t>or </a:t>
            </a:r>
            <a:r>
              <a:rPr lang="en-US" dirty="0"/>
              <a:t>Supervisory Control and Data </a:t>
            </a:r>
            <a:r>
              <a:rPr lang="en-US" dirty="0" smtClean="0"/>
              <a:t>Acquisition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Alerts, </a:t>
            </a:r>
            <a:r>
              <a:rPr lang="en-US" dirty="0" smtClean="0"/>
              <a:t>Troubleshooting</a:t>
            </a:r>
            <a:r>
              <a:rPr lang="en-US" dirty="0"/>
              <a:t>, </a:t>
            </a:r>
            <a:r>
              <a:rPr lang="en-US" dirty="0" smtClean="0"/>
              <a:t>Emergency Response</a:t>
            </a:r>
          </a:p>
          <a:p>
            <a:endParaRPr lang="en-US" dirty="0"/>
          </a:p>
          <a:p>
            <a:r>
              <a:rPr lang="en-US" dirty="0"/>
              <a:t>Operational efficiency: KPI, </a:t>
            </a:r>
            <a:r>
              <a:rPr lang="en-US" dirty="0" smtClean="0"/>
              <a:t>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Target </a:t>
            </a:r>
            <a:r>
              <a:rPr lang="en-US" dirty="0"/>
              <a:t>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</a:t>
            </a:r>
            <a:r>
              <a:rPr lang="en-US" dirty="0" smtClean="0"/>
              <a:t>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</a:t>
            </a:r>
            <a:r>
              <a:rPr lang="en-US" dirty="0" smtClean="0"/>
              <a:t>operator </a:t>
            </a:r>
            <a:r>
              <a:rPr lang="en-US" dirty="0"/>
              <a:t>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</a:t>
            </a:r>
            <a:r>
              <a:rPr lang="en-US" dirty="0" smtClean="0"/>
              <a:t>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 smtClean="0"/>
              <a:t>Respond </a:t>
            </a:r>
            <a:r>
              <a:rPr lang="en-US" dirty="0"/>
              <a:t>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asily scalable</a:t>
            </a:r>
          </a:p>
          <a:p>
            <a:endParaRPr lang="en-US" dirty="0"/>
          </a:p>
          <a:p>
            <a:r>
              <a:rPr lang="en-US" dirty="0" smtClean="0"/>
              <a:t>Fully Hosted in the Cloud (Zero Cap-Ex Platform)</a:t>
            </a:r>
          </a:p>
          <a:p>
            <a:endParaRPr lang="en-US" dirty="0"/>
          </a:p>
          <a:p>
            <a:r>
              <a:rPr lang="en-US" dirty="0" smtClean="0"/>
              <a:t>Use only open-source tools</a:t>
            </a:r>
          </a:p>
          <a:p>
            <a:endParaRPr lang="en-US" dirty="0"/>
          </a:p>
          <a:p>
            <a:r>
              <a:rPr lang="en-US" dirty="0" smtClean="0"/>
              <a:t>Each device (or cricket) will emit a basic output that can be transmitted over </a:t>
            </a:r>
            <a:r>
              <a:rPr lang="en-US" dirty="0" smtClean="0"/>
              <a:t>Radio Frequency or Wi-Fi or Cellular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processing </a:t>
            </a:r>
            <a:r>
              <a:rPr lang="en-US" dirty="0" smtClean="0"/>
              <a:t>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 smtClean="0"/>
              <a:t>Data Generation				(Crickets)</a:t>
            </a:r>
          </a:p>
          <a:p>
            <a:r>
              <a:rPr lang="en-US" dirty="0" smtClean="0"/>
              <a:t>Data Summarization			(</a:t>
            </a:r>
            <a:r>
              <a:rPr lang="en-US" dirty="0" err="1" smtClean="0"/>
              <a:t>Grafana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Graphing and Reporting		(D3.js)</a:t>
            </a:r>
            <a:endParaRPr lang="en-US" dirty="0"/>
          </a:p>
          <a:p>
            <a:r>
              <a:rPr lang="en-US" dirty="0"/>
              <a:t>Retention </a:t>
            </a:r>
            <a:r>
              <a:rPr lang="en-US" dirty="0" smtClean="0"/>
              <a:t>policy				(</a:t>
            </a:r>
            <a:r>
              <a:rPr lang="en-US" dirty="0" err="1" smtClean="0"/>
              <a:t>InfluxDB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Resilient and Scalable			(</a:t>
            </a:r>
            <a:r>
              <a:rPr lang="en-US" dirty="0" err="1" smtClean="0"/>
              <a:t>InflxuDB</a:t>
            </a:r>
            <a:r>
              <a:rPr lang="en-US" dirty="0" smtClean="0"/>
              <a:t>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Event Subscription				(Slack)</a:t>
            </a:r>
            <a:endParaRPr lang="en-US" dirty="0"/>
          </a:p>
          <a:p>
            <a:r>
              <a:rPr lang="en-US" dirty="0" smtClean="0"/>
              <a:t>Alerts and Notifications 		(</a:t>
            </a:r>
            <a:r>
              <a:rPr lang="en-US" dirty="0" err="1" smtClean="0"/>
              <a:t>Kapacitor</a:t>
            </a:r>
            <a:r>
              <a:rPr lang="en-US" dirty="0"/>
              <a:t>)</a:t>
            </a:r>
          </a:p>
          <a:p>
            <a:r>
              <a:rPr lang="en-US" dirty="0" smtClean="0"/>
              <a:t>Predictive Maintenance		(Spark </a:t>
            </a:r>
            <a:r>
              <a:rPr lang="en-US" dirty="0" err="1" smtClean="0"/>
              <a:t>Streaming,if</a:t>
            </a:r>
            <a:r>
              <a:rPr lang="en-US" dirty="0" smtClean="0"/>
              <a:t> </a:t>
            </a:r>
            <a:r>
              <a:rPr lang="en-US" dirty="0"/>
              <a:t>time permits)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8471568" cy="1150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cricket</a:t>
            </a:r>
            <a:r>
              <a:rPr lang="en-US" dirty="0" smtClean="0"/>
              <a:t>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 Cricket is a device that can transmit data over </a:t>
            </a:r>
            <a:r>
              <a:rPr lang="en-US" dirty="0" smtClean="0"/>
              <a:t>Radio Frequency </a:t>
            </a:r>
            <a:r>
              <a:rPr lang="en-US" dirty="0" smtClean="0"/>
              <a:t>or </a:t>
            </a:r>
            <a:r>
              <a:rPr lang="en-US" dirty="0" smtClean="0"/>
              <a:t>Wi-Fi or Cellular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common example is the highly versatile Raspberry Pi ($30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Raspberry Pi Sense HAT with Orientation, Pressure, </a:t>
            </a:r>
            <a:r>
              <a:rPr lang="en-US" dirty="0" smtClean="0"/>
              <a:t>Humidity, and </a:t>
            </a:r>
            <a:r>
              <a:rPr lang="en-US" dirty="0"/>
              <a:t>Temperature </a:t>
            </a:r>
            <a:r>
              <a:rPr lang="en-US" dirty="0" smtClean="0"/>
              <a:t>Sensors ($30).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23"/>
            <a:ext cx="8401792" cy="1150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used </a:t>
            </a:r>
            <a:r>
              <a:rPr lang="en-US" dirty="0" err="1" smtClean="0"/>
              <a:t>Softlayer</a:t>
            </a:r>
            <a:r>
              <a:rPr lang="en-US" dirty="0" smtClean="0"/>
              <a:t> Cloud to simulate crickets across the globe.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</a:t>
            </a:r>
            <a:r>
              <a:rPr lang="it-IT" dirty="0" smtClean="0"/>
              <a:t>ams01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Amsterdam 03	</a:t>
            </a:r>
            <a:r>
              <a:rPr lang="it-IT" dirty="0" smtClean="0"/>
              <a:t>ams03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Chennai		</a:t>
            </a:r>
            <a:r>
              <a:rPr lang="it-IT" dirty="0" smtClean="0"/>
              <a:t>che01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</a:t>
            </a:r>
            <a:r>
              <a:rPr lang="it-IT" dirty="0" smtClean="0"/>
              <a:t>dal12</a:t>
            </a:r>
            <a:endParaRPr lang="it-IT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</a:t>
            </a:r>
            <a:r>
              <a:rPr lang="en-US" dirty="0" smtClean="0"/>
              <a:t>hou02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London		</a:t>
            </a:r>
            <a:r>
              <a:rPr lang="en-US" dirty="0" smtClean="0"/>
              <a:t>lon02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01	</a:t>
            </a:r>
            <a:r>
              <a:rPr lang="en-US" dirty="0" smtClean="0"/>
              <a:t>	</a:t>
            </a:r>
            <a:r>
              <a:rPr lang="en-US" dirty="0"/>
              <a:t>	sjc01</a:t>
            </a:r>
          </a:p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03	</a:t>
            </a:r>
            <a:r>
              <a:rPr lang="en-US" dirty="0" smtClean="0"/>
              <a:t>	</a:t>
            </a:r>
            <a:r>
              <a:rPr lang="en-US" dirty="0"/>
              <a:t>	sjc03</a:t>
            </a:r>
          </a:p>
          <a:p>
            <a:pPr marL="0" indent="0">
              <a:buNone/>
            </a:pPr>
            <a:r>
              <a:rPr lang="en-US" dirty="0"/>
              <a:t>Sao Paulo	</a:t>
            </a:r>
            <a:r>
              <a:rPr lang="en-US" dirty="0" smtClean="0"/>
              <a:t>	</a:t>
            </a:r>
            <a:r>
              <a:rPr lang="en-US" dirty="0"/>
              <a:t>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</a:t>
            </a:r>
            <a:r>
              <a:rPr lang="en-US" dirty="0" smtClean="0"/>
              <a:t>	</a:t>
            </a:r>
            <a:r>
              <a:rPr lang="en-US" dirty="0"/>
              <a:t>	seo01</a:t>
            </a:r>
          </a:p>
          <a:p>
            <a:pPr marL="0" indent="0">
              <a:buNone/>
            </a:pPr>
            <a:r>
              <a:rPr lang="en-US" dirty="0"/>
              <a:t>Singapore	</a:t>
            </a:r>
            <a:r>
              <a:rPr lang="en-US" dirty="0" smtClean="0"/>
              <a:t>	</a:t>
            </a:r>
            <a:r>
              <a:rPr lang="en-US" dirty="0"/>
              <a:t>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</a:t>
            </a:r>
            <a:r>
              <a:rPr lang="en-US" dirty="0" smtClean="0"/>
              <a:t>	</a:t>
            </a:r>
            <a:r>
              <a:rPr lang="en-US" dirty="0"/>
              <a:t>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</a:t>
            </a:r>
            <a:r>
              <a:rPr lang="en-US" dirty="0" smtClean="0"/>
              <a:t>01	wdc01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Washington, D.C. 04	wdc04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6400" y="276256"/>
            <a:ext cx="65468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26609"/>
            <a:ext cx="5334000" cy="4107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340</Words>
  <Application>Microsoft Office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InfluxDB Cluster Monitor</vt:lpstr>
      <vt:lpstr>InfluxDB Query Performance</vt:lpstr>
      <vt:lpstr>Grafana Dashboard</vt:lpstr>
      <vt:lpstr>Lessons Learned (so far!)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 (EXT)</cp:lastModifiedBy>
  <cp:revision>67</cp:revision>
  <dcterms:created xsi:type="dcterms:W3CDTF">2013-01-15T19:08:57Z</dcterms:created>
  <dcterms:modified xsi:type="dcterms:W3CDTF">2017-04-03T18:17:41Z</dcterms:modified>
</cp:coreProperties>
</file>