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14" r:id="rId1"/>
  </p:sldMasterIdLst>
  <p:notesMasterIdLst>
    <p:notesMasterId r:id="rId13"/>
  </p:notesMasterIdLst>
  <p:handoutMasterIdLst>
    <p:handoutMasterId r:id="rId14"/>
  </p:handoutMasterIdLst>
  <p:sldIdLst>
    <p:sldId id="262" r:id="rId2"/>
    <p:sldId id="263" r:id="rId3"/>
    <p:sldId id="261" r:id="rId4"/>
    <p:sldId id="258" r:id="rId5"/>
    <p:sldId id="260" r:id="rId6"/>
    <p:sldId id="256" r:id="rId7"/>
    <p:sldId id="265" r:id="rId8"/>
    <p:sldId id="266" r:id="rId9"/>
    <p:sldId id="257" r:id="rId10"/>
    <p:sldId id="267" r:id="rId11"/>
    <p:sldId id="259" r:id="rId1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30A1C91-147C-4D00-AECC-5BD4B07D2ED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E63B222-7FE3-47F8-A269-4579E39B39F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306659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32BDFBC-9670-4867-ACFD-03F533814390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E4DE290-15AB-462D-984E-3B5523BC37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06262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DE290-15AB-462D-984E-3B5523BC372C}" type="slidenum">
              <a:rPr lang="he-IL" smtClean="0"/>
              <a:t>6</a:t>
            </a:fld>
            <a:endParaRPr lang="he-IL"/>
          </a:p>
        </p:txBody>
      </p:sp>
      <p:sp>
        <p:nvSpPr>
          <p:cNvPr id="5" name="מציין מיקום של כותרת עליונה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6256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DE290-15AB-462D-984E-3B5523BC372C}" type="slidenum">
              <a:rPr lang="he-IL" smtClean="0"/>
              <a:t>7</a:t>
            </a:fld>
            <a:endParaRPr lang="he-IL"/>
          </a:p>
        </p:txBody>
      </p:sp>
      <p:sp>
        <p:nvSpPr>
          <p:cNvPr id="5" name="מציין מיקום של כותרת עליונה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59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DE290-15AB-462D-984E-3B5523BC372C}" type="slidenum">
              <a:rPr lang="he-IL" smtClean="0"/>
              <a:t>8</a:t>
            </a:fld>
            <a:endParaRPr lang="he-IL"/>
          </a:p>
        </p:txBody>
      </p:sp>
      <p:sp>
        <p:nvSpPr>
          <p:cNvPr id="5" name="מציין מיקום של כותרת עליונה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953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68F9-B268-4C98-B0C6-7155BDEE567B}" type="datetime8">
              <a:rPr lang="he-IL" smtClean="0"/>
              <a:t>04 מרץ 21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31AC-1B9A-4E06-8C34-B9BEDFE725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68502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83EE-0FDB-46A1-9B2C-E1B12F361738}" type="datetime8">
              <a:rPr lang="he-IL" smtClean="0"/>
              <a:t>04 מרץ 21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31AC-1B9A-4E06-8C34-B9BEDFE725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40078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CD8D-3D44-4329-B06C-D429D0A12A18}" type="datetime8">
              <a:rPr lang="he-IL" smtClean="0"/>
              <a:t>04 מרץ 21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31AC-1B9A-4E06-8C34-B9BEDFE725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85050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474DB-80B8-4C51-A2F9-033A1BB94834}" type="datetime8">
              <a:rPr lang="he-IL" smtClean="0"/>
              <a:t>04 מרץ 21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31AC-1B9A-4E06-8C34-B9BEDFE725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66081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5598-679C-43B2-B510-CCDF45E0E59F}" type="datetime8">
              <a:rPr lang="he-IL" smtClean="0"/>
              <a:t>04 מרץ 21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31AC-1B9A-4E06-8C34-B9BEDFE725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60021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5676-91A2-4E04-A5DF-90642351146C}" type="datetime8">
              <a:rPr lang="he-IL" smtClean="0"/>
              <a:t>04 מרץ 21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31AC-1B9A-4E06-8C34-B9BEDFE725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12432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BEAFF-5047-47D1-B914-CD6A090F761E}" type="datetime8">
              <a:rPr lang="he-IL" smtClean="0"/>
              <a:t>04 מרץ 21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31AC-1B9A-4E06-8C34-B9BEDFE725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32160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9026C-098B-4203-87F4-B96106A72277}" type="datetime8">
              <a:rPr lang="he-IL" smtClean="0"/>
              <a:t>04 מרץ 21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31AC-1B9A-4E06-8C34-B9BEDFE725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60959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353F-BA3E-4D53-9B77-7622C7B4579E}" type="datetime8">
              <a:rPr lang="he-IL" smtClean="0"/>
              <a:t>04 מרץ 21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31AC-1B9A-4E06-8C34-B9BEDFE725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90720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6208-C25C-42F0-AC1F-1DCDEC119843}" type="datetime8">
              <a:rPr lang="he-IL" smtClean="0"/>
              <a:t>04 מרץ 21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31AC-1B9A-4E06-8C34-B9BEDFE725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92635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D524C-3085-41B7-841A-74B45CA2F241}" type="datetime8">
              <a:rPr lang="he-IL" smtClean="0"/>
              <a:t>04 מרץ 21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31AC-1B9A-4E06-8C34-B9BEDFE725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61051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C22C5-E0CF-4088-8E25-CC50E54AB84D}" type="datetime8">
              <a:rPr lang="he-IL" smtClean="0"/>
              <a:t>04 מרץ 21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B31AC-1B9A-4E06-8C34-B9BEDFE725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429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hf sldNum="0" hd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DNS cloud showing major public DNS providers and IP address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7" name="AutoShape 4" descr="DNS cloud showing major public DNS providers and IP addresses"/>
          <p:cNvSpPr>
            <a:spLocks noChangeAspect="1" noChangeArrowheads="1"/>
          </p:cNvSpPr>
          <p:nvPr/>
        </p:nvSpPr>
        <p:spPr bwMode="auto">
          <a:xfrm>
            <a:off x="307974" y="7937"/>
            <a:ext cx="2663825" cy="266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8" name="AutoShape 6" descr="DNS cloud showing major public DNS providers and IP addresses"/>
          <p:cNvSpPr>
            <a:spLocks noChangeAspect="1" noChangeArrowheads="1"/>
          </p:cNvSpPr>
          <p:nvPr/>
        </p:nvSpPr>
        <p:spPr bwMode="auto">
          <a:xfrm>
            <a:off x="307975" y="7937"/>
            <a:ext cx="5738864" cy="573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10" name="תמונה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484" y="160338"/>
            <a:ext cx="2886075" cy="1657350"/>
          </a:xfrm>
          <a:prstGeom prst="rect">
            <a:avLst/>
          </a:prstGeom>
        </p:spPr>
      </p:pic>
      <p:sp>
        <p:nvSpPr>
          <p:cNvPr id="11" name="כותרת 1"/>
          <p:cNvSpPr txBox="1">
            <a:spLocks/>
          </p:cNvSpPr>
          <p:nvPr/>
        </p:nvSpPr>
        <p:spPr>
          <a:xfrm>
            <a:off x="2540191" y="1253290"/>
            <a:ext cx="7416799" cy="1741714"/>
          </a:xfrm>
          <a:prstGeom prst="rect">
            <a:avLst/>
          </a:prstGeom>
        </p:spPr>
        <p:txBody>
          <a:bodyPr vert="horz" lIns="91440" tIns="45720" rIns="91440" bIns="45720" rtlCol="1" anchor="b">
            <a:no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/>
              <a:t>SECRET REVERSE SHELL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CD505E19-3F6D-480B-83D7-9CD0683A0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134" y="3058253"/>
            <a:ext cx="5133975" cy="269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015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b="1" dirty="0"/>
              <a:t>ANOTHER LOOK</a:t>
            </a:r>
            <a:endParaRPr lang="he-IL" sz="6000" b="1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/>
          <a:srcRect l="11999" t="4885" r="10553" b="10824"/>
          <a:stretch/>
        </p:blipFill>
        <p:spPr>
          <a:xfrm>
            <a:off x="9867900" y="101600"/>
            <a:ext cx="2235200" cy="1397000"/>
          </a:xfrm>
          <a:prstGeom prst="rect">
            <a:avLst/>
          </a:prstGeom>
        </p:spPr>
      </p:pic>
      <p:pic>
        <p:nvPicPr>
          <p:cNvPr id="8" name="Picture 12" descr="Computer Monitor,Output Device,Desktop Computer PNG Clipart - Royalty Free  SVG / PNG">
            <a:extLst>
              <a:ext uri="{FF2B5EF4-FFF2-40B4-BE49-F238E27FC236}">
                <a16:creationId xmlns:a16="http://schemas.microsoft.com/office/drawing/2014/main" id="{0029F4F0-A410-4AC2-BCF7-DC0A6B262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469" y="2456864"/>
            <a:ext cx="1364701" cy="136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Computer Monitor,Output Device,Desktop Computer PNG Clipart - Royalty Free  SVG / PNG">
            <a:extLst>
              <a:ext uri="{FF2B5EF4-FFF2-40B4-BE49-F238E27FC236}">
                <a16:creationId xmlns:a16="http://schemas.microsoft.com/office/drawing/2014/main" id="{1FDE6FE4-9D47-4A3E-AADC-A48773325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74" y="3158568"/>
            <a:ext cx="1364701" cy="136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5A11C3EC-C3A1-40CC-A037-B6D0C2365D78}"/>
              </a:ext>
            </a:extLst>
          </p:cNvPr>
          <p:cNvSpPr txBox="1"/>
          <p:nvPr/>
        </p:nvSpPr>
        <p:spPr>
          <a:xfrm>
            <a:off x="587924" y="2973902"/>
            <a:ext cx="159330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Attacker</a:t>
            </a:r>
            <a:endParaRPr lang="he-IL" dirty="0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75CE2C97-269F-4A8F-B69D-207785E06012}"/>
              </a:ext>
            </a:extLst>
          </p:cNvPr>
          <p:cNvSpPr txBox="1"/>
          <p:nvPr/>
        </p:nvSpPr>
        <p:spPr>
          <a:xfrm>
            <a:off x="9276124" y="2324672"/>
            <a:ext cx="159330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Attacked pc</a:t>
            </a:r>
            <a:endParaRPr lang="he-IL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7970BD4C-4D5C-4114-9F4A-F756B70F3762}"/>
              </a:ext>
            </a:extLst>
          </p:cNvPr>
          <p:cNvSpPr/>
          <p:nvPr/>
        </p:nvSpPr>
        <p:spPr>
          <a:xfrm>
            <a:off x="2000249" y="4669106"/>
            <a:ext cx="1195711" cy="35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command</a:t>
            </a:r>
            <a:endParaRPr lang="he-IL" dirty="0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9BB6CB1A-E45D-47CA-8DE7-0A1422CC3305}"/>
              </a:ext>
            </a:extLst>
          </p:cNvPr>
          <p:cNvCxnSpPr>
            <a:stCxn id="12" idx="2"/>
          </p:cNvCxnSpPr>
          <p:nvPr/>
        </p:nvCxnSpPr>
        <p:spPr>
          <a:xfrm>
            <a:off x="2598105" y="5019675"/>
            <a:ext cx="109584" cy="227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מלבן 14">
            <a:extLst>
              <a:ext uri="{FF2B5EF4-FFF2-40B4-BE49-F238E27FC236}">
                <a16:creationId xmlns:a16="http://schemas.microsoft.com/office/drawing/2014/main" id="{BDDE70B8-8326-4F32-AB24-670117122E75}"/>
              </a:ext>
            </a:extLst>
          </p:cNvPr>
          <p:cNvSpPr/>
          <p:nvPr/>
        </p:nvSpPr>
        <p:spPr>
          <a:xfrm>
            <a:off x="2466975" y="5351457"/>
            <a:ext cx="1462041" cy="35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E(command)</a:t>
            </a:r>
            <a:endParaRPr lang="he-IL" dirty="0"/>
          </a:p>
        </p:txBody>
      </p: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B4200A6B-ABE8-4C27-9BC1-7302E3E484AE}"/>
              </a:ext>
            </a:extLst>
          </p:cNvPr>
          <p:cNvCxnSpPr>
            <a:cxnSpLocks/>
          </p:cNvCxnSpPr>
          <p:nvPr/>
        </p:nvCxnSpPr>
        <p:spPr>
          <a:xfrm flipV="1">
            <a:off x="4376691" y="5850686"/>
            <a:ext cx="2467992" cy="151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4887E5B4-9C4E-4274-8FE1-E8675429E3A1}"/>
              </a:ext>
            </a:extLst>
          </p:cNvPr>
          <p:cNvCxnSpPr>
            <a:cxnSpLocks/>
          </p:cNvCxnSpPr>
          <p:nvPr/>
        </p:nvCxnSpPr>
        <p:spPr>
          <a:xfrm flipH="1">
            <a:off x="4376691" y="5351457"/>
            <a:ext cx="2636668" cy="12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מלבן 19">
            <a:extLst>
              <a:ext uri="{FF2B5EF4-FFF2-40B4-BE49-F238E27FC236}">
                <a16:creationId xmlns:a16="http://schemas.microsoft.com/office/drawing/2014/main" id="{1FF25336-93A6-4277-A5E5-0080D2C1CC01}"/>
              </a:ext>
            </a:extLst>
          </p:cNvPr>
          <p:cNvSpPr/>
          <p:nvPr/>
        </p:nvSpPr>
        <p:spPr>
          <a:xfrm>
            <a:off x="7128769" y="4267866"/>
            <a:ext cx="1462041" cy="35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E(command)</a:t>
            </a:r>
            <a:endParaRPr lang="he-IL" dirty="0"/>
          </a:p>
        </p:txBody>
      </p:sp>
      <p:cxnSp>
        <p:nvCxnSpPr>
          <p:cNvPr id="22" name="מחבר חץ ישר 21">
            <a:extLst>
              <a:ext uri="{FF2B5EF4-FFF2-40B4-BE49-F238E27FC236}">
                <a16:creationId xmlns:a16="http://schemas.microsoft.com/office/drawing/2014/main" id="{5DCCE68D-B273-40AA-AF26-18C0FBB7E2B8}"/>
              </a:ext>
            </a:extLst>
          </p:cNvPr>
          <p:cNvCxnSpPr/>
          <p:nvPr/>
        </p:nvCxnSpPr>
        <p:spPr>
          <a:xfrm flipH="1" flipV="1">
            <a:off x="2796466" y="3838853"/>
            <a:ext cx="1420427" cy="1294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מלבן 22">
            <a:extLst>
              <a:ext uri="{FF2B5EF4-FFF2-40B4-BE49-F238E27FC236}">
                <a16:creationId xmlns:a16="http://schemas.microsoft.com/office/drawing/2014/main" id="{807BB74A-5290-4CEF-A403-9C7497445E6B}"/>
              </a:ext>
            </a:extLst>
          </p:cNvPr>
          <p:cNvSpPr/>
          <p:nvPr/>
        </p:nvSpPr>
        <p:spPr>
          <a:xfrm>
            <a:off x="3978466" y="5393498"/>
            <a:ext cx="301841" cy="16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021D9973-39D8-4C5D-A181-D18928662A16}"/>
              </a:ext>
            </a:extLst>
          </p:cNvPr>
          <p:cNvSpPr/>
          <p:nvPr/>
        </p:nvSpPr>
        <p:spPr>
          <a:xfrm>
            <a:off x="3978467" y="5541279"/>
            <a:ext cx="301841" cy="16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1F87E170-5EF3-49BE-8441-7138FD6F64E0}"/>
              </a:ext>
            </a:extLst>
          </p:cNvPr>
          <p:cNvSpPr/>
          <p:nvPr/>
        </p:nvSpPr>
        <p:spPr>
          <a:xfrm>
            <a:off x="3978467" y="5698286"/>
            <a:ext cx="301841" cy="16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D3A5B56F-E95E-4B1B-AB0F-B30D06F08DCC}"/>
              </a:ext>
            </a:extLst>
          </p:cNvPr>
          <p:cNvSpPr/>
          <p:nvPr/>
        </p:nvSpPr>
        <p:spPr>
          <a:xfrm>
            <a:off x="3978467" y="5850686"/>
            <a:ext cx="301841" cy="16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3C54738C-CDE1-46D7-8BFF-7654CF983091}"/>
              </a:ext>
            </a:extLst>
          </p:cNvPr>
          <p:cNvSpPr/>
          <p:nvPr/>
        </p:nvSpPr>
        <p:spPr>
          <a:xfrm>
            <a:off x="7019693" y="5193614"/>
            <a:ext cx="301841" cy="16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6311CA7A-8533-4ED0-A42C-6F7621AC970F}"/>
              </a:ext>
            </a:extLst>
          </p:cNvPr>
          <p:cNvSpPr/>
          <p:nvPr/>
        </p:nvSpPr>
        <p:spPr>
          <a:xfrm>
            <a:off x="7019694" y="5341395"/>
            <a:ext cx="301841" cy="16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BFF0128E-F40B-433B-997B-DC57DC3DA6EE}"/>
              </a:ext>
            </a:extLst>
          </p:cNvPr>
          <p:cNvSpPr/>
          <p:nvPr/>
        </p:nvSpPr>
        <p:spPr>
          <a:xfrm>
            <a:off x="7019694" y="5498402"/>
            <a:ext cx="301841" cy="16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C4C64AF8-00DB-431C-987D-B07BD8E00D5B}"/>
              </a:ext>
            </a:extLst>
          </p:cNvPr>
          <p:cNvSpPr/>
          <p:nvPr/>
        </p:nvSpPr>
        <p:spPr>
          <a:xfrm>
            <a:off x="7019694" y="5650802"/>
            <a:ext cx="301841" cy="16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2" name="מחבר חץ ישר 31">
            <a:extLst>
              <a:ext uri="{FF2B5EF4-FFF2-40B4-BE49-F238E27FC236}">
                <a16:creationId xmlns:a16="http://schemas.microsoft.com/office/drawing/2014/main" id="{351C08AB-0C2D-4D7C-A7CB-7DA6CCFF1708}"/>
              </a:ext>
            </a:extLst>
          </p:cNvPr>
          <p:cNvCxnSpPr>
            <a:cxnSpLocks/>
          </p:cNvCxnSpPr>
          <p:nvPr/>
        </p:nvCxnSpPr>
        <p:spPr>
          <a:xfrm flipH="1">
            <a:off x="7191560" y="4715597"/>
            <a:ext cx="452020" cy="390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חץ ישר 33">
            <a:extLst>
              <a:ext uri="{FF2B5EF4-FFF2-40B4-BE49-F238E27FC236}">
                <a16:creationId xmlns:a16="http://schemas.microsoft.com/office/drawing/2014/main" id="{4DF4C1A9-F4C9-402C-B512-46DD15669E54}"/>
              </a:ext>
            </a:extLst>
          </p:cNvPr>
          <p:cNvCxnSpPr>
            <a:cxnSpLocks/>
          </p:cNvCxnSpPr>
          <p:nvPr/>
        </p:nvCxnSpPr>
        <p:spPr>
          <a:xfrm flipH="1">
            <a:off x="8504808" y="3752750"/>
            <a:ext cx="1011661" cy="46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חץ ישר 35">
            <a:extLst>
              <a:ext uri="{FF2B5EF4-FFF2-40B4-BE49-F238E27FC236}">
                <a16:creationId xmlns:a16="http://schemas.microsoft.com/office/drawing/2014/main" id="{25074DDE-86F5-4DBC-BBE3-1C75794D728F}"/>
              </a:ext>
            </a:extLst>
          </p:cNvPr>
          <p:cNvCxnSpPr>
            <a:cxnSpLocks/>
          </p:cNvCxnSpPr>
          <p:nvPr/>
        </p:nvCxnSpPr>
        <p:spPr>
          <a:xfrm>
            <a:off x="8066635" y="2609780"/>
            <a:ext cx="1328898" cy="615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תיבת טקסט 36">
            <a:extLst>
              <a:ext uri="{FF2B5EF4-FFF2-40B4-BE49-F238E27FC236}">
                <a16:creationId xmlns:a16="http://schemas.microsoft.com/office/drawing/2014/main" id="{8552A21C-E642-4256-97B5-92EB40ABB0A3}"/>
              </a:ext>
            </a:extLst>
          </p:cNvPr>
          <p:cNvSpPr txBox="1"/>
          <p:nvPr/>
        </p:nvSpPr>
        <p:spPr>
          <a:xfrm>
            <a:off x="7267852" y="2185413"/>
            <a:ext cx="1198486" cy="37575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SHELL</a:t>
            </a:r>
            <a:endParaRPr lang="he-IL" dirty="0"/>
          </a:p>
        </p:txBody>
      </p:sp>
      <p:sp>
        <p:nvSpPr>
          <p:cNvPr id="40" name="מלבן 39">
            <a:extLst>
              <a:ext uri="{FF2B5EF4-FFF2-40B4-BE49-F238E27FC236}">
                <a16:creationId xmlns:a16="http://schemas.microsoft.com/office/drawing/2014/main" id="{AEEFB24D-7FB3-4969-8508-4B8CEA852349}"/>
              </a:ext>
            </a:extLst>
          </p:cNvPr>
          <p:cNvSpPr/>
          <p:nvPr/>
        </p:nvSpPr>
        <p:spPr>
          <a:xfrm>
            <a:off x="8664513" y="4704849"/>
            <a:ext cx="1462041" cy="35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D()</a:t>
            </a:r>
            <a:endParaRPr lang="he-IL" dirty="0"/>
          </a:p>
        </p:txBody>
      </p:sp>
      <p:cxnSp>
        <p:nvCxnSpPr>
          <p:cNvPr id="42" name="מחבר חץ ישר 41">
            <a:extLst>
              <a:ext uri="{FF2B5EF4-FFF2-40B4-BE49-F238E27FC236}">
                <a16:creationId xmlns:a16="http://schemas.microsoft.com/office/drawing/2014/main" id="{229C31DF-539C-4B6E-B7B4-3E026B955F13}"/>
              </a:ext>
            </a:extLst>
          </p:cNvPr>
          <p:cNvCxnSpPr/>
          <p:nvPr/>
        </p:nvCxnSpPr>
        <p:spPr>
          <a:xfrm flipV="1">
            <a:off x="7415661" y="5055418"/>
            <a:ext cx="1169046" cy="41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חץ ישר 43">
            <a:extLst>
              <a:ext uri="{FF2B5EF4-FFF2-40B4-BE49-F238E27FC236}">
                <a16:creationId xmlns:a16="http://schemas.microsoft.com/office/drawing/2014/main" id="{61904C37-4E36-4810-A589-5BB7F6002CE5}"/>
              </a:ext>
            </a:extLst>
          </p:cNvPr>
          <p:cNvCxnSpPr>
            <a:cxnSpLocks/>
          </p:cNvCxnSpPr>
          <p:nvPr/>
        </p:nvCxnSpPr>
        <p:spPr>
          <a:xfrm flipV="1">
            <a:off x="9395533" y="3907023"/>
            <a:ext cx="406686" cy="616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חץ ישר 45">
            <a:extLst>
              <a:ext uri="{FF2B5EF4-FFF2-40B4-BE49-F238E27FC236}">
                <a16:creationId xmlns:a16="http://schemas.microsoft.com/office/drawing/2014/main" id="{43A0B383-7FED-4438-8621-8694CA084E62}"/>
              </a:ext>
            </a:extLst>
          </p:cNvPr>
          <p:cNvCxnSpPr>
            <a:cxnSpLocks/>
          </p:cNvCxnSpPr>
          <p:nvPr/>
        </p:nvCxnSpPr>
        <p:spPr>
          <a:xfrm flipH="1" flipV="1">
            <a:off x="8504808" y="2456864"/>
            <a:ext cx="890725" cy="474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מלבן 55">
            <a:extLst>
              <a:ext uri="{FF2B5EF4-FFF2-40B4-BE49-F238E27FC236}">
                <a16:creationId xmlns:a16="http://schemas.microsoft.com/office/drawing/2014/main" id="{D18843FB-4F8C-43BA-B870-BCB264ACAB7E}"/>
              </a:ext>
            </a:extLst>
          </p:cNvPr>
          <p:cNvSpPr/>
          <p:nvPr/>
        </p:nvSpPr>
        <p:spPr>
          <a:xfrm>
            <a:off x="3292830" y="3983948"/>
            <a:ext cx="1462041" cy="35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D()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930099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/>
          <a:srcRect l="12494" t="9387" r="12070" b="10920"/>
          <a:stretch/>
        </p:blipFill>
        <p:spPr>
          <a:xfrm>
            <a:off x="9826171" y="166461"/>
            <a:ext cx="2177143" cy="1320800"/>
          </a:xfrm>
          <a:prstGeom prst="rect">
            <a:avLst/>
          </a:prstGeom>
        </p:spPr>
      </p:pic>
      <p:sp>
        <p:nvSpPr>
          <p:cNvPr id="19" name="כותרת 1"/>
          <p:cNvSpPr txBox="1">
            <a:spLocks/>
          </p:cNvSpPr>
          <p:nvPr/>
        </p:nvSpPr>
        <p:spPr>
          <a:xfrm>
            <a:off x="4527210" y="307176"/>
            <a:ext cx="3310504" cy="1039371"/>
          </a:xfrm>
          <a:prstGeom prst="rect">
            <a:avLst/>
          </a:prstGeom>
        </p:spPr>
        <p:txBody>
          <a:bodyPr vert="horz" lIns="91440" tIns="45720" rIns="91440" bIns="45720" rtlCol="1" anchor="b">
            <a:normAutofit fontScale="77500" lnSpcReduction="20000"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b="1" dirty="0"/>
              <a:t>So, Questions?</a:t>
            </a:r>
            <a:endParaRPr lang="he-IL" sz="5400" b="1" dirty="0"/>
          </a:p>
        </p:txBody>
      </p:sp>
      <p:pic>
        <p:nvPicPr>
          <p:cNvPr id="2050" name="Picture 2" descr="To Get the Most Out of Your Team, Ask Better Questions - Business HorsePower">
            <a:extLst>
              <a:ext uri="{FF2B5EF4-FFF2-40B4-BE49-F238E27FC236}">
                <a16:creationId xmlns:a16="http://schemas.microsoft.com/office/drawing/2014/main" id="{CAF510FA-49F0-46F3-85BD-11269165E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0" y="1193974"/>
            <a:ext cx="5314950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651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מציין מיקום תוכן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475" y="3479524"/>
            <a:ext cx="1625397" cy="1625397"/>
          </a:xfrm>
        </p:spPr>
      </p:pic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438150" y="461585"/>
            <a:ext cx="3600450" cy="1325563"/>
          </a:xfrm>
        </p:spPr>
        <p:txBody>
          <a:bodyPr>
            <a:noAutofit/>
          </a:bodyPr>
          <a:lstStyle/>
          <a:p>
            <a:pPr algn="l"/>
            <a:r>
              <a:rPr lang="en-US" sz="7200" b="1" dirty="0"/>
              <a:t>PREFACE</a:t>
            </a:r>
            <a:endParaRPr lang="he-IL" sz="7200" b="1" dirty="0"/>
          </a:p>
        </p:txBody>
      </p:sp>
      <p:sp>
        <p:nvSpPr>
          <p:cNvPr id="7" name="מלבן 6"/>
          <p:cNvSpPr/>
          <p:nvPr/>
        </p:nvSpPr>
        <p:spPr>
          <a:xfrm>
            <a:off x="2510473" y="1725198"/>
            <a:ext cx="931639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5400" b="1" dirty="0">
                <a:latin typeface="+mj-lt"/>
              </a:rPr>
              <a:t>In general,</a:t>
            </a:r>
            <a:br>
              <a:rPr lang="en-US" sz="5400" b="1" dirty="0">
                <a:latin typeface="+mj-lt"/>
              </a:rPr>
            </a:br>
            <a:r>
              <a:rPr lang="en-US" sz="5400" b="1" dirty="0">
                <a:latin typeface="+mj-lt"/>
              </a:rPr>
              <a:t>What is a REVERSE SHELL attack ?</a:t>
            </a:r>
            <a:endParaRPr lang="he-IL" sz="5400" b="1" dirty="0">
              <a:latin typeface="+mj-lt"/>
            </a:endParaRPr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2484" y="160338"/>
            <a:ext cx="28860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681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969" y="199231"/>
            <a:ext cx="2886075" cy="1657350"/>
          </a:xfrm>
          <a:prstGeom prst="rect">
            <a:avLst/>
          </a:prstGeom>
        </p:spPr>
      </p:pic>
      <p:sp>
        <p:nvSpPr>
          <p:cNvPr id="9" name="כותרת 1"/>
          <p:cNvSpPr txBox="1">
            <a:spLocks/>
          </p:cNvSpPr>
          <p:nvPr/>
        </p:nvSpPr>
        <p:spPr>
          <a:xfrm>
            <a:off x="767178" y="531018"/>
            <a:ext cx="850111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The “traditional” REVERSE SHELL attack</a:t>
            </a:r>
            <a:endParaRPr lang="he-IL" sz="4000" b="1" dirty="0"/>
          </a:p>
        </p:txBody>
      </p:sp>
      <p:pic>
        <p:nvPicPr>
          <p:cNvPr id="1026" name="Picture 2" descr="Some thoughts about reverse shells | Andrea Fortuna">
            <a:extLst>
              <a:ext uri="{FF2B5EF4-FFF2-40B4-BE49-F238E27FC236}">
                <a16:creationId xmlns:a16="http://schemas.microsoft.com/office/drawing/2014/main" id="{8648AA9C-8626-4E48-A505-0A0D6B55D5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3" r="7738" b="39685"/>
          <a:stretch/>
        </p:blipFill>
        <p:spPr bwMode="auto">
          <a:xfrm>
            <a:off x="2972263" y="1396748"/>
            <a:ext cx="6296025" cy="298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6F123990-FFB7-4FC5-A560-E2714782000C}"/>
              </a:ext>
            </a:extLst>
          </p:cNvPr>
          <p:cNvSpPr txBox="1"/>
          <p:nvPr/>
        </p:nvSpPr>
        <p:spPr>
          <a:xfrm>
            <a:off x="7106005" y="2273794"/>
            <a:ext cx="184655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2000" dirty="0"/>
              <a:t>Terminal/CMD</a:t>
            </a:r>
            <a:endParaRPr lang="he-IL" sz="2000" dirty="0"/>
          </a:p>
        </p:txBody>
      </p:sp>
      <p:pic>
        <p:nvPicPr>
          <p:cNvPr id="15" name="Picture 2" descr="Some thoughts about reverse shells | Andrea Fortuna">
            <a:extLst>
              <a:ext uri="{FF2B5EF4-FFF2-40B4-BE49-F238E27FC236}">
                <a16:creationId xmlns:a16="http://schemas.microsoft.com/office/drawing/2014/main" id="{330C60DF-1A4B-47F7-AEAE-D8F2E160E0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31" t="25427" r="30807" b="60569"/>
          <a:stretch/>
        </p:blipFill>
        <p:spPr bwMode="auto">
          <a:xfrm>
            <a:off x="2673132" y="5061392"/>
            <a:ext cx="2379215" cy="69365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</p:pic>
      <p:pic>
        <p:nvPicPr>
          <p:cNvPr id="18" name="Picture 2" descr="Some thoughts about reverse shells | Andrea Fortuna">
            <a:extLst>
              <a:ext uri="{FF2B5EF4-FFF2-40B4-BE49-F238E27FC236}">
                <a16:creationId xmlns:a16="http://schemas.microsoft.com/office/drawing/2014/main" id="{3709CF50-A105-4C63-B6BF-BC0862775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3" t="17166" r="67245" b="56071"/>
          <a:stretch/>
        </p:blipFill>
        <p:spPr bwMode="auto">
          <a:xfrm>
            <a:off x="1238251" y="4626735"/>
            <a:ext cx="1434882" cy="137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AB6CFF31-CD02-4586-86A6-4CA05F5F22C6}"/>
              </a:ext>
            </a:extLst>
          </p:cNvPr>
          <p:cNvSpPr txBox="1"/>
          <p:nvPr/>
        </p:nvSpPr>
        <p:spPr>
          <a:xfrm>
            <a:off x="1417868" y="5067466"/>
            <a:ext cx="1119326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Attacker</a:t>
            </a:r>
            <a:endParaRPr lang="he-IL" sz="2000" b="1" dirty="0">
              <a:solidFill>
                <a:srgbClr val="FF0000"/>
              </a:solidFill>
            </a:endParaRPr>
          </a:p>
        </p:txBody>
      </p:sp>
      <p:pic>
        <p:nvPicPr>
          <p:cNvPr id="20" name="Picture 2" descr="Some thoughts about reverse shells | Andrea Fortuna">
            <a:extLst>
              <a:ext uri="{FF2B5EF4-FFF2-40B4-BE49-F238E27FC236}">
                <a16:creationId xmlns:a16="http://schemas.microsoft.com/office/drawing/2014/main" id="{CE5A4A7F-2DFA-4E2D-88EA-645C426512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3" t="17797" r="7738" b="55440"/>
          <a:stretch/>
        </p:blipFill>
        <p:spPr bwMode="auto">
          <a:xfrm>
            <a:off x="5242932" y="4675795"/>
            <a:ext cx="6296025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F8A199EC-7AD4-439E-91FC-D3291E856AA7}"/>
              </a:ext>
            </a:extLst>
          </p:cNvPr>
          <p:cNvSpPr txBox="1"/>
          <p:nvPr/>
        </p:nvSpPr>
        <p:spPr>
          <a:xfrm>
            <a:off x="9409590" y="4661282"/>
            <a:ext cx="184655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2000" dirty="0"/>
              <a:t>Terminal/CMD</a:t>
            </a:r>
            <a:endParaRPr lang="he-IL" sz="2000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F07B3351-E15E-4212-B4F5-BF6B039F5B3A}"/>
              </a:ext>
            </a:extLst>
          </p:cNvPr>
          <p:cNvSpPr/>
          <p:nvPr/>
        </p:nvSpPr>
        <p:spPr>
          <a:xfrm>
            <a:off x="4053324" y="1579397"/>
            <a:ext cx="3374254" cy="6225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BF141DFD-102E-412F-A0E8-83BDC00DBE64}"/>
              </a:ext>
            </a:extLst>
          </p:cNvPr>
          <p:cNvSpPr/>
          <p:nvPr/>
        </p:nvSpPr>
        <p:spPr>
          <a:xfrm>
            <a:off x="4223479" y="3944254"/>
            <a:ext cx="3374254" cy="6225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28" name="Picture 4" descr="Terminal Icon of Glyph style - Available in SVG, PNG, EPS, AI &amp; Icon fonts">
            <a:extLst>
              <a:ext uri="{FF2B5EF4-FFF2-40B4-BE49-F238E27FC236}">
                <a16:creationId xmlns:a16="http://schemas.microsoft.com/office/drawing/2014/main" id="{2AC37EB5-A762-4035-AFC8-544D8CE010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1" t="13217" r="1" b="5527"/>
          <a:stretch/>
        </p:blipFill>
        <p:spPr bwMode="auto">
          <a:xfrm>
            <a:off x="7385411" y="2619157"/>
            <a:ext cx="1595199" cy="145938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4" name="Picture 4" descr="Terminal Icon of Glyph style - Available in SVG, PNG, EPS, AI &amp; Icon fonts">
            <a:extLst>
              <a:ext uri="{FF2B5EF4-FFF2-40B4-BE49-F238E27FC236}">
                <a16:creationId xmlns:a16="http://schemas.microsoft.com/office/drawing/2014/main" id="{0EC10187-E595-47D3-90D1-19DBDE0B8C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1" t="13217" r="1" b="5527"/>
          <a:stretch/>
        </p:blipFill>
        <p:spPr bwMode="auto">
          <a:xfrm>
            <a:off x="9660946" y="5013028"/>
            <a:ext cx="1595199" cy="145938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5" name="Picture 2" descr="Some thoughts about reverse shells | Andrea Fortuna">
            <a:extLst>
              <a:ext uri="{FF2B5EF4-FFF2-40B4-BE49-F238E27FC236}">
                <a16:creationId xmlns:a16="http://schemas.microsoft.com/office/drawing/2014/main" id="{9BBD43BA-BFEF-4A14-A7AC-E5CC6F32AB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31" t="25427" r="30807" b="60569"/>
          <a:stretch/>
        </p:blipFill>
        <p:spPr bwMode="auto">
          <a:xfrm>
            <a:off x="6867526" y="5075905"/>
            <a:ext cx="2713026" cy="69365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080841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sz="2400" b="1" dirty="0">
                <a:cs typeface="Heebo" panose="00000500000000000000" pitchFamily="2" charset="-79"/>
              </a:rPr>
              <a:t>Our objective is doing it in a new and original secret way!</a:t>
            </a:r>
            <a:endParaRPr lang="en-US" sz="2400" dirty="0">
              <a:cs typeface="Heebo" panose="00000500000000000000" pitchFamily="2" charset="-79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2400" dirty="0">
                <a:cs typeface="Heebo" panose="00000500000000000000" pitchFamily="2" charset="-79"/>
              </a:rPr>
              <a:t>We used port numbers as a secret way to represent ascii chars.</a:t>
            </a:r>
            <a:br>
              <a:rPr lang="en-US" sz="2400" dirty="0">
                <a:cs typeface="Heebo" panose="00000500000000000000" pitchFamily="2" charset="-79"/>
              </a:rPr>
            </a:br>
            <a:r>
              <a:rPr lang="en-US" sz="2400" dirty="0">
                <a:cs typeface="Heebo" panose="00000500000000000000" pitchFamily="2" charset="-79"/>
              </a:rPr>
              <a:t>We used AES encryption to add strength and confidentiality.</a:t>
            </a:r>
            <a:br>
              <a:rPr lang="en-US" sz="2400" dirty="0">
                <a:cs typeface="Heebo" panose="00000500000000000000" pitchFamily="2" charset="-79"/>
              </a:rPr>
            </a:br>
            <a:r>
              <a:rPr lang="en-US" sz="2400" dirty="0">
                <a:cs typeface="Heebo" panose="00000500000000000000" pitchFamily="2" charset="-79"/>
              </a:rPr>
              <a:t>And we made sure the attacker remain </a:t>
            </a:r>
            <a:r>
              <a:rPr lang="en-US" sz="2400" dirty="0" err="1">
                <a:cs typeface="Heebo" panose="00000500000000000000" pitchFamily="2" charset="-79"/>
              </a:rPr>
              <a:t>anonimus</a:t>
            </a:r>
            <a:r>
              <a:rPr lang="en-US" sz="2400" dirty="0">
                <a:cs typeface="Heebo" panose="00000500000000000000" pitchFamily="2" charset="-79"/>
              </a:rPr>
              <a:t>.</a:t>
            </a:r>
            <a:endParaRPr lang="he-IL" sz="2400" dirty="0">
              <a:cs typeface="Heebo" panose="00000500000000000000" pitchFamily="2" charset="-79"/>
            </a:endParaRPr>
          </a:p>
          <a:p>
            <a:pPr marL="0" indent="0" algn="l">
              <a:lnSpc>
                <a:spcPct val="150000"/>
              </a:lnSpc>
              <a:buNone/>
            </a:pPr>
            <a:br>
              <a:rPr lang="en-US" sz="2400" dirty="0">
                <a:cs typeface="Heebo" panose="00000500000000000000" pitchFamily="2" charset="-79"/>
              </a:rPr>
            </a:br>
            <a:r>
              <a:rPr lang="en-US" sz="2400" dirty="0">
                <a:cs typeface="Heebo" panose="00000500000000000000" pitchFamily="2" charset="-79"/>
              </a:rPr>
              <a:t>In Our scenario the hacker already got the script run on the attacked pc.</a:t>
            </a:r>
            <a:endParaRPr lang="he-IL" sz="2400" dirty="0">
              <a:cs typeface="Heebo" panose="00000500000000000000" pitchFamily="2" charset="-79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he-IL" sz="2400" dirty="0">
              <a:cs typeface="Heebo" panose="00000500000000000000" pitchFamily="2" charset="-79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2400" dirty="0">
                <a:cs typeface="Heebo" panose="00000500000000000000" pitchFamily="2" charset="-79"/>
              </a:rPr>
              <a:t>C’mon let’s go!</a:t>
            </a:r>
          </a:p>
        </p:txBody>
      </p:sp>
      <p:sp>
        <p:nvSpPr>
          <p:cNvPr id="5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dirty="0"/>
              <a:t>Our “SECRET REVERSE SHELL”</a:t>
            </a:r>
            <a:endParaRPr lang="he-IL" sz="5400" b="1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925" y="33338"/>
            <a:ext cx="28860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1880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1"/>
          <p:cNvSpPr txBox="1">
            <a:spLocks/>
          </p:cNvSpPr>
          <p:nvPr/>
        </p:nvSpPr>
        <p:spPr>
          <a:xfrm>
            <a:off x="230981" y="70197"/>
            <a:ext cx="10007600" cy="1039371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b="1" dirty="0"/>
              <a:t>Let’s Dive In!</a:t>
            </a:r>
            <a:endParaRPr lang="he-IL" sz="5400" b="1" dirty="0"/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4162" y="368300"/>
            <a:ext cx="2886075" cy="1657350"/>
          </a:xfrm>
          <a:prstGeom prst="rect">
            <a:avLst/>
          </a:prstGeom>
        </p:spPr>
      </p:pic>
      <p:pic>
        <p:nvPicPr>
          <p:cNvPr id="3080" name="Picture 8" descr="Robber Hacker Laptop Computer Vector Modern Stock Vector (Royalty Free)  653329717">
            <a:extLst>
              <a:ext uri="{FF2B5EF4-FFF2-40B4-BE49-F238E27FC236}">
                <a16:creationId xmlns:a16="http://schemas.microsoft.com/office/drawing/2014/main" id="{FD6F5E91-19A1-46D7-B215-7916C76BC1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57"/>
          <a:stretch/>
        </p:blipFill>
        <p:spPr bwMode="auto">
          <a:xfrm>
            <a:off x="515870" y="1071329"/>
            <a:ext cx="1634231" cy="153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omputer Monitor,Output Device,Desktop Computer PNG Clipart - Royalty Free  SVG / PNG">
            <a:extLst>
              <a:ext uri="{FF2B5EF4-FFF2-40B4-BE49-F238E27FC236}">
                <a16:creationId xmlns:a16="http://schemas.microsoft.com/office/drawing/2014/main" id="{D68DF6C0-48E5-413F-B80B-2701F0C1D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299" y="4453968"/>
            <a:ext cx="1364701" cy="136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4819D16E-08CD-487E-B768-E1BDC385F1FB}"/>
              </a:ext>
            </a:extLst>
          </p:cNvPr>
          <p:cNvSpPr txBox="1"/>
          <p:nvPr/>
        </p:nvSpPr>
        <p:spPr>
          <a:xfrm>
            <a:off x="-78177" y="2534501"/>
            <a:ext cx="21109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“some command”</a:t>
            </a:r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00F4318-B7F3-4DD4-9FE0-BC919C65D70F}"/>
              </a:ext>
            </a:extLst>
          </p:cNvPr>
          <p:cNvSpPr txBox="1"/>
          <p:nvPr/>
        </p:nvSpPr>
        <p:spPr>
          <a:xfrm>
            <a:off x="882273" y="3985118"/>
            <a:ext cx="11363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“ABCD”</a:t>
            </a:r>
            <a:endParaRPr lang="he-IL" dirty="0"/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F46B0901-51D4-4B39-AF71-DC3FE589630A}"/>
              </a:ext>
            </a:extLst>
          </p:cNvPr>
          <p:cNvCxnSpPr>
            <a:cxnSpLocks/>
          </p:cNvCxnSpPr>
          <p:nvPr/>
        </p:nvCxnSpPr>
        <p:spPr>
          <a:xfrm>
            <a:off x="1545735" y="2942343"/>
            <a:ext cx="0" cy="98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סוגר מסולסל שמאלי 15">
            <a:extLst>
              <a:ext uri="{FF2B5EF4-FFF2-40B4-BE49-F238E27FC236}">
                <a16:creationId xmlns:a16="http://schemas.microsoft.com/office/drawing/2014/main" id="{EB6A36DD-8654-41CA-AE6A-135995DF1E92}"/>
              </a:ext>
            </a:extLst>
          </p:cNvPr>
          <p:cNvSpPr/>
          <p:nvPr/>
        </p:nvSpPr>
        <p:spPr>
          <a:xfrm>
            <a:off x="2084937" y="2625355"/>
            <a:ext cx="567798" cy="30395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סוגר מסולסל ימני 16">
            <a:extLst>
              <a:ext uri="{FF2B5EF4-FFF2-40B4-BE49-F238E27FC236}">
                <a16:creationId xmlns:a16="http://schemas.microsoft.com/office/drawing/2014/main" id="{7FF36EAE-6243-4DAB-A6EF-BCA63BEF7BEB}"/>
              </a:ext>
            </a:extLst>
          </p:cNvPr>
          <p:cNvSpPr/>
          <p:nvPr/>
        </p:nvSpPr>
        <p:spPr>
          <a:xfrm>
            <a:off x="6814681" y="2625355"/>
            <a:ext cx="567798" cy="30267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521D7A7F-6AB0-421B-BC41-6F2A50DEE2FC}"/>
              </a:ext>
            </a:extLst>
          </p:cNvPr>
          <p:cNvSpPr txBox="1"/>
          <p:nvPr/>
        </p:nvSpPr>
        <p:spPr>
          <a:xfrm>
            <a:off x="2477791" y="2708843"/>
            <a:ext cx="346230" cy="295606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B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D</a:t>
            </a:r>
            <a:endParaRPr lang="he-IL" dirty="0"/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839ADD9C-B57F-4894-A7D8-8A01F43914F0}"/>
              </a:ext>
            </a:extLst>
          </p:cNvPr>
          <p:cNvSpPr txBox="1"/>
          <p:nvPr/>
        </p:nvSpPr>
        <p:spPr>
          <a:xfrm>
            <a:off x="203935" y="3121310"/>
            <a:ext cx="142276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Encrypted it and got:</a:t>
            </a:r>
            <a:endParaRPr lang="he-IL" dirty="0"/>
          </a:p>
        </p:txBody>
      </p:sp>
      <p:sp>
        <p:nvSpPr>
          <p:cNvPr id="27" name="חץ: ימינה 26">
            <a:extLst>
              <a:ext uri="{FF2B5EF4-FFF2-40B4-BE49-F238E27FC236}">
                <a16:creationId xmlns:a16="http://schemas.microsoft.com/office/drawing/2014/main" id="{493451C7-BA24-412A-9B24-BB0767EDD42A}"/>
              </a:ext>
            </a:extLst>
          </p:cNvPr>
          <p:cNvSpPr/>
          <p:nvPr/>
        </p:nvSpPr>
        <p:spPr>
          <a:xfrm>
            <a:off x="2903922" y="2917033"/>
            <a:ext cx="631383" cy="247687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תיבת טקסט 34">
            <a:extLst>
              <a:ext uri="{FF2B5EF4-FFF2-40B4-BE49-F238E27FC236}">
                <a16:creationId xmlns:a16="http://schemas.microsoft.com/office/drawing/2014/main" id="{ED5EEF05-9A78-43C8-B6BE-87519BE57853}"/>
              </a:ext>
            </a:extLst>
          </p:cNvPr>
          <p:cNvSpPr txBox="1"/>
          <p:nvPr/>
        </p:nvSpPr>
        <p:spPr>
          <a:xfrm>
            <a:off x="3630316" y="2708843"/>
            <a:ext cx="500966" cy="295606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65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66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67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68</a:t>
            </a:r>
            <a:endParaRPr lang="he-IL" dirty="0"/>
          </a:p>
        </p:txBody>
      </p: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ED1791A9-2221-4B2D-A896-6B6A2BFA547F}"/>
              </a:ext>
            </a:extLst>
          </p:cNvPr>
          <p:cNvSpPr txBox="1"/>
          <p:nvPr/>
        </p:nvSpPr>
        <p:spPr>
          <a:xfrm>
            <a:off x="2824021" y="1558829"/>
            <a:ext cx="1436217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Change every and any char to ascii</a:t>
            </a:r>
            <a:endParaRPr lang="he-IL" dirty="0"/>
          </a:p>
        </p:txBody>
      </p:sp>
      <p:cxnSp>
        <p:nvCxnSpPr>
          <p:cNvPr id="30" name="מחבר חץ ישר 29">
            <a:extLst>
              <a:ext uri="{FF2B5EF4-FFF2-40B4-BE49-F238E27FC236}">
                <a16:creationId xmlns:a16="http://schemas.microsoft.com/office/drawing/2014/main" id="{1CF8CE78-5307-4F3B-85C1-46748C7FFD58}"/>
              </a:ext>
            </a:extLst>
          </p:cNvPr>
          <p:cNvCxnSpPr>
            <a:cxnSpLocks/>
          </p:cNvCxnSpPr>
          <p:nvPr/>
        </p:nvCxnSpPr>
        <p:spPr>
          <a:xfrm>
            <a:off x="4260238" y="3122510"/>
            <a:ext cx="1936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תיבת טקסט 35">
            <a:extLst>
              <a:ext uri="{FF2B5EF4-FFF2-40B4-BE49-F238E27FC236}">
                <a16:creationId xmlns:a16="http://schemas.microsoft.com/office/drawing/2014/main" id="{80E0BA5F-2F78-4F5D-A252-B188A6E590EB}"/>
              </a:ext>
            </a:extLst>
          </p:cNvPr>
          <p:cNvSpPr txBox="1"/>
          <p:nvPr/>
        </p:nvSpPr>
        <p:spPr>
          <a:xfrm>
            <a:off x="4069368" y="2694624"/>
            <a:ext cx="29165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Send pkt to port “65+62343”</a:t>
            </a:r>
            <a:endParaRPr lang="he-IL" dirty="0"/>
          </a:p>
        </p:txBody>
      </p:sp>
      <p:cxnSp>
        <p:nvCxnSpPr>
          <p:cNvPr id="45" name="מחבר חץ ישר 44">
            <a:extLst>
              <a:ext uri="{FF2B5EF4-FFF2-40B4-BE49-F238E27FC236}">
                <a16:creationId xmlns:a16="http://schemas.microsoft.com/office/drawing/2014/main" id="{ADCB20FC-B06E-4CEA-BABC-C5CF468F0D1F}"/>
              </a:ext>
            </a:extLst>
          </p:cNvPr>
          <p:cNvCxnSpPr>
            <a:cxnSpLocks/>
          </p:cNvCxnSpPr>
          <p:nvPr/>
        </p:nvCxnSpPr>
        <p:spPr>
          <a:xfrm>
            <a:off x="4279474" y="3985118"/>
            <a:ext cx="1936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תיבת טקסט 45">
            <a:extLst>
              <a:ext uri="{FF2B5EF4-FFF2-40B4-BE49-F238E27FC236}">
                <a16:creationId xmlns:a16="http://schemas.microsoft.com/office/drawing/2014/main" id="{2E0F5851-D1FB-42FD-A8BE-401A3CEBFED9}"/>
              </a:ext>
            </a:extLst>
          </p:cNvPr>
          <p:cNvSpPr txBox="1"/>
          <p:nvPr/>
        </p:nvSpPr>
        <p:spPr>
          <a:xfrm>
            <a:off x="4088604" y="3557232"/>
            <a:ext cx="28973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 ………………… “66+62343”</a:t>
            </a:r>
            <a:endParaRPr lang="he-IL" dirty="0"/>
          </a:p>
        </p:txBody>
      </p:sp>
      <p:cxnSp>
        <p:nvCxnSpPr>
          <p:cNvPr id="47" name="מחבר חץ ישר 46">
            <a:extLst>
              <a:ext uri="{FF2B5EF4-FFF2-40B4-BE49-F238E27FC236}">
                <a16:creationId xmlns:a16="http://schemas.microsoft.com/office/drawing/2014/main" id="{74B60187-A94F-47E3-8AF3-6FC22137316A}"/>
              </a:ext>
            </a:extLst>
          </p:cNvPr>
          <p:cNvCxnSpPr>
            <a:cxnSpLocks/>
          </p:cNvCxnSpPr>
          <p:nvPr/>
        </p:nvCxnSpPr>
        <p:spPr>
          <a:xfrm>
            <a:off x="4263194" y="4821097"/>
            <a:ext cx="1936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תיבת טקסט 47">
            <a:extLst>
              <a:ext uri="{FF2B5EF4-FFF2-40B4-BE49-F238E27FC236}">
                <a16:creationId xmlns:a16="http://schemas.microsoft.com/office/drawing/2014/main" id="{F741C703-BF6A-4F40-9B68-ADBC1EE22B38}"/>
              </a:ext>
            </a:extLst>
          </p:cNvPr>
          <p:cNvSpPr txBox="1"/>
          <p:nvPr/>
        </p:nvSpPr>
        <p:spPr>
          <a:xfrm>
            <a:off x="4072324" y="4393211"/>
            <a:ext cx="28973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………………… “67+62343”</a:t>
            </a:r>
            <a:endParaRPr lang="he-IL" dirty="0"/>
          </a:p>
        </p:txBody>
      </p:sp>
      <p:cxnSp>
        <p:nvCxnSpPr>
          <p:cNvPr id="49" name="מחבר חץ ישר 48">
            <a:extLst>
              <a:ext uri="{FF2B5EF4-FFF2-40B4-BE49-F238E27FC236}">
                <a16:creationId xmlns:a16="http://schemas.microsoft.com/office/drawing/2014/main" id="{2E06FD8A-F319-4610-97F8-3319B7856332}"/>
              </a:ext>
            </a:extLst>
          </p:cNvPr>
          <p:cNvCxnSpPr>
            <a:cxnSpLocks/>
          </p:cNvCxnSpPr>
          <p:nvPr/>
        </p:nvCxnSpPr>
        <p:spPr>
          <a:xfrm>
            <a:off x="4282428" y="5612695"/>
            <a:ext cx="1936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תיבת טקסט 49">
            <a:extLst>
              <a:ext uri="{FF2B5EF4-FFF2-40B4-BE49-F238E27FC236}">
                <a16:creationId xmlns:a16="http://schemas.microsoft.com/office/drawing/2014/main" id="{58C5A790-431B-49EE-B9DD-D7719E580C48}"/>
              </a:ext>
            </a:extLst>
          </p:cNvPr>
          <p:cNvSpPr txBox="1"/>
          <p:nvPr/>
        </p:nvSpPr>
        <p:spPr>
          <a:xfrm>
            <a:off x="4091558" y="5184809"/>
            <a:ext cx="28780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………………… “68+62343”</a:t>
            </a:r>
            <a:endParaRPr lang="he-IL" dirty="0"/>
          </a:p>
        </p:txBody>
      </p:sp>
      <p:sp>
        <p:nvSpPr>
          <p:cNvPr id="38" name="תיבת טקסט 37">
            <a:extLst>
              <a:ext uri="{FF2B5EF4-FFF2-40B4-BE49-F238E27FC236}">
                <a16:creationId xmlns:a16="http://schemas.microsoft.com/office/drawing/2014/main" id="{374E2654-BBF1-448C-B6AA-67CB539A1F00}"/>
              </a:ext>
            </a:extLst>
          </p:cNvPr>
          <p:cNvSpPr txBox="1"/>
          <p:nvPr/>
        </p:nvSpPr>
        <p:spPr>
          <a:xfrm>
            <a:off x="7468913" y="2808580"/>
            <a:ext cx="1114755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The attacked pc </a:t>
            </a:r>
            <a:r>
              <a:rPr lang="en-US" b="1" dirty="0"/>
              <a:t>sniff’s </a:t>
            </a:r>
            <a:r>
              <a:rPr lang="en-US" dirty="0"/>
              <a:t>the packets and rebuilds the message</a:t>
            </a:r>
            <a:endParaRPr lang="he-IL" dirty="0"/>
          </a:p>
        </p:txBody>
      </p:sp>
      <p:cxnSp>
        <p:nvCxnSpPr>
          <p:cNvPr id="56" name="מחבר חץ ישר 55">
            <a:extLst>
              <a:ext uri="{FF2B5EF4-FFF2-40B4-BE49-F238E27FC236}">
                <a16:creationId xmlns:a16="http://schemas.microsoft.com/office/drawing/2014/main" id="{FF44CB7D-0111-4B87-B844-C90FC197846B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8583668" y="4101242"/>
            <a:ext cx="1092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תיבת טקסט 58">
            <a:extLst>
              <a:ext uri="{FF2B5EF4-FFF2-40B4-BE49-F238E27FC236}">
                <a16:creationId xmlns:a16="http://schemas.microsoft.com/office/drawing/2014/main" id="{A51D9E56-C8F5-4B27-ACC4-7F7E4E5DE655}"/>
              </a:ext>
            </a:extLst>
          </p:cNvPr>
          <p:cNvSpPr txBox="1"/>
          <p:nvPr/>
        </p:nvSpPr>
        <p:spPr>
          <a:xfrm>
            <a:off x="8554548" y="3734542"/>
            <a:ext cx="11147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Decrypt</a:t>
            </a:r>
            <a:endParaRPr lang="he-IL" dirty="0"/>
          </a:p>
        </p:txBody>
      </p:sp>
      <p:pic>
        <p:nvPicPr>
          <p:cNvPr id="3086" name="Picture 14" descr="Terminal Icon of Glyph style - Available in SVG, PNG, EPS, AI &amp; Icon fonts">
            <a:extLst>
              <a:ext uri="{FF2B5EF4-FFF2-40B4-BE49-F238E27FC236}">
                <a16:creationId xmlns:a16="http://schemas.microsoft.com/office/drawing/2014/main" id="{ED2DF1B7-C6B5-464A-AC4B-82F173045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388" y="3337045"/>
            <a:ext cx="1528394" cy="152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525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תמונה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162" y="114300"/>
            <a:ext cx="2886075" cy="1657350"/>
          </a:xfrm>
          <a:prstGeom prst="rect">
            <a:avLst/>
          </a:prstGeom>
        </p:spPr>
      </p:pic>
      <p:sp>
        <p:nvSpPr>
          <p:cNvPr id="31" name="כותרת 1"/>
          <p:cNvSpPr txBox="1">
            <a:spLocks/>
          </p:cNvSpPr>
          <p:nvPr/>
        </p:nvSpPr>
        <p:spPr>
          <a:xfrm>
            <a:off x="318194" y="1464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/>
              <a:t>BUT HOW IT PRACTICALLY WORKS???</a:t>
            </a:r>
            <a:endParaRPr lang="he-IL" sz="4800" b="1" dirty="0"/>
          </a:p>
        </p:txBody>
      </p:sp>
      <p:sp>
        <p:nvSpPr>
          <p:cNvPr id="19" name="כותרת 1"/>
          <p:cNvSpPr txBox="1">
            <a:spLocks/>
          </p:cNvSpPr>
          <p:nvPr/>
        </p:nvSpPr>
        <p:spPr>
          <a:xfrm>
            <a:off x="651029" y="4044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he-IL" sz="4000" b="1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54964CA-3C25-4A58-9E10-3366E332DF36}"/>
              </a:ext>
            </a:extLst>
          </p:cNvPr>
          <p:cNvSpPr txBox="1"/>
          <p:nvPr/>
        </p:nvSpPr>
        <p:spPr>
          <a:xfrm>
            <a:off x="3711606" y="2218306"/>
            <a:ext cx="6797336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dirty="0"/>
              <a:t>How the two sides actually communicate?</a:t>
            </a:r>
          </a:p>
          <a:p>
            <a:pPr algn="l"/>
            <a:endParaRPr lang="en-US" dirty="0"/>
          </a:p>
          <a:p>
            <a:pPr algn="l"/>
            <a:endParaRPr lang="he-IL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A1183C5C-1726-4A6F-9227-80CE850283AF}"/>
              </a:ext>
            </a:extLst>
          </p:cNvPr>
          <p:cNvSpPr txBox="1"/>
          <p:nvPr/>
        </p:nvSpPr>
        <p:spPr>
          <a:xfrm>
            <a:off x="1979720" y="3222594"/>
            <a:ext cx="7901127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b="1" dirty="0"/>
              <a:t>Unique, pre-implemented, fake IP’s</a:t>
            </a:r>
            <a:endParaRPr lang="he-IL" sz="4000" b="1" dirty="0"/>
          </a:p>
        </p:txBody>
      </p:sp>
    </p:spTree>
    <p:extLst>
      <p:ext uri="{BB962C8B-B14F-4D97-AF65-F5344CB8AC3E}">
        <p14:creationId xmlns:p14="http://schemas.microsoft.com/office/powerpoint/2010/main" val="16355117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תמונה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162" y="114300"/>
            <a:ext cx="2886075" cy="1657350"/>
          </a:xfrm>
          <a:prstGeom prst="rect">
            <a:avLst/>
          </a:prstGeom>
        </p:spPr>
      </p:pic>
      <p:sp>
        <p:nvSpPr>
          <p:cNvPr id="31" name="כותרת 1"/>
          <p:cNvSpPr txBox="1">
            <a:spLocks/>
          </p:cNvSpPr>
          <p:nvPr/>
        </p:nvSpPr>
        <p:spPr>
          <a:xfrm>
            <a:off x="131763" y="1455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/>
              <a:t>BUT HOW IT PRACTICALLY WORKS???</a:t>
            </a:r>
            <a:endParaRPr lang="he-IL" sz="4800" b="1" dirty="0"/>
          </a:p>
        </p:txBody>
      </p:sp>
      <p:sp>
        <p:nvSpPr>
          <p:cNvPr id="19" name="כותרת 1"/>
          <p:cNvSpPr txBox="1">
            <a:spLocks/>
          </p:cNvSpPr>
          <p:nvPr/>
        </p:nvSpPr>
        <p:spPr>
          <a:xfrm>
            <a:off x="651029" y="4044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he-IL" sz="4000" b="1" dirty="0"/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63ADDCAD-CB7C-435F-8D35-4213B03AC02E}"/>
              </a:ext>
            </a:extLst>
          </p:cNvPr>
          <p:cNvSpPr txBox="1"/>
          <p:nvPr/>
        </p:nvSpPr>
        <p:spPr>
          <a:xfrm>
            <a:off x="2490926" y="2061821"/>
            <a:ext cx="7210148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dirty="0"/>
              <a:t>How the two sides will know the length of the incoming message? </a:t>
            </a:r>
          </a:p>
          <a:p>
            <a:pPr algn="l"/>
            <a:endParaRPr lang="en-US" dirty="0"/>
          </a:p>
          <a:p>
            <a:pPr algn="l"/>
            <a:endParaRPr lang="he-IL" dirty="0"/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6196F9A6-0C2E-4350-935D-0667FCE8D93A}"/>
              </a:ext>
            </a:extLst>
          </p:cNvPr>
          <p:cNvSpPr/>
          <p:nvPr/>
        </p:nvSpPr>
        <p:spPr>
          <a:xfrm>
            <a:off x="2814221" y="2929631"/>
            <a:ext cx="7332956" cy="9124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/>
              <a:t>Source port meaning: length of incoming message +10</a:t>
            </a:r>
            <a:endParaRPr lang="he-IL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082838B3-D9DD-4639-98FE-FB4E0F64B9B8}"/>
              </a:ext>
            </a:extLst>
          </p:cNvPr>
          <p:cNvSpPr/>
          <p:nvPr/>
        </p:nvSpPr>
        <p:spPr>
          <a:xfrm>
            <a:off x="2814221" y="4709883"/>
            <a:ext cx="7332956" cy="9124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/>
              <a:t>Source port meaning: ascii value of one char of incoming message +62343</a:t>
            </a:r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A7C351B1-F534-4643-8959-4E37FD15B21A}"/>
              </a:ext>
            </a:extLst>
          </p:cNvPr>
          <p:cNvSpPr txBox="1"/>
          <p:nvPr/>
        </p:nvSpPr>
        <p:spPr>
          <a:xfrm>
            <a:off x="812676" y="2785687"/>
            <a:ext cx="1839897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1  Type of Pkt  to inform about the </a:t>
            </a:r>
            <a:r>
              <a:rPr lang="en-US" b="1" dirty="0">
                <a:solidFill>
                  <a:srgbClr val="FF0000"/>
                </a:solidFill>
              </a:rPr>
              <a:t>length</a:t>
            </a:r>
            <a:r>
              <a:rPr lang="en-US" dirty="0"/>
              <a:t> of incoming message</a:t>
            </a:r>
            <a:endParaRPr lang="he-IL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EB4200A2-74F6-4F70-B711-B8643D6017F2}"/>
              </a:ext>
            </a:extLst>
          </p:cNvPr>
          <p:cNvSpPr txBox="1"/>
          <p:nvPr/>
        </p:nvSpPr>
        <p:spPr>
          <a:xfrm>
            <a:off x="812675" y="4532945"/>
            <a:ext cx="1839897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And a 2’nd type of Pkt to represent by its port an </a:t>
            </a:r>
            <a:r>
              <a:rPr lang="en-US" b="1" dirty="0">
                <a:solidFill>
                  <a:srgbClr val="FF0000"/>
                </a:solidFill>
              </a:rPr>
              <a:t>ascii char value</a:t>
            </a:r>
            <a:endParaRPr lang="he-IL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763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תמונה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162" y="114300"/>
            <a:ext cx="2886075" cy="1657350"/>
          </a:xfrm>
          <a:prstGeom prst="rect">
            <a:avLst/>
          </a:prstGeom>
        </p:spPr>
      </p:pic>
      <p:sp>
        <p:nvSpPr>
          <p:cNvPr id="31" name="כותרת 1"/>
          <p:cNvSpPr txBox="1">
            <a:spLocks/>
          </p:cNvSpPr>
          <p:nvPr/>
        </p:nvSpPr>
        <p:spPr>
          <a:xfrm>
            <a:off x="131763" y="1455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/>
              <a:t>BUT HOW IT PRACTICALLY WORKS???</a:t>
            </a:r>
            <a:endParaRPr lang="he-IL" sz="4800" b="1" dirty="0"/>
          </a:p>
        </p:txBody>
      </p:sp>
      <p:sp>
        <p:nvSpPr>
          <p:cNvPr id="19" name="כותרת 1"/>
          <p:cNvSpPr txBox="1">
            <a:spLocks/>
          </p:cNvSpPr>
          <p:nvPr/>
        </p:nvSpPr>
        <p:spPr>
          <a:xfrm>
            <a:off x="651029" y="4044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he-IL" sz="4000" b="1" dirty="0"/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5710B731-DAB6-4154-A031-5D005EE6088D}"/>
              </a:ext>
            </a:extLst>
          </p:cNvPr>
          <p:cNvSpPr txBox="1"/>
          <p:nvPr/>
        </p:nvSpPr>
        <p:spPr>
          <a:xfrm>
            <a:off x="2697332" y="1989000"/>
            <a:ext cx="6797336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dirty="0"/>
              <a:t>How we ensure that the message will be rebuilt correctly? </a:t>
            </a:r>
          </a:p>
          <a:p>
            <a:pPr algn="l"/>
            <a:endParaRPr lang="en-US" dirty="0"/>
          </a:p>
          <a:p>
            <a:pPr algn="l"/>
            <a:endParaRPr lang="he-IL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DC084BD6-E994-47FC-BFD5-070812F5D8E3}"/>
              </a:ext>
            </a:extLst>
          </p:cNvPr>
          <p:cNvSpPr/>
          <p:nvPr/>
        </p:nvSpPr>
        <p:spPr>
          <a:xfrm>
            <a:off x="2910028" y="3080775"/>
            <a:ext cx="8194090" cy="16573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/>
              <a:t>Source port meaning: ascii value of one char of incoming message +62343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Destination port meaning: tells us about the place of the current char in the message </a:t>
            </a:r>
          </a:p>
          <a:p>
            <a:pPr algn="l"/>
            <a:endParaRPr lang="he-IL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2DC55D4F-FDB2-4C94-90C1-0D915A4A9BC7}"/>
              </a:ext>
            </a:extLst>
          </p:cNvPr>
          <p:cNvSpPr txBox="1"/>
          <p:nvPr/>
        </p:nvSpPr>
        <p:spPr>
          <a:xfrm>
            <a:off x="1087882" y="3447785"/>
            <a:ext cx="1839897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Pkt to represent by its port an </a:t>
            </a:r>
            <a:r>
              <a:rPr lang="en-US" b="1" dirty="0">
                <a:solidFill>
                  <a:srgbClr val="FF0000"/>
                </a:solidFill>
              </a:rPr>
              <a:t>ascii char value</a:t>
            </a:r>
            <a:endParaRPr lang="he-IL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4274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b="1" dirty="0"/>
              <a:t>FINAL OVER-VIEW</a:t>
            </a:r>
            <a:endParaRPr lang="he-IL" sz="60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03299" y="1690688"/>
            <a:ext cx="10515599" cy="4351338"/>
          </a:xfrm>
        </p:spPr>
        <p:txBody>
          <a:bodyPr>
            <a:normAutofit fontScale="92500" lnSpcReduction="20000"/>
          </a:bodyPr>
          <a:lstStyle/>
          <a:p>
            <a:pPr lvl="1" algn="l" rtl="0">
              <a:lnSpc>
                <a:spcPct val="2100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attacker types a command and encrypt it</a:t>
            </a:r>
          </a:p>
          <a:p>
            <a:pPr lvl="1" algn="l" rtl="0">
              <a:lnSpc>
                <a:spcPct val="2100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Then, we transform it to a text message</a:t>
            </a:r>
          </a:p>
          <a:p>
            <a:pPr lvl="1" algn="l" rtl="0">
              <a:lnSpc>
                <a:spcPct val="2100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inform the other side about the num of pkts to come</a:t>
            </a:r>
          </a:p>
          <a:p>
            <a:pPr lvl="1" algn="l" rtl="0">
              <a:lnSpc>
                <a:spcPct val="2100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Now, For each char we send a packet with its source port containing the char’s ascii value</a:t>
            </a:r>
          </a:p>
          <a:p>
            <a:pPr lvl="1" algn="l" rtl="0">
              <a:lnSpc>
                <a:spcPct val="2100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attacked pc sniffs the message and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rebuild’s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it</a:t>
            </a:r>
          </a:p>
          <a:p>
            <a:pPr lvl="1" algn="l" rtl="0">
              <a:lnSpc>
                <a:spcPct val="2100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After decrypting it, it is typed to the terminal</a:t>
            </a:r>
          </a:p>
          <a:p>
            <a:pPr lvl="1" algn="l" rtl="0">
              <a:lnSpc>
                <a:spcPct val="2100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“answer” from the terminal gets encrypted, sliced, and is sent in the same method.</a:t>
            </a:r>
            <a:endParaRPr lang="he-IL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/>
          <a:srcRect l="11999" t="4885" r="10553" b="10824"/>
          <a:stretch/>
        </p:blipFill>
        <p:spPr>
          <a:xfrm>
            <a:off x="9867900" y="101600"/>
            <a:ext cx="22352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263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</TotalTime>
  <Words>424</Words>
  <Application>Microsoft Office PowerPoint</Application>
  <PresentationFormat>מסך רחב</PresentationFormat>
  <Paragraphs>74</Paragraphs>
  <Slides>11</Slides>
  <Notes>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ערכת נושא Office</vt:lpstr>
      <vt:lpstr>מצגת של PowerPoint‏</vt:lpstr>
      <vt:lpstr>PREFACE</vt:lpstr>
      <vt:lpstr>מצגת של PowerPoint‏</vt:lpstr>
      <vt:lpstr>Our “SECRET REVERSE SHELL”</vt:lpstr>
      <vt:lpstr>מצגת של PowerPoint‏</vt:lpstr>
      <vt:lpstr>מצגת של PowerPoint‏</vt:lpstr>
      <vt:lpstr>מצגת של PowerPoint‏</vt:lpstr>
      <vt:lpstr>מצגת של PowerPoint‏</vt:lpstr>
      <vt:lpstr>FINAL OVER-VIEW</vt:lpstr>
      <vt:lpstr>ANOTHER LOOK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מתניה פריימן</dc:creator>
  <cp:lastModifiedBy>רועי אלישייב</cp:lastModifiedBy>
  <cp:revision>56</cp:revision>
  <dcterms:created xsi:type="dcterms:W3CDTF">2019-06-10T19:09:06Z</dcterms:created>
  <dcterms:modified xsi:type="dcterms:W3CDTF">2021-03-04T21:19:53Z</dcterms:modified>
</cp:coreProperties>
</file>