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27"/>
  </p:notesMasterIdLst>
  <p:sldIdLst>
    <p:sldId id="256" r:id="rId3"/>
    <p:sldId id="275" r:id="rId4"/>
    <p:sldId id="277" r:id="rId5"/>
    <p:sldId id="276" r:id="rId6"/>
    <p:sldId id="279" r:id="rId7"/>
    <p:sldId id="278" r:id="rId8"/>
    <p:sldId id="281" r:id="rId9"/>
    <p:sldId id="1185" r:id="rId10"/>
    <p:sldId id="305" r:id="rId11"/>
    <p:sldId id="282" r:id="rId12"/>
    <p:sldId id="283" r:id="rId13"/>
    <p:sldId id="284" r:id="rId14"/>
    <p:sldId id="269" r:id="rId15"/>
    <p:sldId id="259" r:id="rId16"/>
    <p:sldId id="266" r:id="rId17"/>
    <p:sldId id="267" r:id="rId18"/>
    <p:sldId id="1182" r:id="rId19"/>
    <p:sldId id="1171" r:id="rId20"/>
    <p:sldId id="1170" r:id="rId21"/>
    <p:sldId id="1172" r:id="rId22"/>
    <p:sldId id="1173" r:id="rId23"/>
    <p:sldId id="268" r:id="rId24"/>
    <p:sldId id="451" r:id="rId25"/>
    <p:sldId id="452" r:id="rId26"/>
    <p:sldId id="453" r:id="rId27"/>
    <p:sldId id="1268" r:id="rId28"/>
    <p:sldId id="331" r:id="rId29"/>
    <p:sldId id="261" r:id="rId30"/>
    <p:sldId id="1183" r:id="rId31"/>
    <p:sldId id="260" r:id="rId32"/>
    <p:sldId id="272" r:id="rId33"/>
    <p:sldId id="262" r:id="rId34"/>
    <p:sldId id="264" r:id="rId35"/>
    <p:sldId id="263" r:id="rId36"/>
    <p:sldId id="273" r:id="rId37"/>
    <p:sldId id="270" r:id="rId38"/>
    <p:sldId id="265" r:id="rId39"/>
    <p:sldId id="348" r:id="rId40"/>
    <p:sldId id="274" r:id="rId41"/>
    <p:sldId id="287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03" r:id="rId53"/>
    <p:sldId id="304" r:id="rId54"/>
    <p:sldId id="449" r:id="rId55"/>
    <p:sldId id="450" r:id="rId56"/>
    <p:sldId id="299" r:id="rId57"/>
    <p:sldId id="300" r:id="rId58"/>
    <p:sldId id="302" r:id="rId59"/>
    <p:sldId id="301" r:id="rId60"/>
    <p:sldId id="285" r:id="rId61"/>
    <p:sldId id="313" r:id="rId62"/>
    <p:sldId id="286" r:id="rId63"/>
    <p:sldId id="308" r:id="rId64"/>
    <p:sldId id="309" r:id="rId65"/>
    <p:sldId id="310" r:id="rId66"/>
    <p:sldId id="311" r:id="rId67"/>
    <p:sldId id="312" r:id="rId68"/>
    <p:sldId id="314" r:id="rId69"/>
    <p:sldId id="315" r:id="rId70"/>
    <p:sldId id="317" r:id="rId71"/>
    <p:sldId id="352" r:id="rId72"/>
    <p:sldId id="326" r:id="rId73"/>
    <p:sldId id="318" r:id="rId74"/>
    <p:sldId id="319" r:id="rId75"/>
    <p:sldId id="327" r:id="rId76"/>
    <p:sldId id="324" r:id="rId77"/>
    <p:sldId id="320" r:id="rId78"/>
    <p:sldId id="321" r:id="rId79"/>
    <p:sldId id="329" r:id="rId80"/>
    <p:sldId id="322" r:id="rId81"/>
    <p:sldId id="323" r:id="rId82"/>
    <p:sldId id="316" r:id="rId83"/>
    <p:sldId id="330" r:id="rId84"/>
    <p:sldId id="328" r:id="rId85"/>
    <p:sldId id="332" r:id="rId86"/>
    <p:sldId id="335" r:id="rId87"/>
    <p:sldId id="333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51" r:id="rId97"/>
    <p:sldId id="357" r:id="rId98"/>
    <p:sldId id="432" r:id="rId99"/>
    <p:sldId id="433" r:id="rId100"/>
    <p:sldId id="431" r:id="rId101"/>
    <p:sldId id="454" r:id="rId102"/>
    <p:sldId id="455" r:id="rId103"/>
    <p:sldId id="456" r:id="rId104"/>
    <p:sldId id="346" r:id="rId105"/>
    <p:sldId id="344" r:id="rId106"/>
    <p:sldId id="345" r:id="rId107"/>
    <p:sldId id="353" r:id="rId108"/>
    <p:sldId id="355" r:id="rId109"/>
    <p:sldId id="354" r:id="rId110"/>
    <p:sldId id="356" r:id="rId111"/>
    <p:sldId id="358" r:id="rId112"/>
    <p:sldId id="359" r:id="rId113"/>
    <p:sldId id="360" r:id="rId114"/>
    <p:sldId id="361" r:id="rId115"/>
    <p:sldId id="362" r:id="rId116"/>
    <p:sldId id="370" r:id="rId117"/>
    <p:sldId id="371" r:id="rId118"/>
    <p:sldId id="363" r:id="rId119"/>
    <p:sldId id="364" r:id="rId120"/>
    <p:sldId id="365" r:id="rId121"/>
    <p:sldId id="368" r:id="rId122"/>
    <p:sldId id="369" r:id="rId123"/>
    <p:sldId id="372" r:id="rId124"/>
    <p:sldId id="377" r:id="rId125"/>
    <p:sldId id="378" r:id="rId126"/>
    <p:sldId id="373" r:id="rId127"/>
    <p:sldId id="375" r:id="rId128"/>
    <p:sldId id="374" r:id="rId129"/>
    <p:sldId id="376" r:id="rId130"/>
    <p:sldId id="380" r:id="rId131"/>
    <p:sldId id="366" r:id="rId132"/>
    <p:sldId id="386" r:id="rId133"/>
    <p:sldId id="384" r:id="rId134"/>
    <p:sldId id="367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7" r:id="rId144"/>
    <p:sldId id="395" r:id="rId145"/>
    <p:sldId id="396" r:id="rId146"/>
    <p:sldId id="398" r:id="rId147"/>
    <p:sldId id="399" r:id="rId148"/>
    <p:sldId id="400" r:id="rId149"/>
    <p:sldId id="401" r:id="rId150"/>
    <p:sldId id="405" r:id="rId151"/>
    <p:sldId id="407" r:id="rId152"/>
    <p:sldId id="408" r:id="rId153"/>
    <p:sldId id="409" r:id="rId154"/>
    <p:sldId id="410" r:id="rId155"/>
    <p:sldId id="411" r:id="rId156"/>
    <p:sldId id="412" r:id="rId157"/>
    <p:sldId id="414" r:id="rId158"/>
    <p:sldId id="413" r:id="rId159"/>
    <p:sldId id="416" r:id="rId160"/>
    <p:sldId id="420" r:id="rId161"/>
    <p:sldId id="419" r:id="rId162"/>
    <p:sldId id="415" r:id="rId163"/>
    <p:sldId id="422" r:id="rId164"/>
    <p:sldId id="424" r:id="rId165"/>
    <p:sldId id="421" r:id="rId166"/>
    <p:sldId id="448" r:id="rId167"/>
    <p:sldId id="430" r:id="rId168"/>
    <p:sldId id="447" r:id="rId169"/>
    <p:sldId id="428" r:id="rId170"/>
    <p:sldId id="429" r:id="rId171"/>
    <p:sldId id="1191" r:id="rId172"/>
    <p:sldId id="1193" r:id="rId173"/>
    <p:sldId id="1196" r:id="rId174"/>
    <p:sldId id="1197" r:id="rId175"/>
    <p:sldId id="1195" r:id="rId176"/>
    <p:sldId id="1198" r:id="rId177"/>
    <p:sldId id="1199" r:id="rId178"/>
    <p:sldId id="1192" r:id="rId179"/>
    <p:sldId id="1200" r:id="rId180"/>
    <p:sldId id="1202" r:id="rId181"/>
    <p:sldId id="1203" r:id="rId182"/>
    <p:sldId id="665" r:id="rId183"/>
    <p:sldId id="1235" r:id="rId184"/>
    <p:sldId id="1201" r:id="rId185"/>
    <p:sldId id="1263" r:id="rId186"/>
    <p:sldId id="1264" r:id="rId187"/>
    <p:sldId id="1210" r:id="rId188"/>
    <p:sldId id="1212" r:id="rId189"/>
    <p:sldId id="1239" r:id="rId190"/>
    <p:sldId id="1231" r:id="rId191"/>
    <p:sldId id="752" r:id="rId192"/>
    <p:sldId id="1213" r:id="rId193"/>
    <p:sldId id="1233" r:id="rId194"/>
    <p:sldId id="1232" r:id="rId195"/>
    <p:sldId id="1214" r:id="rId196"/>
    <p:sldId id="1216" r:id="rId197"/>
    <p:sldId id="758" r:id="rId198"/>
    <p:sldId id="1230" r:id="rId199"/>
    <p:sldId id="1237" r:id="rId200"/>
    <p:sldId id="1217" r:id="rId201"/>
    <p:sldId id="1219" r:id="rId202"/>
    <p:sldId id="1234" r:id="rId203"/>
    <p:sldId id="805" r:id="rId204"/>
    <p:sldId id="1240" r:id="rId205"/>
    <p:sldId id="1218" r:id="rId206"/>
    <p:sldId id="1241" r:id="rId207"/>
    <p:sldId id="1221" r:id="rId208"/>
    <p:sldId id="1242" r:id="rId209"/>
    <p:sldId id="1222" r:id="rId210"/>
    <p:sldId id="1243" r:id="rId211"/>
    <p:sldId id="1245" r:id="rId212"/>
    <p:sldId id="1246" r:id="rId213"/>
    <p:sldId id="1223" r:id="rId214"/>
    <p:sldId id="1225" r:id="rId215"/>
    <p:sldId id="1247" r:id="rId216"/>
    <p:sldId id="1248" r:id="rId217"/>
    <p:sldId id="1226" r:id="rId218"/>
    <p:sldId id="1249" r:id="rId219"/>
    <p:sldId id="1228" r:id="rId220"/>
    <p:sldId id="1252" r:id="rId221"/>
    <p:sldId id="1250" r:id="rId222"/>
    <p:sldId id="1253" r:id="rId223"/>
    <p:sldId id="1254" r:id="rId224"/>
    <p:sldId id="1255" r:id="rId225"/>
    <p:sldId id="1251" r:id="rId2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275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1185"/>
            <p14:sldId id="305"/>
            <p14:sldId id="282"/>
            <p14:sldId id="283"/>
            <p14:sldId id="284"/>
          </p14:sldIdLst>
        </p14:section>
        <p14:section name="Basic Facilities" id="{755105D3-C41D-4CB7-8EDD-7E03E1883449}">
          <p14:sldIdLst>
            <p14:sldId id="269"/>
            <p14:sldId id="259"/>
            <p14:sldId id="266"/>
            <p14:sldId id="267"/>
            <p14:sldId id="1182"/>
            <p14:sldId id="1171"/>
            <p14:sldId id="1170"/>
            <p14:sldId id="1172"/>
            <p14:sldId id="1173"/>
            <p14:sldId id="268"/>
            <p14:sldId id="451"/>
            <p14:sldId id="452"/>
            <p14:sldId id="453"/>
            <p14:sldId id="1268"/>
            <p14:sldId id="331"/>
            <p14:sldId id="261"/>
            <p14:sldId id="1183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665"/>
            <p14:sldId id="1235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2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90" autoAdjust="0"/>
    <p:restoredTop sz="96412" autoAdjust="0"/>
  </p:normalViewPr>
  <p:slideViewPr>
    <p:cSldViewPr snapToGrid="0">
      <p:cViewPr varScale="1">
        <p:scale>
          <a:sx n="50" d="100"/>
          <a:sy n="50" d="100"/>
        </p:scale>
        <p:origin x="6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presProps" Target="presProp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viewProps" Target="viewProps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theme" Target="theme/them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231" Type="http://schemas.openxmlformats.org/officeDocument/2006/relationships/tableStyles" Target="tableStyles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microsoft.com/office/2016/11/relationships/changesInfo" Target="changesInfos/changesInfo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18T12:07:14.092" v="21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add">
        <pc:chgData name="Umar Lone" userId="f595d8b7-38d8-4368-969a-4ad494059bb7" providerId="ADAL" clId="{E0E16113-901A-4A01-9C3D-F8DE818BA8E5}" dt="2020-05-18T12:07:14.092" v="21"/>
        <pc:sldMkLst>
          <pc:docMk/>
          <pc:sldMk cId="432030586" sldId="1141"/>
        </pc:sldMkLst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9F121F0C-57A9-43B6-BDED-363D8C906580}"/>
    <pc:docChg chg="delSld modSection">
      <pc:chgData name="Umar Lone" userId="f595d8b7-38d8-4368-969a-4ad494059bb7" providerId="ADAL" clId="{9F121F0C-57A9-43B6-BDED-363D8C906580}" dt="2020-05-24T05:54:12.560" v="0" actId="47"/>
      <pc:docMkLst>
        <pc:docMk/>
      </pc:docMkLst>
      <pc:sldChg chg="del">
        <pc:chgData name="Umar Lone" userId="f595d8b7-38d8-4368-969a-4ad494059bb7" providerId="ADAL" clId="{9F121F0C-57A9-43B6-BDED-363D8C906580}" dt="2020-05-24T05:54:12.560" v="0" actId="47"/>
        <pc:sldMkLst>
          <pc:docMk/>
          <pc:sldMk cId="3793786949" sldId="883"/>
        </pc:sldMkLst>
      </pc:sldChg>
    </pc:docChg>
  </pc:docChgLst>
  <pc:docChgLst>
    <pc:chgData name="Umar Lone" userId="f595d8b7-38d8-4368-969a-4ad494059bb7" providerId="ADAL" clId="{94094CC6-E6EA-4FCC-AF31-D4D0F94C54D9}"/>
    <pc:docChg chg="addSld modSld">
      <pc:chgData name="Umar Lone" userId="f595d8b7-38d8-4368-969a-4ad494059bb7" providerId="ADAL" clId="{94094CC6-E6EA-4FCC-AF31-D4D0F94C54D9}" dt="2020-05-24T05:50:42.086" v="0"/>
      <pc:docMkLst>
        <pc:docMk/>
      </pc:docMkLst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3834285576" sldId="665"/>
        </pc:sldMkLst>
      </pc:sldChg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2255062213" sldId="1235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  <pc:docChgLst>
    <pc:chgData name="Umar Lone" userId="f595d8b7-38d8-4368-969a-4ad494059bb7" providerId="ADAL" clId="{86FD78EC-30AB-4E07-8AD3-CF514F9BDBF9}"/>
    <pc:docChg chg="custSel addSld modSld">
      <pc:chgData name="Umar Lone" userId="f595d8b7-38d8-4368-969a-4ad494059bb7" providerId="ADAL" clId="{86FD78EC-30AB-4E07-8AD3-CF514F9BDBF9}" dt="2020-08-30T16:00:09.421" v="1" actId="478"/>
      <pc:docMkLst>
        <pc:docMk/>
      </pc:docMkLst>
      <pc:sldChg chg="delSp add mod">
        <pc:chgData name="Umar Lone" userId="f595d8b7-38d8-4368-969a-4ad494059bb7" providerId="ADAL" clId="{86FD78EC-30AB-4E07-8AD3-CF514F9BDBF9}" dt="2020-08-30T16:00:09.421" v="1" actId="478"/>
        <pc:sldMkLst>
          <pc:docMk/>
          <pc:sldMk cId="1450442955" sldId="1222"/>
        </pc:sldMkLst>
        <pc:spChg chg="del">
          <ac:chgData name="Umar Lone" userId="f595d8b7-38d8-4368-969a-4ad494059bb7" providerId="ADAL" clId="{86FD78EC-30AB-4E07-8AD3-CF514F9BDBF9}" dt="2020-08-30T16:00:09.421" v="1" actId="478"/>
          <ac:spMkLst>
            <pc:docMk/>
            <pc:sldMk cId="1450442955" sldId="1222"/>
            <ac:spMk id="4" creationId="{EA9BEC05-9DC0-49DF-8FB5-E57E81129B93}"/>
          </ac:spMkLst>
        </pc:spChg>
      </pc:sldChg>
    </pc:docChg>
  </pc:docChgLst>
  <pc:docChgLst>
    <pc:chgData name="Umar Lone" userId="f595d8b7-38d8-4368-969a-4ad494059bb7" providerId="ADAL" clId="{4D8B22A0-32CB-44AB-9A23-BBDDC172D0F2}"/>
    <pc:docChg chg="delSld addSection delSection modSection">
      <pc:chgData name="Umar Lone" userId="f595d8b7-38d8-4368-969a-4ad494059bb7" providerId="ADAL" clId="{4D8B22A0-32CB-44AB-9A23-BBDDC172D0F2}" dt="2020-11-06T10:23:22.910" v="5" actId="47"/>
      <pc:docMkLst>
        <pc:docMk/>
      </pc:docMkLst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029541" sldId="25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21935313" sldId="26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93194793" sldId="26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272056658" sldId="26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6689706" sldId="26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52702329" sldId="26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70694878" sldId="26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10357787" sldId="26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791062354" sldId="26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023876847" sldId="26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4138422" sldId="26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82076343" sldId="27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86853591" sldId="27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78906633" sldId="27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494850752" sldId="27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52063545" sldId="28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18622137" sldId="28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875815646" sldId="28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075161" sldId="28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96366946" sldId="28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05348615" sldId="28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40738777" sldId="29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066514139" sldId="29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2986732" sldId="29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330487245" sldId="29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763309626" sldId="29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280230692" sldId="29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580983893" sldId="29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95531907" sldId="29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51486867" sldId="29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947244879" sldId="29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672508175" sldId="30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348542659" sldId="30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65908219" sldId="30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35929011" sldId="30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60802695" sldId="30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188848849" sldId="30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488693967" sldId="331"/>
        </pc:sldMkLst>
      </pc:sldChg>
      <pc:sldChg chg="del">
        <pc:chgData name="Umar Lone" userId="f595d8b7-38d8-4368-969a-4ad494059bb7" providerId="ADAL" clId="{4D8B22A0-32CB-44AB-9A23-BBDDC172D0F2}" dt="2020-11-06T10:23:22.910" v="5" actId="47"/>
        <pc:sldMkLst>
          <pc:docMk/>
          <pc:sldMk cId="3979714391" sldId="34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815490314" sldId="34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60429293" sldId="44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667386819" sldId="450"/>
        </pc:sldMkLst>
      </pc:sldChg>
      <pc:sldChg chg="del">
        <pc:chgData name="Umar Lone" userId="f595d8b7-38d8-4368-969a-4ad494059bb7" providerId="ADAL" clId="{4D8B22A0-32CB-44AB-9A23-BBDDC172D0F2}" dt="2020-11-06T10:23:18.169" v="4" actId="47"/>
        <pc:sldMkLst>
          <pc:docMk/>
          <pc:sldMk cId="432030586" sldId="1141"/>
        </pc:sldMkLst>
      </pc:sldChg>
    </pc:docChg>
  </pc:docChgLst>
  <pc:docChgLst>
    <pc:chgData name="Umar Lone" userId="f595d8b7-38d8-4368-969a-4ad494059bb7" providerId="ADAL" clId="{5C4F873A-0250-40D8-B3FC-1551AC8B00D6}"/>
    <pc:docChg chg="modSld">
      <pc:chgData name="Umar Lone" userId="f595d8b7-38d8-4368-969a-4ad494059bb7" providerId="ADAL" clId="{5C4F873A-0250-40D8-B3FC-1551AC8B00D6}" dt="2020-08-12T08:27:06.005" v="2"/>
      <pc:docMkLst>
        <pc:docMk/>
      </pc:docMkLst>
      <pc:sldChg chg="modSp mod">
        <pc:chgData name="Umar Lone" userId="f595d8b7-38d8-4368-969a-4ad494059bb7" providerId="ADAL" clId="{5C4F873A-0250-40D8-B3FC-1551AC8B00D6}" dt="2020-08-12T08:27:06.005" v="2"/>
        <pc:sldMkLst>
          <pc:docMk/>
          <pc:sldMk cId="432030586" sldId="1141"/>
        </pc:sldMkLst>
        <pc:spChg chg="mod">
          <ac:chgData name="Umar Lone" userId="f595d8b7-38d8-4368-969a-4ad494059bb7" providerId="ADAL" clId="{5C4F873A-0250-40D8-B3FC-1551AC8B00D6}" dt="2020-08-12T08:26:28.486" v="1" actId="14100"/>
          <ac:spMkLst>
            <pc:docMk/>
            <pc:sldMk cId="432030586" sldId="1141"/>
            <ac:spMk id="8" creationId="{1D6BB451-BA74-4133-91F8-55A2CFB6D67F}"/>
          </ac:spMkLst>
        </pc:spChg>
        <pc:spChg chg="mod">
          <ac:chgData name="Umar Lone" userId="f595d8b7-38d8-4368-969a-4ad494059bb7" providerId="ADAL" clId="{5C4F873A-0250-40D8-B3FC-1551AC8B00D6}" dt="2020-08-12T08:27:06.005" v="2"/>
          <ac:spMkLst>
            <pc:docMk/>
            <pc:sldMk cId="432030586" sldId="1141"/>
            <ac:spMk id="11" creationId="{DC5FC0C5-76BC-471A-A432-F7A9A90B88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05-02-2022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05-02-2022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05-02-2022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05-02-2022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05-02-2022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IN" dirty="0"/>
              <a:t>void is a special type used with pointers &amp; functions</a:t>
            </a:r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3532-63EB-45D7-95CD-822F9EF6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460-C9B4-42B7-B8B9-A37E78F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these can be modified using modifiers – signed, unsigned, short, long</a:t>
            </a:r>
          </a:p>
          <a:p>
            <a:r>
              <a:rPr lang="en-IN" dirty="0"/>
              <a:t>All types can be qualified with qualifiers – </a:t>
            </a:r>
            <a:r>
              <a:rPr lang="en-IN" dirty="0" err="1"/>
              <a:t>const</a:t>
            </a:r>
            <a:r>
              <a:rPr lang="en-IN" dirty="0"/>
              <a:t>, volatile, static</a:t>
            </a:r>
          </a:p>
          <a:p>
            <a:r>
              <a:rPr lang="en-IN" dirty="0"/>
              <a:t>All types occupy memory and can hold a range of values</a:t>
            </a:r>
          </a:p>
          <a:p>
            <a:pPr lvl="1"/>
            <a:r>
              <a:rPr lang="en-IN" dirty="0"/>
              <a:t>memory requirements may change with platform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461B-E617-4893-8B6C-43EC36A1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Prepared by Umar 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4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7DD8D-2949-4B03-B04F-E66E0E9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9B1FD-6A93-4B29-A52B-50A70C67F150}"/>
              </a:ext>
            </a:extLst>
          </p:cNvPr>
          <p:cNvSpPr/>
          <p:nvPr/>
        </p:nvSpPr>
        <p:spPr>
          <a:xfrm>
            <a:off x="3659915" y="1875427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7EB9B-C65C-4C9B-B227-ACE11798E46E}"/>
              </a:ext>
            </a:extLst>
          </p:cNvPr>
          <p:cNvSpPr/>
          <p:nvPr/>
        </p:nvSpPr>
        <p:spPr>
          <a:xfrm>
            <a:off x="3659914" y="2274796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EA327-8698-402D-8758-BCF7DB059B53}"/>
              </a:ext>
            </a:extLst>
          </p:cNvPr>
          <p:cNvSpPr/>
          <p:nvPr/>
        </p:nvSpPr>
        <p:spPr>
          <a:xfrm>
            <a:off x="3659913" y="2681196"/>
            <a:ext cx="2492557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wchar_t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5702A-1A54-41AF-A479-66EC06A9696F}"/>
              </a:ext>
            </a:extLst>
          </p:cNvPr>
          <p:cNvSpPr/>
          <p:nvPr/>
        </p:nvSpPr>
        <p:spPr>
          <a:xfrm>
            <a:off x="3659915" y="3087596"/>
            <a:ext cx="249255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7B05C-4728-47E5-BADB-B1A08AE174A4}"/>
              </a:ext>
            </a:extLst>
          </p:cNvPr>
          <p:cNvSpPr/>
          <p:nvPr/>
        </p:nvSpPr>
        <p:spPr>
          <a:xfrm>
            <a:off x="3659914" y="34869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4A56-77C5-4890-A34B-00F894094CAE}"/>
              </a:ext>
            </a:extLst>
          </p:cNvPr>
          <p:cNvSpPr/>
          <p:nvPr/>
        </p:nvSpPr>
        <p:spPr>
          <a:xfrm>
            <a:off x="3659913" y="38933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DAEB4-0AC1-4CAD-A00A-AD05E8A915D2}"/>
              </a:ext>
            </a:extLst>
          </p:cNvPr>
          <p:cNvSpPr/>
          <p:nvPr/>
        </p:nvSpPr>
        <p:spPr>
          <a:xfrm>
            <a:off x="3659913" y="4292734"/>
            <a:ext cx="3682365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F273F-D3FE-44A7-B0E4-9936828470C1}"/>
              </a:ext>
            </a:extLst>
          </p:cNvPr>
          <p:cNvSpPr/>
          <p:nvPr/>
        </p:nvSpPr>
        <p:spPr>
          <a:xfrm>
            <a:off x="3659912" y="4692103"/>
            <a:ext cx="4872176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</a:t>
            </a:r>
            <a:r>
              <a:rPr lang="en-IN" dirty="0" err="1"/>
              <a:t>long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6754-CEB2-4C84-9765-C361DB2CE3DF}"/>
              </a:ext>
            </a:extLst>
          </p:cNvPr>
          <p:cNvSpPr/>
          <p:nvPr/>
        </p:nvSpPr>
        <p:spPr>
          <a:xfrm>
            <a:off x="3659913" y="5091326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double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22A13-0809-4A64-AF91-74430E80161A}"/>
              </a:ext>
            </a:extLst>
          </p:cNvPr>
          <p:cNvSpPr/>
          <p:nvPr/>
        </p:nvSpPr>
        <p:spPr>
          <a:xfrm>
            <a:off x="3659912" y="5490695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double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EA1C9-3088-429D-85FA-A57BAA470DFD}"/>
              </a:ext>
            </a:extLst>
          </p:cNvPr>
          <p:cNvSpPr txBox="1"/>
          <p:nvPr/>
        </p:nvSpPr>
        <p:spPr>
          <a:xfrm>
            <a:off x="3546969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FF1A1-0A4D-4B79-97CE-A36137F68117}"/>
              </a:ext>
            </a:extLst>
          </p:cNvPr>
          <p:cNvSpPr txBox="1"/>
          <p:nvPr/>
        </p:nvSpPr>
        <p:spPr>
          <a:xfrm>
            <a:off x="4736778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028C-4692-482B-87E9-7D062FDA210B}"/>
              </a:ext>
            </a:extLst>
          </p:cNvPr>
          <p:cNvSpPr txBox="1"/>
          <p:nvPr/>
        </p:nvSpPr>
        <p:spPr>
          <a:xfrm>
            <a:off x="5926587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95DB3-488B-4093-8727-45642D95A885}"/>
              </a:ext>
            </a:extLst>
          </p:cNvPr>
          <p:cNvSpPr txBox="1"/>
          <p:nvPr/>
        </p:nvSpPr>
        <p:spPr>
          <a:xfrm>
            <a:off x="7116396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AE1FE-ED48-4991-AB5E-903F65B83CDC}"/>
              </a:ext>
            </a:extLst>
          </p:cNvPr>
          <p:cNvSpPr txBox="1"/>
          <p:nvPr/>
        </p:nvSpPr>
        <p:spPr>
          <a:xfrm>
            <a:off x="8306205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AB026-0860-45FB-BFE7-173B9468FD2C}"/>
              </a:ext>
            </a:extLst>
          </p:cNvPr>
          <p:cNvSpPr/>
          <p:nvPr/>
        </p:nvSpPr>
        <p:spPr>
          <a:xfrm>
            <a:off x="8687477" y="3174278"/>
            <a:ext cx="714513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50993-6AD9-41CA-964F-83B36133CD94}"/>
              </a:ext>
            </a:extLst>
          </p:cNvPr>
          <p:cNvSpPr txBox="1"/>
          <p:nvPr/>
        </p:nvSpPr>
        <p:spPr>
          <a:xfrm>
            <a:off x="9401990" y="3174278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- Floating Point Types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C499D-3DF1-48A7-8673-5B164F604110}"/>
              </a:ext>
            </a:extLst>
          </p:cNvPr>
          <p:cNvSpPr txBox="1"/>
          <p:nvPr/>
        </p:nvSpPr>
        <p:spPr>
          <a:xfrm>
            <a:off x="841801" y="1344331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Size in bytes</a:t>
            </a:r>
          </a:p>
        </p:txBody>
      </p:sp>
    </p:spTree>
    <p:extLst>
      <p:ext uri="{BB962C8B-B14F-4D97-AF65-F5344CB8AC3E}">
        <p14:creationId xmlns:p14="http://schemas.microsoft.com/office/powerpoint/2010/main" val="124727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traits give the ability to introspect</a:t>
            </a:r>
          </a:p>
          <a:p>
            <a:pPr lvl="1"/>
            <a:r>
              <a:rPr lang="en-IN" dirty="0"/>
              <a:t>find the characteristics of types at compile time </a:t>
            </a:r>
          </a:p>
          <a:p>
            <a:pPr lvl="1"/>
            <a:r>
              <a:rPr lang="en-IN" dirty="0"/>
              <a:t>transform the properties of the type</a:t>
            </a:r>
          </a:p>
          <a:p>
            <a:r>
              <a:rPr lang="en-IN" dirty="0"/>
              <a:t>Useful in template metaprogramming</a:t>
            </a:r>
          </a:p>
          <a:p>
            <a:r>
              <a:rPr lang="en-IN" dirty="0"/>
              <a:t>Will either return a </a:t>
            </a:r>
            <a:r>
              <a:rPr lang="en-IN" i="1" dirty="0" err="1"/>
              <a:t>boolean</a:t>
            </a:r>
            <a:r>
              <a:rPr lang="en-IN" dirty="0"/>
              <a:t> or a type when inspecting types</a:t>
            </a:r>
          </a:p>
          <a:p>
            <a:r>
              <a:rPr lang="en-IN" dirty="0"/>
              <a:t>Provides template-based interface and defined in header </a:t>
            </a:r>
            <a:r>
              <a:rPr lang="en-IN" i="1" dirty="0"/>
              <a:t>&lt;</a:t>
            </a:r>
            <a:r>
              <a:rPr lang="en-IN" i="1" dirty="0" err="1"/>
              <a:t>type_traits</a:t>
            </a:r>
            <a:r>
              <a:rPr lang="en-IN" i="1" dirty="0"/>
              <a:t>&gt;</a:t>
            </a:r>
            <a:endParaRPr lang="en-IN" dirty="0"/>
          </a:p>
          <a:p>
            <a:r>
              <a:rPr lang="en-IN" dirty="0"/>
              <a:t>Some traits require support from the compiler</a:t>
            </a:r>
          </a:p>
          <a:p>
            <a:pPr lvl="1"/>
            <a:r>
              <a:rPr lang="en-IN" dirty="0"/>
              <a:t>compiler provides </a:t>
            </a:r>
            <a:r>
              <a:rPr lang="en-IN" dirty="0" err="1"/>
              <a:t>intrinsics</a:t>
            </a:r>
            <a:r>
              <a:rPr lang="en-IN" dirty="0"/>
              <a:t> for such traits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AF7B-9C82-4E7F-B2CD-94EF1DE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312-0FB9-4CDE-AD30-97FAACE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BA10-D8E6-4B59-AB86-25DB167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1840316"/>
            <a:ext cx="7375882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213"/>
      </p:ext>
    </p:extLst>
  </p:cSld>
  <p:clrMapOvr>
    <a:masterClrMapping/>
  </p:clrMapOvr>
  <p:transition spd="slow">
    <p:push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3985-A3C2-48DB-8F99-744AFB9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Fundamental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ADF4-D66E-4405-8092-5616926071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0000"/>
            <a:ext cx="3860800" cy="363538"/>
          </a:xfrm>
        </p:spPr>
        <p:txBody>
          <a:bodyPr/>
          <a:lstStyle/>
          <a:p>
            <a:r>
              <a:rPr lang="en-GB"/>
              <a:t>Prepared by Umar Lone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BB100-C2E0-4D32-87E6-48A0C7C7520F}"/>
              </a:ext>
            </a:extLst>
          </p:cNvPr>
          <p:cNvGraphicFramePr>
            <a:graphicFrameLocks noGrp="1"/>
          </p:cNvGraphicFramePr>
          <p:nvPr/>
        </p:nvGraphicFramePr>
        <p:xfrm>
          <a:off x="2014105" y="1392268"/>
          <a:ext cx="8412392" cy="524253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262564">
                  <a:extLst>
                    <a:ext uri="{9D8B030D-6E8A-4147-A177-3AD203B41FA5}">
                      <a16:colId xmlns:a16="http://schemas.microsoft.com/office/drawing/2014/main" val="1877451964"/>
                    </a:ext>
                  </a:extLst>
                </a:gridCol>
                <a:gridCol w="2151407">
                  <a:extLst>
                    <a:ext uri="{9D8B030D-6E8A-4147-A177-3AD203B41FA5}">
                      <a16:colId xmlns:a16="http://schemas.microsoft.com/office/drawing/2014/main" val="3618320698"/>
                    </a:ext>
                  </a:extLst>
                </a:gridCol>
                <a:gridCol w="3998421">
                  <a:extLst>
                    <a:ext uri="{9D8B030D-6E8A-4147-A177-3AD203B41FA5}">
                      <a16:colId xmlns:a16="http://schemas.microsoft.com/office/drawing/2014/main" val="3101022749"/>
                    </a:ext>
                  </a:extLst>
                </a:gridCol>
              </a:tblGrid>
              <a:tr h="210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Byte </a:t>
                      </a:r>
                      <a:r>
                        <a:rPr lang="en-US" sz="1800" dirty="0">
                          <a:effectLst/>
                        </a:rPr>
                        <a:t>Width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Range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84133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-127 to 127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920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255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58209"/>
                  </a:ext>
                </a:extLst>
              </a:tr>
              <a:tr h="30225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447384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4294967295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52825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8670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09038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65,535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2488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70572"/>
                  </a:ext>
                </a:extLst>
              </a:tr>
              <a:tr h="2840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157073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 to 4,294,967,295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443212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+/- 3.4e +/- 38 (~7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554796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898244"/>
                  </a:ext>
                </a:extLst>
              </a:tr>
              <a:tr h="28337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88434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wchar_t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or 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wide character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1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66622"/>
      </p:ext>
    </p:extLst>
  </p:cSld>
  <p:clrMapOvr>
    <a:masterClrMapping/>
  </p:clrMapOvr>
  <p:transition spd="slow">
    <p:push dir="u"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3BE-3AC9-4B0A-B439-C1EE5E0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climits</a:t>
            </a:r>
            <a:r>
              <a:rPr lang="en-IN" dirty="0"/>
              <a:t>&gt; (or &lt;</a:t>
            </a:r>
            <a:r>
              <a:rPr lang="en-IN" dirty="0" err="1"/>
              <a:t>limits.h</a:t>
            </a:r>
            <a:r>
              <a:rPr lang="en-IN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78960-5FAC-459C-A516-1D2F5FD104D7}"/>
              </a:ext>
            </a:extLst>
          </p:cNvPr>
          <p:cNvSpPr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CHAR_BIT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number of bits in a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char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127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en-IN" sz="1200" dirty="0" err="1">
                <a:solidFill>
                  <a:srgbClr val="FFCB6B"/>
                </a:solidFill>
                <a:latin typeface="Consolas" panose="020B0609020204030204" pitchFamily="49" charset="0"/>
              </a:rPr>
              <a:t>ifndef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_CHAR_UNSIGNED</a:t>
            </a:r>
          </a:p>
          <a:p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mimimum char value</a:t>
            </a:r>
            <a:endParaRPr lang="sv-SE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#else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CHAR_MIN   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CHAR_MAX    UCHAR_MAX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#endif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MB_LEN_MAX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max. # bytes in multibyte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32768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int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0xffffffffUL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0xffffffffffffffffu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154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Gives the ability to represent all the members in the same memory</a:t>
            </a:r>
          </a:p>
          <a:p>
            <a:r>
              <a:rPr lang="en-IN" dirty="0"/>
              <a:t>Saves space</a:t>
            </a:r>
          </a:p>
          <a:p>
            <a:r>
              <a:rPr lang="en-IN" dirty="0"/>
              <a:t>However, it has several disadvantages</a:t>
            </a:r>
          </a:p>
          <a:p>
            <a:pPr lvl="1"/>
            <a:r>
              <a:rPr lang="en-IN" dirty="0"/>
              <a:t>no way to know which type it holds</a:t>
            </a:r>
          </a:p>
          <a:p>
            <a:pPr lvl="1"/>
            <a:r>
              <a:rPr lang="en-IN" dirty="0"/>
              <a:t>nested types with non-default constructors deletes the default constructor of the union</a:t>
            </a:r>
          </a:p>
          <a:p>
            <a:pPr lvl="1"/>
            <a:r>
              <a:rPr lang="en-IN" dirty="0"/>
              <a:t>cannot assign objects of user-defined types directly to a union member</a:t>
            </a:r>
          </a:p>
          <a:p>
            <a:pPr lvl="1"/>
            <a:r>
              <a:rPr lang="en-IN" dirty="0"/>
              <a:t>user-defined types are not destroyed implicitly</a:t>
            </a:r>
          </a:p>
          <a:p>
            <a:pPr lvl="1"/>
            <a:r>
              <a:rPr lang="en-IN" dirty="0"/>
              <a:t>cannot have a base class</a:t>
            </a:r>
          </a:p>
          <a:p>
            <a:pPr lvl="1"/>
            <a:r>
              <a:rPr lang="en-IN" dirty="0"/>
              <a:t>cannot derive from a union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4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FA8-1CED-4141-AD1E-C0D96A8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cfloat</a:t>
            </a:r>
            <a:r>
              <a:rPr lang="en-IN" dirty="0"/>
              <a:t>&gt; (or </a:t>
            </a:r>
            <a:r>
              <a:rPr lang="en-IN" dirty="0" err="1"/>
              <a:t>float.h</a:t>
            </a:r>
            <a:r>
              <a:rPr lang="en-IN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31CEC-674D-46BA-BEC5-59B18D1556A0}"/>
              </a:ext>
            </a:extLst>
          </p:cNvPr>
          <p:cNvSpPr/>
          <p:nvPr/>
        </p:nvSpPr>
        <p:spPr>
          <a:xfrm>
            <a:off x="965200" y="1690688"/>
            <a:ext cx="10261600" cy="5162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2.2204460492503131e-016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1.0+DBL_EPSILON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it-IT" sz="1100" dirty="0">
                <a:solidFill>
                  <a:srgbClr val="F78C6C"/>
                </a:solidFill>
                <a:latin typeface="Consolas" panose="020B0609020204030204" pitchFamily="49" charset="0"/>
              </a:rPr>
              <a:t>1.7976931348623158e+308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it-IT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1024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2.2250738585072014e-308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307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1021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_DBL_RADIX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4.9406564584124654e-324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9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1.192092896e-07F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1.0+FLT_EPSILON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FLT_GUARD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3.402823466e+38F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1.175494351e-38F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normalized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FLT_MIN_10_EXP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37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125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FLT_NORMALIZE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1.401298464e-45F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86120"/>
      </p:ext>
    </p:extLst>
  </p:cSld>
  <p:clrMapOvr>
    <a:masterClrMapping/>
  </p:clrMapOvr>
  <p:transition spd="slow">
    <p:push dir="u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F6D-808B-48EF-B146-F924B33A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8AAC-B506-433F-8876-8DCC048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function is a set of statements enclosed within a pair of { }</a:t>
            </a:r>
          </a:p>
          <a:p>
            <a:r>
              <a:rPr lang="en-IN" sz="3600" dirty="0"/>
              <a:t>Called as body of the function</a:t>
            </a:r>
          </a:p>
          <a:p>
            <a:r>
              <a:rPr lang="en-IN" sz="3600" dirty="0"/>
              <a:t>These statements define what the function does</a:t>
            </a:r>
          </a:p>
          <a:p>
            <a:r>
              <a:rPr lang="en-IN" sz="3600" dirty="0"/>
              <a:t>Every function has a unique name </a:t>
            </a:r>
          </a:p>
          <a:p>
            <a:r>
              <a:rPr lang="en-IN" sz="3600" dirty="0"/>
              <a:t>This name is used to invoke or call the function</a:t>
            </a:r>
          </a:p>
          <a:p>
            <a:r>
              <a:rPr lang="en-IN" sz="3600" dirty="0"/>
              <a:t>Functions are basic building blocks of C/C++ programs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565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D7EE-EC61-42C9-8082-CE082C7B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BE5-F878-46AF-BEB1-2061AF5A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 avoid writing repetitive logic/code in a program</a:t>
            </a:r>
          </a:p>
          <a:p>
            <a:r>
              <a:rPr lang="en-IN" dirty="0"/>
              <a:t>Same code can be reused in different parts of the program through a function</a:t>
            </a:r>
          </a:p>
          <a:p>
            <a:r>
              <a:rPr lang="en-IN" dirty="0"/>
              <a:t>There’s no limit to the number of times a function can be called</a:t>
            </a:r>
          </a:p>
          <a:p>
            <a:r>
              <a:rPr lang="en-IN" dirty="0"/>
              <a:t>Makes the code modular as the program is divided can be divided into cohesive modules</a:t>
            </a:r>
          </a:p>
          <a:p>
            <a:r>
              <a:rPr lang="en-IN" dirty="0"/>
              <a:t>Reduces complexity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51815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can accept </a:t>
            </a:r>
            <a:r>
              <a:rPr lang="en-IN"/>
              <a:t>values through parameters</a:t>
            </a:r>
            <a:endParaRPr lang="en-IN" dirty="0"/>
          </a:p>
          <a:p>
            <a:r>
              <a:rPr lang="en-IN" dirty="0"/>
              <a:t>These can be used as input for some processing inside the function</a:t>
            </a:r>
          </a:p>
          <a:p>
            <a:r>
              <a:rPr lang="en-IN" dirty="0"/>
              <a:t>Afterwards, a function can return the result of processing as the return value</a:t>
            </a:r>
          </a:p>
          <a:p>
            <a:r>
              <a:rPr lang="en-IN" dirty="0"/>
              <a:t>Only one value can be returned</a:t>
            </a:r>
          </a:p>
          <a:p>
            <a:r>
              <a:rPr lang="en-IN" dirty="0"/>
              <a:t>Parameters and return value are optional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/>
              <a:t>&lt;return type&gt; &lt;name&gt; (&lt;parameters&gt;){&lt;body&gt;}</a:t>
            </a:r>
          </a:p>
          <a:p>
            <a:pPr marL="0" indent="0">
              <a:buNone/>
            </a:pPr>
            <a:r>
              <a:rPr lang="en-IN" dirty="0"/>
              <a:t>				int Add(</a:t>
            </a:r>
            <a:r>
              <a:rPr lang="en-IN" dirty="0" err="1"/>
              <a:t>int,int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Print(char </a:t>
            </a:r>
            <a:r>
              <a:rPr lang="en-IN" dirty="0" err="1"/>
              <a:t>ch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Clear(){}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29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043"/>
          </a:xfrm>
        </p:spPr>
        <p:txBody>
          <a:bodyPr>
            <a:normAutofit/>
          </a:bodyPr>
          <a:lstStyle/>
          <a:p>
            <a:r>
              <a:rPr lang="en-IN" dirty="0"/>
              <a:t>To use a function, you’ve to </a:t>
            </a:r>
            <a:r>
              <a:rPr lang="en-IN" i="1" dirty="0"/>
              <a:t>call</a:t>
            </a:r>
            <a:r>
              <a:rPr lang="en-IN" dirty="0"/>
              <a:t> or </a:t>
            </a:r>
            <a:r>
              <a:rPr lang="en-IN" i="1" dirty="0"/>
              <a:t>invoke</a:t>
            </a:r>
            <a:r>
              <a:rPr lang="en-IN" dirty="0"/>
              <a:t> it</a:t>
            </a:r>
          </a:p>
          <a:p>
            <a:r>
              <a:rPr lang="en-IN" dirty="0"/>
              <a:t>If a function has parameters, you’ve to supply the corresponding </a:t>
            </a:r>
            <a:r>
              <a:rPr lang="en-IN" i="1" dirty="0"/>
              <a:t>arguments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2658-4997-41F4-BDC1-42FB56F991C4}"/>
              </a:ext>
            </a:extLst>
          </p:cNvPr>
          <p:cNvSpPr txBox="1"/>
          <p:nvPr/>
        </p:nvSpPr>
        <p:spPr>
          <a:xfrm>
            <a:off x="940279" y="4623758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/>
              <a:t>int Add(int x, int y){</a:t>
            </a:r>
          </a:p>
          <a:p>
            <a:pPr marL="0" indent="0">
              <a:buNone/>
            </a:pPr>
            <a:r>
              <a:rPr lang="en-IN" sz="2400" dirty="0"/>
              <a:t>	return x + y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F053-A9F7-4350-8056-709AB8F97D41}"/>
              </a:ext>
            </a:extLst>
          </p:cNvPr>
          <p:cNvSpPr txBox="1"/>
          <p:nvPr/>
        </p:nvSpPr>
        <p:spPr>
          <a:xfrm>
            <a:off x="5469147" y="4623757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/>
            </a:lvl1pPr>
          </a:lstStyle>
          <a:p>
            <a:r>
              <a:rPr lang="en-IN" dirty="0"/>
              <a:t>Add(3,5) 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943A-1D66-4066-A5D6-306395671A4A}"/>
              </a:ext>
            </a:extLst>
          </p:cNvPr>
          <p:cNvSpPr txBox="1"/>
          <p:nvPr/>
        </p:nvSpPr>
        <p:spPr>
          <a:xfrm>
            <a:off x="838200" y="4264656"/>
            <a:ext cx="20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9922-FE87-49A8-8349-22E721C612CE}"/>
              </a:ext>
            </a:extLst>
          </p:cNvPr>
          <p:cNvSpPr txBox="1"/>
          <p:nvPr/>
        </p:nvSpPr>
        <p:spPr>
          <a:xfrm>
            <a:off x="5469147" y="425442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6910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C++98 provided different ways to initialize types</a:t>
            </a:r>
          </a:p>
          <a:p>
            <a:r>
              <a:rPr lang="en-IN" sz="3200" dirty="0"/>
              <a:t>Scalar types can be initialized with = or ()</a:t>
            </a:r>
          </a:p>
          <a:p>
            <a:r>
              <a:rPr lang="en-IN" sz="3200" dirty="0"/>
              <a:t>Array types have to be initialized with {}</a:t>
            </a:r>
          </a:p>
          <a:p>
            <a:r>
              <a:rPr lang="en-IN" sz="3200" dirty="0"/>
              <a:t>C++11 introduced uniform initialization</a:t>
            </a:r>
          </a:p>
          <a:p>
            <a:r>
              <a:rPr lang="en-IN" sz="3200" dirty="0"/>
              <a:t>Use {} to initialize all types</a:t>
            </a:r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DEC-55D4-4FFF-AE1D-E3709E8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9511-DFF7-441B-9349-C4368534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Uniform syntax to initialize all types</a:t>
            </a:r>
          </a:p>
          <a:p>
            <a:r>
              <a:rPr lang="en-IN" dirty="0"/>
              <a:t>Forces initialization of both scalar and array types</a:t>
            </a:r>
          </a:p>
          <a:p>
            <a:r>
              <a:rPr lang="en-IN" dirty="0"/>
              <a:t>Prevents bugs when initializing incompatible types through compiler warnings/errors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6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//Read a value from address of x</a:t>
            </a:r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to both declaration </a:t>
            </a:r>
            <a:r>
              <a:rPr lang="en-IN" i="1"/>
              <a:t>&amp; definition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r>
              <a:rPr lang="en-US" dirty="0"/>
              <a:t>Move Semantics</a:t>
            </a:r>
          </a:p>
          <a:p>
            <a:r>
              <a:rPr lang="en-US" dirty="0"/>
              <a:t>Non-static data member initializers</a:t>
            </a:r>
          </a:p>
          <a:p>
            <a:r>
              <a:rPr lang="en-US" dirty="0"/>
              <a:t>Initializer lists</a:t>
            </a:r>
          </a:p>
          <a:p>
            <a:r>
              <a:rPr lang="en-US" dirty="0"/>
              <a:t>Delegating constructors</a:t>
            </a:r>
          </a:p>
          <a:p>
            <a:r>
              <a:rPr lang="en-US" dirty="0"/>
              <a:t>Automatic type inference</a:t>
            </a:r>
          </a:p>
          <a:p>
            <a:r>
              <a:rPr lang="en-US" dirty="0"/>
              <a:t>Null pointer constant</a:t>
            </a:r>
          </a:p>
          <a:p>
            <a:r>
              <a:rPr lang="en-US" dirty="0"/>
              <a:t>Range-base for</a:t>
            </a:r>
          </a:p>
          <a:p>
            <a:r>
              <a:rPr lang="en-US" dirty="0"/>
              <a:t>Raw string literals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nullptr</a:t>
            </a:r>
            <a:endParaRPr lang="en-US" dirty="0"/>
          </a:p>
          <a:p>
            <a:r>
              <a:rPr lang="en-US" dirty="0"/>
              <a:t>Lambda expressions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Variadic templates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Strongly-typed enums</a:t>
            </a:r>
          </a:p>
          <a:p>
            <a:r>
              <a:rPr lang="en-US" dirty="0"/>
              <a:t>Deleted functions</a:t>
            </a:r>
          </a:p>
          <a:p>
            <a:r>
              <a:rPr lang="en-US" dirty="0"/>
              <a:t>Explicit virtual overrides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C96D-CDA6-4656-9EB2-FB4F341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49006</TotalTime>
  <Words>12638</Words>
  <Application>Microsoft Office PowerPoint</Application>
  <PresentationFormat>Widescreen</PresentationFormat>
  <Paragraphs>2405</Paragraphs>
  <Slides>224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224</vt:i4>
      </vt:variant>
    </vt:vector>
  </HeadingPairs>
  <TitlesOfParts>
    <vt:vector size="231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</vt:lpstr>
      <vt:lpstr>Instructor</vt:lpstr>
      <vt:lpstr>Who is this course for</vt:lpstr>
      <vt:lpstr>Prerequisites</vt:lpstr>
      <vt:lpstr>Course Objectives</vt:lpstr>
      <vt:lpstr>Salient Features</vt:lpstr>
      <vt:lpstr>What is C++</vt:lpstr>
      <vt:lpstr>New Features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Modifiers</vt:lpstr>
      <vt:lpstr>Datatype Size</vt:lpstr>
      <vt:lpstr>Range Of Fundamental Types</vt:lpstr>
      <vt:lpstr>&lt;climits&gt; (or &lt;limits.h&gt;</vt:lpstr>
      <vt:lpstr>&lt;cfloat&gt; (or float.h)</vt:lpstr>
      <vt:lpstr>Variable Declaration</vt:lpstr>
      <vt:lpstr>Functions</vt:lpstr>
      <vt:lpstr>Why Functions</vt:lpstr>
      <vt:lpstr>Structure</vt:lpstr>
      <vt:lpstr>Structure</vt:lpstr>
      <vt:lpstr>Console I/O</vt:lpstr>
      <vt:lpstr>Uniform Initialization</vt:lpstr>
      <vt:lpstr>Advantages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Unions in C++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869</cp:revision>
  <dcterms:created xsi:type="dcterms:W3CDTF">2016-11-29T05:46:31Z</dcterms:created>
  <dcterms:modified xsi:type="dcterms:W3CDTF">2022-02-05T02:22:20Z</dcterms:modified>
</cp:coreProperties>
</file>