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39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3" r:id="rId64"/>
    <p:sldId id="554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2" r:id="rId91"/>
    <p:sldId id="583" r:id="rId92"/>
    <p:sldId id="584" r:id="rId93"/>
    <p:sldId id="585" r:id="rId94"/>
    <p:sldId id="586" r:id="rId95"/>
    <p:sldId id="587" r:id="rId96"/>
    <p:sldId id="588" r:id="rId97"/>
    <p:sldId id="589" r:id="rId98"/>
    <p:sldId id="590" r:id="rId99"/>
    <p:sldId id="591" r:id="rId100"/>
    <p:sldId id="592" r:id="rId101"/>
    <p:sldId id="593" r:id="rId102"/>
    <p:sldId id="594" r:id="rId103"/>
    <p:sldId id="595" r:id="rId104"/>
    <p:sldId id="596" r:id="rId105"/>
    <p:sldId id="597" r:id="rId106"/>
    <p:sldId id="598" r:id="rId107"/>
    <p:sldId id="599" r:id="rId108"/>
    <p:sldId id="600" r:id="rId109"/>
    <p:sldId id="601" r:id="rId110"/>
    <p:sldId id="602" r:id="rId111"/>
    <p:sldId id="603" r:id="rId112"/>
    <p:sldId id="604" r:id="rId113"/>
    <p:sldId id="605" r:id="rId114"/>
    <p:sldId id="606" r:id="rId115"/>
    <p:sldId id="608" r:id="rId116"/>
    <p:sldId id="609" r:id="rId117"/>
    <p:sldId id="610" r:id="rId118"/>
    <p:sldId id="611" r:id="rId119"/>
    <p:sldId id="612" r:id="rId120"/>
    <p:sldId id="613" r:id="rId121"/>
    <p:sldId id="614" r:id="rId122"/>
    <p:sldId id="615" r:id="rId123"/>
    <p:sldId id="616" r:id="rId124"/>
    <p:sldId id="617" r:id="rId125"/>
    <p:sldId id="618" r:id="rId126"/>
    <p:sldId id="552" r:id="rId127"/>
    <p:sldId id="619" r:id="rId128"/>
    <p:sldId id="620" r:id="rId129"/>
    <p:sldId id="621" r:id="rId130"/>
    <p:sldId id="622" r:id="rId131"/>
    <p:sldId id="623" r:id="rId132"/>
    <p:sldId id="624" r:id="rId133"/>
    <p:sldId id="625" r:id="rId134"/>
    <p:sldId id="626" r:id="rId135"/>
    <p:sldId id="627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2023. 04. 06.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7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5032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96920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7223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990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7AB8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3460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92407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41319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46558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5542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04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46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02142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14688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30539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make sure we select the right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select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the algorithm will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 for sure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approximately the same amount of items in the left and right subarrays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but it select the median as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have to store some additional items in memory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memory complexity in worst-case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593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</a:t>
            </a:r>
            <a:r>
              <a:rPr lang="hu-HU" dirty="0">
                <a:solidFill>
                  <a:srgbClr val="0070C0"/>
                </a:solidFill>
              </a:rPr>
              <a:t>sorting small arrays has approximately </a:t>
            </a:r>
            <a:r>
              <a:rPr lang="hu-HU" b="1" dirty="0">
                <a:solidFill>
                  <a:srgbClr val="0070C0"/>
                </a:solidFill>
              </a:rPr>
              <a:t>O(N)</a:t>
            </a:r>
            <a:r>
              <a:rPr lang="hu-HU" dirty="0">
                <a:solidFill>
                  <a:srgbClr val="0070C0"/>
                </a:solidFill>
              </a:rPr>
              <a:t> linear running 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such as with </a:t>
            </a:r>
            <a:r>
              <a:rPr lang="hu-HU" b="1" dirty="0">
                <a:solidFill>
                  <a:srgbClr val="0070C0"/>
                </a:solidFill>
              </a:rPr>
              <a:t>insertion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original array into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chunks and sort them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have to make sure the chunks are small but not too small to avoid too much recursive calls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the middle item of these subarrays: the middle item in the sorted order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calculate the median (middle item) of these medians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12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186582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662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8321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225148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4669036" y="5404973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5831635" y="540497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6994234" y="540497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350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CD8D0-F6C4-4E5B-B999-9F433A880213}"/>
              </a:ext>
            </a:extLst>
          </p:cNvPr>
          <p:cNvSpPr txBox="1"/>
          <p:nvPr/>
        </p:nvSpPr>
        <p:spPr>
          <a:xfrm>
            <a:off x="1391571" y="4543095"/>
            <a:ext cx="94088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48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09025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68879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28733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88587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48441" y="3568315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08295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68149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28003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87857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47711" y="3568315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07565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67419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27273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47336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07190" y="3568315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65404" y="4486644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28003" y="4486644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0602" y="4486644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5828003" y="5393992"/>
            <a:ext cx="528730" cy="52873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6990602" y="5381620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4665404" y="540497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5204746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56348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16202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76056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35910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55973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15827" y="2134572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0AE4C8-1B15-43C2-86FD-1532E4278FE2}"/>
              </a:ext>
            </a:extLst>
          </p:cNvPr>
          <p:cNvSpPr/>
          <p:nvPr/>
        </p:nvSpPr>
        <p:spPr>
          <a:xfrm rot="16200000">
            <a:off x="2000358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55A6BC3-8D78-49F2-8C85-250CC5C660C6}"/>
              </a:ext>
            </a:extLst>
          </p:cNvPr>
          <p:cNvSpPr/>
          <p:nvPr/>
        </p:nvSpPr>
        <p:spPr>
          <a:xfrm rot="16200000">
            <a:off x="5828003" y="1505915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609359D-650C-4147-8A6C-3099CDFEE3D1}"/>
              </a:ext>
            </a:extLst>
          </p:cNvPr>
          <p:cNvSpPr/>
          <p:nvPr/>
        </p:nvSpPr>
        <p:spPr>
          <a:xfrm rot="16200000">
            <a:off x="9545637" y="1505914"/>
            <a:ext cx="528730" cy="31231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0FFE4-7561-4822-9FDE-6A1688D96F32}"/>
              </a:ext>
            </a:extLst>
          </p:cNvPr>
          <p:cNvSpPr/>
          <p:nvPr/>
        </p:nvSpPr>
        <p:spPr>
          <a:xfrm>
            <a:off x="51766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71D13-73BE-4BA1-9B66-6278E9954C14}"/>
              </a:ext>
            </a:extLst>
          </p:cNvPr>
          <p:cNvSpPr/>
          <p:nvPr/>
        </p:nvSpPr>
        <p:spPr>
          <a:xfrm>
            <a:off x="127751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F91FE3-D4A6-4D68-A3D5-BBEB30C372E2}"/>
              </a:ext>
            </a:extLst>
          </p:cNvPr>
          <p:cNvSpPr/>
          <p:nvPr/>
        </p:nvSpPr>
        <p:spPr>
          <a:xfrm>
            <a:off x="203737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764908-BC93-4D6B-8011-F0A2D39F87F7}"/>
              </a:ext>
            </a:extLst>
          </p:cNvPr>
          <p:cNvSpPr/>
          <p:nvPr/>
        </p:nvSpPr>
        <p:spPr>
          <a:xfrm>
            <a:off x="2797224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1E3ACB-7CB2-4397-B5AD-3078DCBCE845}"/>
              </a:ext>
            </a:extLst>
          </p:cNvPr>
          <p:cNvSpPr/>
          <p:nvPr/>
        </p:nvSpPr>
        <p:spPr>
          <a:xfrm>
            <a:off x="3557078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B592B-6E51-4308-BFFF-77969283779C}"/>
              </a:ext>
            </a:extLst>
          </p:cNvPr>
          <p:cNvSpPr/>
          <p:nvPr/>
        </p:nvSpPr>
        <p:spPr>
          <a:xfrm>
            <a:off x="431693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3F30-E5AA-4481-B0E4-D284A6ADE9BE}"/>
              </a:ext>
            </a:extLst>
          </p:cNvPr>
          <p:cNvSpPr/>
          <p:nvPr/>
        </p:nvSpPr>
        <p:spPr>
          <a:xfrm>
            <a:off x="507678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75F222-0BC7-4532-B099-9AE2182AAEFE}"/>
              </a:ext>
            </a:extLst>
          </p:cNvPr>
          <p:cNvSpPr/>
          <p:nvPr/>
        </p:nvSpPr>
        <p:spPr>
          <a:xfrm>
            <a:off x="583664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BB810-4D26-45CC-B09B-3D6B7D50DD96}"/>
              </a:ext>
            </a:extLst>
          </p:cNvPr>
          <p:cNvSpPr/>
          <p:nvPr/>
        </p:nvSpPr>
        <p:spPr>
          <a:xfrm>
            <a:off x="6596494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291D4-A6B2-4F28-8845-1C5B28596008}"/>
              </a:ext>
            </a:extLst>
          </p:cNvPr>
          <p:cNvSpPr/>
          <p:nvPr/>
        </p:nvSpPr>
        <p:spPr>
          <a:xfrm>
            <a:off x="7356348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F747E-5396-4DCA-83FA-D35D024E13F3}"/>
              </a:ext>
            </a:extLst>
          </p:cNvPr>
          <p:cNvSpPr/>
          <p:nvPr/>
        </p:nvSpPr>
        <p:spPr>
          <a:xfrm>
            <a:off x="8116202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6C9C6-FEC9-4CF2-A896-98193966E732}"/>
              </a:ext>
            </a:extLst>
          </p:cNvPr>
          <p:cNvSpPr/>
          <p:nvPr/>
        </p:nvSpPr>
        <p:spPr>
          <a:xfrm>
            <a:off x="8876056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3CF0E-C3C6-4C20-988B-674B4BD56BAF}"/>
              </a:ext>
            </a:extLst>
          </p:cNvPr>
          <p:cNvSpPr/>
          <p:nvPr/>
        </p:nvSpPr>
        <p:spPr>
          <a:xfrm>
            <a:off x="9635910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12DA1E-2708-4066-9882-E43161D17E36}"/>
              </a:ext>
            </a:extLst>
          </p:cNvPr>
          <p:cNvSpPr/>
          <p:nvPr/>
        </p:nvSpPr>
        <p:spPr>
          <a:xfrm>
            <a:off x="10355973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ABF53-9192-406B-BE9C-2D9E766DF808}"/>
              </a:ext>
            </a:extLst>
          </p:cNvPr>
          <p:cNvSpPr/>
          <p:nvPr/>
        </p:nvSpPr>
        <p:spPr>
          <a:xfrm>
            <a:off x="11115827" y="3568315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060842-CB20-4C0C-B80E-B31933F4EDD0}"/>
              </a:ext>
            </a:extLst>
          </p:cNvPr>
          <p:cNvSpPr/>
          <p:nvPr/>
        </p:nvSpPr>
        <p:spPr>
          <a:xfrm>
            <a:off x="4674041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9DF1A-7C35-455F-AC02-DC2007CC6F0E}"/>
              </a:ext>
            </a:extLst>
          </p:cNvPr>
          <p:cNvSpPr/>
          <p:nvPr/>
        </p:nvSpPr>
        <p:spPr>
          <a:xfrm>
            <a:off x="5836640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DB303F-5D81-4054-A7B9-C9C07966DE03}"/>
              </a:ext>
            </a:extLst>
          </p:cNvPr>
          <p:cNvSpPr/>
          <p:nvPr/>
        </p:nvSpPr>
        <p:spPr>
          <a:xfrm>
            <a:off x="6999239" y="4486644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F2FFD-6C51-4693-91EE-57577DD1448B}"/>
              </a:ext>
            </a:extLst>
          </p:cNvPr>
          <p:cNvSpPr txBox="1"/>
          <p:nvPr/>
        </p:nvSpPr>
        <p:spPr>
          <a:xfrm>
            <a:off x="2264723" y="445862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these are the medians</a:t>
            </a:r>
          </a:p>
          <a:p>
            <a:r>
              <a:rPr lang="hu-HU" sz="1600" i="1" dirty="0"/>
              <a:t>of the original chunks</a:t>
            </a:r>
            <a:endParaRPr lang="en-GB" sz="16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24D27-05CD-49E8-AAD6-F5A3AA9AE8F4}"/>
              </a:ext>
            </a:extLst>
          </p:cNvPr>
          <p:cNvSpPr/>
          <p:nvPr/>
        </p:nvSpPr>
        <p:spPr>
          <a:xfrm>
            <a:off x="5828003" y="539399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FCF8F7-50B0-4620-B9A0-0970FB9235FB}"/>
              </a:ext>
            </a:extLst>
          </p:cNvPr>
          <p:cNvSpPr/>
          <p:nvPr/>
        </p:nvSpPr>
        <p:spPr>
          <a:xfrm>
            <a:off x="6999239" y="5381620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1BF24-79CA-44FA-9437-21024F4AC6A6}"/>
              </a:ext>
            </a:extLst>
          </p:cNvPr>
          <p:cNvSpPr/>
          <p:nvPr/>
        </p:nvSpPr>
        <p:spPr>
          <a:xfrm>
            <a:off x="4674041" y="5404973"/>
            <a:ext cx="528730" cy="5287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8ABB3-45A4-40C5-82B3-238D0AA38B3C}"/>
              </a:ext>
            </a:extLst>
          </p:cNvPr>
          <p:cNvSpPr txBox="1"/>
          <p:nvPr/>
        </p:nvSpPr>
        <p:spPr>
          <a:xfrm>
            <a:off x="2052005" y="537695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have to sort again and get</a:t>
            </a:r>
          </a:p>
          <a:p>
            <a:r>
              <a:rPr lang="hu-HU" sz="1600" i="1" dirty="0"/>
              <a:t>the median of these values</a:t>
            </a:r>
            <a:endParaRPr lang="en-GB" sz="1600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AC0774-9D90-4603-81E6-34F51EAFD9E2}"/>
              </a:ext>
            </a:extLst>
          </p:cNvPr>
          <p:cNvSpPr/>
          <p:nvPr/>
        </p:nvSpPr>
        <p:spPr>
          <a:xfrm>
            <a:off x="5505266" y="5073161"/>
            <a:ext cx="1181467" cy="11923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237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261957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62656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B0590-6C02-4C65-9E76-34CBB699728A}"/>
              </a:ext>
            </a:extLst>
          </p:cNvPr>
          <p:cNvSpPr/>
          <p:nvPr/>
        </p:nvSpPr>
        <p:spPr>
          <a:xfrm>
            <a:off x="50902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8B96C-ADFB-49D9-86CA-A21A87063B20}"/>
              </a:ext>
            </a:extLst>
          </p:cNvPr>
          <p:cNvSpPr/>
          <p:nvPr/>
        </p:nvSpPr>
        <p:spPr>
          <a:xfrm>
            <a:off x="126887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A4729-B3D3-421E-AC1B-F3F399BB14C2}"/>
              </a:ext>
            </a:extLst>
          </p:cNvPr>
          <p:cNvSpPr/>
          <p:nvPr/>
        </p:nvSpPr>
        <p:spPr>
          <a:xfrm>
            <a:off x="202873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93C08-3E73-4D6E-83F1-79D3D523AC95}"/>
              </a:ext>
            </a:extLst>
          </p:cNvPr>
          <p:cNvSpPr/>
          <p:nvPr/>
        </p:nvSpPr>
        <p:spPr>
          <a:xfrm>
            <a:off x="278858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15DAC-3B56-4F24-A9C8-DC24D94734EC}"/>
              </a:ext>
            </a:extLst>
          </p:cNvPr>
          <p:cNvSpPr/>
          <p:nvPr/>
        </p:nvSpPr>
        <p:spPr>
          <a:xfrm>
            <a:off x="354844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8CCD2-783A-485C-B243-0ABD4508DE5D}"/>
              </a:ext>
            </a:extLst>
          </p:cNvPr>
          <p:cNvSpPr/>
          <p:nvPr/>
        </p:nvSpPr>
        <p:spPr>
          <a:xfrm>
            <a:off x="430829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B21D0-F91B-40AB-A85E-758E59C7B57C}"/>
              </a:ext>
            </a:extLst>
          </p:cNvPr>
          <p:cNvSpPr/>
          <p:nvPr/>
        </p:nvSpPr>
        <p:spPr>
          <a:xfrm>
            <a:off x="506814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54296-75FE-4D91-8D3F-99A7AF2026A3}"/>
              </a:ext>
            </a:extLst>
          </p:cNvPr>
          <p:cNvSpPr/>
          <p:nvPr/>
        </p:nvSpPr>
        <p:spPr>
          <a:xfrm>
            <a:off x="5828003" y="2134572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AC9B-DBA3-4E52-BBAF-7B46EF9B871C}"/>
              </a:ext>
            </a:extLst>
          </p:cNvPr>
          <p:cNvSpPr/>
          <p:nvPr/>
        </p:nvSpPr>
        <p:spPr>
          <a:xfrm>
            <a:off x="6587857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77320-D37E-45CB-8553-9A60DCC3B739}"/>
              </a:ext>
            </a:extLst>
          </p:cNvPr>
          <p:cNvSpPr/>
          <p:nvPr/>
        </p:nvSpPr>
        <p:spPr>
          <a:xfrm>
            <a:off x="7347711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F915A-A349-4884-BA98-0B3B94DF2A0E}"/>
              </a:ext>
            </a:extLst>
          </p:cNvPr>
          <p:cNvSpPr/>
          <p:nvPr/>
        </p:nvSpPr>
        <p:spPr>
          <a:xfrm>
            <a:off x="8107565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FA4AB-2C3C-4E5E-B445-8FD7A9CEE0B5}"/>
              </a:ext>
            </a:extLst>
          </p:cNvPr>
          <p:cNvSpPr/>
          <p:nvPr/>
        </p:nvSpPr>
        <p:spPr>
          <a:xfrm>
            <a:off x="8867419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CA72C9-F02E-4B34-9758-59F80182697A}"/>
              </a:ext>
            </a:extLst>
          </p:cNvPr>
          <p:cNvSpPr/>
          <p:nvPr/>
        </p:nvSpPr>
        <p:spPr>
          <a:xfrm>
            <a:off x="9627273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AA4F4-27C3-4D0F-B4CE-95E9A9EF2AA4}"/>
              </a:ext>
            </a:extLst>
          </p:cNvPr>
          <p:cNvSpPr/>
          <p:nvPr/>
        </p:nvSpPr>
        <p:spPr>
          <a:xfrm>
            <a:off x="10347336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DEFF9-7453-461B-AE2E-0CA6EA25AEF3}"/>
              </a:ext>
            </a:extLst>
          </p:cNvPr>
          <p:cNvSpPr/>
          <p:nvPr/>
        </p:nvSpPr>
        <p:spPr>
          <a:xfrm>
            <a:off x="11107190" y="2134572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45812-5480-4EF0-B399-2E8BB66937E2}"/>
              </a:ext>
            </a:extLst>
          </p:cNvPr>
          <p:cNvSpPr txBox="1"/>
          <p:nvPr/>
        </p:nvSpPr>
        <p:spPr>
          <a:xfrm>
            <a:off x="2360899" y="3429000"/>
            <a:ext cx="79916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you can see if we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median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the pivot item then 	the quickselect will work fine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guaranteed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there are approximately the same number of items on the 		left and right side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pivot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73249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Introselect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is memory efficient but sometimes it gets slow because of bad pivot selection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approch is fast (guaranteed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time) but uses some additional memory</a:t>
            </a:r>
          </a:p>
          <a:p>
            <a:r>
              <a:rPr lang="hu-HU" b="1" dirty="0">
                <a:solidFill>
                  <a:srgbClr val="FFC000"/>
                </a:solidFill>
              </a:rPr>
              <a:t>INTROSELECT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combine the two approaches - it is a typical hybrid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starts with quickselect and then falls back to median of medians algorithms if progress is too slow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934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Secretary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6282565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far we have discussed how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in an underlying data structure (we know the data in advance)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what if we want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k-th order statistics of a stream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we do not know the data in advance)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so we have to process the data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without having the entire input available from the start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use partition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do not have the entire dataset</a:t>
            </a:r>
          </a:p>
          <a:p>
            <a:r>
              <a:rPr lang="hu-HU" b="1" dirty="0">
                <a:solidFill>
                  <a:srgbClr val="FF7C80"/>
                </a:solidFill>
              </a:rPr>
              <a:t>PARTITION BASED APPROACHES CAN NOT BE USED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074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not use approaches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median of medians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(for example while downloading data from the web)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is to 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these constraints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specific element of the input sequence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data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probability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012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52239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secretary 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very important problem of  optimal stopping theory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known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„best choice problem”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hire the best secretary out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applicants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applicants are interviewed one by one and after rejecting, the applicants can not be recalled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rank the applicant among all applicants interviewed so far but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unaware of the quality of yet unseen applicants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optimal strategy?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course we want to maximize the probability of selecting the best applicant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2323790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2323790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8F582-B0E3-4222-9FE9-3D9D37491726}"/>
              </a:ext>
            </a:extLst>
          </p:cNvPr>
          <p:cNvSpPr txBox="1"/>
          <p:nvPr/>
        </p:nvSpPr>
        <p:spPr>
          <a:xfrm>
            <a:off x="1815206" y="3505320"/>
            <a:ext cx="9449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done,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return the index of the pivot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Of course in the course of the algorithm,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 may have to make several partition procedure 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Main idea behind quickselect: we just need one „half” of the array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LEFT SIDE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subarray: if we want to find the small items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For example: third smallest value etc.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SIDE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right subarray: we want the large items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For example: second largest value etc.</a:t>
            </a:r>
          </a:p>
        </p:txBody>
      </p:sp>
    </p:spTree>
    <p:extLst>
      <p:ext uri="{BB962C8B-B14F-4D97-AF65-F5344CB8AC3E}">
        <p14:creationId xmlns:p14="http://schemas.microsoft.com/office/powerpoint/2010/main" val="21420596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52239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consider every applicant and we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make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after that: it is the simple selection 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can be done in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 with quickselect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now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HAVE TO MAKE THE DECISION IMMEDIATELY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(when considering the actual applicant)</a:t>
            </a:r>
          </a:p>
          <a:p>
            <a:endParaRPr lang="hu-HU" dirty="0">
              <a:solidFill>
                <a:srgbClr val="FF7C8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322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kern="2400" spc="4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the so-called 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stopping rule because the probability to 			</a:t>
            </a:r>
          </a:p>
          <a:p>
            <a:pPr marL="0" indent="0">
              <a:buNone/>
            </a:pP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pick the best candidate is      (</a:t>
            </a:r>
            <a:r>
              <a:rPr lang="hu-HU" b="1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37%</a:t>
            </a:r>
            <a:r>
              <a:rPr lang="hu-HU" kern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kern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BC15A-E208-4F60-BE77-0224B8A660C6}"/>
                  </a:ext>
                </a:extLst>
              </p:cNvPr>
              <p:cNvSpPr txBox="1"/>
              <p:nvPr/>
            </p:nvSpPr>
            <p:spPr>
              <a:xfrm>
                <a:off x="4726327" y="3116897"/>
                <a:ext cx="396262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BC15A-E208-4F60-BE77-0224B8A6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27" y="3116897"/>
                <a:ext cx="396262" cy="67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F4221-4DE7-4712-997A-510D58AC4011}"/>
                  </a:ext>
                </a:extLst>
              </p:cNvPr>
              <p:cNvSpPr txBox="1"/>
              <p:nvPr/>
            </p:nvSpPr>
            <p:spPr>
              <a:xfrm>
                <a:off x="7332558" y="3994542"/>
                <a:ext cx="396262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F4221-4DE7-4712-997A-510D58AC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558" y="3994542"/>
                <a:ext cx="396262" cy="670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031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115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2513458" y="3775096"/>
            <a:ext cx="451413" cy="11921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484268" y="4747841"/>
            <a:ext cx="6746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sample it too small then there is not enough information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next items (applicants) in the stream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5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4831455" y="1534418"/>
            <a:ext cx="374095" cy="575086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2006267" y="4869978"/>
            <a:ext cx="602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sample it too large then there enough information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„waste” a huge amount of potential candidates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808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Secreta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- Solution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0169-7528-4690-975A-6F5DB547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83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strategy is to reject the fist     applicants and then select the one that is better than all the applicants interviewed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/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B6049D-1B03-4B7A-A5CE-8741DFCE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25" y="1767750"/>
                <a:ext cx="386644" cy="570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D6DCD43-DA7C-4759-AA28-6192AEB1A74C}"/>
              </a:ext>
            </a:extLst>
          </p:cNvPr>
          <p:cNvSpPr/>
          <p:nvPr/>
        </p:nvSpPr>
        <p:spPr>
          <a:xfrm>
            <a:off x="2143069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612FA-9933-4029-B1CC-743E975150AB}"/>
              </a:ext>
            </a:extLst>
          </p:cNvPr>
          <p:cNvSpPr/>
          <p:nvPr/>
        </p:nvSpPr>
        <p:spPr>
          <a:xfrm>
            <a:off x="2902923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0F43D-F3FD-4F1A-BDFD-8758ADADAA7A}"/>
              </a:ext>
            </a:extLst>
          </p:cNvPr>
          <p:cNvSpPr/>
          <p:nvPr/>
        </p:nvSpPr>
        <p:spPr>
          <a:xfrm>
            <a:off x="3662777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CDBF-9347-448D-9CF0-033DA0FB43A8}"/>
              </a:ext>
            </a:extLst>
          </p:cNvPr>
          <p:cNvSpPr/>
          <p:nvPr/>
        </p:nvSpPr>
        <p:spPr>
          <a:xfrm>
            <a:off x="4422631" y="3465813"/>
            <a:ext cx="528730" cy="5287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0C912-28B2-498F-9134-3204876C82AB}"/>
              </a:ext>
            </a:extLst>
          </p:cNvPr>
          <p:cNvSpPr/>
          <p:nvPr/>
        </p:nvSpPr>
        <p:spPr>
          <a:xfrm>
            <a:off x="5182485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D6E65-27DD-428B-867A-F72B25A590C5}"/>
              </a:ext>
            </a:extLst>
          </p:cNvPr>
          <p:cNvSpPr/>
          <p:nvPr/>
        </p:nvSpPr>
        <p:spPr>
          <a:xfrm>
            <a:off x="5942339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33C-1169-439F-BF99-FB703CF173E9}"/>
              </a:ext>
            </a:extLst>
          </p:cNvPr>
          <p:cNvSpPr/>
          <p:nvPr/>
        </p:nvSpPr>
        <p:spPr>
          <a:xfrm>
            <a:off x="6702193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0764-DB18-450D-9975-3ED96D4B010B}"/>
              </a:ext>
            </a:extLst>
          </p:cNvPr>
          <p:cNvSpPr/>
          <p:nvPr/>
        </p:nvSpPr>
        <p:spPr>
          <a:xfrm>
            <a:off x="7462047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6F75F-E441-40B1-B98D-D5B3618FB8D4}"/>
              </a:ext>
            </a:extLst>
          </p:cNvPr>
          <p:cNvSpPr/>
          <p:nvPr/>
        </p:nvSpPr>
        <p:spPr>
          <a:xfrm>
            <a:off x="8221901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06A2-487C-4187-88AA-E6A2B13814FD}"/>
              </a:ext>
            </a:extLst>
          </p:cNvPr>
          <p:cNvSpPr/>
          <p:nvPr/>
        </p:nvSpPr>
        <p:spPr>
          <a:xfrm>
            <a:off x="8941964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3051-DDFA-4961-AC65-CBB5CFEB2765}"/>
              </a:ext>
            </a:extLst>
          </p:cNvPr>
          <p:cNvSpPr/>
          <p:nvPr/>
        </p:nvSpPr>
        <p:spPr>
          <a:xfrm>
            <a:off x="9701818" y="3465813"/>
            <a:ext cx="528730" cy="528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975D24-2F5B-4AE6-A09A-7FA70D266EFB}"/>
              </a:ext>
            </a:extLst>
          </p:cNvPr>
          <p:cNvSpPr/>
          <p:nvPr/>
        </p:nvSpPr>
        <p:spPr>
          <a:xfrm rot="5400000">
            <a:off x="3366932" y="3012471"/>
            <a:ext cx="360566" cy="28082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526B-253F-41F4-9C12-0D2342F740A8}"/>
              </a:ext>
            </a:extLst>
          </p:cNvPr>
          <p:cNvSpPr txBox="1"/>
          <p:nvPr/>
        </p:nvSpPr>
        <p:spPr>
          <a:xfrm>
            <a:off x="568019" y="4838691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solution is a „trade-off” between information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gain and number of potential candidates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295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THE SELECT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06AB3-70FB-4F24-A9CF-9C0515FDD723}"/>
              </a:ext>
            </a:extLst>
          </p:cNvPr>
          <p:cNvSpPr txBox="1"/>
          <p:nvPr/>
        </p:nvSpPr>
        <p:spPr>
          <a:xfrm>
            <a:off x="4318841" y="1499297"/>
            <a:ext cx="43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are after the second largest item)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C395A-8414-439C-BC0F-E6CCB2873CF6}"/>
              </a:ext>
            </a:extLst>
          </p:cNvPr>
          <p:cNvSpPr txBox="1"/>
          <p:nvPr/>
        </p:nvSpPr>
        <p:spPr>
          <a:xfrm>
            <a:off x="1170185" y="2045425"/>
            <a:ext cx="94311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	After partititoning there may be 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cases:</a:t>
            </a:r>
          </a:p>
          <a:p>
            <a:endParaRPr lang="hu-HU" u="sng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1.) k == pivot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It means we have found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(largest) item we are after because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this is how partitioning works: there are exactly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items that are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smaller than the pivot (in this case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pivot == k)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2.) k &lt; pivot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item is on the left side of the pivot, thats why we can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discard the other subarray (unlike quicksort)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3.) k &gt; pivot</a:t>
            </a:r>
            <a:r>
              <a:rPr lang="hu-HU" dirty="0">
                <a:solidFill>
                  <a:srgbClr val="00B0F0"/>
                </a:solidFill>
                <a:sym typeface="Wingdings" panose="05000000000000000000" pitchFamily="2" charset="2"/>
              </a:rPr>
              <a:t>       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k-th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smallest item is on the right side of the pivot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88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3C517A-ADC8-46F6-BD54-F1D93290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70"/>
              </p:ext>
            </p:extLst>
          </p:nvPr>
        </p:nvGraphicFramePr>
        <p:xfrm>
          <a:off x="2032000" y="1839108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best</a:t>
                      </a:r>
                      <a:r>
                        <a:rPr lang="hu-HU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-case performance</a:t>
                      </a:r>
                      <a:endParaRPr lang="hu-H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worst-case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average-case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EB8300-0E18-4905-82DB-B73C54E817FC}"/>
              </a:ext>
            </a:extLst>
          </p:cNvPr>
          <p:cNvSpPr txBox="1"/>
          <p:nvPr/>
        </p:nvSpPr>
        <p:spPr>
          <a:xfrm>
            <a:off x="6484326" y="25470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5383E-A4CD-4EDD-822E-DD4DC99C1585}"/>
              </a:ext>
            </a:extLst>
          </p:cNvPr>
          <p:cNvSpPr txBox="1"/>
          <p:nvPr/>
        </p:nvSpPr>
        <p:spPr>
          <a:xfrm>
            <a:off x="1987022" y="3769883"/>
            <a:ext cx="8504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  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quadratic running time complexity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find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sorted array and we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always choose the first element (smallest one)  to be the 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3F7-A99A-4F05-8A15-D4281460C9A5}"/>
              </a:ext>
            </a:extLst>
          </p:cNvPr>
          <p:cNvSpPr txBox="1"/>
          <p:nvPr/>
        </p:nvSpPr>
        <p:spPr>
          <a:xfrm>
            <a:off x="5659105" y="37166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338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Visuali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53263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C915F7-5CBF-4317-816A-236724B4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partition(index_first, index_last)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pivot = partition(index_first, index_last)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D46E49-6176-4623-B2F5-8FFCE74E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algorithms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smallest (or largest) item in a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a number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find the maximum item, the minimum item or the median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medians method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6DFEE8-E105-40AC-9053-2B164463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B5361-36EE-436A-A275-B5332651FB01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26344B-7AC0-4930-AB72-EC5E047C403D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8182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5014E5-F41D-4DCC-9F81-9C6436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1FDAB-4E66-4214-A652-436B6E9FAE0A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C369BD-8EF9-4FB6-956A-B966D2F934B6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32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B695B-9300-48EE-87B0-C044A757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DE5703-A601-471F-A7C6-5515A79A9A6D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F16318-57CC-4561-9D0F-6217B7AFC98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3413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2BEB8F-7134-4A5F-A06C-9F09E071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36F51-CE41-4078-BA3E-D7E22FBA9209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C2CA1-0C17-48DA-B122-AA5FD0D30A98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999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1E5996-0A33-4F71-B9EB-C7472A6A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6DE253-5689-4370-B93B-8085198335A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16CFA4-1548-4848-BEE5-B829DE1D4F33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8131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DD16D1-C052-4B29-A3AA-E7CBA49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4BBA6-324C-447F-B48F-6DA98CDEF250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53E5CC-B175-4F13-8C0F-6FC5BCB0666C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6381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825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49730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4778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033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the intuition that let’s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the sorted data structure (array) then we can find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 with index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k-1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inefficient approach if we want to find just a single item (maximum, minimum or the median)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has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in best-case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efficient solution if we want to find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rgbClr val="FFC000"/>
                </a:solidFill>
              </a:rPr>
              <a:t>	 </a:t>
            </a:r>
            <a:r>
              <a:rPr lang="hu-HU" b="1" dirty="0">
                <a:solidFill>
                  <a:srgbClr val="FFC000"/>
                </a:solidFill>
              </a:rPr>
              <a:t>SELECTION CAN BE REDUCED TO SORTING APPROACHES 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12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8552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25457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62774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99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6210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95278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94669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8705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3131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064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the intuition that let’s some proper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may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binary search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heaps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running time would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need some additional memory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in-place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which means that they do not need additional memory</a:t>
            </a:r>
            <a:endParaRPr lang="hu-HU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3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62896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285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9067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16578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39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pivot &gt; k’ </a:t>
            </a:r>
          </a:p>
          <a:p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36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AD16C-8DFA-4C58-A83C-31F557DE938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2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pivot &gt; k’ </a:t>
            </a:r>
          </a:p>
          <a:p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9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4ADDC-F60C-4851-A1D9-D40CFE67AD74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7E0DD2-44CD-4CF2-91E9-CE7106106BEB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96944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57519D-2479-4AB8-8569-AD91980E85AA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FF806-416B-4E33-A7E8-BDE0A19C4C54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57859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554916-A578-41E7-8CBC-9486B0AEFFC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C56C9D-1EB2-41B1-A3F7-4D40D4FBB4E0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192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 – Online Selection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algorithms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 methods that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process the input in a serial manner -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without having the entire input available from the start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here we do not know the whole input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keep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downloading 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find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order statistics (minimum, maximum or median) on the fly</a:t>
            </a:r>
          </a:p>
          <a:p>
            <a:r>
              <a:rPr lang="hu-HU" b="1" dirty="0">
                <a:solidFill>
                  <a:srgbClr val="FF7C80"/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do not know the values in advance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not find the best solution but we may have an „educated guess”  - we may find the item with high probability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b="1" i="1" dirty="0">
                <a:solidFill>
                  <a:srgbClr val="FFC000"/>
                </a:solidFill>
              </a:rPr>
              <a:t>secretary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51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CD1274-E69F-4AFA-84BD-7732B8254F38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9A4F8-1717-45B0-81A2-B97E16E03B60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84169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E905F9-6E17-4B9A-8C97-1F843958240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2A575C-7944-4B89-AA44-78701A1E8CA2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16400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1ACD9-38B3-4A71-A420-EFF15B5E63E9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B65D7F-B311-4D6D-B201-72BCE0AC73FA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9165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9FEC11-FB00-440F-AFF9-9837E10BB2AF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AF2AE-1FA8-4B41-BF6E-DDFCD0C320E6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91531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2E987-393A-48D0-9E99-8E676449DF77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0BAFB3-D3AD-46C2-ADA0-F0C5A4E11D1A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67791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89C94-EFA5-41E7-9612-711ACD390EE5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BA26FE-331F-46BA-A572-4CABEE46F70B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56941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3558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24426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7C8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4440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7C8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C3F6-8A55-4994-93C3-39384CBEDD8F}"/>
              </a:ext>
            </a:extLst>
          </p:cNvPr>
          <p:cNvCxnSpPr/>
          <p:nvPr/>
        </p:nvCxnSpPr>
        <p:spPr>
          <a:xfrm>
            <a:off x="438556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AACD06-8BAF-4B51-8A5C-0F0362E2EB77}"/>
              </a:ext>
            </a:extLst>
          </p:cNvPr>
          <p:cNvSpPr txBox="1"/>
          <p:nvPr/>
        </p:nvSpPr>
        <p:spPr>
          <a:xfrm>
            <a:off x="378636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212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98204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7FEE-C44D-454C-85D8-4ECF7BBEAE01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(int i = index_first; i &lt; index_last; i++)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(nums[i] &lt; nums[index_last])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6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65F5F-D10A-4EEE-893D-2F896B5D6A3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1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78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7D82E-4872-4AD3-8499-447EC91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65F5F-D10A-4EEE-893D-2F896B5D6A31}"/>
              </a:ext>
            </a:extLst>
          </p:cNvPr>
          <p:cNvSpPr/>
          <p:nvPr/>
        </p:nvSpPr>
        <p:spPr>
          <a:xfrm>
            <a:off x="2684920" y="3066162"/>
            <a:ext cx="7506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k’ = k - 1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pivot = 1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pivot &gt;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pivot - 1,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else if pivot &lt; k’ </a:t>
            </a: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return select(pivot + 1, 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, k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nums[k]</a:t>
            </a:r>
          </a:p>
          <a:p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68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753313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extremely sensitive to the pivot 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– of course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and smaller in every recursive call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are not able to discard  many items: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may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pivot selection approach is crucial (!!!)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74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we are looking for the smallest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wors-case scenario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happens when we pick the largest item in every iteration to be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and we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891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026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192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787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 selection algorithm designed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Tony Hoare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selecton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it is able to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smallest (largest) item in an unordered array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in best-case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words-case it has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  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quadratic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Hoare algorithm is an in-place approach – does not need additional memory (huge advantage)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59794-ACF0-455B-80E6-621FAA3F7A4B}"/>
              </a:ext>
            </a:extLst>
          </p:cNvPr>
          <p:cNvSpPr txBox="1"/>
          <p:nvPr/>
        </p:nvSpPr>
        <p:spPr>
          <a:xfrm>
            <a:off x="4927106" y="3516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60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14694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5734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9284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2346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9413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12215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47617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86778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4937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2819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344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concept is very similar to that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recursing into both side of the array we just take one side when dealing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quickselect – this is how we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end up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O(NlogN)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3670889"/>
            <a:ext cx="233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THE ALGORITHM</a:t>
            </a:r>
            <a:endParaRPr lang="en-GB" sz="24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6D7C8-2BD3-4F8B-853D-FAD0A1B92A40}"/>
              </a:ext>
            </a:extLst>
          </p:cNvPr>
          <p:cNvSpPr txBox="1"/>
          <p:nvPr/>
        </p:nvSpPr>
        <p:spPr>
          <a:xfrm>
            <a:off x="2521259" y="4350056"/>
            <a:ext cx="7793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so-called pivot item at random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partition the array (based on the value of the pivot)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 of recursion into both sides, we take just one side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87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64014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1916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8686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035641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82376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0678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63991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30502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0973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513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74656-B85A-40E0-B953-FF7EA05502FA}"/>
              </a:ext>
            </a:extLst>
          </p:cNvPr>
          <p:cNvSpPr txBox="1"/>
          <p:nvPr/>
        </p:nvSpPr>
        <p:spPr>
          <a:xfrm>
            <a:off x="909773" y="2060620"/>
            <a:ext cx="11043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method is just for partitioning the array according 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~ partition returns with the final position (index)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element</a:t>
            </a:r>
          </a:p>
        </p:txBody>
      </p:sp>
    </p:spTree>
    <p:extLst>
      <p:ext uri="{BB962C8B-B14F-4D97-AF65-F5344CB8AC3E}">
        <p14:creationId xmlns:p14="http://schemas.microsoft.com/office/powerpoint/2010/main" val="36199820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78525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39384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0425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027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77989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31685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0233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1772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09104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Advanced Selection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9765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41779</TotalTime>
  <Words>7740</Words>
  <Application>Microsoft Office PowerPoint</Application>
  <PresentationFormat>와이드스크린</PresentationFormat>
  <Paragraphs>1927</Paragraphs>
  <Slides>135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135</vt:i4>
      </vt:variant>
    </vt:vector>
  </HeadingPairs>
  <TitlesOfParts>
    <vt:vector size="142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Selection Algorithms (Algorithmic Problems)</vt:lpstr>
      <vt:lpstr>Selection Algorithms</vt:lpstr>
      <vt:lpstr>Selection Algorithms</vt:lpstr>
      <vt:lpstr>Selection Algorithms</vt:lpstr>
      <vt:lpstr>Selection – Online Selection Problem</vt:lpstr>
      <vt:lpstr>Quickselect Algorithm (Algorithmic Problems)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 Visualization (Algorithmic Problems)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Advanced Selection Algorithms (Algorithmic Problems)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Advanced Selection Algorithms</vt:lpstr>
      <vt:lpstr>Introselect Algorithm</vt:lpstr>
      <vt:lpstr>Secretary Problem (Algorithmic Problems)</vt:lpstr>
      <vt:lpstr>Secretary Problem</vt:lpstr>
      <vt:lpstr>Secretary Problem</vt:lpstr>
      <vt:lpstr>Secretary Problem</vt:lpstr>
      <vt:lpstr>Secretary Problem</vt:lpstr>
      <vt:lpstr>Secretary Problem - Solution</vt:lpstr>
      <vt:lpstr>Secretary Problem - Solution</vt:lpstr>
      <vt:lpstr>Secretary Problem - Solution</vt:lpstr>
      <vt:lpstr>Secretary Problem - Solution</vt:lpstr>
      <vt:lpstr>Secretary Problem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Hyunjin Kim</cp:lastModifiedBy>
  <cp:revision>241</cp:revision>
  <dcterms:created xsi:type="dcterms:W3CDTF">2015-02-15T18:13:13Z</dcterms:created>
  <dcterms:modified xsi:type="dcterms:W3CDTF">2023-04-06T12:20:17Z</dcterms:modified>
</cp:coreProperties>
</file>