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5" r:id="rId17"/>
    <p:sldId id="303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04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3"/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2023. 04. 07.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72A71-6884-4AE6-98D6-84551B9D3DD4}"/>
              </a:ext>
            </a:extLst>
          </p:cNvPr>
          <p:cNvSpPr txBox="1"/>
          <p:nvPr/>
        </p:nvSpPr>
        <p:spPr>
          <a:xfrm>
            <a:off x="3457115" y="4721282"/>
            <a:ext cx="3194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when we have to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that we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update previous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previous iterations)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3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6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1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6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F01A7-B225-4932-9C24-CF03168402F1}"/>
              </a:ext>
            </a:extLst>
          </p:cNvPr>
          <p:cNvSpPr txBox="1"/>
          <p:nvPr/>
        </p:nvSpPr>
        <p:spPr>
          <a:xfrm>
            <a:off x="5795577" y="4761958"/>
            <a:ext cx="215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 the solution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looking for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5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Advantage of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66757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7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0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4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form of </a:t>
            </a:r>
            <a:r>
              <a:rPr lang="en-GB" b="1" dirty="0">
                <a:solidFill>
                  <a:srgbClr val="0070C0"/>
                </a:solidFill>
              </a:rPr>
              <a:t>recursion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 algorithm for finding all solutions to some computational problems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constraint satisfaction problems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 is also important when solving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combinatorial optimization problems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(travelling salesman problem etc.)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often much faster than brute force enumeration of all complete candidates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>
                <a:solidFill>
                  <a:srgbClr val="FF0000"/>
                </a:solidFill>
              </a:rPr>
              <a:t>because</a:t>
            </a:r>
            <a:r>
              <a:rPr lang="en-US" i="1" dirty="0">
                <a:solidFill>
                  <a:srgbClr val="FF0000"/>
                </a:solidFill>
              </a:rPr>
              <a:t> it can eliminate a large number of candidates with a single test</a:t>
            </a:r>
            <a:endParaRPr lang="hu-HU" i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N-queens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Sudoku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4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5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0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8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64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7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64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0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7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4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approach: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consider and evaluate all the possible solutions (or states)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discard several bad states with one iteration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partial candidate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cannot be completed to a valid solution then we abandon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a solution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represent most of these problems with a </a:t>
            </a:r>
            <a:r>
              <a:rPr lang="hu-HU" b="1" dirty="0">
                <a:solidFill>
                  <a:srgbClr val="0070C0"/>
                </a:solidFill>
              </a:rPr>
              <a:t>tree structure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it is called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potential search tree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34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1B57F4-7904-495B-92AE-268039580672}"/>
              </a:ext>
            </a:extLst>
          </p:cNvPr>
          <p:cNvSpPr txBox="1"/>
          <p:nvPr/>
        </p:nvSpPr>
        <p:spPr>
          <a:xfrm>
            <a:off x="5487314" y="5251981"/>
            <a:ext cx="3177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you can see it takes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with brute-force search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the solution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07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00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40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21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53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9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42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6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53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partial candidate is the parent of the candidates that differ from it by a single extension step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leaves of the tree are the partial candidates that cannot be extended any further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traverses this search tree recursively, from the root down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like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hu-HU" b="1" dirty="0"/>
              <a:t>BACKTRACKING IS CALLED </a:t>
            </a:r>
            <a:r>
              <a:rPr lang="hu-HU" b="1" dirty="0">
                <a:solidFill>
                  <a:srgbClr val="0070C0"/>
                </a:solidFill>
              </a:rPr>
              <a:t>DEPTH-FIRST SEARCH </a:t>
            </a:r>
            <a:r>
              <a:rPr lang="hu-HU" b="1" dirty="0"/>
              <a:t>IF APPLIED ON TREES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24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42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483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66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Backtracking (Depth-First Search)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3689950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8065447" y="297899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2426702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953199" y="381787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3908253" y="2366648"/>
            <a:ext cx="2035277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2340220" cy="6123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45005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908253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4E89B9-C7DC-488E-A3B5-412F09635838}"/>
              </a:ext>
            </a:extLst>
          </p:cNvPr>
          <p:cNvSpPr/>
          <p:nvPr/>
        </p:nvSpPr>
        <p:spPr>
          <a:xfrm>
            <a:off x="6811074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9A2B67-649F-47AC-A90B-E5FEDB1E3598}"/>
              </a:ext>
            </a:extLst>
          </p:cNvPr>
          <p:cNvSpPr/>
          <p:nvPr/>
        </p:nvSpPr>
        <p:spPr>
          <a:xfrm>
            <a:off x="93375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D8C8EB-1156-4456-BEA8-2E75A740214C}"/>
              </a:ext>
            </a:extLst>
          </p:cNvPr>
          <p:cNvCxnSpPr>
            <a:endCxn id="28" idx="0"/>
          </p:cNvCxnSpPr>
          <p:nvPr/>
        </p:nvCxnSpPr>
        <p:spPr>
          <a:xfrm flipH="1">
            <a:off x="7029377" y="3418342"/>
            <a:ext cx="1263248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5539A-F224-48F5-BA26-7805FBE6348E}"/>
              </a:ext>
            </a:extLst>
          </p:cNvPr>
          <p:cNvCxnSpPr>
            <a:endCxn id="29" idx="0"/>
          </p:cNvCxnSpPr>
          <p:nvPr/>
        </p:nvCxnSpPr>
        <p:spPr>
          <a:xfrm>
            <a:off x="8292625" y="3418342"/>
            <a:ext cx="126324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77E0E5-777D-49DA-AF21-7096DBFE71AA}"/>
              </a:ext>
            </a:extLst>
          </p:cNvPr>
          <p:cNvSpPr/>
          <p:nvPr/>
        </p:nvSpPr>
        <p:spPr>
          <a:xfrm>
            <a:off x="1783437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265467-F227-4995-982B-CA58D590FC5D}"/>
              </a:ext>
            </a:extLst>
          </p:cNvPr>
          <p:cNvSpPr/>
          <p:nvPr/>
        </p:nvSpPr>
        <p:spPr>
          <a:xfrm>
            <a:off x="3058326" y="4616935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982A6-C6CD-4877-8882-FE0DB5FBC9C0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 flipH="1">
            <a:off x="2001740" y="4254478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396D10-2018-47F2-A067-FD89AD0E095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2645005" y="4254478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F7DFB8-77FA-40BA-AACC-BB3B156EF438}"/>
              </a:ext>
            </a:extLst>
          </p:cNvPr>
          <p:cNvSpPr/>
          <p:nvPr/>
        </p:nvSpPr>
        <p:spPr>
          <a:xfrm>
            <a:off x="4309934" y="4616933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519CA2-A045-454C-89E8-20F4935A9DF3}"/>
              </a:ext>
            </a:extLst>
          </p:cNvPr>
          <p:cNvSpPr/>
          <p:nvPr/>
        </p:nvSpPr>
        <p:spPr>
          <a:xfrm>
            <a:off x="5584823" y="4616934"/>
            <a:ext cx="436605" cy="43660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2B49DA-28A7-4926-80E9-501DC6ADA9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528237" y="4254477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C406A2-68BA-472E-8BEE-3009952435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71502" y="4254477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6C46C1-C960-43D5-87E0-1A09F81757E3}"/>
              </a:ext>
            </a:extLst>
          </p:cNvPr>
          <p:cNvSpPr/>
          <p:nvPr/>
        </p:nvSpPr>
        <p:spPr>
          <a:xfrm>
            <a:off x="6811074" y="4616934"/>
            <a:ext cx="436605" cy="43660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71C28-B38B-46C5-8CB1-724381E0E307}"/>
              </a:ext>
            </a:extLst>
          </p:cNvPr>
          <p:cNvCxnSpPr>
            <a:cxnSpLocks/>
            <a:stCxn id="28" idx="4"/>
            <a:endCxn id="48" idx="0"/>
          </p:cNvCxnSpPr>
          <p:nvPr/>
        </p:nvCxnSpPr>
        <p:spPr>
          <a:xfrm>
            <a:off x="7029377" y="4254478"/>
            <a:ext cx="0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18E08AF-8F5A-4AA9-BAE8-74E8A56A51CF}"/>
              </a:ext>
            </a:extLst>
          </p:cNvPr>
          <p:cNvSpPr/>
          <p:nvPr/>
        </p:nvSpPr>
        <p:spPr>
          <a:xfrm>
            <a:off x="8706977" y="4616932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E30962-30DB-4CA4-A2A4-F23642075AFA}"/>
              </a:ext>
            </a:extLst>
          </p:cNvPr>
          <p:cNvSpPr/>
          <p:nvPr/>
        </p:nvSpPr>
        <p:spPr>
          <a:xfrm>
            <a:off x="9981866" y="461693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608C14-B902-4A42-9B7F-9645D3E556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925280" y="4254476"/>
            <a:ext cx="643265" cy="3624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89AA3-C03F-4ACF-A604-CF5FBC0D51F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68545" y="4254476"/>
            <a:ext cx="631624" cy="3624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28FFBBD-EB98-4043-A4A9-7C0AA280ED6D}"/>
              </a:ext>
            </a:extLst>
          </p:cNvPr>
          <p:cNvSpPr txBox="1"/>
          <p:nvPr/>
        </p:nvSpPr>
        <p:spPr>
          <a:xfrm>
            <a:off x="5740171" y="5269737"/>
            <a:ext cx="2671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you can see it takes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with backtracking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the solution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9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209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 is also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vice versa)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20D1F9-FE2E-4153-A9EB-813469FD5F70}"/>
              </a:ext>
            </a:extLst>
          </p:cNvPr>
          <p:cNvSpPr txBox="1">
            <a:spLocks/>
          </p:cNvSpPr>
          <p:nvPr/>
        </p:nvSpPr>
        <p:spPr>
          <a:xfrm>
            <a:off x="1733626" y="2413428"/>
            <a:ext cx="8946541" cy="353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every node the algorithm checks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whether 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		     given node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can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completed to 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solution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can not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whole subtree is skipped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(this is the key advantage of backtracking)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recursively enumerates all subtree of the node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0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1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9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73551C-62BD-45C0-BB0E-8F10E153BC3A}"/>
              </a:ext>
            </a:extLst>
          </p:cNvPr>
          <p:cNvSpPr/>
          <p:nvPr/>
        </p:nvSpPr>
        <p:spPr>
          <a:xfrm>
            <a:off x="4098323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989AE-B06C-4CD2-89E5-3D6E5B587911}"/>
              </a:ext>
            </a:extLst>
          </p:cNvPr>
          <p:cNvSpPr/>
          <p:nvPr/>
        </p:nvSpPr>
        <p:spPr>
          <a:xfrm>
            <a:off x="7451121" y="2981737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C48C-0641-4AB3-B8E0-45E6E0A696A2}"/>
              </a:ext>
            </a:extLst>
          </p:cNvPr>
          <p:cNvSpPr/>
          <p:nvPr/>
        </p:nvSpPr>
        <p:spPr>
          <a:xfrm>
            <a:off x="3386171" y="3817873"/>
            <a:ext cx="436605" cy="43660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21B83-F1B1-41E1-BEE1-ED1F6730B35F}"/>
              </a:ext>
            </a:extLst>
          </p:cNvPr>
          <p:cNvSpPr/>
          <p:nvPr/>
        </p:nvSpPr>
        <p:spPr>
          <a:xfrm>
            <a:off x="4867722" y="381787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F243D-B020-46DA-9AB7-441EBECD5B3C}"/>
              </a:ext>
            </a:extLst>
          </p:cNvPr>
          <p:cNvSpPr txBox="1"/>
          <p:nvPr/>
        </p:nvSpPr>
        <p:spPr>
          <a:xfrm>
            <a:off x="5054444" y="1715178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CDF9E-EC77-4C3D-8AAD-17A2AC5BACEB}"/>
              </a:ext>
            </a:extLst>
          </p:cNvPr>
          <p:cNvCxnSpPr>
            <a:cxnSpLocks/>
            <a:stCxn id="62" idx="4"/>
            <a:endCxn id="7" idx="0"/>
          </p:cNvCxnSpPr>
          <p:nvPr/>
        </p:nvCxnSpPr>
        <p:spPr>
          <a:xfrm flipH="1">
            <a:off x="4316626" y="2366648"/>
            <a:ext cx="162690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3459E-0954-47FE-BAA9-47F28E056A46}"/>
              </a:ext>
            </a:extLst>
          </p:cNvPr>
          <p:cNvCxnSpPr>
            <a:cxnSpLocks/>
            <a:stCxn id="62" idx="4"/>
            <a:endCxn id="9" idx="0"/>
          </p:cNvCxnSpPr>
          <p:nvPr/>
        </p:nvCxnSpPr>
        <p:spPr>
          <a:xfrm>
            <a:off x="5943530" y="2366648"/>
            <a:ext cx="1725894" cy="6150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F621-1A64-4C37-9414-32EF2C1F133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3604474" y="3418342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4BC07-6A77-448E-91A9-8C22621BE71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316626" y="3418342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CED594-E88F-4739-88BD-C84471EE4005}"/>
              </a:ext>
            </a:extLst>
          </p:cNvPr>
          <p:cNvSpPr/>
          <p:nvPr/>
        </p:nvSpPr>
        <p:spPr>
          <a:xfrm>
            <a:off x="6739806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18AD6-0E5D-41A6-B8A6-C34268A7CC6D}"/>
              </a:ext>
            </a:extLst>
          </p:cNvPr>
          <p:cNvSpPr/>
          <p:nvPr/>
        </p:nvSpPr>
        <p:spPr>
          <a:xfrm>
            <a:off x="8221357" y="3815128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70E86-17C1-493A-8DF5-08953B9F5EA4}"/>
              </a:ext>
            </a:extLst>
          </p:cNvPr>
          <p:cNvCxnSpPr>
            <a:endCxn id="17" idx="0"/>
          </p:cNvCxnSpPr>
          <p:nvPr/>
        </p:nvCxnSpPr>
        <p:spPr>
          <a:xfrm flipH="1">
            <a:off x="6958109" y="3415597"/>
            <a:ext cx="712152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DC0DB-6991-4DA6-9070-B11689A41FF9}"/>
              </a:ext>
            </a:extLst>
          </p:cNvPr>
          <p:cNvCxnSpPr>
            <a:endCxn id="18" idx="0"/>
          </p:cNvCxnSpPr>
          <p:nvPr/>
        </p:nvCxnSpPr>
        <p:spPr>
          <a:xfrm>
            <a:off x="7670261" y="3415597"/>
            <a:ext cx="769399" cy="399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DDCD6-4A08-42CA-950D-AFC7BDAE5B47}"/>
              </a:ext>
            </a:extLst>
          </p:cNvPr>
          <p:cNvSpPr txBox="1"/>
          <p:nvPr/>
        </p:nvSpPr>
        <p:spPr>
          <a:xfrm>
            <a:off x="327409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EDA5-05D6-4F58-A8F8-A0B7692A3D8B}"/>
              </a:ext>
            </a:extLst>
          </p:cNvPr>
          <p:cNvSpPr txBox="1"/>
          <p:nvPr/>
        </p:nvSpPr>
        <p:spPr>
          <a:xfrm>
            <a:off x="4755645" y="428467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6ADB1-3416-4562-BB14-98A8DFD19DBB}"/>
              </a:ext>
            </a:extLst>
          </p:cNvPr>
          <p:cNvSpPr txBox="1"/>
          <p:nvPr/>
        </p:nvSpPr>
        <p:spPr>
          <a:xfrm>
            <a:off x="6478649" y="42846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D0278-8A62-492D-8FB6-22DB139F2D27}"/>
              </a:ext>
            </a:extLst>
          </p:cNvPr>
          <p:cNvSpPr txBox="1"/>
          <p:nvPr/>
        </p:nvSpPr>
        <p:spPr>
          <a:xfrm>
            <a:off x="8109280" y="4281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BAD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87384-C298-4DFF-AB9A-03000048A3EC}"/>
              </a:ext>
            </a:extLst>
          </p:cNvPr>
          <p:cNvSpPr/>
          <p:nvPr/>
        </p:nvSpPr>
        <p:spPr>
          <a:xfrm>
            <a:off x="5725227" y="1930043"/>
            <a:ext cx="436605" cy="436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8B99B-A8F5-4EF0-9B1E-B284C05A792C}"/>
              </a:ext>
            </a:extLst>
          </p:cNvPr>
          <p:cNvSpPr txBox="1"/>
          <p:nvPr/>
        </p:nvSpPr>
        <p:spPr>
          <a:xfrm>
            <a:off x="549049" y="2599874"/>
            <a:ext cx="3194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when we have to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that we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update previous values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previous iterations)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3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42801</TotalTime>
  <Words>964</Words>
  <Application>Microsoft Office PowerPoint</Application>
  <PresentationFormat>와이드스크린</PresentationFormat>
  <Paragraphs>584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Backtracking (Algorithmic Problems)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Backtracking Algorithms</vt:lpstr>
      <vt:lpstr>Advantage of Backtracking (Algorithmic Problems)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  <vt:lpstr>Backtracking (Depth-First Search)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Hyunjin Kim</cp:lastModifiedBy>
  <cp:revision>250</cp:revision>
  <dcterms:created xsi:type="dcterms:W3CDTF">2015-02-15T18:13:13Z</dcterms:created>
  <dcterms:modified xsi:type="dcterms:W3CDTF">2023-04-07T01:27:36Z</dcterms:modified>
</cp:coreProperties>
</file>