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628" r:id="rId3"/>
    <p:sldId id="647" r:id="rId4"/>
    <p:sldId id="697" r:id="rId5"/>
    <p:sldId id="698" r:id="rId6"/>
    <p:sldId id="648" r:id="rId7"/>
    <p:sldId id="649" r:id="rId8"/>
    <p:sldId id="650" r:id="rId9"/>
    <p:sldId id="658" r:id="rId10"/>
    <p:sldId id="652" r:id="rId11"/>
    <p:sldId id="653" r:id="rId12"/>
    <p:sldId id="655" r:id="rId13"/>
    <p:sldId id="656" r:id="rId14"/>
    <p:sldId id="657" r:id="rId15"/>
    <p:sldId id="659" r:id="rId16"/>
    <p:sldId id="660" r:id="rId17"/>
    <p:sldId id="661" r:id="rId18"/>
    <p:sldId id="662" r:id="rId19"/>
    <p:sldId id="663" r:id="rId20"/>
    <p:sldId id="664" r:id="rId21"/>
    <p:sldId id="665" r:id="rId22"/>
    <p:sldId id="666" r:id="rId23"/>
    <p:sldId id="667" r:id="rId24"/>
    <p:sldId id="668" r:id="rId25"/>
    <p:sldId id="670" r:id="rId26"/>
    <p:sldId id="671" r:id="rId27"/>
    <p:sldId id="672" r:id="rId28"/>
    <p:sldId id="673" r:id="rId29"/>
    <p:sldId id="674" r:id="rId30"/>
    <p:sldId id="675" r:id="rId31"/>
    <p:sldId id="676" r:id="rId32"/>
    <p:sldId id="677" r:id="rId33"/>
    <p:sldId id="678" r:id="rId34"/>
    <p:sldId id="681" r:id="rId35"/>
    <p:sldId id="679" r:id="rId36"/>
    <p:sldId id="680" r:id="rId37"/>
    <p:sldId id="682" r:id="rId38"/>
    <p:sldId id="684" r:id="rId39"/>
    <p:sldId id="685" r:id="rId40"/>
    <p:sldId id="686" r:id="rId41"/>
    <p:sldId id="687" r:id="rId42"/>
    <p:sldId id="688" r:id="rId43"/>
    <p:sldId id="689" r:id="rId44"/>
    <p:sldId id="690" r:id="rId45"/>
    <p:sldId id="691" r:id="rId46"/>
    <p:sldId id="692" r:id="rId47"/>
    <p:sldId id="693" r:id="rId48"/>
    <p:sldId id="694" r:id="rId49"/>
    <p:sldId id="695" r:id="rId50"/>
    <p:sldId id="696" r:id="rId51"/>
    <p:sldId id="646" r:id="rId52"/>
    <p:sldId id="629" r:id="rId53"/>
    <p:sldId id="630" r:id="rId54"/>
    <p:sldId id="631" r:id="rId55"/>
    <p:sldId id="632" r:id="rId56"/>
    <p:sldId id="633" r:id="rId57"/>
    <p:sldId id="634" r:id="rId58"/>
    <p:sldId id="635" r:id="rId59"/>
    <p:sldId id="636" r:id="rId60"/>
    <p:sldId id="637" r:id="rId61"/>
    <p:sldId id="638" r:id="rId62"/>
    <p:sldId id="639" r:id="rId63"/>
    <p:sldId id="640" r:id="rId64"/>
    <p:sldId id="641" r:id="rId65"/>
    <p:sldId id="642" r:id="rId66"/>
    <p:sldId id="643" r:id="rId67"/>
    <p:sldId id="644" r:id="rId68"/>
    <p:sldId id="645" r:id="rId69"/>
    <p:sldId id="271" r:id="rId70"/>
    <p:sldId id="506" r:id="rId71"/>
    <p:sldId id="508" r:id="rId72"/>
    <p:sldId id="509" r:id="rId73"/>
    <p:sldId id="510" r:id="rId74"/>
    <p:sldId id="511" r:id="rId75"/>
    <p:sldId id="512" r:id="rId76"/>
    <p:sldId id="513" r:id="rId77"/>
    <p:sldId id="515" r:id="rId78"/>
    <p:sldId id="514" r:id="rId79"/>
    <p:sldId id="516" r:id="rId80"/>
    <p:sldId id="517" r:id="rId81"/>
    <p:sldId id="518" r:id="rId82"/>
    <p:sldId id="519" r:id="rId83"/>
    <p:sldId id="520" r:id="rId84"/>
    <p:sldId id="522" r:id="rId85"/>
    <p:sldId id="523" r:id="rId86"/>
    <p:sldId id="524" r:id="rId87"/>
    <p:sldId id="525" r:id="rId88"/>
    <p:sldId id="526" r:id="rId89"/>
    <p:sldId id="527" r:id="rId90"/>
    <p:sldId id="528" r:id="rId91"/>
    <p:sldId id="529" r:id="rId92"/>
    <p:sldId id="530" r:id="rId93"/>
    <p:sldId id="531" r:id="rId94"/>
    <p:sldId id="532" r:id="rId95"/>
    <p:sldId id="533" r:id="rId96"/>
    <p:sldId id="534" r:id="rId97"/>
    <p:sldId id="535" r:id="rId98"/>
    <p:sldId id="536" r:id="rId99"/>
    <p:sldId id="537" r:id="rId100"/>
    <p:sldId id="538" r:id="rId101"/>
    <p:sldId id="539" r:id="rId102"/>
    <p:sldId id="540" r:id="rId103"/>
    <p:sldId id="541" r:id="rId104"/>
    <p:sldId id="542" r:id="rId105"/>
    <p:sldId id="543" r:id="rId106"/>
    <p:sldId id="544" r:id="rId107"/>
    <p:sldId id="549" r:id="rId108"/>
    <p:sldId id="546" r:id="rId109"/>
    <p:sldId id="547" r:id="rId110"/>
    <p:sldId id="548" r:id="rId111"/>
    <p:sldId id="550" r:id="rId112"/>
    <p:sldId id="551" r:id="rId113"/>
    <p:sldId id="552" r:id="rId114"/>
    <p:sldId id="553" r:id="rId115"/>
    <p:sldId id="554" r:id="rId116"/>
    <p:sldId id="555" r:id="rId117"/>
    <p:sldId id="556" r:id="rId118"/>
    <p:sldId id="557" r:id="rId119"/>
    <p:sldId id="558" r:id="rId120"/>
    <p:sldId id="559" r:id="rId121"/>
    <p:sldId id="560" r:id="rId122"/>
    <p:sldId id="562" r:id="rId123"/>
    <p:sldId id="561" r:id="rId124"/>
    <p:sldId id="563" r:id="rId125"/>
    <p:sldId id="564" r:id="rId126"/>
    <p:sldId id="565" r:id="rId127"/>
    <p:sldId id="566" r:id="rId128"/>
    <p:sldId id="567" r:id="rId129"/>
    <p:sldId id="568" r:id="rId130"/>
    <p:sldId id="569" r:id="rId131"/>
    <p:sldId id="570" r:id="rId132"/>
    <p:sldId id="571" r:id="rId133"/>
    <p:sldId id="572" r:id="rId134"/>
    <p:sldId id="573" r:id="rId135"/>
    <p:sldId id="574" r:id="rId136"/>
    <p:sldId id="575" r:id="rId137"/>
    <p:sldId id="576" r:id="rId138"/>
    <p:sldId id="577" r:id="rId139"/>
    <p:sldId id="578" r:id="rId140"/>
    <p:sldId id="579" r:id="rId141"/>
    <p:sldId id="580" r:id="rId142"/>
    <p:sldId id="581" r:id="rId143"/>
    <p:sldId id="582" r:id="rId144"/>
    <p:sldId id="583" r:id="rId145"/>
    <p:sldId id="584" r:id="rId146"/>
    <p:sldId id="585" r:id="rId147"/>
    <p:sldId id="586" r:id="rId148"/>
    <p:sldId id="587" r:id="rId149"/>
    <p:sldId id="588" r:id="rId150"/>
    <p:sldId id="589" r:id="rId151"/>
    <p:sldId id="590" r:id="rId152"/>
    <p:sldId id="614" r:id="rId153"/>
    <p:sldId id="616" r:id="rId154"/>
    <p:sldId id="617" r:id="rId155"/>
    <p:sldId id="618" r:id="rId156"/>
    <p:sldId id="619" r:id="rId157"/>
    <p:sldId id="620" r:id="rId158"/>
    <p:sldId id="621" r:id="rId159"/>
    <p:sldId id="622" r:id="rId160"/>
    <p:sldId id="623" r:id="rId161"/>
    <p:sldId id="624" r:id="rId162"/>
    <p:sldId id="625" r:id="rId163"/>
    <p:sldId id="626" r:id="rId164"/>
    <p:sldId id="615" r:id="rId165"/>
    <p:sldId id="594" r:id="rId166"/>
    <p:sldId id="595" r:id="rId167"/>
    <p:sldId id="596" r:id="rId168"/>
    <p:sldId id="597" r:id="rId169"/>
    <p:sldId id="598" r:id="rId170"/>
    <p:sldId id="599" r:id="rId171"/>
    <p:sldId id="600" r:id="rId172"/>
    <p:sldId id="601" r:id="rId173"/>
    <p:sldId id="602" r:id="rId174"/>
    <p:sldId id="603" r:id="rId175"/>
    <p:sldId id="604" r:id="rId176"/>
    <p:sldId id="605" r:id="rId177"/>
    <p:sldId id="606" r:id="rId178"/>
    <p:sldId id="607" r:id="rId179"/>
    <p:sldId id="608" r:id="rId180"/>
    <p:sldId id="609" r:id="rId181"/>
    <p:sldId id="610" r:id="rId182"/>
    <p:sldId id="611" r:id="rId183"/>
    <p:sldId id="612" r:id="rId184"/>
    <p:sldId id="613" r:id="rId185"/>
    <p:sldId id="592" r:id="rId186"/>
    <p:sldId id="591" r:id="rId187"/>
    <p:sldId id="627" r:id="rId188"/>
    <p:sldId id="505" r:id="rId189"/>
    <p:sldId id="325" r:id="rId190"/>
    <p:sldId id="273" r:id="rId191"/>
    <p:sldId id="326" r:id="rId192"/>
    <p:sldId id="327" r:id="rId193"/>
    <p:sldId id="328" r:id="rId194"/>
    <p:sldId id="329" r:id="rId195"/>
    <p:sldId id="330" r:id="rId196"/>
    <p:sldId id="331" r:id="rId197"/>
    <p:sldId id="332" r:id="rId198"/>
    <p:sldId id="333" r:id="rId199"/>
    <p:sldId id="334" r:id="rId200"/>
    <p:sldId id="335" r:id="rId201"/>
    <p:sldId id="336" r:id="rId202"/>
    <p:sldId id="337" r:id="rId203"/>
    <p:sldId id="338" r:id="rId204"/>
    <p:sldId id="339" r:id="rId205"/>
    <p:sldId id="340" r:id="rId206"/>
    <p:sldId id="341" r:id="rId207"/>
    <p:sldId id="342" r:id="rId208"/>
    <p:sldId id="343" r:id="rId209"/>
    <p:sldId id="344" r:id="rId210"/>
    <p:sldId id="345" r:id="rId211"/>
    <p:sldId id="346" r:id="rId212"/>
    <p:sldId id="347" r:id="rId213"/>
    <p:sldId id="348" r:id="rId214"/>
    <p:sldId id="349" r:id="rId215"/>
    <p:sldId id="350" r:id="rId216"/>
    <p:sldId id="351" r:id="rId217"/>
    <p:sldId id="352" r:id="rId218"/>
    <p:sldId id="353" r:id="rId219"/>
    <p:sldId id="354" r:id="rId220"/>
    <p:sldId id="355" r:id="rId221"/>
    <p:sldId id="356" r:id="rId222"/>
    <p:sldId id="357" r:id="rId223"/>
    <p:sldId id="358" r:id="rId224"/>
    <p:sldId id="359" r:id="rId225"/>
    <p:sldId id="360" r:id="rId226"/>
    <p:sldId id="361" r:id="rId227"/>
    <p:sldId id="362" r:id="rId228"/>
    <p:sldId id="363" r:id="rId229"/>
    <p:sldId id="364" r:id="rId230"/>
    <p:sldId id="365" r:id="rId231"/>
    <p:sldId id="366" r:id="rId232"/>
    <p:sldId id="367" r:id="rId233"/>
    <p:sldId id="305" r:id="rId234"/>
    <p:sldId id="368" r:id="rId235"/>
    <p:sldId id="369" r:id="rId236"/>
    <p:sldId id="370" r:id="rId237"/>
    <p:sldId id="371" r:id="rId238"/>
    <p:sldId id="372" r:id="rId239"/>
    <p:sldId id="373" r:id="rId240"/>
    <p:sldId id="374" r:id="rId241"/>
    <p:sldId id="375" r:id="rId242"/>
    <p:sldId id="376" r:id="rId243"/>
    <p:sldId id="377" r:id="rId244"/>
    <p:sldId id="378" r:id="rId245"/>
    <p:sldId id="379" r:id="rId246"/>
    <p:sldId id="380" r:id="rId247"/>
    <p:sldId id="381" r:id="rId248"/>
    <p:sldId id="382" r:id="rId249"/>
    <p:sldId id="383" r:id="rId250"/>
    <p:sldId id="384" r:id="rId251"/>
    <p:sldId id="385" r:id="rId252"/>
    <p:sldId id="386" r:id="rId253"/>
    <p:sldId id="387" r:id="rId254"/>
    <p:sldId id="388" r:id="rId255"/>
    <p:sldId id="389" r:id="rId256"/>
    <p:sldId id="390" r:id="rId257"/>
    <p:sldId id="391" r:id="rId258"/>
    <p:sldId id="392" r:id="rId259"/>
    <p:sldId id="393" r:id="rId260"/>
    <p:sldId id="394" r:id="rId261"/>
    <p:sldId id="395" r:id="rId262"/>
    <p:sldId id="396" r:id="rId263"/>
    <p:sldId id="397" r:id="rId264"/>
    <p:sldId id="398" r:id="rId265"/>
    <p:sldId id="399" r:id="rId266"/>
    <p:sldId id="400" r:id="rId267"/>
    <p:sldId id="401" r:id="rId268"/>
    <p:sldId id="402" r:id="rId269"/>
    <p:sldId id="403" r:id="rId270"/>
    <p:sldId id="404" r:id="rId271"/>
    <p:sldId id="405" r:id="rId272"/>
    <p:sldId id="406" r:id="rId273"/>
    <p:sldId id="407" r:id="rId274"/>
    <p:sldId id="408" r:id="rId275"/>
    <p:sldId id="409" r:id="rId276"/>
    <p:sldId id="410" r:id="rId277"/>
    <p:sldId id="411" r:id="rId278"/>
    <p:sldId id="412" r:id="rId279"/>
    <p:sldId id="413" r:id="rId280"/>
    <p:sldId id="414" r:id="rId281"/>
    <p:sldId id="419" r:id="rId282"/>
    <p:sldId id="415" r:id="rId283"/>
    <p:sldId id="416" r:id="rId284"/>
    <p:sldId id="417" r:id="rId285"/>
    <p:sldId id="418" r:id="rId286"/>
    <p:sldId id="420" r:id="rId287"/>
    <p:sldId id="421" r:id="rId288"/>
    <p:sldId id="422" r:id="rId289"/>
    <p:sldId id="423" r:id="rId290"/>
    <p:sldId id="424" r:id="rId291"/>
    <p:sldId id="425" r:id="rId292"/>
    <p:sldId id="426" r:id="rId293"/>
    <p:sldId id="427" r:id="rId294"/>
    <p:sldId id="428" r:id="rId295"/>
    <p:sldId id="429" r:id="rId296"/>
    <p:sldId id="430" r:id="rId297"/>
    <p:sldId id="431" r:id="rId298"/>
    <p:sldId id="432" r:id="rId299"/>
    <p:sldId id="433" r:id="rId300"/>
    <p:sldId id="434" r:id="rId301"/>
    <p:sldId id="435" r:id="rId302"/>
    <p:sldId id="436" r:id="rId303"/>
    <p:sldId id="437" r:id="rId304"/>
    <p:sldId id="438" r:id="rId305"/>
    <p:sldId id="440" r:id="rId306"/>
    <p:sldId id="441" r:id="rId307"/>
    <p:sldId id="442" r:id="rId308"/>
    <p:sldId id="443" r:id="rId309"/>
    <p:sldId id="444" r:id="rId310"/>
    <p:sldId id="446" r:id="rId311"/>
    <p:sldId id="447" r:id="rId312"/>
    <p:sldId id="448" r:id="rId313"/>
    <p:sldId id="449" r:id="rId314"/>
    <p:sldId id="450" r:id="rId315"/>
    <p:sldId id="451" r:id="rId316"/>
    <p:sldId id="456" r:id="rId317"/>
    <p:sldId id="457" r:id="rId318"/>
    <p:sldId id="452" r:id="rId319"/>
    <p:sldId id="453" r:id="rId320"/>
    <p:sldId id="458" r:id="rId321"/>
    <p:sldId id="459" r:id="rId322"/>
    <p:sldId id="460" r:id="rId323"/>
    <p:sldId id="461" r:id="rId324"/>
    <p:sldId id="462" r:id="rId325"/>
    <p:sldId id="463" r:id="rId326"/>
    <p:sldId id="464" r:id="rId327"/>
    <p:sldId id="465" r:id="rId328"/>
    <p:sldId id="466" r:id="rId329"/>
    <p:sldId id="467" r:id="rId330"/>
    <p:sldId id="468" r:id="rId331"/>
    <p:sldId id="469" r:id="rId332"/>
    <p:sldId id="471" r:id="rId333"/>
    <p:sldId id="504" r:id="rId334"/>
    <p:sldId id="470" r:id="rId335"/>
    <p:sldId id="472" r:id="rId336"/>
    <p:sldId id="473" r:id="rId337"/>
    <p:sldId id="474" r:id="rId338"/>
    <p:sldId id="475" r:id="rId339"/>
    <p:sldId id="476" r:id="rId340"/>
    <p:sldId id="477" r:id="rId341"/>
    <p:sldId id="478" r:id="rId342"/>
    <p:sldId id="479" r:id="rId343"/>
    <p:sldId id="480" r:id="rId344"/>
    <p:sldId id="481" r:id="rId345"/>
    <p:sldId id="482" r:id="rId346"/>
    <p:sldId id="483" r:id="rId347"/>
    <p:sldId id="484" r:id="rId348"/>
    <p:sldId id="485" r:id="rId349"/>
    <p:sldId id="486" r:id="rId350"/>
    <p:sldId id="487" r:id="rId351"/>
    <p:sldId id="488" r:id="rId352"/>
    <p:sldId id="489" r:id="rId353"/>
    <p:sldId id="490" r:id="rId354"/>
    <p:sldId id="491" r:id="rId355"/>
    <p:sldId id="492" r:id="rId356"/>
    <p:sldId id="493" r:id="rId357"/>
    <p:sldId id="494" r:id="rId358"/>
    <p:sldId id="495" r:id="rId359"/>
    <p:sldId id="496" r:id="rId360"/>
    <p:sldId id="497" r:id="rId361"/>
    <p:sldId id="498" r:id="rId362"/>
    <p:sldId id="499" r:id="rId363"/>
    <p:sldId id="500" r:id="rId364"/>
    <p:sldId id="501" r:id="rId365"/>
    <p:sldId id="502" r:id="rId366"/>
    <p:sldId id="503" r:id="rId36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F7D0A8-4224-47F0-AE10-D4062F8DA300}">
          <p14:sldIdLst>
            <p14:sldId id="270"/>
            <p14:sldId id="628"/>
            <p14:sldId id="647"/>
            <p14:sldId id="697"/>
            <p14:sldId id="698"/>
            <p14:sldId id="648"/>
            <p14:sldId id="649"/>
            <p14:sldId id="650"/>
            <p14:sldId id="658"/>
            <p14:sldId id="652"/>
            <p14:sldId id="653"/>
            <p14:sldId id="655"/>
            <p14:sldId id="656"/>
            <p14:sldId id="657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81"/>
            <p14:sldId id="679"/>
            <p14:sldId id="680"/>
            <p14:sldId id="682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46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271"/>
            <p14:sldId id="506"/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516"/>
            <p14:sldId id="517"/>
            <p14:sldId id="518"/>
            <p14:sldId id="519"/>
            <p14:sldId id="520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9"/>
            <p14:sldId id="546"/>
            <p14:sldId id="547"/>
            <p14:sldId id="548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2"/>
            <p14:sldId id="561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614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15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592"/>
            <p14:sldId id="591"/>
            <p14:sldId id="627"/>
            <p14:sldId id="505"/>
            <p14:sldId id="325"/>
            <p14:sldId id="273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05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9"/>
            <p14:sldId id="415"/>
            <p14:sldId id="416"/>
            <p14:sldId id="417"/>
            <p14:sldId id="418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40"/>
            <p14:sldId id="441"/>
            <p14:sldId id="442"/>
            <p14:sldId id="443"/>
            <p14:sldId id="444"/>
            <p14:sldId id="446"/>
            <p14:sldId id="447"/>
            <p14:sldId id="448"/>
            <p14:sldId id="449"/>
            <p14:sldId id="450"/>
            <p14:sldId id="451"/>
            <p14:sldId id="456"/>
            <p14:sldId id="457"/>
            <p14:sldId id="452"/>
            <p14:sldId id="453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1"/>
            <p14:sldId id="504"/>
            <p14:sldId id="470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presProps" Target="presProps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viewProps" Target="viewProps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theme" Target="theme/theme1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slide" Target="slides/slide349.xml"/><Relationship Id="rId355" Type="http://schemas.openxmlformats.org/officeDocument/2006/relationships/slide" Target="slides/slide354.xml"/><Relationship Id="rId37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2021. 02. 13.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05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2021. 02. 13.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5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2021. 02. 13.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7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2021. 02. 13.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88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2021. 02. 13.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2021. 02. 13.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6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2021. 02. 13.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3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2021. 02. 13.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2021. 02. 13.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49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2021. 02. 13.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2021. 02. 13.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80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975C-879E-4ADC-97CB-23B39C64B811}" type="datetimeFigureOut">
              <a:rPr lang="hu-HU" smtClean="0"/>
              <a:t>2021. 02. 13.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9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7200" b="1" dirty="0"/>
              <a:t>Advanced Algorithms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(Python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249039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6888" y="4374292"/>
            <a:ext cx="6027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calculate the sum of all the previous numbers for</a:t>
            </a:r>
          </a:p>
          <a:p>
            <a:r>
              <a:rPr lang="hu-HU" dirty="0"/>
              <a:t>	the binary ranges </a:t>
            </a:r>
            <a:r>
              <a:rPr lang="hu-HU" b="1" dirty="0"/>
              <a:t>[1,2,4,8]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u="sng" dirty="0"/>
              <a:t>Note</a:t>
            </a:r>
            <a:r>
              <a:rPr lang="hu-HU" dirty="0"/>
              <a:t>: </a:t>
            </a:r>
            <a:r>
              <a:rPr lang="hu-HU" b="1" dirty="0"/>
              <a:t>16</a:t>
            </a:r>
            <a:r>
              <a:rPr lang="hu-HU" dirty="0"/>
              <a:t> is out of the range of the array !!!</a:t>
            </a:r>
          </a:p>
        </p:txBody>
      </p:sp>
    </p:spTree>
    <p:extLst>
      <p:ext uri="{BB962C8B-B14F-4D97-AF65-F5344CB8AC3E}">
        <p14:creationId xmlns:p14="http://schemas.microsoft.com/office/powerpoint/2010/main" val="34951594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61534" y="115329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insert(„bee”)</a:t>
            </a:r>
          </a:p>
        </p:txBody>
      </p:sp>
    </p:spTree>
    <p:extLst>
      <p:ext uri="{BB962C8B-B14F-4D97-AF65-F5344CB8AC3E}">
        <p14:creationId xmlns:p14="http://schemas.microsoft.com/office/powerpoint/2010/main" val="75445037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61534" y="115329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</a:t>
            </a:r>
            <a:r>
              <a:rPr lang="hu-HU" b="1" dirty="0">
                <a:solidFill>
                  <a:srgbClr val="00B0F0"/>
                </a:solidFill>
              </a:rPr>
              <a:t>b</a:t>
            </a:r>
            <a:r>
              <a:rPr lang="hu-HU" dirty="0"/>
              <a:t>ee”)</a:t>
            </a:r>
          </a:p>
        </p:txBody>
      </p:sp>
      <p:sp>
        <p:nvSpPr>
          <p:cNvPr id="3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3" name="Straight Arrow Connector 32"/>
          <p:cNvCxnSpPr>
            <a:stCxn id="5" idx="4"/>
            <a:endCxn id="3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47264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61534" y="115329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insert(„b</a:t>
            </a:r>
            <a:r>
              <a:rPr lang="hu-HU" b="1" dirty="0">
                <a:solidFill>
                  <a:srgbClr val="00B0F0"/>
                </a:solidFill>
              </a:rPr>
              <a:t>e</a:t>
            </a:r>
            <a:r>
              <a:rPr lang="hu-HU" dirty="0"/>
              <a:t>e”)</a:t>
            </a:r>
          </a:p>
        </p:txBody>
      </p:sp>
      <p:sp>
        <p:nvSpPr>
          <p:cNvPr id="36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7" name="Straight Arrow Connector 36"/>
          <p:cNvCxnSpPr>
            <a:endCxn id="36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411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61534" y="115329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insert(„be</a:t>
            </a:r>
            <a:r>
              <a:rPr lang="hu-HU" b="1" dirty="0">
                <a:solidFill>
                  <a:srgbClr val="00B0F0"/>
                </a:solidFill>
              </a:rPr>
              <a:t>e</a:t>
            </a:r>
            <a:r>
              <a:rPr lang="hu-HU" dirty="0"/>
              <a:t>”)</a:t>
            </a:r>
          </a:p>
        </p:txBody>
      </p:sp>
      <p:sp>
        <p:nvSpPr>
          <p:cNvPr id="3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1" name="Straight Arrow Connector 40"/>
          <p:cNvCxnSpPr>
            <a:endCxn id="40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41533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1" name="Straight Arrow Connector 40"/>
          <p:cNvCxnSpPr>
            <a:endCxn id="40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2418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5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insert(„appa”)</a:t>
            </a:r>
          </a:p>
        </p:txBody>
      </p:sp>
      <p:sp>
        <p:nvSpPr>
          <p:cNvPr id="39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651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5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insert(„appa”)</a:t>
            </a:r>
          </a:p>
        </p:txBody>
      </p:sp>
      <p:sp>
        <p:nvSpPr>
          <p:cNvPr id="39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1248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5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ppa”)</a:t>
            </a:r>
          </a:p>
        </p:txBody>
      </p:sp>
      <p:sp>
        <p:nvSpPr>
          <p:cNvPr id="39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896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5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dirty="0"/>
              <a:t>pa”)</a:t>
            </a:r>
          </a:p>
        </p:txBody>
      </p:sp>
      <p:sp>
        <p:nvSpPr>
          <p:cNvPr id="39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99185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5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insert(„ap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dirty="0"/>
              <a:t>a”)</a:t>
            </a:r>
          </a:p>
        </p:txBody>
      </p:sp>
      <p:sp>
        <p:nvSpPr>
          <p:cNvPr id="39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63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15710" y="4319961"/>
            <a:ext cx="5488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WE HAVE TO START AGAIN AND CONSIDER</a:t>
            </a:r>
          </a:p>
          <a:p>
            <a:r>
              <a:rPr lang="hu-HU" b="1" dirty="0">
                <a:solidFill>
                  <a:srgbClr val="00B0F0"/>
                </a:solidFill>
              </a:rPr>
              <a:t>       THE „HOLES” WE HAVE NOT CONSIDERED SO FAR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u="sng" dirty="0"/>
              <a:t>Note</a:t>
            </a:r>
            <a:r>
              <a:rPr lang="hu-HU" dirty="0"/>
              <a:t>: again we have to consider binary ranges </a:t>
            </a:r>
          </a:p>
        </p:txBody>
      </p:sp>
    </p:spTree>
    <p:extLst>
      <p:ext uri="{BB962C8B-B14F-4D97-AF65-F5344CB8AC3E}">
        <p14:creationId xmlns:p14="http://schemas.microsoft.com/office/powerpoint/2010/main" val="190786635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5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insert(„app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”)</a:t>
            </a:r>
          </a:p>
        </p:txBody>
      </p: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33218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17744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155750" y="1345515"/>
            <a:ext cx="46229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SEARCH OPERATION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   Searching in a trie data structure is quite</a:t>
            </a:r>
          </a:p>
          <a:p>
            <a:r>
              <a:rPr lang="hu-HU" dirty="0"/>
              <a:t>      simple: we have to take the child based on</a:t>
            </a:r>
          </a:p>
          <a:p>
            <a:r>
              <a:rPr lang="hu-HU" dirty="0"/>
              <a:t>         the actual letter of the given word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 until we hit a leaf node</a:t>
            </a:r>
            <a:endParaRPr lang="hu-HU" dirty="0"/>
          </a:p>
          <a:p>
            <a:r>
              <a:rPr lang="hu-HU" dirty="0">
                <a:sym typeface="Wingdings" panose="05000000000000000000" pitchFamily="2" charset="2"/>
              </a:rPr>
              <a:t>	 it is fast: </a:t>
            </a:r>
            <a:r>
              <a:rPr lang="hu-HU" b="1" dirty="0">
                <a:sym typeface="Wingdings" panose="05000000000000000000" pitchFamily="2" charset="2"/>
              </a:rPr>
              <a:t>O(m) </a:t>
            </a:r>
            <a:r>
              <a:rPr lang="hu-HU" dirty="0">
                <a:sym typeface="Wingdings" panose="05000000000000000000" pitchFamily="2" charset="2"/>
              </a:rPr>
              <a:t>running time where</a:t>
            </a:r>
          </a:p>
          <a:p>
            <a:r>
              <a:rPr lang="hu-HU" dirty="0">
                <a:sym typeface="Wingdings" panose="05000000000000000000" pitchFamily="2" charset="2"/>
              </a:rPr>
              <a:t>  		</a:t>
            </a:r>
            <a:r>
              <a:rPr lang="hu-HU" b="1" dirty="0">
                <a:sym typeface="Wingdings" panose="05000000000000000000" pitchFamily="2" charset="2"/>
              </a:rPr>
              <a:t>m</a:t>
            </a:r>
            <a:r>
              <a:rPr lang="hu-HU" dirty="0">
                <a:sym typeface="Wingdings" panose="05000000000000000000" pitchFamily="2" charset="2"/>
              </a:rPr>
              <a:t> is the size of the word</a:t>
            </a:r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1" name="Straight Arrow Connector 40"/>
          <p:cNvCxnSpPr>
            <a:endCxn id="3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24338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find(„approve”)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7" name="Straight Arrow Connector 46"/>
          <p:cNvCxnSpPr>
            <a:endCxn id="46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84426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find(„approve”)</a:t>
            </a:r>
          </a:p>
        </p:txBody>
      </p:sp>
      <p:sp>
        <p:nvSpPr>
          <p:cNvPr id="41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85027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find(„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pprove”)</a:t>
            </a:r>
          </a:p>
        </p:txBody>
      </p:sp>
      <p:sp>
        <p:nvSpPr>
          <p:cNvPr id="41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98137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find(„a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dirty="0"/>
              <a:t>prove”)</a:t>
            </a:r>
          </a:p>
        </p:txBody>
      </p:sp>
      <p:sp>
        <p:nvSpPr>
          <p:cNvPr id="41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56979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find(„ap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dirty="0"/>
              <a:t>rove”)</a:t>
            </a:r>
          </a:p>
        </p:txBody>
      </p:sp>
      <p:sp>
        <p:nvSpPr>
          <p:cNvPr id="41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5055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find(„app</a:t>
            </a:r>
            <a:r>
              <a:rPr lang="hu-HU" b="1" dirty="0">
                <a:solidFill>
                  <a:srgbClr val="00B0F0"/>
                </a:solidFill>
              </a:rPr>
              <a:t>r</a:t>
            </a:r>
            <a:r>
              <a:rPr lang="hu-HU" dirty="0"/>
              <a:t>ove”)</a:t>
            </a:r>
          </a:p>
        </p:txBody>
      </p:sp>
      <p:sp>
        <p:nvSpPr>
          <p:cNvPr id="41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5823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find(„appr</a:t>
            </a:r>
            <a:r>
              <a:rPr lang="hu-HU" b="1" dirty="0">
                <a:solidFill>
                  <a:srgbClr val="00B0F0"/>
                </a:solidFill>
              </a:rPr>
              <a:t>o</a:t>
            </a:r>
            <a:r>
              <a:rPr lang="hu-HU" dirty="0"/>
              <a:t>ve”)</a:t>
            </a:r>
          </a:p>
        </p:txBody>
      </p:sp>
      <p:sp>
        <p:nvSpPr>
          <p:cNvPr id="41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6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</p:spTree>
    <p:extLst>
      <p:ext uri="{BB962C8B-B14F-4D97-AF65-F5344CB8AC3E}">
        <p14:creationId xmlns:p14="http://schemas.microsoft.com/office/powerpoint/2010/main" val="242736476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find(„appro</a:t>
            </a:r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dirty="0"/>
              <a:t>e”)</a:t>
            </a:r>
          </a:p>
        </p:txBody>
      </p:sp>
      <p:sp>
        <p:nvSpPr>
          <p:cNvPr id="41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95175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find(„approv</a:t>
            </a:r>
            <a:r>
              <a:rPr lang="hu-HU" b="1" dirty="0">
                <a:solidFill>
                  <a:srgbClr val="00B0F0"/>
                </a:solidFill>
              </a:rPr>
              <a:t>e</a:t>
            </a:r>
            <a:r>
              <a:rPr lang="hu-HU" dirty="0"/>
              <a:t>”)</a:t>
            </a:r>
          </a:p>
        </p:txBody>
      </p:sp>
      <p:sp>
        <p:nvSpPr>
          <p:cNvPr id="41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6629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find(„approve”)</a:t>
            </a:r>
          </a:p>
        </p:txBody>
      </p:sp>
      <p:sp>
        <p:nvSpPr>
          <p:cNvPr id="41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2069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59190" y="1345515"/>
            <a:ext cx="53714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SEARCH MISSES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   Tries have sub-linear running time when</a:t>
            </a:r>
          </a:p>
          <a:p>
            <a:r>
              <a:rPr lang="hu-HU" dirty="0"/>
              <a:t>	a search miss occur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if the word is not present in the tree</a:t>
            </a:r>
          </a:p>
          <a:p>
            <a:r>
              <a:rPr lang="hu-HU" dirty="0">
                <a:sym typeface="Wingdings" panose="05000000000000000000" pitchFamily="2" charset="2"/>
              </a:rPr>
              <a:t>	         there is no need to consider all </a:t>
            </a:r>
            <a:r>
              <a:rPr lang="hu-HU" b="1" dirty="0">
                <a:sym typeface="Wingdings" panose="05000000000000000000" pitchFamily="2" charset="2"/>
              </a:rPr>
              <a:t>m</a:t>
            </a:r>
            <a:r>
              <a:rPr lang="hu-HU" dirty="0">
                <a:sym typeface="Wingdings" panose="05000000000000000000" pitchFamily="2" charset="2"/>
              </a:rPr>
              <a:t> letters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with hashing we have to consider</a:t>
            </a:r>
          </a:p>
          <a:p>
            <a:r>
              <a:rPr lang="hu-HU" dirty="0">
                <a:sym typeface="Wingdings" panose="05000000000000000000" pitchFamily="2" charset="2"/>
              </a:rPr>
              <a:t>		  all the letters of the word !!!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7" name="Straight Arrow Connector 46"/>
          <p:cNvCxnSpPr>
            <a:endCxn id="46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18084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find(„airstrike”)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9190" y="1345515"/>
            <a:ext cx="53714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SEARCH MISSES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   Tries have sub-linear running time when</a:t>
            </a:r>
          </a:p>
          <a:p>
            <a:r>
              <a:rPr lang="hu-HU" dirty="0"/>
              <a:t>	a search miss occur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if the word is not present in the tree</a:t>
            </a:r>
          </a:p>
          <a:p>
            <a:r>
              <a:rPr lang="hu-HU" dirty="0">
                <a:sym typeface="Wingdings" panose="05000000000000000000" pitchFamily="2" charset="2"/>
              </a:rPr>
              <a:t>	         there is no need to consider all </a:t>
            </a:r>
            <a:r>
              <a:rPr lang="hu-HU" b="1" dirty="0">
                <a:sym typeface="Wingdings" panose="05000000000000000000" pitchFamily="2" charset="2"/>
              </a:rPr>
              <a:t>m</a:t>
            </a:r>
            <a:r>
              <a:rPr lang="hu-HU" dirty="0">
                <a:sym typeface="Wingdings" panose="05000000000000000000" pitchFamily="2" charset="2"/>
              </a:rPr>
              <a:t> letters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with hashing we have to consider</a:t>
            </a:r>
          </a:p>
          <a:p>
            <a:r>
              <a:rPr lang="hu-HU" dirty="0">
                <a:sym typeface="Wingdings" panose="05000000000000000000" pitchFamily="2" charset="2"/>
              </a:rPr>
              <a:t>		  all the letters of the word !!!</a:t>
            </a:r>
          </a:p>
        </p:txBody>
      </p:sp>
      <p:sp>
        <p:nvSpPr>
          <p:cNvPr id="43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7" name="Straight Arrow Connector 46"/>
          <p:cNvCxnSpPr>
            <a:endCxn id="46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7569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find(„airstrike”)</a:t>
            </a:r>
            <a:endParaRPr lang="hu-HU" dirty="0"/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59190" y="1345515"/>
            <a:ext cx="53714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SEARCH MISSES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   Tries have sub-linear running time when</a:t>
            </a:r>
          </a:p>
          <a:p>
            <a:r>
              <a:rPr lang="hu-HU" dirty="0"/>
              <a:t>	a search miss occur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if the word is not present in the tree</a:t>
            </a:r>
          </a:p>
          <a:p>
            <a:r>
              <a:rPr lang="hu-HU" dirty="0">
                <a:sym typeface="Wingdings" panose="05000000000000000000" pitchFamily="2" charset="2"/>
              </a:rPr>
              <a:t>	         there is no need to consider all </a:t>
            </a:r>
            <a:r>
              <a:rPr lang="hu-HU" b="1" dirty="0">
                <a:sym typeface="Wingdings" panose="05000000000000000000" pitchFamily="2" charset="2"/>
              </a:rPr>
              <a:t>m</a:t>
            </a:r>
            <a:r>
              <a:rPr lang="hu-HU" dirty="0">
                <a:sym typeface="Wingdings" panose="05000000000000000000" pitchFamily="2" charset="2"/>
              </a:rPr>
              <a:t> letters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with hashing we have to consider</a:t>
            </a:r>
          </a:p>
          <a:p>
            <a:r>
              <a:rPr lang="hu-HU" dirty="0">
                <a:sym typeface="Wingdings" panose="05000000000000000000" pitchFamily="2" charset="2"/>
              </a:rPr>
              <a:t>		  all the letters of the word !!!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4392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find(„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irstrike”)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59190" y="1345515"/>
            <a:ext cx="53714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SEARCH MISSES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   Tries have sub-linear running time when</a:t>
            </a:r>
          </a:p>
          <a:p>
            <a:r>
              <a:rPr lang="hu-HU" dirty="0"/>
              <a:t>	a search miss occur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if the word is not present in the tree</a:t>
            </a:r>
          </a:p>
          <a:p>
            <a:r>
              <a:rPr lang="hu-HU" dirty="0">
                <a:sym typeface="Wingdings" panose="05000000000000000000" pitchFamily="2" charset="2"/>
              </a:rPr>
              <a:t>	         there is no need to consider all </a:t>
            </a:r>
            <a:r>
              <a:rPr lang="hu-HU" b="1" dirty="0">
                <a:sym typeface="Wingdings" panose="05000000000000000000" pitchFamily="2" charset="2"/>
              </a:rPr>
              <a:t>m</a:t>
            </a:r>
            <a:r>
              <a:rPr lang="hu-HU" dirty="0">
                <a:sym typeface="Wingdings" panose="05000000000000000000" pitchFamily="2" charset="2"/>
              </a:rPr>
              <a:t> letters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with hashing we have to consider</a:t>
            </a:r>
          </a:p>
          <a:p>
            <a:r>
              <a:rPr lang="hu-HU" dirty="0">
                <a:sym typeface="Wingdings" panose="05000000000000000000" pitchFamily="2" charset="2"/>
              </a:rPr>
              <a:t>		  all the letters of the word !!!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69919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find(„a</a:t>
            </a:r>
            <a:r>
              <a:rPr lang="hu-HU" b="1" dirty="0">
                <a:solidFill>
                  <a:srgbClr val="00B0F0"/>
                </a:solidFill>
              </a:rPr>
              <a:t>i</a:t>
            </a:r>
            <a:r>
              <a:rPr lang="hu-HU" dirty="0"/>
              <a:t>rstrike”)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59190" y="1345515"/>
            <a:ext cx="53714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SEARCH MISSES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   Tries have sub-linear running time when</a:t>
            </a:r>
          </a:p>
          <a:p>
            <a:r>
              <a:rPr lang="hu-HU" dirty="0"/>
              <a:t>	a search miss occur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if the word is not present in the tree</a:t>
            </a:r>
          </a:p>
          <a:p>
            <a:r>
              <a:rPr lang="hu-HU" dirty="0">
                <a:sym typeface="Wingdings" panose="05000000000000000000" pitchFamily="2" charset="2"/>
              </a:rPr>
              <a:t>	         there is no need to consider all </a:t>
            </a:r>
            <a:r>
              <a:rPr lang="hu-HU" b="1" dirty="0">
                <a:sym typeface="Wingdings" panose="05000000000000000000" pitchFamily="2" charset="2"/>
              </a:rPr>
              <a:t>m</a:t>
            </a:r>
            <a:r>
              <a:rPr lang="hu-HU" dirty="0">
                <a:sym typeface="Wingdings" panose="05000000000000000000" pitchFamily="2" charset="2"/>
              </a:rPr>
              <a:t> letters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with hashing we have to consider</a:t>
            </a:r>
          </a:p>
          <a:p>
            <a:r>
              <a:rPr lang="hu-HU" dirty="0">
                <a:sym typeface="Wingdings" panose="05000000000000000000" pitchFamily="2" charset="2"/>
              </a:rPr>
              <a:t>		  all the letters of the word !!!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33962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find(„ai</a:t>
            </a:r>
            <a:r>
              <a:rPr lang="hu-HU" b="1" dirty="0">
                <a:solidFill>
                  <a:srgbClr val="00B0F0"/>
                </a:solidFill>
              </a:rPr>
              <a:t>r</a:t>
            </a:r>
            <a:r>
              <a:rPr lang="hu-HU" dirty="0"/>
              <a:t>strike”)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59190" y="1345515"/>
            <a:ext cx="53714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SEARCH MISSES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   Tries have sub-linear running time when</a:t>
            </a:r>
          </a:p>
          <a:p>
            <a:r>
              <a:rPr lang="hu-HU" dirty="0"/>
              <a:t>	a search miss occur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if the word is not present in the tree</a:t>
            </a:r>
          </a:p>
          <a:p>
            <a:r>
              <a:rPr lang="hu-HU" dirty="0">
                <a:sym typeface="Wingdings" panose="05000000000000000000" pitchFamily="2" charset="2"/>
              </a:rPr>
              <a:t>	         there is no need to consider all </a:t>
            </a:r>
            <a:r>
              <a:rPr lang="hu-HU" b="1" dirty="0">
                <a:sym typeface="Wingdings" panose="05000000000000000000" pitchFamily="2" charset="2"/>
              </a:rPr>
              <a:t>m</a:t>
            </a:r>
            <a:r>
              <a:rPr lang="hu-HU" dirty="0">
                <a:sym typeface="Wingdings" panose="05000000000000000000" pitchFamily="2" charset="2"/>
              </a:rPr>
              <a:t> letters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with hashing we have to consider</a:t>
            </a:r>
          </a:p>
          <a:p>
            <a:r>
              <a:rPr lang="hu-HU" dirty="0">
                <a:sym typeface="Wingdings" panose="05000000000000000000" pitchFamily="2" charset="2"/>
              </a:rPr>
              <a:t>		  all the letters of the word !!!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52738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1534" y="1153298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find(„air</a:t>
            </a:r>
            <a:r>
              <a:rPr lang="hu-HU" b="1" dirty="0">
                <a:solidFill>
                  <a:srgbClr val="FF5050"/>
                </a:solidFill>
              </a:rPr>
              <a:t>s</a:t>
            </a:r>
            <a:r>
              <a:rPr lang="hu-HU" dirty="0"/>
              <a:t>trike”)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59190" y="1345515"/>
            <a:ext cx="53714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SEARCH MISSES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   Tries have sub-linear running time when</a:t>
            </a:r>
          </a:p>
          <a:p>
            <a:r>
              <a:rPr lang="hu-HU" dirty="0"/>
              <a:t>	a search miss occur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if the word is not present in the tree</a:t>
            </a:r>
          </a:p>
          <a:p>
            <a:r>
              <a:rPr lang="hu-HU" dirty="0">
                <a:sym typeface="Wingdings" panose="05000000000000000000" pitchFamily="2" charset="2"/>
              </a:rPr>
              <a:t>	         there is no need to consider all </a:t>
            </a:r>
            <a:r>
              <a:rPr lang="hu-HU" b="1" dirty="0">
                <a:sym typeface="Wingdings" panose="05000000000000000000" pitchFamily="2" charset="2"/>
              </a:rPr>
              <a:t>m</a:t>
            </a:r>
            <a:r>
              <a:rPr lang="hu-HU" dirty="0">
                <a:sym typeface="Wingdings" panose="05000000000000000000" pitchFamily="2" charset="2"/>
              </a:rPr>
              <a:t> letters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with hashing we have to consider</a:t>
            </a:r>
          </a:p>
          <a:p>
            <a:r>
              <a:rPr lang="hu-HU" dirty="0">
                <a:sym typeface="Wingdings" panose="05000000000000000000" pitchFamily="2" charset="2"/>
              </a:rPr>
              <a:t>		  all the letters of the word !!!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1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</p:spTree>
    <p:extLst>
      <p:ext uri="{BB962C8B-B14F-4D97-AF65-F5344CB8AC3E}">
        <p14:creationId xmlns:p14="http://schemas.microsoft.com/office/powerpoint/2010/main" val="210838918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SORTING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	traversal or </a:t>
            </a:r>
            <a:r>
              <a:rPr lang="hu-HU" b="1" dirty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it has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	support sorting operation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95683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SORTING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	traversal or </a:t>
            </a:r>
            <a:r>
              <a:rPr lang="hu-HU" b="1" dirty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it has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	support sorting operation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98231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SORTING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	traversal or </a:t>
            </a:r>
            <a:r>
              <a:rPr lang="hu-HU" b="1" dirty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it has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	support sorting operation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14967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SORTING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	traversal or </a:t>
            </a:r>
            <a:r>
              <a:rPr lang="hu-HU" b="1" dirty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it has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	support sorting operation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4779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SORTING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	traversal or </a:t>
            </a:r>
            <a:r>
              <a:rPr lang="hu-HU" b="1" dirty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it has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	support sorting operation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56689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SORTING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	traversal or </a:t>
            </a:r>
            <a:r>
              <a:rPr lang="hu-HU" b="1" dirty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it has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	support sorting operation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[„</a:t>
            </a:r>
            <a:r>
              <a:rPr lang="hu-HU" b="1" dirty="0"/>
              <a:t>air</a:t>
            </a:r>
            <a:r>
              <a:rPr lang="hu-HU" dirty="0"/>
              <a:t>”]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82394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SORTING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	traversal or </a:t>
            </a:r>
            <a:r>
              <a:rPr lang="hu-HU" b="1" dirty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it has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	support sorting operation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[„</a:t>
            </a:r>
            <a:r>
              <a:rPr lang="hu-HU" b="1" dirty="0"/>
              <a:t>air</a:t>
            </a:r>
            <a:r>
              <a:rPr lang="hu-HU" dirty="0"/>
              <a:t>”]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29972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SORTING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	traversal or </a:t>
            </a:r>
            <a:r>
              <a:rPr lang="hu-HU" b="1" dirty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it has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	support sorting operation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[„</a:t>
            </a:r>
            <a:r>
              <a:rPr lang="hu-HU" b="1" dirty="0"/>
              <a:t>air</a:t>
            </a:r>
            <a:r>
              <a:rPr lang="hu-HU" dirty="0"/>
              <a:t>”]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39022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SORTING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	traversal or </a:t>
            </a:r>
            <a:r>
              <a:rPr lang="hu-HU" b="1" dirty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it has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	support sorting operation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[„</a:t>
            </a:r>
            <a:r>
              <a:rPr lang="hu-HU" b="1" dirty="0"/>
              <a:t>air</a:t>
            </a:r>
            <a:r>
              <a:rPr lang="hu-HU" dirty="0"/>
              <a:t>”]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9622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SORTING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	traversal or </a:t>
            </a:r>
            <a:r>
              <a:rPr lang="hu-HU" b="1" dirty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it has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	support sorting operation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152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[„</a:t>
            </a:r>
            <a:r>
              <a:rPr lang="hu-HU" b="1" dirty="0"/>
              <a:t>air</a:t>
            </a:r>
            <a:r>
              <a:rPr lang="hu-HU" dirty="0"/>
              <a:t>”, „</a:t>
            </a:r>
            <a:r>
              <a:rPr lang="hu-HU" b="1" dirty="0"/>
              <a:t>appa</a:t>
            </a:r>
            <a:r>
              <a:rPr lang="hu-HU" dirty="0"/>
              <a:t>”]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8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</p:spTree>
    <p:extLst>
      <p:ext uri="{BB962C8B-B14F-4D97-AF65-F5344CB8AC3E}">
        <p14:creationId xmlns:p14="http://schemas.microsoft.com/office/powerpoint/2010/main" val="270996679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SORTING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	traversal or </a:t>
            </a:r>
            <a:r>
              <a:rPr lang="hu-HU" b="1" dirty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it has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	support sorting operation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152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[„</a:t>
            </a:r>
            <a:r>
              <a:rPr lang="hu-HU" b="1" dirty="0"/>
              <a:t>air</a:t>
            </a:r>
            <a:r>
              <a:rPr lang="hu-HU" dirty="0"/>
              <a:t>”, „</a:t>
            </a:r>
            <a:r>
              <a:rPr lang="hu-HU" b="1" dirty="0"/>
              <a:t>appa</a:t>
            </a:r>
            <a:r>
              <a:rPr lang="hu-HU" dirty="0"/>
              <a:t>”]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98456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SORTING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	traversal or </a:t>
            </a:r>
            <a:r>
              <a:rPr lang="hu-HU" b="1" dirty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it has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	support sorting operation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152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[„</a:t>
            </a:r>
            <a:r>
              <a:rPr lang="hu-HU" b="1" dirty="0"/>
              <a:t>air</a:t>
            </a:r>
            <a:r>
              <a:rPr lang="hu-HU" dirty="0"/>
              <a:t>”, „</a:t>
            </a:r>
            <a:r>
              <a:rPr lang="hu-HU" b="1" dirty="0"/>
              <a:t>appa</a:t>
            </a:r>
            <a:r>
              <a:rPr lang="hu-HU" dirty="0"/>
              <a:t>”]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48848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SORTING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	traversal or </a:t>
            </a:r>
            <a:r>
              <a:rPr lang="hu-HU" b="1" dirty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it has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	support sorting operation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[„</a:t>
            </a:r>
            <a:r>
              <a:rPr lang="hu-HU" b="1" dirty="0"/>
              <a:t>air</a:t>
            </a:r>
            <a:r>
              <a:rPr lang="hu-HU" dirty="0"/>
              <a:t>”, „</a:t>
            </a:r>
            <a:r>
              <a:rPr lang="hu-HU" b="1" dirty="0"/>
              <a:t>appa</a:t>
            </a:r>
            <a:r>
              <a:rPr lang="hu-HU" dirty="0"/>
              <a:t>”, „</a:t>
            </a:r>
            <a:r>
              <a:rPr lang="hu-HU" b="1" dirty="0"/>
              <a:t>apple</a:t>
            </a:r>
            <a:r>
              <a:rPr lang="hu-HU" dirty="0"/>
              <a:t>”]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6252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SORTING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	traversal or </a:t>
            </a:r>
            <a:r>
              <a:rPr lang="hu-HU" b="1" dirty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it has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	support sorting operation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[„</a:t>
            </a:r>
            <a:r>
              <a:rPr lang="hu-HU" b="1" dirty="0"/>
              <a:t>air</a:t>
            </a:r>
            <a:r>
              <a:rPr lang="hu-HU" dirty="0"/>
              <a:t>”, „</a:t>
            </a:r>
            <a:r>
              <a:rPr lang="hu-HU" b="1" dirty="0"/>
              <a:t>appa</a:t>
            </a:r>
            <a:r>
              <a:rPr lang="hu-HU" dirty="0"/>
              <a:t>”, „</a:t>
            </a:r>
            <a:r>
              <a:rPr lang="hu-HU" b="1" dirty="0"/>
              <a:t>apple</a:t>
            </a:r>
            <a:r>
              <a:rPr lang="hu-HU" dirty="0"/>
              <a:t>”]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55046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SORTING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	traversal or </a:t>
            </a:r>
            <a:r>
              <a:rPr lang="hu-HU" b="1" dirty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it has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	support sorting operation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[„</a:t>
            </a:r>
            <a:r>
              <a:rPr lang="hu-HU" b="1" dirty="0"/>
              <a:t>air</a:t>
            </a:r>
            <a:r>
              <a:rPr lang="hu-HU" dirty="0"/>
              <a:t>”, „</a:t>
            </a:r>
            <a:r>
              <a:rPr lang="hu-HU" b="1" dirty="0"/>
              <a:t>appa</a:t>
            </a:r>
            <a:r>
              <a:rPr lang="hu-HU" dirty="0"/>
              <a:t>”, „</a:t>
            </a:r>
            <a:r>
              <a:rPr lang="hu-HU" b="1" dirty="0"/>
              <a:t>apple</a:t>
            </a:r>
            <a:r>
              <a:rPr lang="hu-HU" dirty="0"/>
              <a:t>”]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42787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SORTING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	traversal or </a:t>
            </a:r>
            <a:r>
              <a:rPr lang="hu-HU" b="1" dirty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it has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	support sorting operation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[„</a:t>
            </a:r>
            <a:r>
              <a:rPr lang="hu-HU" b="1" dirty="0"/>
              <a:t>air</a:t>
            </a:r>
            <a:r>
              <a:rPr lang="hu-HU" dirty="0"/>
              <a:t>”, „</a:t>
            </a:r>
            <a:r>
              <a:rPr lang="hu-HU" b="1" dirty="0"/>
              <a:t>appa</a:t>
            </a:r>
            <a:r>
              <a:rPr lang="hu-HU" dirty="0"/>
              <a:t>”, „</a:t>
            </a:r>
            <a:r>
              <a:rPr lang="hu-HU" b="1" dirty="0"/>
              <a:t>apple</a:t>
            </a:r>
            <a:r>
              <a:rPr lang="hu-HU" dirty="0"/>
              <a:t>”]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17665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SORTING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	traversal or </a:t>
            </a:r>
            <a:r>
              <a:rPr lang="hu-HU" b="1" dirty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it has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	support sorting operation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[„</a:t>
            </a:r>
            <a:r>
              <a:rPr lang="hu-HU" b="1" dirty="0"/>
              <a:t>air</a:t>
            </a:r>
            <a:r>
              <a:rPr lang="hu-HU" dirty="0"/>
              <a:t>”, „</a:t>
            </a:r>
            <a:r>
              <a:rPr lang="hu-HU" b="1" dirty="0"/>
              <a:t>appa</a:t>
            </a:r>
            <a:r>
              <a:rPr lang="hu-HU" dirty="0"/>
              <a:t>”, „</a:t>
            </a:r>
            <a:r>
              <a:rPr lang="hu-HU" b="1" dirty="0"/>
              <a:t>apple</a:t>
            </a:r>
            <a:r>
              <a:rPr lang="hu-HU" dirty="0"/>
              <a:t>”]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5174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SORTING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	traversal or </a:t>
            </a:r>
            <a:r>
              <a:rPr lang="hu-HU" b="1" dirty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it has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	support sorting operation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347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[„</a:t>
            </a:r>
            <a:r>
              <a:rPr lang="hu-HU" b="1" dirty="0"/>
              <a:t>air</a:t>
            </a:r>
            <a:r>
              <a:rPr lang="hu-HU" dirty="0"/>
              <a:t>”, „</a:t>
            </a:r>
            <a:r>
              <a:rPr lang="hu-HU" b="1" dirty="0"/>
              <a:t>appa</a:t>
            </a:r>
            <a:r>
              <a:rPr lang="hu-HU" dirty="0"/>
              <a:t>”, „</a:t>
            </a:r>
            <a:r>
              <a:rPr lang="hu-HU" b="1" dirty="0"/>
              <a:t>apple</a:t>
            </a:r>
            <a:r>
              <a:rPr lang="hu-HU" dirty="0"/>
              <a:t>” , „</a:t>
            </a:r>
            <a:r>
              <a:rPr lang="hu-HU" b="1" dirty="0"/>
              <a:t>approve</a:t>
            </a:r>
            <a:r>
              <a:rPr lang="hu-HU" dirty="0"/>
              <a:t>”]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69254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SORTING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	traversal or </a:t>
            </a:r>
            <a:r>
              <a:rPr lang="hu-HU" b="1" dirty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it has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	support sorting operation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347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[„</a:t>
            </a:r>
            <a:r>
              <a:rPr lang="hu-HU" b="1" dirty="0"/>
              <a:t>air</a:t>
            </a:r>
            <a:r>
              <a:rPr lang="hu-HU" dirty="0"/>
              <a:t>”, „</a:t>
            </a:r>
            <a:r>
              <a:rPr lang="hu-HU" b="1" dirty="0"/>
              <a:t>appa</a:t>
            </a:r>
            <a:r>
              <a:rPr lang="hu-HU" dirty="0"/>
              <a:t>”, „</a:t>
            </a:r>
            <a:r>
              <a:rPr lang="hu-HU" b="1" dirty="0"/>
              <a:t>apple</a:t>
            </a:r>
            <a:r>
              <a:rPr lang="hu-HU" dirty="0"/>
              <a:t>” , „</a:t>
            </a:r>
            <a:r>
              <a:rPr lang="hu-HU" b="1" dirty="0"/>
              <a:t>approve</a:t>
            </a:r>
            <a:r>
              <a:rPr lang="hu-HU" dirty="0"/>
              <a:t>”]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8657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SORTING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	traversal or </a:t>
            </a:r>
            <a:r>
              <a:rPr lang="hu-HU" b="1" dirty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it has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	support sorting operation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347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[„</a:t>
            </a:r>
            <a:r>
              <a:rPr lang="hu-HU" b="1" dirty="0"/>
              <a:t>air</a:t>
            </a:r>
            <a:r>
              <a:rPr lang="hu-HU" dirty="0"/>
              <a:t>”, „</a:t>
            </a:r>
            <a:r>
              <a:rPr lang="hu-HU" b="1" dirty="0"/>
              <a:t>appa</a:t>
            </a:r>
            <a:r>
              <a:rPr lang="hu-HU" dirty="0"/>
              <a:t>”, „</a:t>
            </a:r>
            <a:r>
              <a:rPr lang="hu-HU" b="1" dirty="0"/>
              <a:t>apple</a:t>
            </a:r>
            <a:r>
              <a:rPr lang="hu-HU" dirty="0"/>
              <a:t>” , „</a:t>
            </a:r>
            <a:r>
              <a:rPr lang="hu-HU" b="1" dirty="0"/>
              <a:t>approve</a:t>
            </a:r>
            <a:r>
              <a:rPr lang="hu-HU" dirty="0"/>
              <a:t>”]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6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</p:spTree>
    <p:extLst>
      <p:ext uri="{BB962C8B-B14F-4D97-AF65-F5344CB8AC3E}">
        <p14:creationId xmlns:p14="http://schemas.microsoft.com/office/powerpoint/2010/main" val="363147525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SORTING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	traversal or </a:t>
            </a:r>
            <a:r>
              <a:rPr lang="hu-HU" b="1" dirty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it has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	support sorting operation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347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[„</a:t>
            </a:r>
            <a:r>
              <a:rPr lang="hu-HU" b="1" dirty="0"/>
              <a:t>air</a:t>
            </a:r>
            <a:r>
              <a:rPr lang="hu-HU" dirty="0"/>
              <a:t>”, „</a:t>
            </a:r>
            <a:r>
              <a:rPr lang="hu-HU" b="1" dirty="0"/>
              <a:t>appa</a:t>
            </a:r>
            <a:r>
              <a:rPr lang="hu-HU" dirty="0"/>
              <a:t>”, „</a:t>
            </a:r>
            <a:r>
              <a:rPr lang="hu-HU" b="1" dirty="0"/>
              <a:t>apple</a:t>
            </a:r>
            <a:r>
              <a:rPr lang="hu-HU" dirty="0"/>
              <a:t>” , „</a:t>
            </a:r>
            <a:r>
              <a:rPr lang="hu-HU" b="1" dirty="0"/>
              <a:t>approve</a:t>
            </a:r>
            <a:r>
              <a:rPr lang="hu-HU" dirty="0"/>
              <a:t>”]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1678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"/>
          <p:cNvSpPr/>
          <p:nvPr/>
        </p:nvSpPr>
        <p:spPr>
          <a:xfrm>
            <a:off x="4613730" y="401294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11" idx="4"/>
            <a:endCxn id="39" idx="0"/>
          </p:cNvCxnSpPr>
          <p:nvPr/>
        </p:nvCxnSpPr>
        <p:spPr>
          <a:xfrm flipH="1">
            <a:off x="4809573" y="3733093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SORTING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ym typeface="Wingdings" panose="05000000000000000000" pitchFamily="2" charset="2"/>
              </a:rPr>
              <a:t>*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ym typeface="Wingdings" panose="05000000000000000000" pitchFamily="2" charset="2"/>
              </a:rPr>
              <a:t>		traversal or </a:t>
            </a:r>
            <a:r>
              <a:rPr lang="hu-HU" b="1" dirty="0"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it has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ym typeface="Wingdings" panose="05000000000000000000" pitchFamily="2" charset="2"/>
              </a:rPr>
              <a:t>		support sorting operation</a:t>
            </a:r>
          </a:p>
        </p:txBody>
      </p:sp>
      <p:sp>
        <p:nvSpPr>
          <p:cNvPr id="42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/>
          <p:cNvSpPr/>
          <p:nvPr/>
        </p:nvSpPr>
        <p:spPr>
          <a:xfrm>
            <a:off x="6449314" y="265997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2151" y="5016843"/>
            <a:ext cx="411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[„</a:t>
            </a:r>
            <a:r>
              <a:rPr lang="hu-HU" b="1" dirty="0"/>
              <a:t>air</a:t>
            </a:r>
            <a:r>
              <a:rPr lang="hu-HU" dirty="0"/>
              <a:t>”, „</a:t>
            </a:r>
            <a:r>
              <a:rPr lang="hu-HU" b="1" dirty="0"/>
              <a:t>appa</a:t>
            </a:r>
            <a:r>
              <a:rPr lang="hu-HU" dirty="0"/>
              <a:t>”, „</a:t>
            </a:r>
            <a:r>
              <a:rPr lang="hu-HU" b="1" dirty="0"/>
              <a:t>apple</a:t>
            </a:r>
            <a:r>
              <a:rPr lang="hu-HU" dirty="0"/>
              <a:t>” , „</a:t>
            </a:r>
            <a:r>
              <a:rPr lang="hu-HU" b="1" dirty="0"/>
              <a:t>approve</a:t>
            </a:r>
            <a:r>
              <a:rPr lang="hu-HU" dirty="0"/>
              <a:t>”, „</a:t>
            </a:r>
            <a:r>
              <a:rPr lang="hu-HU" b="1" dirty="0"/>
              <a:t>bee</a:t>
            </a:r>
            <a:r>
              <a:rPr lang="hu-HU" dirty="0"/>
              <a:t>”]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45157" y="238012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47741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AUTOCOMPLETE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want to find all the </a:t>
            </a:r>
            <a:r>
              <a:rPr lang="hu-HU" b="1" dirty="0"/>
              <a:t>w </a:t>
            </a:r>
            <a:r>
              <a:rPr lang="hu-HU" dirty="0"/>
              <a:t>words starting with a given prefix first we have to consider </a:t>
            </a:r>
          </a:p>
          <a:p>
            <a:r>
              <a:rPr lang="hu-HU" dirty="0"/>
              <a:t>	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autocomplete(„ap”)</a:t>
            </a:r>
          </a:p>
        </p:txBody>
      </p:sp>
    </p:spTree>
    <p:extLst>
      <p:ext uri="{BB962C8B-B14F-4D97-AF65-F5344CB8AC3E}">
        <p14:creationId xmlns:p14="http://schemas.microsoft.com/office/powerpoint/2010/main" val="108693395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AUTOCOMPLETE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want to find all the </a:t>
            </a:r>
            <a:r>
              <a:rPr lang="hu-HU" b="1" dirty="0"/>
              <a:t>w </a:t>
            </a:r>
            <a:r>
              <a:rPr lang="hu-HU" dirty="0"/>
              <a:t>words starting with a given prefix first we have to consider </a:t>
            </a:r>
          </a:p>
          <a:p>
            <a:r>
              <a:rPr lang="hu-HU" dirty="0"/>
              <a:t>	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autocomplete(„ap”)</a:t>
            </a:r>
          </a:p>
        </p:txBody>
      </p:sp>
    </p:spTree>
    <p:extLst>
      <p:ext uri="{BB962C8B-B14F-4D97-AF65-F5344CB8AC3E}">
        <p14:creationId xmlns:p14="http://schemas.microsoft.com/office/powerpoint/2010/main" val="157941091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AUTOCOMPLETE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want to find all the </a:t>
            </a:r>
            <a:r>
              <a:rPr lang="hu-HU" b="1" dirty="0"/>
              <a:t>w </a:t>
            </a:r>
            <a:r>
              <a:rPr lang="hu-HU" dirty="0"/>
              <a:t>words starting with a given prefix first we have to consider </a:t>
            </a:r>
          </a:p>
          <a:p>
            <a:r>
              <a:rPr lang="hu-HU" dirty="0"/>
              <a:t>	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autocomplete(„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p”)</a:t>
            </a:r>
          </a:p>
        </p:txBody>
      </p:sp>
    </p:spTree>
    <p:extLst>
      <p:ext uri="{BB962C8B-B14F-4D97-AF65-F5344CB8AC3E}">
        <p14:creationId xmlns:p14="http://schemas.microsoft.com/office/powerpoint/2010/main" val="249594307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AUTOCOMPLETE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want to find all the </a:t>
            </a:r>
            <a:r>
              <a:rPr lang="hu-HU" b="1" dirty="0"/>
              <a:t>w </a:t>
            </a:r>
            <a:r>
              <a:rPr lang="hu-HU" dirty="0"/>
              <a:t>words starting with a given prefix first we have to consider </a:t>
            </a:r>
          </a:p>
          <a:p>
            <a:r>
              <a:rPr lang="hu-HU" dirty="0"/>
              <a:t>	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autocomplete(„a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12636602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AUTOCOMPLETE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want to find all the </a:t>
            </a:r>
            <a:r>
              <a:rPr lang="hu-HU" b="1" dirty="0"/>
              <a:t>w </a:t>
            </a:r>
            <a:r>
              <a:rPr lang="hu-HU" dirty="0"/>
              <a:t>words starting with a given prefix first we have to consider </a:t>
            </a:r>
          </a:p>
          <a:p>
            <a:r>
              <a:rPr lang="hu-HU" dirty="0"/>
              <a:t>	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autocomplete(„a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08353992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AUTOCOMPLETE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want to find all the </a:t>
            </a:r>
            <a:r>
              <a:rPr lang="hu-HU" b="1" dirty="0"/>
              <a:t>w </a:t>
            </a:r>
            <a:r>
              <a:rPr lang="hu-HU" dirty="0"/>
              <a:t>words starting with a given prefix first we have to consider </a:t>
            </a:r>
          </a:p>
          <a:p>
            <a:r>
              <a:rPr lang="hu-HU" dirty="0"/>
              <a:t>	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autocomplete(„a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dirty="0"/>
              <a:t>”)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2276" y="2410465"/>
            <a:ext cx="155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Results</a:t>
            </a:r>
            <a:r>
              <a:rPr lang="hu-HU" dirty="0"/>
              <a:t>: „apir”</a:t>
            </a:r>
          </a:p>
        </p:txBody>
      </p:sp>
    </p:spTree>
    <p:extLst>
      <p:ext uri="{BB962C8B-B14F-4D97-AF65-F5344CB8AC3E}">
        <p14:creationId xmlns:p14="http://schemas.microsoft.com/office/powerpoint/2010/main" val="180852091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AUTOCOMPLETE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want to find all the </a:t>
            </a:r>
            <a:r>
              <a:rPr lang="hu-HU" b="1" dirty="0"/>
              <a:t>w </a:t>
            </a:r>
            <a:r>
              <a:rPr lang="hu-HU" dirty="0"/>
              <a:t>words starting with a given prefix first we have to consider </a:t>
            </a:r>
          </a:p>
          <a:p>
            <a:r>
              <a:rPr lang="hu-HU" dirty="0"/>
              <a:t>	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autocomplete(„a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dirty="0"/>
              <a:t>”)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2276" y="2410465"/>
            <a:ext cx="155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Results</a:t>
            </a:r>
            <a:r>
              <a:rPr lang="hu-HU" dirty="0"/>
              <a:t>: „apir”</a:t>
            </a:r>
          </a:p>
        </p:txBody>
      </p:sp>
    </p:spTree>
    <p:extLst>
      <p:ext uri="{BB962C8B-B14F-4D97-AF65-F5344CB8AC3E}">
        <p14:creationId xmlns:p14="http://schemas.microsoft.com/office/powerpoint/2010/main" val="293108184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AUTOCOMPLETE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want to find all the </a:t>
            </a:r>
            <a:r>
              <a:rPr lang="hu-HU" b="1" dirty="0"/>
              <a:t>w </a:t>
            </a:r>
            <a:r>
              <a:rPr lang="hu-HU" dirty="0"/>
              <a:t>words starting with a given prefix first we have to consider </a:t>
            </a:r>
          </a:p>
          <a:p>
            <a:r>
              <a:rPr lang="hu-HU" dirty="0"/>
              <a:t>	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autocomplete(„a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dirty="0"/>
              <a:t>”)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2276" y="2410465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Results</a:t>
            </a:r>
            <a:r>
              <a:rPr lang="hu-HU" dirty="0"/>
              <a:t>: „pir”</a:t>
            </a:r>
          </a:p>
          <a:p>
            <a:r>
              <a:rPr lang="hu-HU" dirty="0"/>
              <a:t>               „appa”</a:t>
            </a:r>
          </a:p>
        </p:txBody>
      </p:sp>
    </p:spTree>
    <p:extLst>
      <p:ext uri="{BB962C8B-B14F-4D97-AF65-F5344CB8AC3E}">
        <p14:creationId xmlns:p14="http://schemas.microsoft.com/office/powerpoint/2010/main" val="97171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</p:spTree>
    <p:extLst>
      <p:ext uri="{BB962C8B-B14F-4D97-AF65-F5344CB8AC3E}">
        <p14:creationId xmlns:p14="http://schemas.microsoft.com/office/powerpoint/2010/main" val="235090656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AUTOCOMPLETE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want to find all the </a:t>
            </a:r>
            <a:r>
              <a:rPr lang="hu-HU" b="1" dirty="0"/>
              <a:t>w </a:t>
            </a:r>
            <a:r>
              <a:rPr lang="hu-HU" dirty="0"/>
              <a:t>words starting with a given prefix first we have to consider </a:t>
            </a:r>
          </a:p>
          <a:p>
            <a:r>
              <a:rPr lang="hu-HU" dirty="0"/>
              <a:t>	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autocomplete(„a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dirty="0"/>
              <a:t>”)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2276" y="2410465"/>
            <a:ext cx="167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Results</a:t>
            </a:r>
            <a:r>
              <a:rPr lang="hu-HU" dirty="0"/>
              <a:t>: „apir”</a:t>
            </a:r>
          </a:p>
          <a:p>
            <a:r>
              <a:rPr lang="hu-HU" dirty="0"/>
              <a:t>               „appa”</a:t>
            </a:r>
          </a:p>
          <a:p>
            <a:r>
              <a:rPr lang="hu-HU" dirty="0"/>
              <a:t>               „appl”</a:t>
            </a:r>
          </a:p>
        </p:txBody>
      </p:sp>
    </p:spTree>
    <p:extLst>
      <p:ext uri="{BB962C8B-B14F-4D97-AF65-F5344CB8AC3E}">
        <p14:creationId xmlns:p14="http://schemas.microsoft.com/office/powerpoint/2010/main" val="429335567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AUTOCOMPLETE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want to find all the </a:t>
            </a:r>
            <a:r>
              <a:rPr lang="hu-HU" b="1" dirty="0"/>
              <a:t>w </a:t>
            </a:r>
            <a:r>
              <a:rPr lang="hu-HU" dirty="0"/>
              <a:t>words starting with a given prefix first we have to consider </a:t>
            </a:r>
          </a:p>
          <a:p>
            <a:r>
              <a:rPr lang="hu-HU" dirty="0"/>
              <a:t>	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autocomplete(„a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dirty="0"/>
              <a:t>”)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2276" y="2410465"/>
            <a:ext cx="167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Results</a:t>
            </a:r>
            <a:r>
              <a:rPr lang="hu-HU" dirty="0"/>
              <a:t>: „apir”</a:t>
            </a:r>
          </a:p>
          <a:p>
            <a:r>
              <a:rPr lang="hu-HU" dirty="0"/>
              <a:t>               „appa”</a:t>
            </a:r>
          </a:p>
          <a:p>
            <a:r>
              <a:rPr lang="hu-HU" dirty="0"/>
              <a:t>               „appl”</a:t>
            </a:r>
          </a:p>
        </p:txBody>
      </p:sp>
    </p:spTree>
    <p:extLst>
      <p:ext uri="{BB962C8B-B14F-4D97-AF65-F5344CB8AC3E}">
        <p14:creationId xmlns:p14="http://schemas.microsoft.com/office/powerpoint/2010/main" val="174389949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AUTOCOMPLETE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want to find all the </a:t>
            </a:r>
            <a:r>
              <a:rPr lang="hu-HU" b="1" dirty="0"/>
              <a:t>w </a:t>
            </a:r>
            <a:r>
              <a:rPr lang="hu-HU" dirty="0"/>
              <a:t>words starting with a given prefix first we have to consider </a:t>
            </a:r>
          </a:p>
          <a:p>
            <a:r>
              <a:rPr lang="hu-HU" dirty="0"/>
              <a:t>	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autocomplete(„a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dirty="0"/>
              <a:t>”)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2276" y="2410465"/>
            <a:ext cx="167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Results</a:t>
            </a:r>
            <a:r>
              <a:rPr lang="hu-HU" dirty="0"/>
              <a:t>: „apir”</a:t>
            </a:r>
          </a:p>
          <a:p>
            <a:r>
              <a:rPr lang="hu-HU" dirty="0"/>
              <a:t>               „appa”</a:t>
            </a:r>
          </a:p>
          <a:p>
            <a:r>
              <a:rPr lang="hu-HU" dirty="0"/>
              <a:t>               „appl”</a:t>
            </a:r>
          </a:p>
        </p:txBody>
      </p:sp>
    </p:spTree>
    <p:extLst>
      <p:ext uri="{BB962C8B-B14F-4D97-AF65-F5344CB8AC3E}">
        <p14:creationId xmlns:p14="http://schemas.microsoft.com/office/powerpoint/2010/main" val="4944374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AUTOCOMPLETE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266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want to find all the </a:t>
            </a:r>
            <a:r>
              <a:rPr lang="hu-HU" b="1" dirty="0"/>
              <a:t>w </a:t>
            </a:r>
            <a:r>
              <a:rPr lang="hu-HU" dirty="0"/>
              <a:t>words starting with a given prefix first we have to consider </a:t>
            </a:r>
          </a:p>
          <a:p>
            <a:r>
              <a:rPr lang="hu-HU" dirty="0"/>
              <a:t>	the letters of the prefix + collect all the words starting from that node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512" y="2004104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autocomplete(„a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dirty="0"/>
              <a:t>”)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2276" y="2410465"/>
            <a:ext cx="1720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Results</a:t>
            </a:r>
            <a:r>
              <a:rPr lang="hu-HU" dirty="0"/>
              <a:t>: „apir”</a:t>
            </a:r>
          </a:p>
          <a:p>
            <a:r>
              <a:rPr lang="hu-HU" dirty="0"/>
              <a:t>               „appa”</a:t>
            </a:r>
          </a:p>
          <a:p>
            <a:r>
              <a:rPr lang="hu-HU" dirty="0"/>
              <a:t>               „appl”</a:t>
            </a:r>
          </a:p>
          <a:p>
            <a:r>
              <a:rPr lang="hu-HU" dirty="0"/>
              <a:t>               „appro”</a:t>
            </a:r>
          </a:p>
        </p:txBody>
      </p:sp>
    </p:spTree>
    <p:extLst>
      <p:ext uri="{BB962C8B-B14F-4D97-AF65-F5344CB8AC3E}">
        <p14:creationId xmlns:p14="http://schemas.microsoft.com/office/powerpoint/2010/main" val="269127507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81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LONGEST COMMON PREFIX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4758" y="1155229"/>
            <a:ext cx="8095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longest common prefix is an important problem in computer science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the problem is that we want to find the longest common prefix as far as</a:t>
            </a:r>
          </a:p>
          <a:p>
            <a:r>
              <a:rPr lang="hu-HU" dirty="0">
                <a:sym typeface="Wingdings" panose="05000000000000000000" pitchFamily="2" charset="2"/>
              </a:rPr>
              <a:t>		the words are concerned in the trie data structure</a:t>
            </a:r>
            <a:r>
              <a:rPr lang="hu-HU" dirty="0"/>
              <a:t> </a:t>
            </a:r>
          </a:p>
        </p:txBody>
      </p:sp>
      <p:sp>
        <p:nvSpPr>
          <p:cNvPr id="38" name="Oval 3"/>
          <p:cNvSpPr/>
          <p:nvPr/>
        </p:nvSpPr>
        <p:spPr>
          <a:xfrm>
            <a:off x="3455383" y="2570064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3455383" y="3241604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3651226" y="2961750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3455383" y="3913144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3651226" y="3633290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3455383" y="4584684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3651226" y="4304830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3455383" y="5256224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3651226" y="4976370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2215588" y="4605124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2411431" y="4325270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2215588" y="5276664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2411431" y="4996810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4950551" y="5256224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3651226" y="4976370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4950551" y="5927764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5146394" y="5647910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2784930" y="5256224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2980773" y="4976370"/>
            <a:ext cx="670453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50551" y="2660822"/>
            <a:ext cx="6553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1.) </a:t>
            </a:r>
            <a:r>
              <a:rPr lang="hu-HU" dirty="0"/>
              <a:t>the longest common prefix (</a:t>
            </a:r>
            <a:r>
              <a:rPr lang="hu-HU" b="1" dirty="0"/>
              <a:t>LCP</a:t>
            </a:r>
            <a:r>
              <a:rPr lang="hu-HU" dirty="0"/>
              <a:t>) can be found in sub-linear time</a:t>
            </a:r>
          </a:p>
          <a:p>
            <a:endParaRPr lang="hu-HU" dirty="0"/>
          </a:p>
          <a:p>
            <a:r>
              <a:rPr lang="hu-HU" b="1" dirty="0"/>
              <a:t>2.) </a:t>
            </a:r>
            <a:r>
              <a:rPr lang="hu-HU" dirty="0"/>
              <a:t>we have to consider all the „single” letters: so if a given node is a </a:t>
            </a:r>
          </a:p>
          <a:p>
            <a:r>
              <a:rPr lang="hu-HU" dirty="0"/>
              <a:t>	single child then it is part of the </a:t>
            </a:r>
            <a:r>
              <a:rPr lang="hu-HU" b="1" dirty="0"/>
              <a:t>LCP</a:t>
            </a:r>
          </a:p>
        </p:txBody>
      </p:sp>
    </p:spTree>
    <p:extLst>
      <p:ext uri="{BB962C8B-B14F-4D97-AF65-F5344CB8AC3E}">
        <p14:creationId xmlns:p14="http://schemas.microsoft.com/office/powerpoint/2010/main" val="3624990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5086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84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insert(„apple”,10)</a:t>
            </a:r>
          </a:p>
        </p:txBody>
      </p:sp>
    </p:spTree>
    <p:extLst>
      <p:ext uri="{BB962C8B-B14F-4D97-AF65-F5344CB8AC3E}">
        <p14:creationId xmlns:p14="http://schemas.microsoft.com/office/powerpoint/2010/main" val="26323216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84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insert(„apple”,10)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2008494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8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pple”,10)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5333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84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dirty="0"/>
              <a:t>ple”,10)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314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</p:spTree>
    <p:extLst>
      <p:ext uri="{BB962C8B-B14F-4D97-AF65-F5344CB8AC3E}">
        <p14:creationId xmlns:p14="http://schemas.microsoft.com/office/powerpoint/2010/main" val="227926950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84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insert(„ap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dirty="0"/>
              <a:t>le”,10)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10666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85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insert(„app</a:t>
            </a:r>
            <a:r>
              <a:rPr lang="hu-HU" b="1" dirty="0">
                <a:solidFill>
                  <a:srgbClr val="00B0F0"/>
                </a:solidFill>
              </a:rPr>
              <a:t>l</a:t>
            </a:r>
            <a:r>
              <a:rPr lang="hu-HU" dirty="0"/>
              <a:t>e”,10)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46256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84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insert(„appl</a:t>
            </a:r>
            <a:r>
              <a:rPr lang="hu-HU" b="1" dirty="0">
                <a:solidFill>
                  <a:srgbClr val="00B0F0"/>
                </a:solidFill>
              </a:rPr>
              <a:t>e</a:t>
            </a:r>
            <a:r>
              <a:rPr lang="hu-HU" dirty="0"/>
              <a:t>”,10)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7957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2686832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61534" y="1153298"/>
            <a:ext cx="156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insert(„bee”,5)</a:t>
            </a:r>
          </a:p>
        </p:txBody>
      </p:sp>
    </p:spTree>
    <p:extLst>
      <p:ext uri="{BB962C8B-B14F-4D97-AF65-F5344CB8AC3E}">
        <p14:creationId xmlns:p14="http://schemas.microsoft.com/office/powerpoint/2010/main" val="154488365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61534" y="1153298"/>
            <a:ext cx="156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</a:t>
            </a:r>
            <a:r>
              <a:rPr lang="hu-HU" b="1" dirty="0">
                <a:solidFill>
                  <a:srgbClr val="00B0F0"/>
                </a:solidFill>
              </a:rPr>
              <a:t>b</a:t>
            </a:r>
            <a:r>
              <a:rPr lang="hu-HU" dirty="0"/>
              <a:t>ee”,5)</a:t>
            </a:r>
          </a:p>
        </p:txBody>
      </p:sp>
      <p:sp>
        <p:nvSpPr>
          <p:cNvPr id="1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0727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61534" y="1153298"/>
            <a:ext cx="156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insert(„b</a:t>
            </a:r>
            <a:r>
              <a:rPr lang="hu-HU" b="1" dirty="0">
                <a:solidFill>
                  <a:srgbClr val="00B0F0"/>
                </a:solidFill>
              </a:rPr>
              <a:t>e</a:t>
            </a:r>
            <a:r>
              <a:rPr lang="hu-HU" dirty="0"/>
              <a:t>e”,5)</a:t>
            </a:r>
          </a:p>
        </p:txBody>
      </p:sp>
      <p:sp>
        <p:nvSpPr>
          <p:cNvPr id="1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6449314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6645157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99828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61534" y="1153298"/>
            <a:ext cx="156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insert(„be</a:t>
            </a:r>
            <a:r>
              <a:rPr lang="hu-HU" b="1" dirty="0">
                <a:solidFill>
                  <a:srgbClr val="00B0F0"/>
                </a:solidFill>
              </a:rPr>
              <a:t>e</a:t>
            </a:r>
            <a:r>
              <a:rPr lang="hu-HU" dirty="0"/>
              <a:t>”,5)</a:t>
            </a:r>
          </a:p>
        </p:txBody>
      </p:sp>
      <p:sp>
        <p:nvSpPr>
          <p:cNvPr id="1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6449314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6645157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06241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sp>
        <p:nvSpPr>
          <p:cNvPr id="1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6449314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6645157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2223" y="3594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3896946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sp>
        <p:nvSpPr>
          <p:cNvPr id="1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6449314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6645157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2223" y="3594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61534" y="1153298"/>
            <a:ext cx="127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find(„bee”)</a:t>
            </a:r>
          </a:p>
        </p:txBody>
      </p:sp>
    </p:spTree>
    <p:extLst>
      <p:ext uri="{BB962C8B-B14F-4D97-AF65-F5344CB8AC3E}">
        <p14:creationId xmlns:p14="http://schemas.microsoft.com/office/powerpoint/2010/main" val="323397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</p:spTree>
    <p:extLst>
      <p:ext uri="{BB962C8B-B14F-4D97-AF65-F5344CB8AC3E}">
        <p14:creationId xmlns:p14="http://schemas.microsoft.com/office/powerpoint/2010/main" val="3278979089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sp>
        <p:nvSpPr>
          <p:cNvPr id="1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6449314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6645157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2223" y="3594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61534" y="1153298"/>
            <a:ext cx="127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find(„bee”)</a:t>
            </a:r>
          </a:p>
        </p:txBody>
      </p:sp>
    </p:spTree>
    <p:extLst>
      <p:ext uri="{BB962C8B-B14F-4D97-AF65-F5344CB8AC3E}">
        <p14:creationId xmlns:p14="http://schemas.microsoft.com/office/powerpoint/2010/main" val="158094670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sp>
        <p:nvSpPr>
          <p:cNvPr id="1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6449314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6645157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2223" y="3594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61534" y="1153298"/>
            <a:ext cx="127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find(„</a:t>
            </a:r>
            <a:r>
              <a:rPr lang="hu-HU" b="1" dirty="0">
                <a:solidFill>
                  <a:srgbClr val="00B0F0"/>
                </a:solidFill>
              </a:rPr>
              <a:t>b</a:t>
            </a:r>
            <a:r>
              <a:rPr lang="hu-HU" dirty="0"/>
              <a:t>ee”)</a:t>
            </a:r>
          </a:p>
        </p:txBody>
      </p:sp>
    </p:spTree>
    <p:extLst>
      <p:ext uri="{BB962C8B-B14F-4D97-AF65-F5344CB8AC3E}">
        <p14:creationId xmlns:p14="http://schemas.microsoft.com/office/powerpoint/2010/main" val="111601939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sp>
        <p:nvSpPr>
          <p:cNvPr id="1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6449314" y="26698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6645157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2223" y="3594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61534" y="1153298"/>
            <a:ext cx="127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find(„b</a:t>
            </a:r>
            <a:r>
              <a:rPr lang="hu-HU" b="1" dirty="0">
                <a:solidFill>
                  <a:srgbClr val="00B0F0"/>
                </a:solidFill>
              </a:rPr>
              <a:t>e</a:t>
            </a:r>
            <a:r>
              <a:rPr lang="hu-HU" dirty="0"/>
              <a:t>e”)</a:t>
            </a:r>
          </a:p>
        </p:txBody>
      </p:sp>
    </p:spTree>
    <p:extLst>
      <p:ext uri="{BB962C8B-B14F-4D97-AF65-F5344CB8AC3E}">
        <p14:creationId xmlns:p14="http://schemas.microsoft.com/office/powerpoint/2010/main" val="294988473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sp>
        <p:nvSpPr>
          <p:cNvPr id="1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6449314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6645157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2223" y="3594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61534" y="1153298"/>
            <a:ext cx="127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find(„be</a:t>
            </a:r>
            <a:r>
              <a:rPr lang="hu-HU" b="1" dirty="0">
                <a:solidFill>
                  <a:srgbClr val="00B0F0"/>
                </a:solidFill>
              </a:rPr>
              <a:t>e</a:t>
            </a:r>
            <a:r>
              <a:rPr lang="hu-HU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10490956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ASSOCIATIVE ARRAY</a:t>
            </a:r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18205" y="4921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sp>
        <p:nvSpPr>
          <p:cNvPr id="18" name="Oval 3"/>
          <p:cNvSpPr/>
          <p:nvPr/>
        </p:nvSpPr>
        <p:spPr>
          <a:xfrm>
            <a:off x="6449314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480026" y="1718473"/>
            <a:ext cx="1165131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6449314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6645157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6449314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6645157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2223" y="3594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8409293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Trie Data Structure -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9" y="1506022"/>
            <a:ext cx="299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1.) Google’s Search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395" y="1998488"/>
            <a:ext cx="5687219" cy="3124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6995" y="5220300"/>
            <a:ext cx="9946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can use tries (and ternary search trees) to implement auto-complete feature very efficiently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we can use tries for spell-checkers as well: </a:t>
            </a:r>
            <a:r>
              <a:rPr lang="en-US" dirty="0"/>
              <a:t>spell checker is an application program</a:t>
            </a:r>
            <a:endParaRPr lang="hu-HU" dirty="0"/>
          </a:p>
          <a:p>
            <a:r>
              <a:rPr lang="hu-HU" dirty="0"/>
              <a:t>			</a:t>
            </a:r>
            <a:r>
              <a:rPr lang="en-US" dirty="0"/>
              <a:t> that flags words in a document that may not be spelled correctly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273704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Trie Data Structure -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9" y="1506022"/>
            <a:ext cx="14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2.) IP Routing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1050" y="2015782"/>
            <a:ext cx="1014373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The main bottlenecks of the internet is the address lookup operation performed by routers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the </a:t>
            </a:r>
            <a:r>
              <a:rPr lang="hu-HU" b="1" dirty="0">
                <a:sym typeface="Wingdings" panose="05000000000000000000" pitchFamily="2" charset="2"/>
              </a:rPr>
              <a:t>Internet Protocol </a:t>
            </a:r>
            <a:r>
              <a:rPr lang="hu-HU" dirty="0">
                <a:sym typeface="Wingdings" panose="05000000000000000000" pitchFamily="2" charset="2"/>
              </a:rPr>
              <a:t>(IP) sends the data in packets: these packets contain</a:t>
            </a:r>
          </a:p>
          <a:p>
            <a:r>
              <a:rPr lang="hu-HU" dirty="0">
                <a:sym typeface="Wingdings" panose="05000000000000000000" pitchFamily="2" charset="2"/>
              </a:rPr>
              <a:t>		the destination’s IP address in the header (32-bit or 64-bit number)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the packets are routed by several routers: every router sends the packet toward</a:t>
            </a:r>
          </a:p>
          <a:p>
            <a:r>
              <a:rPr lang="hu-HU" dirty="0">
                <a:sym typeface="Wingdings" panose="05000000000000000000" pitchFamily="2" charset="2"/>
              </a:rPr>
              <a:t>		its final destination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                          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EVERY ROUTER HAS A TABLE (LC-TRIE) WITH THE BEST FORWARDING DIRECTION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	~ this table only contains prefixes: all IP addresses starting with the</a:t>
            </a:r>
          </a:p>
          <a:p>
            <a:r>
              <a:rPr lang="hu-HU" dirty="0">
                <a:sym typeface="Wingdings" panose="05000000000000000000" pitchFamily="2" charset="2"/>
              </a:rPr>
              <a:t>				       same bits are forwarded in the same direction</a:t>
            </a:r>
          </a:p>
          <a:p>
            <a:r>
              <a:rPr lang="hu-HU" dirty="0">
                <a:sym typeface="Wingdings" panose="05000000000000000000" pitchFamily="2" charset="2"/>
              </a:rPr>
              <a:t>					(this is why </a:t>
            </a:r>
            <a:r>
              <a:rPr lang="hu-HU" b="1" dirty="0">
                <a:sym typeface="Wingdings" panose="05000000000000000000" pitchFamily="2" charset="2"/>
              </a:rPr>
              <a:t>longest common prefix </a:t>
            </a:r>
            <a:r>
              <a:rPr lang="hu-HU" dirty="0">
                <a:sym typeface="Wingdings" panose="05000000000000000000" pitchFamily="2" charset="2"/>
              </a:rPr>
              <a:t>is important)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96" y="4425026"/>
            <a:ext cx="2324435" cy="153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8287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Trie Data Structure -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9" y="1506022"/>
            <a:ext cx="494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3.) Implement Associative Arrays Without Hashing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5578" y="2059456"/>
            <a:ext cx="88113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tries may be slower than hashtables and dictionaries: if the hash-function is perfect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then the operations have </a:t>
            </a:r>
            <a:r>
              <a:rPr lang="hu-HU" b="1" dirty="0">
                <a:sym typeface="Wingdings" panose="05000000000000000000" pitchFamily="2" charset="2"/>
              </a:rPr>
              <a:t>O(1) </a:t>
            </a:r>
            <a:r>
              <a:rPr lang="hu-HU" dirty="0">
                <a:sym typeface="Wingdings" panose="05000000000000000000" pitchFamily="2" charset="2"/>
              </a:rPr>
              <a:t>constant running time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BUT USUALLY THE HASH-FUNCTION IS NOT PERFECT SO THERE ARE COLLISSIONS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tries needs more memory: a memory chunk is allocated for every single character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with tries BUT for hash tables there is just a single chunk of 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5578" y="4193056"/>
            <a:ext cx="8294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tries work only with string keys + need lots of memory (ternary search trees do not)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search misses only involve a few characters (this is the main advantage of tries)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tries supports more operations (sorting and autocomplete)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669109" y="5797373"/>
            <a:ext cx="712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ON AVERAGE TRIES ARE MORE FLEXIBLE AND FASTER THAN HASHTABLES</a:t>
            </a:r>
          </a:p>
        </p:txBody>
      </p:sp>
    </p:spTree>
    <p:extLst>
      <p:ext uri="{BB962C8B-B14F-4D97-AF65-F5344CB8AC3E}">
        <p14:creationId xmlns:p14="http://schemas.microsoft.com/office/powerpoint/2010/main" val="369862084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Brute-Force Substring Search Algorithm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1548714"/>
            <a:ext cx="77696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WHAT IS THE AIM OF SUBSTRING SEARCH ALGORITHMS?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the aim is to find a pattern (substring) in a given text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i="1" dirty="0">
                <a:sym typeface="Wingdings" panose="05000000000000000000" pitchFamily="2" charset="2"/>
              </a:rPr>
              <a:t>„My name is Adam and I am a huge fan of </a:t>
            </a:r>
            <a:r>
              <a:rPr lang="hu-HU" b="1" i="1" dirty="0">
                <a:solidFill>
                  <a:srgbClr val="00B050"/>
                </a:solidFill>
                <a:sym typeface="Wingdings" panose="05000000000000000000" pitchFamily="2" charset="2"/>
              </a:rPr>
              <a:t>computer</a:t>
            </a:r>
            <a:r>
              <a:rPr lang="hu-HU" i="1" dirty="0">
                <a:sym typeface="Wingdings" panose="05000000000000000000" pitchFamily="2" charset="2"/>
              </a:rPr>
              <a:t> science”</a:t>
            </a:r>
          </a:p>
          <a:p>
            <a:endParaRPr lang="hu-HU" i="1" dirty="0">
              <a:sym typeface="Wingdings" panose="05000000000000000000" pitchFamily="2" charset="2"/>
            </a:endParaRPr>
          </a:p>
          <a:p>
            <a:r>
              <a:rPr lang="hu-HU" i="1" dirty="0">
                <a:sym typeface="Wingdings" panose="05000000000000000000" pitchFamily="2" charset="2"/>
              </a:rPr>
              <a:t>	</a:t>
            </a:r>
            <a:r>
              <a:rPr lang="hu-HU" dirty="0">
                <a:sym typeface="Wingdings" panose="05000000000000000000" pitchFamily="2" charset="2"/>
              </a:rPr>
              <a:t> so we want to end up with a fast and efficient algorithm for finding</a:t>
            </a:r>
          </a:p>
          <a:p>
            <a:r>
              <a:rPr lang="hu-HU" i="1" dirty="0">
                <a:sym typeface="Wingdings" panose="05000000000000000000" pitchFamily="2" charset="2"/>
              </a:rPr>
              <a:t>		</a:t>
            </a:r>
            <a:r>
              <a:rPr lang="hu-HU" dirty="0">
                <a:sym typeface="Wingdings" panose="05000000000000000000" pitchFamily="2" charset="2"/>
              </a:rPr>
              <a:t>the substring (in this case the substring is </a:t>
            </a:r>
            <a:r>
              <a:rPr lang="hu-HU" i="1" dirty="0">
                <a:sym typeface="Wingdings" panose="05000000000000000000" pitchFamily="2" charset="2"/>
              </a:rPr>
              <a:t>computer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160109" y="3954162"/>
            <a:ext cx="49360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There are several algorithms to solve this problem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1.) </a:t>
            </a:r>
            <a:r>
              <a:rPr lang="hu-HU" dirty="0"/>
              <a:t>naive or „brute-force” approach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2.) </a:t>
            </a:r>
            <a:r>
              <a:rPr lang="hu-HU" dirty="0"/>
              <a:t>Boyer-Moore algorithm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3.) </a:t>
            </a:r>
            <a:r>
              <a:rPr lang="hu-HU" dirty="0"/>
              <a:t>z algorithm </a:t>
            </a:r>
          </a:p>
        </p:txBody>
      </p:sp>
    </p:spTree>
    <p:extLst>
      <p:ext uri="{BB962C8B-B14F-4D97-AF65-F5344CB8AC3E}">
        <p14:creationId xmlns:p14="http://schemas.microsoft.com/office/powerpoint/2010/main" val="3756763683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Brute-Force Substring Search Algorithm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1548714"/>
            <a:ext cx="50175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1.) BRUTE-FORCE SUBSTRING SEARCH ALGORITHM</a:t>
            </a:r>
          </a:p>
          <a:p>
            <a:endParaRPr lang="hu-HU" dirty="0"/>
          </a:p>
          <a:p>
            <a:r>
              <a:rPr lang="hu-HU" dirty="0"/>
              <a:t>	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644346" y="2072458"/>
            <a:ext cx="58175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intuitive approach is the brute-force algorithm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keep iterating through the text and if there is a mismatch</a:t>
            </a:r>
          </a:p>
          <a:p>
            <a:pPr lvl="1"/>
            <a:r>
              <a:rPr lang="hu-HU" dirty="0"/>
              <a:t> we shift the pattern one step to the right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644346" y="3406989"/>
            <a:ext cx="74608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n</a:t>
            </a:r>
            <a:r>
              <a:rPr lang="hu-HU" dirty="0"/>
              <a:t>ot so efficient especially when there are lots of matching prefixes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u="sng" dirty="0"/>
              <a:t>For example</a:t>
            </a:r>
            <a:r>
              <a:rPr lang="hu-HU" dirty="0"/>
              <a:t>: pattern is </a:t>
            </a:r>
            <a:r>
              <a:rPr lang="hu-HU" b="1" dirty="0"/>
              <a:t>DDDDDE</a:t>
            </a:r>
            <a:r>
              <a:rPr lang="hu-HU" dirty="0"/>
              <a:t> and the text is </a:t>
            </a:r>
            <a:r>
              <a:rPr lang="hu-HU" b="1" dirty="0"/>
              <a:t>DDDDDDDDDDDDE</a:t>
            </a:r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420988" y="4498900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4346" y="5313812"/>
            <a:ext cx="7355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		LINEAR TIME GUARANTEE WOULD BE BETTER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6788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7088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57194" y="567811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</p:spTree>
    <p:extLst>
      <p:ext uri="{BB962C8B-B14F-4D97-AF65-F5344CB8AC3E}">
        <p14:creationId xmlns:p14="http://schemas.microsoft.com/office/powerpoint/2010/main" val="86556920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58919161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1614617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3245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50291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6812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7796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1614617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3245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50291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6812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35918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1614617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3245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50291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6812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913187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1614617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32454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50291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6812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35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1614617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32454" y="276379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50291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6812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4714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223245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0295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68132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8596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66542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2232458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0295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68132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8596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410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2232458" y="276379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0295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68132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8596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260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285853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76375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94212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1204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1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8314" y="151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729946" y="1517694"/>
            <a:ext cx="89167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Fenwick trees</a:t>
            </a:r>
            <a:r>
              <a:rPr lang="hu-HU" dirty="0">
                <a:sym typeface="Wingdings" panose="05000000000000000000" pitchFamily="2" charset="2"/>
              </a:rPr>
              <a:t> or </a:t>
            </a:r>
            <a:r>
              <a:rPr lang="hu-HU" b="1" dirty="0">
                <a:sym typeface="Wingdings" panose="05000000000000000000" pitchFamily="2" charset="2"/>
              </a:rPr>
              <a:t>binary indexed trees </a:t>
            </a:r>
            <a:r>
              <a:rPr lang="hu-HU" dirty="0">
                <a:sym typeface="Wingdings" panose="05000000000000000000" pitchFamily="2" charset="2"/>
              </a:rPr>
              <a:t>are data structures that can calculate prefix sums in</a:t>
            </a:r>
          </a:p>
          <a:p>
            <a:r>
              <a:rPr lang="hu-HU" dirty="0">
                <a:sym typeface="Wingdings" panose="05000000000000000000" pitchFamily="2" charset="2"/>
              </a:rPr>
              <a:t>	an array of numbers + efficient update operation as well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was first constructed in </a:t>
            </a:r>
            <a:r>
              <a:rPr lang="hu-HU" b="1" dirty="0">
                <a:sym typeface="Wingdings" panose="05000000000000000000" pitchFamily="2" charset="2"/>
              </a:rPr>
              <a:t>1994</a:t>
            </a:r>
            <a:r>
              <a:rPr lang="hu-HU" dirty="0">
                <a:sym typeface="Wingdings" panose="05000000000000000000" pitchFamily="2" charset="2"/>
              </a:rPr>
              <a:t> by </a:t>
            </a:r>
            <a:r>
              <a:rPr lang="hu-HU" b="1" dirty="0">
                <a:sym typeface="Wingdings" panose="05000000000000000000" pitchFamily="2" charset="2"/>
              </a:rPr>
              <a:t>Peter Fenwick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in computer vision we often need the sum of the pixel intensities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u="sng" dirty="0">
                <a:sym typeface="Wingdings" panose="05000000000000000000" pitchFamily="2" charset="2"/>
              </a:rPr>
              <a:t>For example</a:t>
            </a:r>
            <a:r>
              <a:rPr lang="hu-HU" dirty="0">
                <a:sym typeface="Wingdings" panose="05000000000000000000" pitchFamily="2" charset="2"/>
              </a:rPr>
              <a:t>: Viola-Jones face detection algorithm with Haar-features</a:t>
            </a:r>
          </a:p>
        </p:txBody>
      </p:sp>
    </p:spTree>
    <p:extLst>
      <p:ext uri="{BB962C8B-B14F-4D97-AF65-F5344CB8AC3E}">
        <p14:creationId xmlns:p14="http://schemas.microsoft.com/office/powerpoint/2010/main" val="354576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7088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57194" y="567811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</p:spTree>
    <p:extLst>
      <p:ext uri="{BB962C8B-B14F-4D97-AF65-F5344CB8AC3E}">
        <p14:creationId xmlns:p14="http://schemas.microsoft.com/office/powerpoint/2010/main" val="1029189194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2858538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76375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94212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1204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23024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2858538" y="276379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76375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94212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1204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8101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3492852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1068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2852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4636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824158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3492852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1068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2852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4636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2476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3492852" y="276379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1068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2852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4636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706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4094217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1205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29891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4772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68166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4094217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1205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29891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4772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829686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4094217" y="276379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1205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29891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4772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97664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4703822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2165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3949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5733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62848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4703822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2165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3949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5733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21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7088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57194" y="567811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</p:spTree>
    <p:extLst>
      <p:ext uri="{BB962C8B-B14F-4D97-AF65-F5344CB8AC3E}">
        <p14:creationId xmlns:p14="http://schemas.microsoft.com/office/powerpoint/2010/main" val="2054818405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4703822" y="276379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2165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3949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5733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824403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532166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39500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57337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7517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3709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5321663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39500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57337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7517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08792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5321663" y="276379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39500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57337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7517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9729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593950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7340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77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9301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812744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5939503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7340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77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9301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71193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5939503" y="276379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7340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77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9301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09209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654910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6694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4780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02617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7280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6549106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6694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4780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02617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8288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6549106" y="276379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6694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4780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02617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11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7088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57194" y="567811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427292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1323" y="567811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</p:spTree>
    <p:extLst>
      <p:ext uri="{BB962C8B-B14F-4D97-AF65-F5344CB8AC3E}">
        <p14:creationId xmlns:p14="http://schemas.microsoft.com/office/powerpoint/2010/main" val="2595230764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175184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3021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1085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28695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6623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175184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3021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1085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28695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9555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175184" y="276379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3021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10858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28695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72997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801262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1909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3693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65477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6841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801262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1909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3693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65477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0492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801262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19099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3693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65477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36090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801262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19099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3693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65477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7574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801262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19099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36936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65477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93610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801262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19099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36936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65477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3989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801262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19099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36936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654773" y="276379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980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7088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57194" y="567811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427292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1323" y="567811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</p:spTree>
    <p:extLst>
      <p:ext uri="{BB962C8B-B14F-4D97-AF65-F5344CB8AC3E}">
        <p14:creationId xmlns:p14="http://schemas.microsoft.com/office/powerpoint/2010/main" val="523743283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801262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19099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36936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654773" y="276379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0786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Brute-Force Substring Search Algorithm</a:t>
            </a:r>
            <a:endParaRPr lang="hu-HU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7801262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19099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36936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654773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35353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Algorithm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01262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19099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36936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654773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8395" y="343800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i=10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6393" y="3962399"/>
            <a:ext cx="5839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substring search algorithm usually returns the index of the</a:t>
            </a:r>
          </a:p>
          <a:p>
            <a:r>
              <a:rPr lang="hu-HU" dirty="0"/>
              <a:t>	substring that has been found (</a:t>
            </a:r>
            <a:r>
              <a:rPr lang="hu-HU" b="1" dirty="0"/>
              <a:t>i=10</a:t>
            </a:r>
            <a:r>
              <a:rPr lang="hu-HU" dirty="0"/>
              <a:t>) or </a:t>
            </a:r>
            <a:r>
              <a:rPr lang="hu-HU" b="1" dirty="0"/>
              <a:t>-1</a:t>
            </a:r>
            <a:r>
              <a:rPr lang="hu-HU" dirty="0"/>
              <a:t> if the</a:t>
            </a:r>
          </a:p>
          <a:p>
            <a:r>
              <a:rPr lang="hu-HU" dirty="0"/>
              <a:t>		pattern is not present in the text</a:t>
            </a:r>
          </a:p>
        </p:txBody>
      </p:sp>
    </p:spTree>
    <p:extLst>
      <p:ext uri="{BB962C8B-B14F-4D97-AF65-F5344CB8AC3E}">
        <p14:creationId xmlns:p14="http://schemas.microsoft.com/office/powerpoint/2010/main" val="837663750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8696735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6844817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9152168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5018992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6383283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8863852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464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7088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57194" y="567811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427292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1323" y="567811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60822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237470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814116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90764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67410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544058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20704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97352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73998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50644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27292" y="6011752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01615" y="5994134"/>
            <a:ext cx="21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array representation of</a:t>
            </a:r>
          </a:p>
          <a:p>
            <a:pPr algn="ctr"/>
            <a:r>
              <a:rPr lang="hu-HU" sz="1600" dirty="0"/>
              <a:t>the binary indexed tree</a:t>
            </a:r>
          </a:p>
        </p:txBody>
      </p:sp>
    </p:spTree>
    <p:extLst>
      <p:ext uri="{BB962C8B-B14F-4D97-AF65-F5344CB8AC3E}">
        <p14:creationId xmlns:p14="http://schemas.microsoft.com/office/powerpoint/2010/main" val="2065021475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687686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14617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3245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029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68128" y="2772033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3741433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2422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4205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5989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77732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1707208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24221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4205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5989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77732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7153775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2422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4205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5989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77732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2185145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2422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42058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5989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77732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6138768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2422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4205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5989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77732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2274679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2422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4205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59895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77732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8149164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2422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4205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59895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77732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388695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2422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4205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59895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77732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608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082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7470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0764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97352" y="318205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8449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7576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7202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1020" y="375870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411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222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67410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44058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1078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4164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73996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50644" y="41582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4140" y="473488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41322" y="473488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7088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57194" y="567811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427292" y="510147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1323" y="567811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60822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237470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814116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90764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67410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544058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20704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97352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73998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50644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27292" y="6011752"/>
            <a:ext cx="576648" cy="57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01615" y="5994134"/>
            <a:ext cx="21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array representation of</a:t>
            </a:r>
          </a:p>
          <a:p>
            <a:pPr algn="ctr"/>
            <a:r>
              <a:rPr lang="hu-HU" sz="1600" dirty="0"/>
              <a:t>the binary indexed tree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084174" y="6011752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34479" y="57039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0487705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2422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4205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59895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77732" y="2772033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4217699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58534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7637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9420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120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0088499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58534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7637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9420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120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828673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585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7637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9420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120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641766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585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76371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9420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120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6420505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585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7637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9420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120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6053156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585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7637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94208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120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82884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585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7637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9420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120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8089955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585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7637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9420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12045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9580018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585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7637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9420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12045" y="2772033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2417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81358" y="122937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1663" y="9545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59447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825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00794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062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83115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06200" y="294744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6217" y="295636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29900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2532" y="383623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06200" y="442429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39724" y="3832545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000624" y="382914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63392" y="440919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40730" y="440579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203005" y="38248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356301" y="384765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43149" y="44014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46979" y="442429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00624" y="526641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3456" y="5843067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322265" y="525543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53616" y="585482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42704" y="20983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32837" y="20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51099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973027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cxnSp>
        <p:nvCxnSpPr>
          <p:cNvPr id="6" name="Straight Connector 5"/>
          <p:cNvCxnSpPr>
            <a:stCxn id="14" idx="2"/>
            <a:endCxn id="70" idx="0"/>
          </p:cNvCxnSpPr>
          <p:nvPr/>
        </p:nvCxnSpPr>
        <p:spPr>
          <a:xfrm flipH="1">
            <a:off x="2380723" y="1806018"/>
            <a:ext cx="3288959" cy="292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4" idx="2"/>
            <a:endCxn id="71" idx="0"/>
          </p:cNvCxnSpPr>
          <p:nvPr/>
        </p:nvCxnSpPr>
        <p:spPr>
          <a:xfrm flipH="1">
            <a:off x="4670856" y="1806018"/>
            <a:ext cx="998826" cy="29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4" idx="2"/>
            <a:endCxn id="73" idx="0"/>
          </p:cNvCxnSpPr>
          <p:nvPr/>
        </p:nvCxnSpPr>
        <p:spPr>
          <a:xfrm>
            <a:off x="5669682" y="1806018"/>
            <a:ext cx="3441364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0"/>
            <a:endCxn id="14" idx="2"/>
          </p:cNvCxnSpPr>
          <p:nvPr/>
        </p:nvCxnSpPr>
        <p:spPr>
          <a:xfrm flipH="1" flipV="1">
            <a:off x="5669682" y="1806018"/>
            <a:ext cx="1019436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8" idx="2"/>
            <a:endCxn id="79" idx="0"/>
          </p:cNvCxnSpPr>
          <p:nvPr/>
        </p:nvCxnSpPr>
        <p:spPr>
          <a:xfrm>
            <a:off x="4670856" y="3255220"/>
            <a:ext cx="3823" cy="303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36660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919863" y="3521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167367" y="3519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66811" y="49893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cxnSp>
        <p:nvCxnSpPr>
          <p:cNvPr id="89" name="Straight Connector 88"/>
          <p:cNvCxnSpPr>
            <a:stCxn id="39" idx="2"/>
            <a:endCxn id="86" idx="0"/>
          </p:cNvCxnSpPr>
          <p:nvPr/>
        </p:nvCxnSpPr>
        <p:spPr>
          <a:xfrm flipH="1">
            <a:off x="6057882" y="3264145"/>
            <a:ext cx="622991" cy="257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9" idx="2"/>
            <a:endCxn id="87" idx="0"/>
          </p:cNvCxnSpPr>
          <p:nvPr/>
        </p:nvCxnSpPr>
        <p:spPr>
          <a:xfrm>
            <a:off x="6680873" y="3264145"/>
            <a:ext cx="624513" cy="254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0" idx="2"/>
            <a:endCxn id="88" idx="0"/>
          </p:cNvCxnSpPr>
          <p:nvPr/>
        </p:nvCxnSpPr>
        <p:spPr>
          <a:xfrm flipH="1">
            <a:off x="7304830" y="4713573"/>
            <a:ext cx="556" cy="27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0" idx="2"/>
            <a:endCxn id="102" idx="0"/>
          </p:cNvCxnSpPr>
          <p:nvPr/>
        </p:nvCxnSpPr>
        <p:spPr>
          <a:xfrm flipH="1">
            <a:off x="8456007" y="3261897"/>
            <a:ext cx="638549" cy="296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0" idx="2"/>
            <a:endCxn id="103" idx="0"/>
          </p:cNvCxnSpPr>
          <p:nvPr/>
        </p:nvCxnSpPr>
        <p:spPr>
          <a:xfrm>
            <a:off x="9094556" y="3261897"/>
            <a:ext cx="566061" cy="305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317988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76913" y="35677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472570" y="49893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cxnSp>
        <p:nvCxnSpPr>
          <p:cNvPr id="108" name="Straight Connector 107"/>
          <p:cNvCxnSpPr>
            <a:stCxn id="54" idx="2"/>
            <a:endCxn id="107" idx="0"/>
          </p:cNvCxnSpPr>
          <p:nvPr/>
        </p:nvCxnSpPr>
        <p:spPr>
          <a:xfrm flipH="1">
            <a:off x="9656274" y="4732075"/>
            <a:ext cx="1047" cy="257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05905" y="3959557"/>
            <a:ext cx="63811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</a:t>
            </a:r>
            <a:r>
              <a:rPr lang="hu-HU" b="1" dirty="0"/>
              <a:t>Fenwick tree </a:t>
            </a:r>
            <a:r>
              <a:rPr lang="hu-HU" dirty="0"/>
              <a:t>we have</a:t>
            </a:r>
          </a:p>
          <a:p>
            <a:r>
              <a:rPr lang="hu-HU" dirty="0"/>
              <a:t>   constructed from the original array</a:t>
            </a:r>
          </a:p>
          <a:p>
            <a:endParaRPr lang="hu-HU" dirty="0"/>
          </a:p>
          <a:p>
            <a:r>
              <a:rPr lang="hu-HU" dirty="0"/>
              <a:t>           What is the child-parent relationship?</a:t>
            </a:r>
          </a:p>
          <a:p>
            <a:endParaRPr lang="hu-HU" dirty="0"/>
          </a:p>
          <a:p>
            <a:r>
              <a:rPr lang="hu-HU" dirty="0"/>
              <a:t>               </a:t>
            </a:r>
            <a:r>
              <a:rPr lang="hu-HU" dirty="0">
                <a:sym typeface="Wingdings" panose="05000000000000000000" pitchFamily="2" charset="2"/>
              </a:rPr>
              <a:t> calculate the binary representation of the node’s index</a:t>
            </a:r>
          </a:p>
          <a:p>
            <a:r>
              <a:rPr lang="hu-HU" dirty="0">
                <a:sym typeface="Wingdings" panose="05000000000000000000" pitchFamily="2" charset="2"/>
              </a:rPr>
              <a:t>                flip the right-most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to </a:t>
            </a:r>
            <a:r>
              <a:rPr lang="hu-HU" b="1" dirty="0">
                <a:sym typeface="Wingdings" panose="05000000000000000000" pitchFamily="2" charset="2"/>
              </a:rPr>
              <a:t>0</a:t>
            </a:r>
          </a:p>
          <a:p>
            <a:r>
              <a:rPr lang="hu-HU" dirty="0">
                <a:sym typeface="Wingdings" panose="05000000000000000000" pitchFamily="2" charset="2"/>
              </a:rPr>
              <a:t>                that is the index of the parent in binary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9895334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68134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8597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0380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216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9139013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68134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8597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0380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216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3854586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681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85971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0380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216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3045625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681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85971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0380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216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7096449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681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8597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03808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216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7523318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681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8597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03808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216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5007919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681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8597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0380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21645" y="2772033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8829448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681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8597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0380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21645" y="2772033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8705463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68134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85971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03808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21645" y="2772033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Brute-Force Substring Search -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5787" y="3774388"/>
            <a:ext cx="810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b="1" dirty="0"/>
              <a:t>MAIN PROBLEM</a:t>
            </a:r>
            <a:r>
              <a:rPr lang="hu-HU" dirty="0"/>
              <a:t>: needs backup for every mismatch. If there is a mismatch </a:t>
            </a:r>
          </a:p>
          <a:p>
            <a:r>
              <a:rPr lang="hu-HU" dirty="0"/>
              <a:t>			we jump back to the next character ( !!! 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434" y="4610529"/>
            <a:ext cx="7166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there are l</a:t>
            </a:r>
            <a:r>
              <a:rPr lang="hu-HU" dirty="0"/>
              <a:t>ots of compares:  ~ </a:t>
            </a:r>
            <a:r>
              <a:rPr lang="hu-HU" b="1" dirty="0"/>
              <a:t>N*M</a:t>
            </a:r>
            <a:r>
              <a:rPr lang="hu-HU" dirty="0"/>
              <a:t> where </a:t>
            </a:r>
            <a:r>
              <a:rPr lang="hu-HU" b="1" dirty="0"/>
              <a:t>N</a:t>
            </a:r>
            <a:r>
              <a:rPr lang="hu-HU" dirty="0"/>
              <a:t> is the length of text</a:t>
            </a:r>
          </a:p>
          <a:p>
            <a:r>
              <a:rPr lang="hu-HU" b="1" dirty="0"/>
              <a:t>		</a:t>
            </a:r>
            <a:r>
              <a:rPr lang="hu-HU" dirty="0"/>
              <a:t>and</a:t>
            </a:r>
            <a:r>
              <a:rPr lang="hu-HU" b="1" dirty="0"/>
              <a:t> M</a:t>
            </a:r>
            <a:r>
              <a:rPr lang="hu-HU" dirty="0"/>
              <a:t> is the length of the pattern we are looking for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WORST-CASE RUNNING TIME COMPLEXITY IS O(N*M)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35386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0476" y="1515762"/>
            <a:ext cx="912198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problem with brute force search:</a:t>
            </a:r>
            <a:r>
              <a:rPr lang="hu-HU" dirty="0">
                <a:sym typeface="Wingdings" panose="05000000000000000000" pitchFamily="2" charset="2"/>
              </a:rPr>
              <a:t> we keep considering too many bad options as well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~ maybe we can eliminate a lot of possibilities</a:t>
            </a:r>
            <a:endParaRPr lang="hu-HU" dirty="0"/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/>
              <a:t>hats why </a:t>
            </a:r>
            <a:r>
              <a:rPr lang="hu-HU" b="1" dirty="0"/>
              <a:t>Boyer-Moore algorithm</a:t>
            </a:r>
            <a:r>
              <a:rPr lang="hu-HU" dirty="0"/>
              <a:t> came to be </a:t>
            </a:r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very efficient string search algorithm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basic idea: brute-force substring search is slow. Maybe if we </a:t>
            </a:r>
            <a:r>
              <a:rPr lang="hu-HU" b="1" dirty="0"/>
              <a:t>compare the tail of the patterns</a:t>
            </a:r>
          </a:p>
          <a:p>
            <a:pPr lvl="2"/>
            <a:r>
              <a:rPr lang="hu-HU" b="1" dirty="0"/>
              <a:t>instead of the heads</a:t>
            </a:r>
            <a:r>
              <a:rPr lang="hu-HU" dirty="0"/>
              <a:t> the algorithm can be faster</a:t>
            </a:r>
          </a:p>
          <a:p>
            <a:pPr lvl="2"/>
            <a:endParaRPr lang="hu-HU" dirty="0"/>
          </a:p>
          <a:p>
            <a:pPr lvl="2"/>
            <a:r>
              <a:rPr lang="hu-HU" dirty="0"/>
              <a:t>	</a:t>
            </a:r>
            <a:r>
              <a:rPr lang="hu-HU" b="1" dirty="0"/>
              <a:t>WHY?</a:t>
            </a:r>
            <a:r>
              <a:rPr lang="hu-HU" dirty="0"/>
              <a:t> We can </a:t>
            </a:r>
            <a:r>
              <a:rPr lang="hu-HU" b="1" dirty="0"/>
              <a:t>skip multiple characters at the same time</a:t>
            </a:r>
            <a:r>
              <a:rPr lang="hu-HU" dirty="0"/>
              <a:t> rather than</a:t>
            </a:r>
          </a:p>
          <a:p>
            <a:pPr lvl="2"/>
            <a:r>
              <a:rPr lang="hu-HU" dirty="0"/>
              <a:t>		considering every single letter in the text</a:t>
            </a:r>
          </a:p>
          <a:p>
            <a:endParaRPr lang="hu-HU" dirty="0"/>
          </a:p>
          <a:p>
            <a:r>
              <a:rPr lang="hu-HU" dirty="0"/>
              <a:t>        </a:t>
            </a:r>
            <a:r>
              <a:rPr lang="hu-HU" b="1" u="sng" dirty="0">
                <a:solidFill>
                  <a:srgbClr val="00B0F0"/>
                </a:solidFill>
              </a:rPr>
              <a:t>DISADVANTAGE</a:t>
            </a:r>
            <a:r>
              <a:rPr lang="hu-HU" dirty="0"/>
              <a:t>: the algorithm needs to preprocess the pattern, but not the whole text</a:t>
            </a:r>
          </a:p>
          <a:p>
            <a:pPr lvl="1"/>
            <a:r>
              <a:rPr lang="hu-HU" dirty="0"/>
              <a:t>		           ~ with brute-force approach no need to preprocess the pattern</a:t>
            </a:r>
          </a:p>
          <a:p>
            <a:pPr lvl="1"/>
            <a:endParaRPr lang="hu-HU" dirty="0"/>
          </a:p>
          <a:p>
            <a:pPr lvl="1"/>
            <a:r>
              <a:rPr lang="hu-HU" b="1" u="sng" dirty="0">
                <a:solidFill>
                  <a:srgbClr val="00B0F0"/>
                </a:solidFill>
              </a:rPr>
              <a:t>ADVANTAGE</a:t>
            </a:r>
            <a:r>
              <a:rPr lang="hu-HU" dirty="0"/>
              <a:t>: the algorithm runs faster as the length of the pattern increases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8766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81358" y="1229370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1663" y="9545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59447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825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00794" y="2377472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062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83115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06200" y="294744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6217" y="295636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29900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2532" y="383623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06200" y="442429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39724" y="3832545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000624" y="382914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63392" y="440919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40730" y="440579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203005" y="38248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356301" y="384765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43149" y="44014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46979" y="442429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00624" y="526641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3456" y="5843067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322265" y="525543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53616" y="585482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42704" y="20983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32837" y="20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51099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973027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cxnSp>
        <p:nvCxnSpPr>
          <p:cNvPr id="6" name="Straight Connector 5"/>
          <p:cNvCxnSpPr>
            <a:stCxn id="14" idx="2"/>
            <a:endCxn id="70" idx="0"/>
          </p:cNvCxnSpPr>
          <p:nvPr/>
        </p:nvCxnSpPr>
        <p:spPr>
          <a:xfrm flipH="1">
            <a:off x="2380723" y="1806018"/>
            <a:ext cx="3288959" cy="292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4" idx="2"/>
            <a:endCxn id="71" idx="0"/>
          </p:cNvCxnSpPr>
          <p:nvPr/>
        </p:nvCxnSpPr>
        <p:spPr>
          <a:xfrm flipH="1">
            <a:off x="4670856" y="1806018"/>
            <a:ext cx="998826" cy="29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4" idx="2"/>
            <a:endCxn id="73" idx="0"/>
          </p:cNvCxnSpPr>
          <p:nvPr/>
        </p:nvCxnSpPr>
        <p:spPr>
          <a:xfrm>
            <a:off x="5669682" y="1806018"/>
            <a:ext cx="3441364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0"/>
            <a:endCxn id="14" idx="2"/>
          </p:cNvCxnSpPr>
          <p:nvPr/>
        </p:nvCxnSpPr>
        <p:spPr>
          <a:xfrm flipH="1" flipV="1">
            <a:off x="5669682" y="1806018"/>
            <a:ext cx="1019436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8" idx="2"/>
            <a:endCxn id="79" idx="0"/>
          </p:cNvCxnSpPr>
          <p:nvPr/>
        </p:nvCxnSpPr>
        <p:spPr>
          <a:xfrm>
            <a:off x="4670856" y="3255220"/>
            <a:ext cx="3823" cy="303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36660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919863" y="3521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167367" y="3519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66811" y="49893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cxnSp>
        <p:nvCxnSpPr>
          <p:cNvPr id="89" name="Straight Connector 88"/>
          <p:cNvCxnSpPr>
            <a:stCxn id="39" idx="2"/>
            <a:endCxn id="86" idx="0"/>
          </p:cNvCxnSpPr>
          <p:nvPr/>
        </p:nvCxnSpPr>
        <p:spPr>
          <a:xfrm flipH="1">
            <a:off x="6057882" y="3264145"/>
            <a:ext cx="622991" cy="257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9" idx="2"/>
            <a:endCxn id="87" idx="0"/>
          </p:cNvCxnSpPr>
          <p:nvPr/>
        </p:nvCxnSpPr>
        <p:spPr>
          <a:xfrm>
            <a:off x="6680873" y="3264145"/>
            <a:ext cx="624513" cy="254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0" idx="2"/>
            <a:endCxn id="88" idx="0"/>
          </p:cNvCxnSpPr>
          <p:nvPr/>
        </p:nvCxnSpPr>
        <p:spPr>
          <a:xfrm flipH="1">
            <a:off x="7304830" y="4713573"/>
            <a:ext cx="556" cy="27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0" idx="2"/>
            <a:endCxn id="102" idx="0"/>
          </p:cNvCxnSpPr>
          <p:nvPr/>
        </p:nvCxnSpPr>
        <p:spPr>
          <a:xfrm flipH="1">
            <a:off x="8456007" y="3261897"/>
            <a:ext cx="638549" cy="296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0" idx="2"/>
            <a:endCxn id="103" idx="0"/>
          </p:cNvCxnSpPr>
          <p:nvPr/>
        </p:nvCxnSpPr>
        <p:spPr>
          <a:xfrm>
            <a:off x="9094556" y="3261897"/>
            <a:ext cx="566061" cy="305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317988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76913" y="35677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472570" y="49893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cxnSp>
        <p:nvCxnSpPr>
          <p:cNvPr id="108" name="Straight Connector 107"/>
          <p:cNvCxnSpPr>
            <a:stCxn id="54" idx="2"/>
            <a:endCxn id="107" idx="0"/>
          </p:cNvCxnSpPr>
          <p:nvPr/>
        </p:nvCxnSpPr>
        <p:spPr>
          <a:xfrm flipH="1">
            <a:off x="9656274" y="4732075"/>
            <a:ext cx="1047" cy="257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68923" y="3810217"/>
            <a:ext cx="24421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index</a:t>
            </a:r>
            <a:r>
              <a:rPr lang="hu-HU" b="1" dirty="0"/>
              <a:t> 4 = 0100 </a:t>
            </a:r>
            <a:r>
              <a:rPr lang="hu-HU" dirty="0"/>
              <a:t>in binary</a:t>
            </a:r>
          </a:p>
          <a:p>
            <a:endParaRPr lang="hu-HU" dirty="0"/>
          </a:p>
          <a:p>
            <a:pPr algn="ctr"/>
            <a:r>
              <a:rPr lang="hu-HU" b="1" dirty="0"/>
              <a:t>0100 </a:t>
            </a:r>
            <a:r>
              <a:rPr lang="hu-HU" b="1" dirty="0">
                <a:sym typeface="Wingdings" panose="05000000000000000000" pitchFamily="2" charset="2"/>
              </a:rPr>
              <a:t> 0000 </a:t>
            </a:r>
            <a:r>
              <a:rPr lang="hu-HU" dirty="0">
                <a:sym typeface="Wingdings" panose="05000000000000000000" pitchFamily="2" charset="2"/>
              </a:rPr>
              <a:t>(flip)</a:t>
            </a:r>
          </a:p>
          <a:p>
            <a:pPr algn="ctr"/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b="1" dirty="0">
                <a:sym typeface="Wingdings" panose="05000000000000000000" pitchFamily="2" charset="2"/>
              </a:rPr>
              <a:t>0</a:t>
            </a:r>
            <a:r>
              <a:rPr lang="hu-HU" dirty="0">
                <a:sym typeface="Wingdings" panose="05000000000000000000" pitchFamily="2" charset="2"/>
              </a:rPr>
              <a:t> is the parent’s index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3819494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8097" y="1202725"/>
            <a:ext cx="665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PREPROCESSING STAGE</a:t>
            </a:r>
            <a:r>
              <a:rPr lang="hu-HU" dirty="0"/>
              <a:t>: we have to construct the „</a:t>
            </a:r>
            <a:r>
              <a:rPr lang="hu-HU" b="1" dirty="0"/>
              <a:t>bad match table</a:t>
            </a:r>
            <a:r>
              <a:rPr lang="hu-HU" dirty="0"/>
              <a:t>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4392" y="1680974"/>
            <a:ext cx="93349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this table defines how many letters to shift the pattern when a mismatch occurs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this table never has elements smaller than </a:t>
            </a:r>
            <a:r>
              <a:rPr lang="hu-HU" b="1" dirty="0">
                <a:sym typeface="Wingdings" panose="05000000000000000000" pitchFamily="2" charset="2"/>
              </a:rPr>
              <a:t>1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keep </a:t>
            </a:r>
            <a:r>
              <a:rPr lang="hu-HU" dirty="0"/>
              <a:t>comparing the pattern to the text starting from the rightmost character in the pattern</a:t>
            </a:r>
          </a:p>
          <a:p>
            <a:r>
              <a:rPr lang="hu-HU" b="1" dirty="0"/>
              <a:t>	</a:t>
            </a:r>
            <a:r>
              <a:rPr lang="hu-HU" dirty="0"/>
              <a:t>When mismatch occurs we have to shift the pattern to the right</a:t>
            </a:r>
          </a:p>
          <a:p>
            <a:r>
              <a:rPr lang="hu-HU" dirty="0"/>
              <a:t>	      corresponding to the value in the „</a:t>
            </a:r>
            <a:r>
              <a:rPr lang="hu-HU" b="1" dirty="0"/>
              <a:t>bad match table</a:t>
            </a:r>
            <a:r>
              <a:rPr lang="hu-HU" dirty="0"/>
              <a:t>”</a:t>
            </a:r>
          </a:p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/>
          </a:p>
          <a:p>
            <a:r>
              <a:rPr lang="hu-HU" b="1" dirty="0"/>
              <a:t>         WHY? </a:t>
            </a:r>
            <a:r>
              <a:rPr lang="hu-HU" dirty="0"/>
              <a:t>Because unlike brute-force search we can skip several characters in one iteration</a:t>
            </a:r>
          </a:p>
          <a:p>
            <a:r>
              <a:rPr lang="hu-HU" dirty="0">
                <a:sym typeface="Wingdings" panose="05000000000000000000" pitchFamily="2" charset="2"/>
              </a:rPr>
              <a:t>		~ the algorithm will be faster !!!</a:t>
            </a:r>
            <a:endParaRPr lang="en-US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168774109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8097" y="1202725"/>
            <a:ext cx="665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PREPROCESSING STAGE</a:t>
            </a:r>
            <a:r>
              <a:rPr lang="hu-HU" dirty="0"/>
              <a:t>: we have to construct the „</a:t>
            </a:r>
            <a:r>
              <a:rPr lang="hu-HU" b="1" dirty="0"/>
              <a:t>bad match table</a:t>
            </a:r>
            <a:r>
              <a:rPr lang="hu-HU" dirty="0"/>
              <a:t>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4392" y="1680974"/>
            <a:ext cx="89487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so we consider all the letters in the pattern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table does not contain </a:t>
            </a:r>
            <a:r>
              <a:rPr lang="hu-HU" dirty="0"/>
              <a:t>repetitive characters: if there are several </a:t>
            </a:r>
            <a:r>
              <a:rPr lang="hu-HU" b="1" dirty="0"/>
              <a:t>a</a:t>
            </a:r>
            <a:r>
              <a:rPr lang="hu-HU" dirty="0"/>
              <a:t> letters in the pattern</a:t>
            </a:r>
          </a:p>
          <a:p>
            <a:pPr lvl="1"/>
            <a:r>
              <a:rPr lang="hu-HU" dirty="0"/>
              <a:t>  the </a:t>
            </a:r>
            <a:r>
              <a:rPr lang="hu-HU" b="1" dirty="0"/>
              <a:t>bad match table </a:t>
            </a:r>
            <a:r>
              <a:rPr lang="hu-HU" dirty="0"/>
              <a:t>only contains one </a:t>
            </a:r>
            <a:r>
              <a:rPr lang="hu-HU" b="1" dirty="0"/>
              <a:t>a</a:t>
            </a:r>
            <a:r>
              <a:rPr lang="hu-HU" dirty="0"/>
              <a:t> letter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  <a:p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76014" y="3023287"/>
            <a:ext cx="388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max(1, lengthOfPattern-actualIndex-1)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4182" y="3552455"/>
            <a:ext cx="73039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iterate over the pattern and compute the values to the bad match table </a:t>
            </a:r>
          </a:p>
          <a:p>
            <a:r>
              <a:rPr lang="hu-HU" dirty="0">
                <a:sym typeface="Wingdings" panose="05000000000000000000" pitchFamily="2" charset="2"/>
              </a:rPr>
              <a:t>	~ </a:t>
            </a:r>
            <a:r>
              <a:rPr lang="hu-HU" dirty="0"/>
              <a:t>we keep updating the old values for the same characters !!!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WHY IS IT GOOD?</a:t>
            </a:r>
            <a:r>
              <a:rPr lang="hu-HU" dirty="0"/>
              <a:t> Because with the help of this table we can</a:t>
            </a:r>
          </a:p>
          <a:p>
            <a:r>
              <a:rPr lang="hu-HU" dirty="0"/>
              <a:t>		 skip more than </a:t>
            </a:r>
            <a:r>
              <a:rPr lang="hu-HU" b="1" dirty="0"/>
              <a:t>1</a:t>
            </a:r>
            <a:r>
              <a:rPr lang="hu-HU" dirty="0"/>
              <a:t> letters in the original text 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768516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8097" y="1202725"/>
            <a:ext cx="665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PREPROCESSING STAGE</a:t>
            </a:r>
            <a:r>
              <a:rPr lang="hu-HU" dirty="0"/>
              <a:t>: we have to construct the „</a:t>
            </a:r>
            <a:r>
              <a:rPr lang="hu-HU" b="1" dirty="0"/>
              <a:t>bad match table</a:t>
            </a:r>
            <a:r>
              <a:rPr lang="hu-HU" dirty="0"/>
              <a:t>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50981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68818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86655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4492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9457" y="2951639"/>
            <a:ext cx="388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max(1, lengthOfPattern-actualIndex-1)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4516" y="1921361"/>
            <a:ext cx="3178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remember the bad match table </a:t>
            </a:r>
          </a:p>
          <a:p>
            <a:pPr algn="ctr"/>
            <a:r>
              <a:rPr lang="hu-HU" sz="1600" dirty="0"/>
              <a:t>deals with the pattern (not the text)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4078"/>
              </p:ext>
            </p:extLst>
          </p:nvPr>
        </p:nvGraphicFramePr>
        <p:xfrm>
          <a:off x="2532218" y="3766475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502506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8097" y="1202725"/>
            <a:ext cx="665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PREPROCESSING STAGE</a:t>
            </a:r>
            <a:r>
              <a:rPr lang="hu-HU" dirty="0"/>
              <a:t>: we have to construct the „</a:t>
            </a:r>
            <a:r>
              <a:rPr lang="hu-HU" b="1" dirty="0"/>
              <a:t>bad match table</a:t>
            </a:r>
            <a:r>
              <a:rPr lang="hu-HU" dirty="0"/>
              <a:t>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50981" y="1910451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68818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86655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4492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9457" y="2951639"/>
            <a:ext cx="388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max(1, lengthOfPattern-actualIndex-1)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4516" y="1921361"/>
            <a:ext cx="3178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remember the bad match table </a:t>
            </a:r>
          </a:p>
          <a:p>
            <a:pPr algn="ctr"/>
            <a:r>
              <a:rPr lang="hu-HU" sz="1600" dirty="0"/>
              <a:t>deals with the pattern (not the text)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03397"/>
              </p:ext>
            </p:extLst>
          </p:nvPr>
        </p:nvGraphicFramePr>
        <p:xfrm>
          <a:off x="2532218" y="3766475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43748" y="4846567"/>
            <a:ext cx="555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max(1,lengthOfPattern-actualIndex-1) = max(1,4-0-1) = 3</a:t>
            </a:r>
          </a:p>
        </p:txBody>
      </p:sp>
    </p:spTree>
    <p:extLst>
      <p:ext uri="{BB962C8B-B14F-4D97-AF65-F5344CB8AC3E}">
        <p14:creationId xmlns:p14="http://schemas.microsoft.com/office/powerpoint/2010/main" val="661628148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8097" y="1202725"/>
            <a:ext cx="665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PREPROCESSING STAGE</a:t>
            </a:r>
            <a:r>
              <a:rPr lang="hu-HU" dirty="0"/>
              <a:t>: we have to construct the „</a:t>
            </a:r>
            <a:r>
              <a:rPr lang="hu-HU" b="1" dirty="0"/>
              <a:t>bad match table</a:t>
            </a:r>
            <a:r>
              <a:rPr lang="hu-HU" dirty="0"/>
              <a:t>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50981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68818" y="1910451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86655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4492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9457" y="2951639"/>
            <a:ext cx="388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max(1, lengthOfPattern-actualIndex-1)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4516" y="1921361"/>
            <a:ext cx="3178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remember the bad match table </a:t>
            </a:r>
          </a:p>
          <a:p>
            <a:pPr algn="ctr"/>
            <a:r>
              <a:rPr lang="hu-HU" sz="1600" dirty="0"/>
              <a:t>deals with the pattern (not the text)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60309"/>
              </p:ext>
            </p:extLst>
          </p:nvPr>
        </p:nvGraphicFramePr>
        <p:xfrm>
          <a:off x="2532218" y="3766475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43748" y="4846567"/>
            <a:ext cx="555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max(1,lengthOfPattern-actualIndex-1) = max(1,4-1-1) = 2</a:t>
            </a:r>
          </a:p>
        </p:txBody>
      </p:sp>
    </p:spTree>
    <p:extLst>
      <p:ext uri="{BB962C8B-B14F-4D97-AF65-F5344CB8AC3E}">
        <p14:creationId xmlns:p14="http://schemas.microsoft.com/office/powerpoint/2010/main" val="3752418646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8097" y="1202725"/>
            <a:ext cx="665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PREPROCESSING STAGE</a:t>
            </a:r>
            <a:r>
              <a:rPr lang="hu-HU" dirty="0"/>
              <a:t>: we have to construct the „</a:t>
            </a:r>
            <a:r>
              <a:rPr lang="hu-HU" b="1" dirty="0"/>
              <a:t>bad match table</a:t>
            </a:r>
            <a:r>
              <a:rPr lang="hu-HU" dirty="0"/>
              <a:t>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50981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68818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86655" y="1910451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4492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9457" y="2951639"/>
            <a:ext cx="388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max(1, lengthOfPattern-actualIndex-1)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4516" y="1921361"/>
            <a:ext cx="3178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remember the bad match table </a:t>
            </a:r>
          </a:p>
          <a:p>
            <a:pPr algn="ctr"/>
            <a:r>
              <a:rPr lang="hu-HU" sz="1600" dirty="0"/>
              <a:t>deals with the pattern (not the text)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85670"/>
              </p:ext>
            </p:extLst>
          </p:nvPr>
        </p:nvGraphicFramePr>
        <p:xfrm>
          <a:off x="2532218" y="3766475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43748" y="4846567"/>
            <a:ext cx="555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max(1,lengthOfPattern-actualIndex-1) = max(1,4-2-1) = 1</a:t>
            </a:r>
          </a:p>
        </p:txBody>
      </p:sp>
    </p:spTree>
    <p:extLst>
      <p:ext uri="{BB962C8B-B14F-4D97-AF65-F5344CB8AC3E}">
        <p14:creationId xmlns:p14="http://schemas.microsoft.com/office/powerpoint/2010/main" val="3454572659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8097" y="1202725"/>
            <a:ext cx="665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PREPROCESSING STAGE</a:t>
            </a:r>
            <a:r>
              <a:rPr lang="hu-HU" dirty="0"/>
              <a:t>: we have to construct the „</a:t>
            </a:r>
            <a:r>
              <a:rPr lang="hu-HU" b="1" dirty="0"/>
              <a:t>bad match table</a:t>
            </a:r>
            <a:r>
              <a:rPr lang="hu-HU" dirty="0"/>
              <a:t>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50981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68818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86655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4492" y="1910451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9457" y="2951639"/>
            <a:ext cx="388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max(1, lengthOfPattern-actualIndex-1)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4516" y="1921361"/>
            <a:ext cx="3178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remember the bad match table </a:t>
            </a:r>
          </a:p>
          <a:p>
            <a:pPr algn="ctr"/>
            <a:r>
              <a:rPr lang="hu-HU" sz="1600" dirty="0"/>
              <a:t>deals with the pattern (not the text)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34974"/>
              </p:ext>
            </p:extLst>
          </p:nvPr>
        </p:nvGraphicFramePr>
        <p:xfrm>
          <a:off x="2532218" y="3766475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43748" y="4846567"/>
            <a:ext cx="555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max(1,lengthOfPattern-actualIndex-1) = max(1,4-3-1) = 1</a:t>
            </a:r>
          </a:p>
        </p:txBody>
      </p:sp>
    </p:spTree>
    <p:extLst>
      <p:ext uri="{BB962C8B-B14F-4D97-AF65-F5344CB8AC3E}">
        <p14:creationId xmlns:p14="http://schemas.microsoft.com/office/powerpoint/2010/main" val="3458731985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8097" y="1202725"/>
            <a:ext cx="665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PREPROCESSING STAGE</a:t>
            </a:r>
            <a:r>
              <a:rPr lang="hu-HU" dirty="0"/>
              <a:t>: we have to construct the „</a:t>
            </a:r>
            <a:r>
              <a:rPr lang="hu-HU" b="1" dirty="0"/>
              <a:t>bad match table</a:t>
            </a:r>
            <a:r>
              <a:rPr lang="hu-HU" dirty="0"/>
              <a:t>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50981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68818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86655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4492" y="1910451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9457" y="2951639"/>
            <a:ext cx="388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max(1, lengthOfPattern-actualIndex-1)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4516" y="1921361"/>
            <a:ext cx="3178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remember the bad match table </a:t>
            </a:r>
          </a:p>
          <a:p>
            <a:pPr algn="ctr"/>
            <a:r>
              <a:rPr lang="hu-HU" sz="1600" dirty="0"/>
              <a:t>deals with the pattern (not the text)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40238"/>
              </p:ext>
            </p:extLst>
          </p:nvPr>
        </p:nvGraphicFramePr>
        <p:xfrm>
          <a:off x="2532218" y="3766475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45792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14617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32454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50291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68128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81525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14617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32454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50291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68128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64907"/>
              </p:ext>
            </p:extLst>
          </p:nvPr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950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81358" y="122937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1663" y="9545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59447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825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00794" y="2377472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062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83115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06200" y="294744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6217" y="295636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29900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2532" y="383623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06200" y="442429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39724" y="3832545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000624" y="382914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63392" y="440919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40730" y="440579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203005" y="38248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356301" y="384765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43149" y="44014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46979" y="442429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00624" y="526641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3456" y="5843067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322265" y="525543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53616" y="585482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42704" y="20983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32837" y="20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51099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973027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cxnSp>
        <p:nvCxnSpPr>
          <p:cNvPr id="6" name="Straight Connector 5"/>
          <p:cNvCxnSpPr>
            <a:stCxn id="14" idx="2"/>
            <a:endCxn id="70" idx="0"/>
          </p:cNvCxnSpPr>
          <p:nvPr/>
        </p:nvCxnSpPr>
        <p:spPr>
          <a:xfrm flipH="1">
            <a:off x="2380723" y="1806018"/>
            <a:ext cx="3288959" cy="292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4" idx="2"/>
            <a:endCxn id="71" idx="0"/>
          </p:cNvCxnSpPr>
          <p:nvPr/>
        </p:nvCxnSpPr>
        <p:spPr>
          <a:xfrm flipH="1">
            <a:off x="4670856" y="1806018"/>
            <a:ext cx="998826" cy="29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4" idx="2"/>
            <a:endCxn id="73" idx="0"/>
          </p:cNvCxnSpPr>
          <p:nvPr/>
        </p:nvCxnSpPr>
        <p:spPr>
          <a:xfrm>
            <a:off x="5669682" y="1806018"/>
            <a:ext cx="3441364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0"/>
            <a:endCxn id="14" idx="2"/>
          </p:cNvCxnSpPr>
          <p:nvPr/>
        </p:nvCxnSpPr>
        <p:spPr>
          <a:xfrm flipH="1" flipV="1">
            <a:off x="5669682" y="1806018"/>
            <a:ext cx="1019436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8" idx="2"/>
            <a:endCxn id="79" idx="0"/>
          </p:cNvCxnSpPr>
          <p:nvPr/>
        </p:nvCxnSpPr>
        <p:spPr>
          <a:xfrm>
            <a:off x="4670856" y="3255220"/>
            <a:ext cx="3823" cy="303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36660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919863" y="3521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167367" y="3519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66811" y="49893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cxnSp>
        <p:nvCxnSpPr>
          <p:cNvPr id="89" name="Straight Connector 88"/>
          <p:cNvCxnSpPr>
            <a:stCxn id="39" idx="2"/>
            <a:endCxn id="86" idx="0"/>
          </p:cNvCxnSpPr>
          <p:nvPr/>
        </p:nvCxnSpPr>
        <p:spPr>
          <a:xfrm flipH="1">
            <a:off x="6057882" y="3264145"/>
            <a:ext cx="622991" cy="257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9" idx="2"/>
            <a:endCxn id="87" idx="0"/>
          </p:cNvCxnSpPr>
          <p:nvPr/>
        </p:nvCxnSpPr>
        <p:spPr>
          <a:xfrm>
            <a:off x="6680873" y="3264145"/>
            <a:ext cx="624513" cy="254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0" idx="2"/>
            <a:endCxn id="88" idx="0"/>
          </p:cNvCxnSpPr>
          <p:nvPr/>
        </p:nvCxnSpPr>
        <p:spPr>
          <a:xfrm flipH="1">
            <a:off x="7304830" y="4713573"/>
            <a:ext cx="556" cy="27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0" idx="2"/>
            <a:endCxn id="102" idx="0"/>
          </p:cNvCxnSpPr>
          <p:nvPr/>
        </p:nvCxnSpPr>
        <p:spPr>
          <a:xfrm flipH="1">
            <a:off x="8456007" y="3261897"/>
            <a:ext cx="638549" cy="296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0" idx="2"/>
            <a:endCxn id="103" idx="0"/>
          </p:cNvCxnSpPr>
          <p:nvPr/>
        </p:nvCxnSpPr>
        <p:spPr>
          <a:xfrm>
            <a:off x="9094556" y="3261897"/>
            <a:ext cx="566061" cy="305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317988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76913" y="35677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472570" y="49893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cxnSp>
        <p:nvCxnSpPr>
          <p:cNvPr id="108" name="Straight Connector 107"/>
          <p:cNvCxnSpPr>
            <a:stCxn id="54" idx="2"/>
            <a:endCxn id="107" idx="0"/>
          </p:cNvCxnSpPr>
          <p:nvPr/>
        </p:nvCxnSpPr>
        <p:spPr>
          <a:xfrm flipH="1">
            <a:off x="9656274" y="4732075"/>
            <a:ext cx="1047" cy="257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68923" y="3810217"/>
            <a:ext cx="24421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index</a:t>
            </a:r>
            <a:r>
              <a:rPr lang="hu-HU" b="1" dirty="0"/>
              <a:t> 5 = 0101 </a:t>
            </a:r>
            <a:r>
              <a:rPr lang="hu-HU" dirty="0"/>
              <a:t>in binary</a:t>
            </a:r>
          </a:p>
          <a:p>
            <a:endParaRPr lang="hu-HU" dirty="0"/>
          </a:p>
          <a:p>
            <a:pPr algn="ctr"/>
            <a:r>
              <a:rPr lang="hu-HU" b="1" dirty="0"/>
              <a:t>0101 </a:t>
            </a:r>
            <a:r>
              <a:rPr lang="hu-HU" b="1" dirty="0">
                <a:sym typeface="Wingdings" panose="05000000000000000000" pitchFamily="2" charset="2"/>
              </a:rPr>
              <a:t> 0100 </a:t>
            </a:r>
            <a:r>
              <a:rPr lang="hu-HU" dirty="0">
                <a:sym typeface="Wingdings" panose="05000000000000000000" pitchFamily="2" charset="2"/>
              </a:rPr>
              <a:t>(flip)</a:t>
            </a:r>
          </a:p>
          <a:p>
            <a:pPr algn="ctr"/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b="1" dirty="0">
                <a:sym typeface="Wingdings" panose="05000000000000000000" pitchFamily="2" charset="2"/>
              </a:rPr>
              <a:t>4</a:t>
            </a:r>
            <a:r>
              <a:rPr lang="hu-HU" dirty="0">
                <a:sym typeface="Wingdings" panose="05000000000000000000" pitchFamily="2" charset="2"/>
              </a:rPr>
              <a:t> is the parent’s index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7546451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14617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32454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50291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68128" y="2574322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14223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14617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32454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50291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68128" y="2574322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628325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14617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32454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50291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68128" y="2574322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218602"/>
              </p:ext>
            </p:extLst>
          </p:nvPr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785540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48932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66769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84606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02443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4088"/>
              </p:ext>
            </p:extLst>
          </p:nvPr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028516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48932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66769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84606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02443" y="2574322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261016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48932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66769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84606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02443" y="2574322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663546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48932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66769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84606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02443" y="2574322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1717"/>
              </p:ext>
            </p:extLst>
          </p:nvPr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FFFF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434608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03808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21645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939482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57319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5433"/>
              </p:ext>
            </p:extLst>
          </p:nvPr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555239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03808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21645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939482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57319" y="2574322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986255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03808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21645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939482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57319" y="2574322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711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81358" y="122937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1663" y="9545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59447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825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00794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06232" y="237747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83115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06200" y="294744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6217" y="295636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29900" y="295412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2532" y="383623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06200" y="442429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39724" y="3832545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000624" y="382914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63392" y="440919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40730" y="440579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203005" y="38248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356301" y="3847650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43149" y="44014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46979" y="442429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00624" y="526641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3456" y="5843067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322265" y="5255434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53616" y="585482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42704" y="20983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32837" y="20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51099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973027" y="20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cxnSp>
        <p:nvCxnSpPr>
          <p:cNvPr id="6" name="Straight Connector 5"/>
          <p:cNvCxnSpPr>
            <a:stCxn id="14" idx="2"/>
            <a:endCxn id="70" idx="0"/>
          </p:cNvCxnSpPr>
          <p:nvPr/>
        </p:nvCxnSpPr>
        <p:spPr>
          <a:xfrm flipH="1">
            <a:off x="2380723" y="1806018"/>
            <a:ext cx="3288959" cy="292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4" idx="2"/>
            <a:endCxn id="71" idx="0"/>
          </p:cNvCxnSpPr>
          <p:nvPr/>
        </p:nvCxnSpPr>
        <p:spPr>
          <a:xfrm flipH="1">
            <a:off x="4670856" y="1806018"/>
            <a:ext cx="998826" cy="29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4" idx="2"/>
            <a:endCxn id="73" idx="0"/>
          </p:cNvCxnSpPr>
          <p:nvPr/>
        </p:nvCxnSpPr>
        <p:spPr>
          <a:xfrm>
            <a:off x="5669682" y="1806018"/>
            <a:ext cx="3441364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0"/>
            <a:endCxn id="14" idx="2"/>
          </p:cNvCxnSpPr>
          <p:nvPr/>
        </p:nvCxnSpPr>
        <p:spPr>
          <a:xfrm flipH="1" flipV="1">
            <a:off x="5669682" y="1806018"/>
            <a:ext cx="1019436" cy="292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8" idx="2"/>
            <a:endCxn id="79" idx="0"/>
          </p:cNvCxnSpPr>
          <p:nvPr/>
        </p:nvCxnSpPr>
        <p:spPr>
          <a:xfrm>
            <a:off x="4670856" y="3255220"/>
            <a:ext cx="3823" cy="303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36660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919863" y="3521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167367" y="3519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66811" y="49893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cxnSp>
        <p:nvCxnSpPr>
          <p:cNvPr id="89" name="Straight Connector 88"/>
          <p:cNvCxnSpPr>
            <a:stCxn id="39" idx="2"/>
            <a:endCxn id="86" idx="0"/>
          </p:cNvCxnSpPr>
          <p:nvPr/>
        </p:nvCxnSpPr>
        <p:spPr>
          <a:xfrm flipH="1">
            <a:off x="6057882" y="3264145"/>
            <a:ext cx="622991" cy="257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9" idx="2"/>
            <a:endCxn id="87" idx="0"/>
          </p:cNvCxnSpPr>
          <p:nvPr/>
        </p:nvCxnSpPr>
        <p:spPr>
          <a:xfrm>
            <a:off x="6680873" y="3264145"/>
            <a:ext cx="624513" cy="254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0" idx="2"/>
            <a:endCxn id="88" idx="0"/>
          </p:cNvCxnSpPr>
          <p:nvPr/>
        </p:nvCxnSpPr>
        <p:spPr>
          <a:xfrm flipH="1">
            <a:off x="7304830" y="4713573"/>
            <a:ext cx="556" cy="275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0" idx="2"/>
            <a:endCxn id="102" idx="0"/>
          </p:cNvCxnSpPr>
          <p:nvPr/>
        </p:nvCxnSpPr>
        <p:spPr>
          <a:xfrm flipH="1">
            <a:off x="8456007" y="3261897"/>
            <a:ext cx="638549" cy="296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0" idx="2"/>
            <a:endCxn id="103" idx="0"/>
          </p:cNvCxnSpPr>
          <p:nvPr/>
        </p:nvCxnSpPr>
        <p:spPr>
          <a:xfrm>
            <a:off x="9094556" y="3261897"/>
            <a:ext cx="566061" cy="305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317988" y="35587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76913" y="35677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472570" y="49893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cxnSp>
        <p:nvCxnSpPr>
          <p:cNvPr id="108" name="Straight Connector 107"/>
          <p:cNvCxnSpPr>
            <a:stCxn id="54" idx="2"/>
            <a:endCxn id="107" idx="0"/>
          </p:cNvCxnSpPr>
          <p:nvPr/>
        </p:nvCxnSpPr>
        <p:spPr>
          <a:xfrm flipH="1">
            <a:off x="9656274" y="4732075"/>
            <a:ext cx="1047" cy="257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9006" y="3810217"/>
            <a:ext cx="25419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index</a:t>
            </a:r>
            <a:r>
              <a:rPr lang="hu-HU" b="1" dirty="0"/>
              <a:t> 11 = 1011 </a:t>
            </a:r>
            <a:r>
              <a:rPr lang="hu-HU" dirty="0"/>
              <a:t>in binary</a:t>
            </a:r>
          </a:p>
          <a:p>
            <a:endParaRPr lang="hu-HU" dirty="0"/>
          </a:p>
          <a:p>
            <a:pPr algn="ctr"/>
            <a:r>
              <a:rPr lang="hu-HU" b="1" dirty="0"/>
              <a:t>1011 </a:t>
            </a:r>
            <a:r>
              <a:rPr lang="hu-HU" b="1" dirty="0">
                <a:sym typeface="Wingdings" panose="05000000000000000000" pitchFamily="2" charset="2"/>
              </a:rPr>
              <a:t> 1010 </a:t>
            </a:r>
            <a:r>
              <a:rPr lang="hu-HU" dirty="0">
                <a:sym typeface="Wingdings" panose="05000000000000000000" pitchFamily="2" charset="2"/>
              </a:rPr>
              <a:t>(flip)</a:t>
            </a:r>
          </a:p>
          <a:p>
            <a:pPr algn="ctr"/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b="1" dirty="0">
                <a:sym typeface="Wingdings" panose="05000000000000000000" pitchFamily="2" charset="2"/>
              </a:rPr>
              <a:t>10</a:t>
            </a:r>
            <a:r>
              <a:rPr lang="hu-HU" dirty="0">
                <a:sym typeface="Wingdings" panose="05000000000000000000" pitchFamily="2" charset="2"/>
              </a:rPr>
              <a:t> is the parent’s index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3886256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03808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21645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939482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57319" y="2574322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89015"/>
              </p:ext>
            </p:extLst>
          </p:nvPr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FFFF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174629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66924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4761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02598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020435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63565"/>
              </p:ext>
            </p:extLst>
          </p:nvPr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92389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66924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4761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02598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020435" y="2574322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443639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66924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4761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02598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020435" y="2574322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82796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66924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4761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02598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020435" y="2574322"/>
            <a:ext cx="617837" cy="61783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59213"/>
              </p:ext>
            </p:extLst>
          </p:nvPr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912099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84763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02600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0437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638274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5566"/>
              </p:ext>
            </p:extLst>
          </p:nvPr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505762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84763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02600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0437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638274" y="2574322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123020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84763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02600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0437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638274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567492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84763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02600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0437" y="2574322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638274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061783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84763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02600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0437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638274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70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37254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3113902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690548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196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4843842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20490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97136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73784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50430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27076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03724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3946" y="2496065"/>
            <a:ext cx="77753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main problem is how to find the prefix sum?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u="sng" dirty="0">
                <a:sym typeface="Wingdings" panose="05000000000000000000" pitchFamily="2" charset="2"/>
              </a:rPr>
              <a:t>For example</a:t>
            </a:r>
            <a:r>
              <a:rPr lang="hu-HU" dirty="0">
                <a:sym typeface="Wingdings" panose="05000000000000000000" pitchFamily="2" charset="2"/>
              </a:rPr>
              <a:t>: sum of items with indexes </a:t>
            </a:r>
            <a:r>
              <a:rPr lang="hu-HU" b="1" dirty="0">
                <a:sym typeface="Wingdings" panose="05000000000000000000" pitchFamily="2" charset="2"/>
              </a:rPr>
              <a:t>[0:4]=3+2-1+6+5=15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      </a:t>
            </a:r>
            <a:r>
              <a:rPr lang="hu-HU" dirty="0">
                <a:sym typeface="Wingdings" panose="05000000000000000000" pitchFamily="2" charset="2"/>
              </a:rPr>
              <a:t>sum of items within the range </a:t>
            </a:r>
            <a:r>
              <a:rPr lang="hu-HU" b="1" dirty="0">
                <a:sym typeface="Wingdings" panose="05000000000000000000" pitchFamily="2" charset="2"/>
              </a:rPr>
              <a:t>[0:7]=3+2-1+6+5+4-3+3=19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21634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670" y="1194486"/>
            <a:ext cx="6539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calculate the prefix sum with the help of binary index trees?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58668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6332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39975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1662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89326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6991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4656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2321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9985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7650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5315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3698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13630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31454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6692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39502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20222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91979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73516" y="1635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50162" y="16356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8074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6146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58668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63329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16623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2321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1034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03435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33061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4687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3997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780081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893269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69917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16937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10023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19985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776503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39999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67181" y="438065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42947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083053" y="532389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53151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07182" y="53238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3024" y="5661872"/>
            <a:ext cx="7511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prefix sum of index </a:t>
            </a:r>
            <a:r>
              <a:rPr lang="hu-HU" b="1" dirty="0"/>
              <a:t>4</a:t>
            </a:r>
            <a:r>
              <a:rPr lang="hu-HU" dirty="0"/>
              <a:t>? We are after the sum within the range </a:t>
            </a:r>
            <a:r>
              <a:rPr lang="hu-HU" b="1" dirty="0"/>
              <a:t>[1,4]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dirty="0"/>
              <a:t>Because</a:t>
            </a:r>
            <a:r>
              <a:rPr lang="hu-HU" b="1" dirty="0"/>
              <a:t> 4=2   </a:t>
            </a:r>
            <a:r>
              <a:rPr lang="hu-HU" dirty="0"/>
              <a:t>it means we can use one single range </a:t>
            </a:r>
            <a:r>
              <a:rPr lang="hu-HU" b="1" dirty="0"/>
              <a:t>[1,4]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092997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129" y="5706790"/>
            <a:ext cx="2101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(there are as many ranges</a:t>
            </a:r>
          </a:p>
          <a:p>
            <a:pPr algn="ctr"/>
            <a:r>
              <a:rPr lang="hu-HU" sz="1400" dirty="0"/>
              <a:t>as the number of </a:t>
            </a:r>
            <a:r>
              <a:rPr lang="hu-HU" sz="1400" b="1" dirty="0"/>
              <a:t>1</a:t>
            </a:r>
            <a:r>
              <a:rPr lang="hu-HU" sz="1400" dirty="0"/>
              <a:t>s In the</a:t>
            </a:r>
          </a:p>
          <a:p>
            <a:pPr algn="ctr"/>
            <a:r>
              <a:rPr lang="hu-HU" sz="1400" dirty="0"/>
              <a:t> binary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685713774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84763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02600" y="2574322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0437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638274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44086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84763" y="2574322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02600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0437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638274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207268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84763" y="2574322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02600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0437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638274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55151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4617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2454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0291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8128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5965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3802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1639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9476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7313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5150" y="164756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2987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0824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28661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6498" y="164756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84763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02600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0437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638274" y="2574322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/>
                </a:solidFill>
              </a:rPr>
              <a:t>T</a:t>
            </a:r>
            <a:endParaRPr lang="hu-HU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50291" y="408775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30859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Boyer-Moore Substring Search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1924" y="1455909"/>
            <a:ext cx="7432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Boyer-Moore substring search algorithm turns out to be very efficient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mismatched character heuristics takes about ~ </a:t>
            </a:r>
            <a:r>
              <a:rPr lang="hu-HU" b="1" dirty="0"/>
              <a:t>N/M </a:t>
            </a:r>
            <a:r>
              <a:rPr lang="hu-HU" dirty="0"/>
              <a:t>character compares</a:t>
            </a:r>
          </a:p>
          <a:p>
            <a:r>
              <a:rPr lang="hu-HU" dirty="0"/>
              <a:t>	 where </a:t>
            </a:r>
            <a:r>
              <a:rPr lang="hu-HU" b="1" dirty="0"/>
              <a:t>M</a:t>
            </a:r>
            <a:r>
              <a:rPr lang="hu-HU" dirty="0"/>
              <a:t> is the length of the pattern and </a:t>
            </a:r>
            <a:r>
              <a:rPr lang="hu-HU" b="1" dirty="0"/>
              <a:t>N</a:t>
            </a:r>
            <a:r>
              <a:rPr lang="hu-HU" dirty="0"/>
              <a:t> is the length of the text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dirty="0">
                <a:solidFill>
                  <a:srgbClr val="00B0F0"/>
                </a:solidFill>
              </a:rPr>
              <a:t>IT IS NOT EVEN LINEAR: IT IS SUBLINEAR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1924" y="3336324"/>
            <a:ext cx="80618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longer the pattern: the faster the algorithm becomes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~ the average running time complexity is </a:t>
            </a:r>
            <a:r>
              <a:rPr lang="hu-HU" b="1" dirty="0">
                <a:sym typeface="Wingdings" panose="05000000000000000000" pitchFamily="2" charset="2"/>
              </a:rPr>
              <a:t>O(N+M)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           DISADVANTAGE</a:t>
            </a:r>
            <a:r>
              <a:rPr lang="hu-HU" dirty="0">
                <a:sym typeface="Wingdings" panose="05000000000000000000" pitchFamily="2" charset="2"/>
              </a:rPr>
              <a:t>: the main disadvantage is that in worst-case the running time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           complexity is </a:t>
            </a:r>
            <a:r>
              <a:rPr lang="hu-HU" b="1" dirty="0">
                <a:sym typeface="Wingdings" panose="05000000000000000000" pitchFamily="2" charset="2"/>
              </a:rPr>
              <a:t>O(N*M)</a:t>
            </a:r>
            <a:r>
              <a:rPr lang="hu-HU" dirty="0">
                <a:sym typeface="Wingdings" panose="05000000000000000000" pitchFamily="2" charset="2"/>
              </a:rPr>
              <a:t> again as for brute-force approach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u="sng" dirty="0">
                <a:sym typeface="Wingdings" panose="05000000000000000000" pitchFamily="2" charset="2"/>
              </a:rPr>
              <a:t>For example</a:t>
            </a:r>
            <a:r>
              <a:rPr lang="hu-HU" dirty="0">
                <a:sym typeface="Wingdings" panose="05000000000000000000" pitchFamily="2" charset="2"/>
              </a:rPr>
              <a:t>: patter is </a:t>
            </a:r>
            <a:r>
              <a:rPr lang="hu-HU" b="1" dirty="0">
                <a:sym typeface="Wingdings" panose="05000000000000000000" pitchFamily="2" charset="2"/>
              </a:rPr>
              <a:t>CDDDDD</a:t>
            </a:r>
            <a:r>
              <a:rPr lang="hu-HU" dirty="0">
                <a:sym typeface="Wingdings" panose="05000000000000000000" pitchFamily="2" charset="2"/>
              </a:rPr>
              <a:t> and text is </a:t>
            </a:r>
            <a:r>
              <a:rPr lang="hu-HU" b="1" dirty="0">
                <a:sym typeface="Wingdings" panose="05000000000000000000" pitchFamily="2" charset="2"/>
              </a:rPr>
              <a:t>DDDDDDDDD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02450799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2497" y="1334530"/>
            <a:ext cx="88560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problem of substring search is that we want to search for occurences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of a word (substring)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within a text </a:t>
            </a:r>
            <a:r>
              <a:rPr lang="hu-HU" b="1" dirty="0">
                <a:sym typeface="Wingdings" panose="05000000000000000000" pitchFamily="2" charset="2"/>
              </a:rPr>
              <a:t>S</a:t>
            </a:r>
          </a:p>
          <a:p>
            <a:pPr lvl="1"/>
            <a:endParaRPr lang="hu-HU" b="1" dirty="0">
              <a:sym typeface="Wingdings" panose="05000000000000000000" pitchFamily="2" charset="2"/>
            </a:endParaRP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i="1" dirty="0">
                <a:sym typeface="Wingdings" panose="05000000000000000000" pitchFamily="2" charset="2"/>
              </a:rPr>
              <a:t>„My name is Adam and I am a huge fan of </a:t>
            </a:r>
            <a:r>
              <a:rPr lang="hu-HU" b="1" i="1" dirty="0">
                <a:solidFill>
                  <a:srgbClr val="00B050"/>
                </a:solidFill>
                <a:sym typeface="Wingdings" panose="05000000000000000000" pitchFamily="2" charset="2"/>
              </a:rPr>
              <a:t>computer</a:t>
            </a:r>
            <a:r>
              <a:rPr lang="hu-HU" i="1" dirty="0">
                <a:sym typeface="Wingdings" panose="05000000000000000000" pitchFamily="2" charset="2"/>
              </a:rPr>
              <a:t> science”</a:t>
            </a: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brute-force approach </a:t>
            </a:r>
            <a:r>
              <a:rPr lang="hu-HU" dirty="0">
                <a:sym typeface="Wingdings" panose="05000000000000000000" pitchFamily="2" charset="2"/>
              </a:rPr>
              <a:t>and </a:t>
            </a:r>
            <a:r>
              <a:rPr lang="hu-HU" b="1" dirty="0">
                <a:sym typeface="Wingdings" panose="05000000000000000000" pitchFamily="2" charset="2"/>
              </a:rPr>
              <a:t>Boyer-Moore algorithm </a:t>
            </a:r>
            <a:r>
              <a:rPr lang="hu-HU" dirty="0">
                <a:sym typeface="Wingdings" panose="05000000000000000000" pitchFamily="2" charset="2"/>
              </a:rPr>
              <a:t>have </a:t>
            </a:r>
            <a:r>
              <a:rPr lang="hu-HU" b="1" dirty="0">
                <a:sym typeface="Wingdings" panose="05000000000000000000" pitchFamily="2" charset="2"/>
              </a:rPr>
              <a:t>O(N*M)</a:t>
            </a:r>
            <a:r>
              <a:rPr lang="hu-HU" dirty="0">
                <a:sym typeface="Wingdings" panose="05000000000000000000" pitchFamily="2" charset="2"/>
              </a:rPr>
              <a:t> worst-case running time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Knuth-Morris-Pratt</a:t>
            </a:r>
            <a:r>
              <a:rPr lang="hu-HU" dirty="0">
                <a:sym typeface="Wingdings" panose="05000000000000000000" pitchFamily="2" charset="2"/>
              </a:rPr>
              <a:t> algorithm has </a:t>
            </a:r>
            <a:r>
              <a:rPr lang="hu-HU" b="1" dirty="0">
                <a:sym typeface="Wingdings" panose="05000000000000000000" pitchFamily="2" charset="2"/>
              </a:rPr>
              <a:t>O(N+M)</a:t>
            </a:r>
            <a:r>
              <a:rPr lang="hu-HU" dirty="0">
                <a:sym typeface="Wingdings" panose="05000000000000000000" pitchFamily="2" charset="2"/>
              </a:rPr>
              <a:t> linear running time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complexity even in worst-case scenario !!!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was first published in </a:t>
            </a:r>
            <a:r>
              <a:rPr lang="hu-HU" b="1" dirty="0">
                <a:sym typeface="Wingdings" panose="05000000000000000000" pitchFamily="2" charset="2"/>
              </a:rPr>
              <a:t>1977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algorithm must preprocess the pattern with </a:t>
            </a:r>
            <a:r>
              <a:rPr lang="hu-HU" b="1" dirty="0">
                <a:sym typeface="Wingdings" panose="05000000000000000000" pitchFamily="2" charset="2"/>
              </a:rPr>
              <a:t>O(M) </a:t>
            </a:r>
            <a:r>
              <a:rPr lang="hu-HU" dirty="0">
                <a:sym typeface="Wingdings" panose="05000000000000000000" pitchFamily="2" charset="2"/>
              </a:rPr>
              <a:t>running time complexity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  and with </a:t>
            </a:r>
            <a:r>
              <a:rPr lang="hu-HU" b="1" dirty="0">
                <a:sym typeface="Wingdings" panose="05000000000000000000" pitchFamily="2" charset="2"/>
              </a:rPr>
              <a:t>O(M) </a:t>
            </a:r>
            <a:r>
              <a:rPr lang="hu-HU" dirty="0">
                <a:sym typeface="Wingdings" panose="05000000000000000000" pitchFamily="2" charset="2"/>
              </a:rPr>
              <a:t>additional memory complexity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 ~ this is when we construct the „</a:t>
            </a:r>
            <a:r>
              <a:rPr lang="hu-HU" b="1" dirty="0">
                <a:sym typeface="Wingdings" panose="05000000000000000000" pitchFamily="2" charset="2"/>
              </a:rPr>
              <a:t>partial match table”</a:t>
            </a:r>
            <a:r>
              <a:rPr lang="hu-HU" dirty="0">
                <a:sym typeface="Wingdings" panose="05000000000000000000" pitchFamily="2" charset="2"/>
              </a:rPr>
              <a:t> (or failure function)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7761329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2897" y="1249963"/>
            <a:ext cx="817691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can we boost the brute-force algorithm? 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>
                <a:solidFill>
                  <a:srgbClr val="00B0F0"/>
                </a:solidFill>
              </a:rPr>
              <a:t>WE HAVE TO ANALYSE THE PREFIX AND SUFFIX OF THE PATTERN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b="1" dirty="0">
                <a:solidFill>
                  <a:srgbClr val="00B0F0"/>
                </a:solidFill>
              </a:rPr>
              <a:t>		</a:t>
            </a:r>
            <a:r>
              <a:rPr lang="hu-HU" u="sng" dirty="0"/>
              <a:t>Prefix:</a:t>
            </a:r>
            <a:r>
              <a:rPr lang="hu-HU" b="1" dirty="0">
                <a:solidFill>
                  <a:srgbClr val="00B0F0"/>
                </a:solidFill>
              </a:rPr>
              <a:t> </a:t>
            </a:r>
            <a:r>
              <a:rPr lang="en-US" dirty="0"/>
              <a:t>prefix is an </a:t>
            </a:r>
            <a:r>
              <a:rPr lang="hu-HU" dirty="0"/>
              <a:t>affix</a:t>
            </a:r>
            <a:r>
              <a:rPr lang="en-US" dirty="0"/>
              <a:t> which is placed before the stem of a word</a:t>
            </a:r>
            <a:r>
              <a:rPr lang="hu-HU" b="1" dirty="0">
                <a:solidFill>
                  <a:srgbClr val="00B0F0"/>
                </a:solidFill>
              </a:rPr>
              <a:t> </a:t>
            </a:r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  <a:r>
              <a:rPr lang="hu-HU" dirty="0"/>
              <a:t>If the pattern is the word </a:t>
            </a:r>
            <a:r>
              <a:rPr lang="hu-HU" b="1" dirty="0"/>
              <a:t>apple</a:t>
            </a:r>
            <a:r>
              <a:rPr lang="hu-HU" dirty="0"/>
              <a:t> then the prefixes</a:t>
            </a:r>
          </a:p>
          <a:p>
            <a:r>
              <a:rPr lang="hu-HU" dirty="0"/>
              <a:t>				of the pattern are </a:t>
            </a:r>
            <a:r>
              <a:rPr lang="hu-HU" b="1" dirty="0"/>
              <a:t>[a,ap,app,appl,apple]</a:t>
            </a:r>
          </a:p>
          <a:p>
            <a:endParaRPr lang="hu-HU" b="1" dirty="0"/>
          </a:p>
          <a:p>
            <a:r>
              <a:rPr lang="hu-HU" b="1" dirty="0"/>
              <a:t>		</a:t>
            </a:r>
            <a:r>
              <a:rPr lang="hu-HU" u="sng" dirty="0"/>
              <a:t>Suffix:</a:t>
            </a:r>
            <a:r>
              <a:rPr lang="hu-HU" b="1" dirty="0">
                <a:solidFill>
                  <a:srgbClr val="00B0F0"/>
                </a:solidFill>
              </a:rPr>
              <a:t> </a:t>
            </a:r>
            <a:r>
              <a:rPr lang="hu-HU" dirty="0"/>
              <a:t>suff</a:t>
            </a:r>
            <a:r>
              <a:rPr lang="en-US" dirty="0"/>
              <a:t>ix is an </a:t>
            </a:r>
            <a:r>
              <a:rPr lang="hu-HU" dirty="0"/>
              <a:t>affix</a:t>
            </a:r>
            <a:r>
              <a:rPr lang="en-US" dirty="0"/>
              <a:t> which is placed </a:t>
            </a:r>
            <a:r>
              <a:rPr lang="hu-HU" dirty="0"/>
              <a:t>after </a:t>
            </a:r>
            <a:r>
              <a:rPr lang="en-US" dirty="0"/>
              <a:t>the stem of a word</a:t>
            </a:r>
            <a:r>
              <a:rPr lang="hu-HU" b="1" dirty="0">
                <a:solidFill>
                  <a:srgbClr val="00B0F0"/>
                </a:solidFill>
              </a:rPr>
              <a:t> </a:t>
            </a:r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  <a:r>
              <a:rPr lang="hu-HU" dirty="0"/>
              <a:t>If the pattern is the word </a:t>
            </a:r>
            <a:r>
              <a:rPr lang="hu-HU" b="1" dirty="0"/>
              <a:t>apple</a:t>
            </a:r>
            <a:r>
              <a:rPr lang="hu-HU" dirty="0"/>
              <a:t> then the suffixes</a:t>
            </a:r>
          </a:p>
          <a:p>
            <a:r>
              <a:rPr lang="hu-HU" dirty="0"/>
              <a:t>				of the pattern are </a:t>
            </a:r>
            <a:r>
              <a:rPr lang="hu-HU" b="1" dirty="0"/>
              <a:t>[e,le,ple,pple,apple]</a:t>
            </a:r>
          </a:p>
          <a:p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9502" y="4551126"/>
            <a:ext cx="79955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Knuth-Morris-Pratt</a:t>
            </a:r>
            <a:r>
              <a:rPr lang="hu-HU" dirty="0"/>
              <a:t> algorithm’s preprocess stage analyses the patterns and</a:t>
            </a:r>
          </a:p>
          <a:p>
            <a:r>
              <a:rPr lang="hu-HU" dirty="0"/>
              <a:t>   checks whether some prefixes are matching any suffixes in the pattern</a:t>
            </a:r>
          </a:p>
          <a:p>
            <a:endParaRPr lang="hu-HU" dirty="0"/>
          </a:p>
          <a:p>
            <a:r>
              <a:rPr lang="hu-HU" dirty="0"/>
              <a:t>	~ we look for the longest prefix which is the same as some suffixes</a:t>
            </a:r>
          </a:p>
          <a:p>
            <a:endParaRPr lang="hu-HU" dirty="0"/>
          </a:p>
          <a:p>
            <a:r>
              <a:rPr lang="hu-HU" b="1" dirty="0">
                <a:solidFill>
                  <a:srgbClr val="00B0F0"/>
                </a:solidFill>
              </a:rPr>
              <a:t>         THIS IS HOW THE ALGORITHM CAN REDUCE THE NUMBER OF COMPARISONS</a:t>
            </a:r>
          </a:p>
        </p:txBody>
      </p:sp>
    </p:spTree>
    <p:extLst>
      <p:ext uri="{BB962C8B-B14F-4D97-AF65-F5344CB8AC3E}">
        <p14:creationId xmlns:p14="http://schemas.microsoft.com/office/powerpoint/2010/main" val="3469393492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table</a:t>
                </a:r>
              </a:p>
              <a:p>
                <a:endParaRPr lang="hu-HU" b="1" dirty="0"/>
              </a:p>
              <a:p>
                <a:r>
                  <a:rPr lang="hu-HU" b="1" dirty="0">
                    <a:solidFill>
                      <a:srgbClr val="00B0F0"/>
                    </a:solidFill>
                  </a:rPr>
                  <a:t>			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68712" y="204899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29456808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table</a:t>
                </a:r>
              </a:p>
              <a:p>
                <a:endParaRPr lang="hu-HU" b="1" dirty="0"/>
              </a:p>
              <a:p>
                <a:r>
                  <a:rPr lang="hu-HU" b="1" dirty="0">
                    <a:solidFill>
                      <a:srgbClr val="00B0F0"/>
                    </a:solidFill>
                  </a:rPr>
                  <a:t>			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68712" y="204899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81102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65777712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table</a:t>
                </a:r>
              </a:p>
              <a:p>
                <a:endParaRPr lang="hu-HU" b="1" dirty="0"/>
              </a:p>
              <a:p>
                <a:r>
                  <a:rPr lang="hu-HU" b="1" dirty="0">
                    <a:solidFill>
                      <a:srgbClr val="00B0F0"/>
                    </a:solidFill>
                  </a:rPr>
                  <a:t>			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68712" y="204899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81102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11</a:t>
            </a:r>
          </a:p>
        </p:txBody>
      </p:sp>
      <p:sp>
        <p:nvSpPr>
          <p:cNvPr id="27" name="Left Brace 26"/>
          <p:cNvSpPr/>
          <p:nvPr/>
        </p:nvSpPr>
        <p:spPr>
          <a:xfrm rot="16200000">
            <a:off x="6561171" y="2421924"/>
            <a:ext cx="288862" cy="9885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/>
          <p:cNvSpPr txBox="1"/>
          <p:nvPr/>
        </p:nvSpPr>
        <p:spPr>
          <a:xfrm>
            <a:off x="5103347" y="3188042"/>
            <a:ext cx="35352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these letters are matching with previous</a:t>
            </a:r>
          </a:p>
          <a:p>
            <a:r>
              <a:rPr lang="hu-HU" sz="1600" dirty="0"/>
              <a:t>	letters in the pattern</a:t>
            </a:r>
          </a:p>
          <a:p>
            <a:endParaRPr lang="hu-HU" dirty="0"/>
          </a:p>
          <a:p>
            <a:r>
              <a:rPr lang="hu-HU" dirty="0"/>
              <a:t>       </a:t>
            </a:r>
            <a:r>
              <a:rPr lang="hu-HU" sz="1600" b="1" dirty="0"/>
              <a:t>A</a:t>
            </a:r>
            <a:r>
              <a:rPr lang="hu-HU" sz="1600" dirty="0"/>
              <a:t>: matching with letter index </a:t>
            </a:r>
            <a:r>
              <a:rPr lang="hu-HU" sz="1600" b="1" dirty="0"/>
              <a:t>1</a:t>
            </a:r>
          </a:p>
          <a:p>
            <a:r>
              <a:rPr lang="hu-HU" sz="1600" dirty="0"/>
              <a:t>        </a:t>
            </a:r>
            <a:r>
              <a:rPr lang="hu-HU" sz="1600" b="1" dirty="0"/>
              <a:t>B</a:t>
            </a:r>
            <a:r>
              <a:rPr lang="hu-HU" sz="1600" dirty="0"/>
              <a:t>: matchin with letter index </a:t>
            </a:r>
            <a:r>
              <a:rPr lang="hu-HU" sz="1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8212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670" y="1194486"/>
            <a:ext cx="6539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calculate the prefix sum with the help of binary index trees?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58668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6332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39975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16623" y="194340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89326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6991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4656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2321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9985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7650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5315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3698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13630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31454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6692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39502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20222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91979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73516" y="1635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50162" y="16356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8074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6146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58668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63329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16623" y="2827826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2321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1034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03435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33061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4687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3997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780081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893269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69917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16937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10023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19985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776503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39999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67181" y="438065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42947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083053" y="532389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53151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07182" y="53238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3024" y="5661872"/>
            <a:ext cx="7511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prefix sum of index </a:t>
            </a:r>
            <a:r>
              <a:rPr lang="hu-HU" b="1" dirty="0"/>
              <a:t>4</a:t>
            </a:r>
            <a:r>
              <a:rPr lang="hu-HU" dirty="0"/>
              <a:t>? We are after the sum within the range </a:t>
            </a:r>
            <a:r>
              <a:rPr lang="hu-HU" b="1" dirty="0"/>
              <a:t>[1,4]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dirty="0"/>
              <a:t>Because</a:t>
            </a:r>
            <a:r>
              <a:rPr lang="hu-HU" b="1" dirty="0"/>
              <a:t> 4=2   </a:t>
            </a:r>
            <a:r>
              <a:rPr lang="hu-HU" dirty="0"/>
              <a:t>it means we can use one single range </a:t>
            </a:r>
            <a:r>
              <a:rPr lang="hu-HU" b="1" dirty="0"/>
              <a:t>[1,4]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092997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5129" y="5706790"/>
            <a:ext cx="2101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(there are as many ranges</a:t>
            </a:r>
          </a:p>
          <a:p>
            <a:pPr algn="ctr"/>
            <a:r>
              <a:rPr lang="hu-HU" sz="1400" dirty="0"/>
              <a:t>as the number of </a:t>
            </a:r>
            <a:r>
              <a:rPr lang="hu-HU" sz="1400" b="1" dirty="0"/>
              <a:t>1</a:t>
            </a:r>
            <a:r>
              <a:rPr lang="hu-HU" sz="1400" dirty="0"/>
              <a:t>s In the</a:t>
            </a:r>
          </a:p>
          <a:p>
            <a:pPr algn="ctr"/>
            <a:r>
              <a:rPr lang="hu-HU" sz="1400" dirty="0"/>
              <a:t> binary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2216668071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table</a:t>
                </a:r>
              </a:p>
              <a:p>
                <a:endParaRPr lang="hu-HU" b="1" dirty="0"/>
              </a:p>
              <a:p>
                <a:r>
                  <a:rPr lang="hu-HU" b="1" dirty="0">
                    <a:solidFill>
                      <a:srgbClr val="00B0F0"/>
                    </a:solidFill>
                  </a:rPr>
                  <a:t>			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68712" y="204899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81102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9104" y="2679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72693" y="2679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2468197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table</a:t>
                </a:r>
              </a:p>
              <a:p>
                <a:endParaRPr lang="hu-HU" b="1" dirty="0"/>
              </a:p>
              <a:p>
                <a:r>
                  <a:rPr lang="hu-HU" b="1" dirty="0">
                    <a:solidFill>
                      <a:srgbClr val="00B0F0"/>
                    </a:solidFill>
                  </a:rPr>
                  <a:t>			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68712" y="204899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81102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9104" y="2679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72693" y="2679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40318899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table</a:t>
                </a:r>
              </a:p>
              <a:p>
                <a:endParaRPr lang="hu-HU" b="1" dirty="0"/>
              </a:p>
              <a:p>
                <a:r>
                  <a:rPr lang="hu-HU" b="1" dirty="0">
                    <a:solidFill>
                      <a:srgbClr val="00B0F0"/>
                    </a:solidFill>
                  </a:rPr>
                  <a:t>			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68712" y="2048996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81102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9104" y="2679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72693" y="2679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28" name="Left Brace 27"/>
          <p:cNvSpPr/>
          <p:nvPr/>
        </p:nvSpPr>
        <p:spPr>
          <a:xfrm rot="16200000">
            <a:off x="8715362" y="2208026"/>
            <a:ext cx="288862" cy="14857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extBox 28"/>
          <p:cNvSpPr txBox="1"/>
          <p:nvPr/>
        </p:nvSpPr>
        <p:spPr>
          <a:xfrm>
            <a:off x="7288689" y="3259920"/>
            <a:ext cx="353526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these letters are matching with previous</a:t>
            </a:r>
          </a:p>
          <a:p>
            <a:r>
              <a:rPr lang="hu-HU" sz="1600" dirty="0"/>
              <a:t>	letters in the pattern</a:t>
            </a:r>
          </a:p>
          <a:p>
            <a:endParaRPr lang="hu-HU" dirty="0"/>
          </a:p>
          <a:p>
            <a:r>
              <a:rPr lang="hu-HU" dirty="0"/>
              <a:t>       </a:t>
            </a:r>
            <a:r>
              <a:rPr lang="hu-HU" sz="1600" b="1" dirty="0"/>
              <a:t>A</a:t>
            </a:r>
            <a:r>
              <a:rPr lang="hu-HU" sz="1600" dirty="0"/>
              <a:t>: matching with letter index </a:t>
            </a:r>
            <a:r>
              <a:rPr lang="hu-HU" sz="1600" b="1" dirty="0"/>
              <a:t>1</a:t>
            </a:r>
          </a:p>
          <a:p>
            <a:r>
              <a:rPr lang="hu-HU" sz="1600" dirty="0"/>
              <a:t>        </a:t>
            </a:r>
            <a:r>
              <a:rPr lang="hu-HU" sz="1600" b="1" dirty="0"/>
              <a:t>B</a:t>
            </a:r>
            <a:r>
              <a:rPr lang="hu-HU" sz="1600" dirty="0"/>
              <a:t>: matching with letter index </a:t>
            </a:r>
            <a:r>
              <a:rPr lang="hu-HU" sz="1600" b="1" dirty="0"/>
              <a:t>2</a:t>
            </a:r>
          </a:p>
          <a:p>
            <a:r>
              <a:rPr lang="hu-HU" sz="1600" b="1" dirty="0"/>
              <a:t>        C: </a:t>
            </a:r>
            <a:r>
              <a:rPr lang="hu-HU" sz="1600" dirty="0"/>
              <a:t>matching with letter index </a:t>
            </a:r>
            <a:r>
              <a:rPr lang="hu-HU" sz="1600" b="1" dirty="0"/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2139588694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table</a:t>
                </a:r>
              </a:p>
              <a:p>
                <a:endParaRPr lang="hu-HU" b="1" dirty="0"/>
              </a:p>
              <a:p>
                <a:r>
                  <a:rPr lang="hu-HU" b="1" dirty="0">
                    <a:solidFill>
                      <a:srgbClr val="00B0F0"/>
                    </a:solidFill>
                  </a:rPr>
                  <a:t>			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68712" y="2048996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81102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9104" y="2679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72693" y="2679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04372" y="26791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17961" y="26791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335798" y="26697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1167065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table</a:t>
                </a:r>
              </a:p>
              <a:p>
                <a:endParaRPr lang="hu-HU" b="1" dirty="0"/>
              </a:p>
              <a:p>
                <a:r>
                  <a:rPr lang="hu-HU" b="1" dirty="0">
                    <a:solidFill>
                      <a:srgbClr val="00B0F0"/>
                    </a:solidFill>
                  </a:rPr>
                  <a:t>			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68712" y="204899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81102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9104" y="2679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72693" y="2679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04372" y="26791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17961" y="26791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335798" y="26697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64979" y="26779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78568" y="26779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96405" y="26685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18490" y="26779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41967" y="26685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86535" y="26685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95648673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table</a:t>
                </a:r>
              </a:p>
              <a:p>
                <a:endParaRPr lang="hu-HU" b="1" dirty="0"/>
              </a:p>
              <a:p>
                <a:r>
                  <a:rPr lang="hu-HU" b="1" dirty="0">
                    <a:solidFill>
                      <a:srgbClr val="00B0F0"/>
                    </a:solidFill>
                  </a:rPr>
                  <a:t>			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27063983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table</a:t>
                </a:r>
              </a:p>
              <a:p>
                <a:endParaRPr lang="hu-HU" b="1" dirty="0"/>
              </a:p>
              <a:p>
                <a:r>
                  <a:rPr lang="hu-HU" b="1" dirty="0">
                    <a:solidFill>
                      <a:srgbClr val="00B0F0"/>
                    </a:solidFill>
                  </a:rPr>
                  <a:t>			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26" name="Left Brace 25"/>
          <p:cNvSpPr/>
          <p:nvPr/>
        </p:nvSpPr>
        <p:spPr>
          <a:xfrm rot="16200000">
            <a:off x="3731078" y="2501696"/>
            <a:ext cx="288862" cy="9885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/>
          <p:cNvSpPr txBox="1"/>
          <p:nvPr/>
        </p:nvSpPr>
        <p:spPr>
          <a:xfrm>
            <a:off x="2273254" y="3267814"/>
            <a:ext cx="35352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these letters are matching with previous</a:t>
            </a:r>
          </a:p>
          <a:p>
            <a:r>
              <a:rPr lang="hu-HU" sz="1600" dirty="0"/>
              <a:t>	letters in the pattern</a:t>
            </a:r>
          </a:p>
          <a:p>
            <a:endParaRPr lang="hu-HU" dirty="0"/>
          </a:p>
          <a:p>
            <a:r>
              <a:rPr lang="hu-HU" dirty="0"/>
              <a:t>       </a:t>
            </a:r>
            <a:r>
              <a:rPr lang="hu-HU" sz="1600" b="1" dirty="0"/>
              <a:t>A</a:t>
            </a:r>
            <a:r>
              <a:rPr lang="hu-HU" sz="1600" dirty="0"/>
              <a:t>: matching with letter index </a:t>
            </a:r>
            <a:r>
              <a:rPr lang="hu-HU" sz="1600" b="1" dirty="0"/>
              <a:t>1</a:t>
            </a:r>
          </a:p>
          <a:p>
            <a:r>
              <a:rPr lang="hu-HU" sz="1600" dirty="0"/>
              <a:t>        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1338954745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table</a:t>
                </a:r>
              </a:p>
              <a:p>
                <a:endParaRPr lang="hu-HU" b="1" dirty="0"/>
              </a:p>
              <a:p>
                <a:r>
                  <a:rPr lang="hu-HU" b="1" dirty="0">
                    <a:solidFill>
                      <a:srgbClr val="00B0F0"/>
                    </a:solidFill>
                  </a:rPr>
                  <a:t>			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68418" y="26723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4292590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table</a:t>
                </a:r>
              </a:p>
              <a:p>
                <a:endParaRPr lang="hu-HU" b="1" dirty="0"/>
              </a:p>
              <a:p>
                <a:r>
                  <a:rPr lang="hu-HU" b="1" dirty="0">
                    <a:solidFill>
                      <a:srgbClr val="00B0F0"/>
                    </a:solidFill>
                  </a:rPr>
                  <a:t>			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26" name="Left Brace 25"/>
          <p:cNvSpPr/>
          <p:nvPr/>
        </p:nvSpPr>
        <p:spPr>
          <a:xfrm rot="16200000">
            <a:off x="5601065" y="2438400"/>
            <a:ext cx="288862" cy="9885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/>
          <p:cNvSpPr txBox="1"/>
          <p:nvPr/>
        </p:nvSpPr>
        <p:spPr>
          <a:xfrm>
            <a:off x="4143241" y="3204518"/>
            <a:ext cx="35352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these letters are matching with previous</a:t>
            </a:r>
          </a:p>
          <a:p>
            <a:r>
              <a:rPr lang="hu-HU" sz="1600" dirty="0"/>
              <a:t>	letters in the pattern</a:t>
            </a:r>
          </a:p>
          <a:p>
            <a:endParaRPr lang="hu-HU" dirty="0"/>
          </a:p>
          <a:p>
            <a:r>
              <a:rPr lang="hu-HU" dirty="0"/>
              <a:t>       </a:t>
            </a:r>
            <a:r>
              <a:rPr lang="hu-HU" sz="1600" b="1" dirty="0"/>
              <a:t>A</a:t>
            </a:r>
            <a:r>
              <a:rPr lang="hu-HU" sz="1600" dirty="0"/>
              <a:t>: matching with letter index </a:t>
            </a:r>
            <a:r>
              <a:rPr lang="hu-HU" sz="1600" b="1" dirty="0"/>
              <a:t>1</a:t>
            </a:r>
          </a:p>
          <a:p>
            <a:r>
              <a:rPr lang="hu-HU" sz="1600" dirty="0"/>
              <a:t>        </a:t>
            </a:r>
            <a:endParaRPr lang="hu-HU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768418" y="26723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80652893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table</a:t>
                </a:r>
              </a:p>
              <a:p>
                <a:endParaRPr lang="hu-HU" b="1" dirty="0"/>
              </a:p>
              <a:p>
                <a:r>
                  <a:rPr lang="hu-HU" b="1" dirty="0">
                    <a:solidFill>
                      <a:srgbClr val="00B0F0"/>
                    </a:solidFill>
                  </a:rPr>
                  <a:t>			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37722" y="26668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68418" y="26723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5543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670" y="1194486"/>
            <a:ext cx="6539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calculate the prefix sum with the help of binary index trees?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58668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6332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39975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16623" y="194340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89326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6991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4656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2321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9985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7650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5315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3698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13630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31454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6692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39502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20222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91979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73516" y="1635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50162" y="16356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8074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6146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58668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63329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16623" y="2827826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2321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1034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03435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33061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4687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3997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780081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893269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69917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16937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10023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19985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776503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39999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67181" y="438065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42947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083053" y="532389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53151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07182" y="53238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3024" y="5661872"/>
            <a:ext cx="7511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prefix sum of index </a:t>
            </a:r>
            <a:r>
              <a:rPr lang="hu-HU" b="1" dirty="0"/>
              <a:t>4</a:t>
            </a:r>
            <a:r>
              <a:rPr lang="hu-HU" dirty="0"/>
              <a:t>? We are after the sum within the range </a:t>
            </a:r>
            <a:r>
              <a:rPr lang="hu-HU" b="1" dirty="0"/>
              <a:t>[1,4]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dirty="0"/>
              <a:t>Because</a:t>
            </a:r>
            <a:r>
              <a:rPr lang="hu-HU" b="1" dirty="0"/>
              <a:t> 4=2   </a:t>
            </a:r>
            <a:r>
              <a:rPr lang="hu-HU" dirty="0"/>
              <a:t>it means we can use one single range </a:t>
            </a:r>
            <a:r>
              <a:rPr lang="hu-HU" b="1" dirty="0"/>
              <a:t>[1,4]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092997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5129" y="5706790"/>
            <a:ext cx="2101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(there are as many ranges</a:t>
            </a:r>
          </a:p>
          <a:p>
            <a:pPr algn="ctr"/>
            <a:r>
              <a:rPr lang="hu-HU" sz="1400" dirty="0"/>
              <a:t>as the number of </a:t>
            </a:r>
            <a:r>
              <a:rPr lang="hu-HU" sz="1400" b="1" dirty="0"/>
              <a:t>1</a:t>
            </a:r>
            <a:r>
              <a:rPr lang="hu-HU" sz="1400" dirty="0"/>
              <a:t>s In the</a:t>
            </a:r>
          </a:p>
          <a:p>
            <a:pPr algn="ctr"/>
            <a:r>
              <a:rPr lang="hu-HU" sz="1400" dirty="0"/>
              <a:t> binary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365771188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table</a:t>
                </a:r>
              </a:p>
              <a:p>
                <a:endParaRPr lang="hu-HU" b="1" dirty="0"/>
              </a:p>
              <a:p>
                <a:r>
                  <a:rPr lang="hu-HU" b="1" dirty="0">
                    <a:solidFill>
                      <a:srgbClr val="00B0F0"/>
                    </a:solidFill>
                  </a:rPr>
                  <a:t>			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37722" y="26668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68418" y="26723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26" name="Left Brace 25"/>
          <p:cNvSpPr/>
          <p:nvPr/>
        </p:nvSpPr>
        <p:spPr>
          <a:xfrm rot="16200000">
            <a:off x="7476385" y="2281622"/>
            <a:ext cx="288862" cy="14475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/>
          <p:cNvSpPr txBox="1"/>
          <p:nvPr/>
        </p:nvSpPr>
        <p:spPr>
          <a:xfrm>
            <a:off x="5995361" y="3277235"/>
            <a:ext cx="353526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these letters are matching with previous</a:t>
            </a:r>
          </a:p>
          <a:p>
            <a:r>
              <a:rPr lang="hu-HU" sz="1600" dirty="0"/>
              <a:t>	letters in the pattern</a:t>
            </a:r>
          </a:p>
          <a:p>
            <a:endParaRPr lang="hu-HU" dirty="0"/>
          </a:p>
          <a:p>
            <a:r>
              <a:rPr lang="hu-HU" dirty="0"/>
              <a:t>       </a:t>
            </a:r>
            <a:r>
              <a:rPr lang="hu-HU" sz="1600" b="1" dirty="0"/>
              <a:t>A</a:t>
            </a:r>
            <a:r>
              <a:rPr lang="hu-HU" sz="1600" dirty="0"/>
              <a:t>: matching with letter index </a:t>
            </a:r>
            <a:r>
              <a:rPr lang="hu-HU" sz="1600" b="1" dirty="0"/>
              <a:t>1</a:t>
            </a:r>
          </a:p>
          <a:p>
            <a:r>
              <a:rPr lang="hu-HU" sz="1600" dirty="0"/>
              <a:t>        </a:t>
            </a:r>
            <a:r>
              <a:rPr lang="hu-HU" sz="1600" b="1" dirty="0"/>
              <a:t>A</a:t>
            </a:r>
            <a:r>
              <a:rPr lang="hu-HU" sz="1600" dirty="0"/>
              <a:t>: matching with letter index </a:t>
            </a:r>
            <a:r>
              <a:rPr lang="hu-HU" sz="1600" b="1" dirty="0"/>
              <a:t>2</a:t>
            </a:r>
          </a:p>
          <a:p>
            <a:r>
              <a:rPr lang="hu-HU" sz="1600" dirty="0"/>
              <a:t>        </a:t>
            </a:r>
            <a:r>
              <a:rPr lang="hu-HU" sz="1600" b="1" dirty="0"/>
              <a:t>B</a:t>
            </a:r>
            <a:r>
              <a:rPr lang="hu-HU" sz="1600" dirty="0"/>
              <a:t>: matching with letter index </a:t>
            </a:r>
            <a:r>
              <a:rPr lang="hu-HU" sz="1600" b="1" dirty="0"/>
              <a:t>3</a:t>
            </a:r>
          </a:p>
          <a:p>
            <a:endParaRPr lang="hu-HU" sz="1600" dirty="0"/>
          </a:p>
          <a:p>
            <a:r>
              <a:rPr lang="hu-HU" sz="1600" dirty="0"/>
              <a:t>        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457824052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table</a:t>
                </a:r>
              </a:p>
              <a:p>
                <a:endParaRPr lang="hu-HU" b="1" dirty="0"/>
              </a:p>
              <a:p>
                <a:r>
                  <a:rPr lang="hu-HU" b="1" dirty="0">
                    <a:solidFill>
                      <a:srgbClr val="00B0F0"/>
                    </a:solidFill>
                  </a:rPr>
                  <a:t>			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37722" y="26668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68418" y="26723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48661" y="2651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62250" y="2651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04801" y="26503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91974147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00B0F0"/>
                    </a:solidFill>
                  </a:rPr>
                  <a:t>PARTIAL MATCH TABLE </a:t>
                </a:r>
                <a:r>
                  <a:rPr lang="hu-HU" dirty="0"/>
                  <a:t>– the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table</a:t>
                </a:r>
              </a:p>
              <a:p>
                <a:endParaRPr lang="hu-HU" b="1" dirty="0"/>
              </a:p>
              <a:p>
                <a:r>
                  <a:rPr lang="hu-HU" b="1" dirty="0">
                    <a:solidFill>
                      <a:srgbClr val="00B0F0"/>
                    </a:solidFill>
                  </a:rPr>
                  <a:t>			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30" y="1200536"/>
                <a:ext cx="36188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15" t="-3974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90342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8179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6016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3853" y="204899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1690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79527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97364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201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33038" y="204899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50875" y="204899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4829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8418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625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8340" y="17198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1817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976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6212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76385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91886" y="17104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3265" y="16978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37722" y="26668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68418" y="26723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48661" y="2651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62250" y="2651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04801" y="26503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55104" y="26794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86530" y="26700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08615" y="26794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40041" y="26700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63540" y="26574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5061467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39330" y="283952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57167" y="283952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75004" y="283952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492841" y="283952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110678" y="283952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9396" y="2963778"/>
            <a:ext cx="103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2471698102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339975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88049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27862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8301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222438548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27862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8301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67389" y="4423719"/>
            <a:ext cx="2502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if text[i] == pattern[j+1]:</a:t>
            </a:r>
          </a:p>
          <a:p>
            <a:r>
              <a:rPr lang="hu-HU" b="1" dirty="0"/>
              <a:t>	j+=1</a:t>
            </a:r>
          </a:p>
          <a:p>
            <a:r>
              <a:rPr lang="hu-HU" b="1" dirty="0"/>
              <a:t>	i+=1</a:t>
            </a:r>
          </a:p>
        </p:txBody>
      </p:sp>
    </p:spTree>
    <p:extLst>
      <p:ext uri="{BB962C8B-B14F-4D97-AF65-F5344CB8AC3E}">
        <p14:creationId xmlns:p14="http://schemas.microsoft.com/office/powerpoint/2010/main" val="4208843817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74805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27862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8301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21891817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7221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78654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46361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09338567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006649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78654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46361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65012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670" y="1194486"/>
            <a:ext cx="6539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calculate the prefix sum with the help of binary index trees?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58668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6332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39975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1662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89326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6991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4656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2321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9985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7650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5315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3698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13630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31454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6692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39502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20222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91979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73516" y="1635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50162" y="16356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8074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6146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58668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63329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16623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2321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1034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03435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33061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4687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3997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780081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893269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69917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16937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10023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19985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776503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39999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67181" y="438065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42947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083053" y="532389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53151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07182" y="53238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3024" y="5661872"/>
            <a:ext cx="8757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prefix sum of index </a:t>
            </a:r>
            <a:r>
              <a:rPr lang="hu-HU" b="1" dirty="0"/>
              <a:t>11</a:t>
            </a:r>
            <a:r>
              <a:rPr lang="hu-HU" dirty="0"/>
              <a:t>? We are after the sum within the range </a:t>
            </a:r>
            <a:r>
              <a:rPr lang="hu-HU" b="1" dirty="0"/>
              <a:t>[1,11]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dirty="0"/>
              <a:t>Because</a:t>
            </a:r>
            <a:r>
              <a:rPr lang="hu-HU" b="1" dirty="0"/>
              <a:t> 11=2  + 2  + 2   </a:t>
            </a:r>
            <a:r>
              <a:rPr lang="hu-HU" dirty="0"/>
              <a:t>it means we have to use </a:t>
            </a:r>
            <a:r>
              <a:rPr lang="hu-HU" b="1" dirty="0"/>
              <a:t>3</a:t>
            </a:r>
            <a:r>
              <a:rPr lang="hu-HU" dirty="0"/>
              <a:t> ranges </a:t>
            </a:r>
            <a:r>
              <a:rPr lang="hu-HU" b="1" dirty="0"/>
              <a:t>[1,8],[9,10] </a:t>
            </a:r>
            <a:r>
              <a:rPr lang="hu-HU" dirty="0"/>
              <a:t>and</a:t>
            </a:r>
            <a:r>
              <a:rPr lang="hu-HU" b="1" dirty="0"/>
              <a:t> [11,11]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208329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93487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76613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35129" y="5706790"/>
            <a:ext cx="2101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(there are as many ranges</a:t>
            </a:r>
          </a:p>
          <a:p>
            <a:pPr algn="ctr"/>
            <a:r>
              <a:rPr lang="hu-HU" sz="1400" dirty="0"/>
              <a:t>as the number of </a:t>
            </a:r>
            <a:r>
              <a:rPr lang="hu-HU" sz="1400" b="1" dirty="0"/>
              <a:t>1</a:t>
            </a:r>
            <a:r>
              <a:rPr lang="hu-HU" sz="1400" dirty="0"/>
              <a:t>s In the</a:t>
            </a:r>
          </a:p>
          <a:p>
            <a:pPr algn="ctr"/>
            <a:r>
              <a:rPr lang="hu-HU" sz="1400" dirty="0"/>
              <a:t> binary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3759922638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344225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71780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13841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220017113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00647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71780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13841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99369953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89621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56609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43343687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33789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89621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56609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269522864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017256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323937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2409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693896511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51255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323937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2409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67389" y="4423719"/>
            <a:ext cx="25029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if text[i] == pattern[j+1]:</a:t>
            </a:r>
          </a:p>
          <a:p>
            <a:r>
              <a:rPr lang="hu-HU" b="1" dirty="0"/>
              <a:t>	j+=1</a:t>
            </a:r>
          </a:p>
          <a:p>
            <a:r>
              <a:rPr lang="hu-HU" b="1" dirty="0"/>
              <a:t>	i+=1</a:t>
            </a:r>
          </a:p>
          <a:p>
            <a:r>
              <a:rPr lang="hu-HU" b="1" dirty="0"/>
              <a:t>else:</a:t>
            </a:r>
          </a:p>
          <a:p>
            <a:r>
              <a:rPr lang="hu-HU" b="1" dirty="0"/>
              <a:t>	j = </a:t>
            </a:r>
            <a:r>
              <a:rPr lang="el-GR" b="1" dirty="0"/>
              <a:t>π</a:t>
            </a:r>
            <a:r>
              <a:rPr lang="hu-HU" b="1" dirty="0"/>
              <a:t>[j]</a:t>
            </a:r>
          </a:p>
        </p:txBody>
      </p:sp>
    </p:spTree>
    <p:extLst>
      <p:ext uri="{BB962C8B-B14F-4D97-AF65-F5344CB8AC3E}">
        <p14:creationId xmlns:p14="http://schemas.microsoft.com/office/powerpoint/2010/main" val="2241560687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79857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323937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1384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44173414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41166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323937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1384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72827134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323937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1384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59375540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04587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323937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183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506791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670" y="1194486"/>
            <a:ext cx="6539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calculate the prefix sum with the help of binary index trees?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58668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6332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39975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1662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893269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6991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4656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2321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99857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76503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53151" y="194340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3698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13630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31454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66926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39502" y="1635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20222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91979" y="1635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73516" y="1635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50162" y="16356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8074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61467" y="16356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586681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63329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16623" y="2827826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23211" y="2827826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1034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03435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33061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46879" y="340447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3997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780081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893269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69917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16937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10023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199855" y="3804010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776503" y="3804010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39999" y="438065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67181" y="438065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42947" y="4747243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083053" y="532389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53151" y="4747243"/>
            <a:ext cx="576648" cy="5766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07182" y="53238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3024" y="5661872"/>
            <a:ext cx="8757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prefix sum of index </a:t>
            </a:r>
            <a:r>
              <a:rPr lang="hu-HU" b="1" dirty="0"/>
              <a:t>11</a:t>
            </a:r>
            <a:r>
              <a:rPr lang="hu-HU" dirty="0"/>
              <a:t>? We are after the sum within the range </a:t>
            </a:r>
            <a:r>
              <a:rPr lang="hu-HU" b="1" dirty="0"/>
              <a:t>[1,11]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dirty="0"/>
              <a:t>Because</a:t>
            </a:r>
            <a:r>
              <a:rPr lang="hu-HU" b="1" dirty="0"/>
              <a:t> 11=2  + 2  + 2   </a:t>
            </a:r>
            <a:r>
              <a:rPr lang="hu-HU" dirty="0"/>
              <a:t>it means we have to use </a:t>
            </a:r>
            <a:r>
              <a:rPr lang="hu-HU" b="1" dirty="0"/>
              <a:t>3</a:t>
            </a:r>
            <a:r>
              <a:rPr lang="hu-HU" dirty="0"/>
              <a:t> ranges </a:t>
            </a:r>
            <a:r>
              <a:rPr lang="hu-HU" b="1" dirty="0"/>
              <a:t>[1,8],[9,10] </a:t>
            </a:r>
            <a:r>
              <a:rPr lang="hu-HU" dirty="0"/>
              <a:t>and</a:t>
            </a:r>
            <a:r>
              <a:rPr lang="hu-HU" b="1" dirty="0"/>
              <a:t> [11,11]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08329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93487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76613" y="6126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5129" y="5706790"/>
            <a:ext cx="2101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(there are as many ranges</a:t>
            </a:r>
          </a:p>
          <a:p>
            <a:pPr algn="ctr"/>
            <a:r>
              <a:rPr lang="hu-HU" sz="1400" dirty="0"/>
              <a:t>as the number of </a:t>
            </a:r>
            <a:r>
              <a:rPr lang="hu-HU" sz="1400" b="1" dirty="0"/>
              <a:t>1</a:t>
            </a:r>
            <a:r>
              <a:rPr lang="hu-HU" sz="1400" dirty="0"/>
              <a:t>s In the</a:t>
            </a:r>
          </a:p>
          <a:p>
            <a:pPr algn="ctr"/>
            <a:r>
              <a:rPr lang="hu-HU" sz="1400" dirty="0"/>
              <a:t> binary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1614005976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774736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323937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183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166827590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323937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183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67389" y="4423719"/>
            <a:ext cx="3336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if text[i] != pattern[j+1] and j==0:</a:t>
            </a:r>
          </a:p>
          <a:p>
            <a:r>
              <a:rPr lang="hu-HU" b="1" dirty="0"/>
              <a:t>	i+=1</a:t>
            </a:r>
          </a:p>
        </p:txBody>
      </p:sp>
    </p:spTree>
    <p:extLst>
      <p:ext uri="{BB962C8B-B14F-4D97-AF65-F5344CB8AC3E}">
        <p14:creationId xmlns:p14="http://schemas.microsoft.com/office/powerpoint/2010/main" val="3551661388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446112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33538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183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377008050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56624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33538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183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049684535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268052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559616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54611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57181661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55847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559616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54611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06120751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98460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152740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13855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83795463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317243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152740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13855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427983947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66970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152740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03605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87792406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05335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152740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03605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551555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670" y="1194486"/>
            <a:ext cx="6539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calculate the prefix sum with the help of binary index trees?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20851" y="1642843"/>
            <a:ext cx="87643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start with the given </a:t>
            </a:r>
            <a:r>
              <a:rPr lang="hu-HU" b="1" dirty="0">
                <a:sym typeface="Wingdings" panose="05000000000000000000" pitchFamily="2" charset="2"/>
              </a:rPr>
              <a:t>index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calculate the parent of that node (so the previous node in the previous layer)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algorithm terminates when we consider the root node (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r>
              <a:rPr lang="hu-HU" dirty="0">
                <a:sym typeface="Wingdings" panose="05000000000000000000" pitchFamily="2" charset="2"/>
              </a:rPr>
              <a:t> index)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u="sng" dirty="0">
                <a:sym typeface="Wingdings" panose="05000000000000000000" pitchFamily="2" charset="2"/>
              </a:rPr>
              <a:t>How to calculate the parent index efficiently?</a:t>
            </a:r>
            <a:r>
              <a:rPr lang="hu-HU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1.) </a:t>
            </a:r>
            <a:r>
              <a:rPr lang="hu-HU" dirty="0">
                <a:sym typeface="Wingdings" panose="05000000000000000000" pitchFamily="2" charset="2"/>
              </a:rPr>
              <a:t>first we have to find the right-most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(it is called last</a:t>
            </a:r>
            <a:r>
              <a:rPr lang="hu-HU" b="1" dirty="0">
                <a:sym typeface="Wingdings" panose="05000000000000000000" pitchFamily="2" charset="2"/>
              </a:rPr>
              <a:t> set bit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x AND (-x)  </a:t>
            </a:r>
            <a:r>
              <a:rPr lang="hu-HU" dirty="0">
                <a:sym typeface="Wingdings" panose="05000000000000000000" pitchFamily="2" charset="2"/>
              </a:rPr>
              <a:t>where </a:t>
            </a:r>
            <a:r>
              <a:rPr lang="hu-HU" b="1" dirty="0">
                <a:sym typeface="Wingdings" panose="05000000000000000000" pitchFamily="2" charset="2"/>
              </a:rPr>
              <a:t>x</a:t>
            </a:r>
            <a:r>
              <a:rPr lang="hu-HU" dirty="0">
                <a:sym typeface="Wingdings" panose="05000000000000000000" pitchFamily="2" charset="2"/>
              </a:rPr>
              <a:t> is a binary sequency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        </a:t>
            </a:r>
            <a:r>
              <a:rPr lang="hu-HU" b="1" dirty="0">
                <a:sym typeface="Wingdings" panose="05000000000000000000" pitchFamily="2" charset="2"/>
              </a:rPr>
              <a:t>2.) </a:t>
            </a:r>
            <a:r>
              <a:rPr lang="hu-HU" dirty="0">
                <a:sym typeface="Wingdings" panose="05000000000000000000" pitchFamily="2" charset="2"/>
              </a:rPr>
              <a:t>substract it from the original </a:t>
            </a:r>
            <a:r>
              <a:rPr lang="hu-HU" b="1" dirty="0">
                <a:sym typeface="Wingdings" panose="05000000000000000000" pitchFamily="2" charset="2"/>
              </a:rPr>
              <a:t>x </a:t>
            </a:r>
            <a:r>
              <a:rPr lang="hu-HU" dirty="0">
                <a:sym typeface="Wingdings" panose="05000000000000000000" pitchFamily="2" charset="2"/>
              </a:rPr>
              <a:t>sequence (we go to the left)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x – (x&amp;(-x))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2218418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28462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787058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03605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30869696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97519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787058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03605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82262437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56129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96663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7108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541066162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008502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96663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7108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18868423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0231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014502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13859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39718542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94975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014502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13859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38357098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96565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648818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7310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77239590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39933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648818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73107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689724084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92947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58418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24119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563278656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685698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58418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24119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12133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670" y="1194486"/>
            <a:ext cx="4416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update the entries of a Fenwick tree?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20851" y="1642843"/>
            <a:ext cx="72719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start with the given </a:t>
            </a:r>
            <a:r>
              <a:rPr lang="hu-HU" b="1" dirty="0">
                <a:sym typeface="Wingdings" panose="05000000000000000000" pitchFamily="2" charset="2"/>
              </a:rPr>
              <a:t>index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update all the nodes that contain the given </a:t>
            </a:r>
            <a:r>
              <a:rPr lang="hu-HU" b="1" dirty="0">
                <a:sym typeface="Wingdings" panose="05000000000000000000" pitchFamily="2" charset="2"/>
              </a:rPr>
              <a:t>index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u="sng" dirty="0">
                <a:sym typeface="Wingdings" panose="05000000000000000000" pitchFamily="2" charset="2"/>
              </a:rPr>
              <a:t>How to find the next node in the tree?</a:t>
            </a:r>
            <a:r>
              <a:rPr lang="hu-HU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1.) </a:t>
            </a:r>
            <a:r>
              <a:rPr lang="hu-HU" dirty="0">
                <a:sym typeface="Wingdings" panose="05000000000000000000" pitchFamily="2" charset="2"/>
              </a:rPr>
              <a:t>first we have to find the right-most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(it is called last</a:t>
            </a:r>
            <a:r>
              <a:rPr lang="hu-HU" b="1" dirty="0">
                <a:sym typeface="Wingdings" panose="05000000000000000000" pitchFamily="2" charset="2"/>
              </a:rPr>
              <a:t> set bit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x AND (-x)  </a:t>
            </a:r>
            <a:r>
              <a:rPr lang="hu-HU" dirty="0">
                <a:sym typeface="Wingdings" panose="05000000000000000000" pitchFamily="2" charset="2"/>
              </a:rPr>
              <a:t>where </a:t>
            </a:r>
            <a:r>
              <a:rPr lang="hu-HU" b="1" dirty="0">
                <a:sym typeface="Wingdings" panose="05000000000000000000" pitchFamily="2" charset="2"/>
              </a:rPr>
              <a:t>x</a:t>
            </a:r>
            <a:r>
              <a:rPr lang="hu-HU" dirty="0">
                <a:sym typeface="Wingdings" panose="05000000000000000000" pitchFamily="2" charset="2"/>
              </a:rPr>
              <a:t> is a binary sequency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        </a:t>
            </a:r>
            <a:r>
              <a:rPr lang="hu-HU" b="1" dirty="0">
                <a:sym typeface="Wingdings" panose="05000000000000000000" pitchFamily="2" charset="2"/>
              </a:rPr>
              <a:t>2.) </a:t>
            </a:r>
            <a:r>
              <a:rPr lang="hu-HU" dirty="0">
                <a:sym typeface="Wingdings" panose="05000000000000000000" pitchFamily="2" charset="2"/>
              </a:rPr>
              <a:t>add it to the original </a:t>
            </a:r>
            <a:r>
              <a:rPr lang="hu-HU" b="1" dirty="0">
                <a:sym typeface="Wingdings" panose="05000000000000000000" pitchFamily="2" charset="2"/>
              </a:rPr>
              <a:t>x </a:t>
            </a:r>
            <a:r>
              <a:rPr lang="hu-HU" dirty="0">
                <a:sym typeface="Wingdings" panose="05000000000000000000" pitchFamily="2" charset="2"/>
              </a:rPr>
              <a:t>sequence (we go to the right)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x + (x&amp;(-x))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3105664" y="5415144"/>
            <a:ext cx="6638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Basically we add the last set bit to the actual index this is how we get</a:t>
            </a:r>
          </a:p>
          <a:p>
            <a:r>
              <a:rPr lang="hu-HU" dirty="0"/>
              <a:t>	the next node in the tree we have to update </a:t>
            </a:r>
          </a:p>
        </p:txBody>
      </p:sp>
    </p:spTree>
    <p:extLst>
      <p:ext uri="{BB962C8B-B14F-4D97-AF65-F5344CB8AC3E}">
        <p14:creationId xmlns:p14="http://schemas.microsoft.com/office/powerpoint/2010/main" val="3254904290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34261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58418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13870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33053967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10649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58418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13870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20680409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01825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884499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56642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308846881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1259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884499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56642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85703004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67338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485863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24126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96500897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052756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485863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24126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51810501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61086" y="130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dirty="0"/>
              <a:t>Knuth-Morris-Pratt (KMP)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330" y="1200536"/>
            <a:ext cx="331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ALGORITHM VISUALIZATION</a:t>
            </a:r>
            <a:endParaRPr lang="hu-HU" b="1" dirty="0"/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330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167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004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841" y="1885140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678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8515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6352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189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2026" y="1885139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9863" y="1885138"/>
            <a:ext cx="617837" cy="61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17700" y="1885137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5537" y="1885137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053374" y="1885136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71211" y="188513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9048" y="1885134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167" y="19630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493750"/>
              </p:ext>
            </p:extLst>
          </p:nvPr>
        </p:nvGraphicFramePr>
        <p:xfrm>
          <a:off x="2136975" y="302281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485863" y="15527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24126" y="2665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127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</p:spTree>
    <p:extLst>
      <p:ext uri="{BB962C8B-B14F-4D97-AF65-F5344CB8AC3E}">
        <p14:creationId xmlns:p14="http://schemas.microsoft.com/office/powerpoint/2010/main" val="3116165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</p:spTree>
    <p:extLst>
      <p:ext uri="{BB962C8B-B14F-4D97-AF65-F5344CB8AC3E}">
        <p14:creationId xmlns:p14="http://schemas.microsoft.com/office/powerpoint/2010/main" val="2858585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</p:spTree>
    <p:extLst>
      <p:ext uri="{BB962C8B-B14F-4D97-AF65-F5344CB8AC3E}">
        <p14:creationId xmlns:p14="http://schemas.microsoft.com/office/powerpoint/2010/main" val="359492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37254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3113902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690548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196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4843842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20490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97136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73784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50430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27076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03724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3946" y="2496065"/>
            <a:ext cx="77753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main problem is how to find the prefix sum?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u="sng" dirty="0">
                <a:sym typeface="Wingdings" panose="05000000000000000000" pitchFamily="2" charset="2"/>
              </a:rPr>
              <a:t>For example</a:t>
            </a:r>
            <a:r>
              <a:rPr lang="hu-HU" dirty="0">
                <a:sym typeface="Wingdings" panose="05000000000000000000" pitchFamily="2" charset="2"/>
              </a:rPr>
              <a:t>: sum of items with indexes 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[0:4]=3+2-1+6+5=15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      </a:t>
            </a:r>
            <a:r>
              <a:rPr lang="hu-HU" dirty="0">
                <a:sym typeface="Wingdings" panose="05000000000000000000" pitchFamily="2" charset="2"/>
              </a:rPr>
              <a:t>sum of items within the range </a:t>
            </a:r>
            <a:r>
              <a:rPr lang="hu-HU" b="1" dirty="0">
                <a:sym typeface="Wingdings" panose="05000000000000000000" pitchFamily="2" charset="2"/>
              </a:rPr>
              <a:t>[0:7]=3+2-1+6+5+4-3+3=19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75919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</p:spTree>
    <p:extLst>
      <p:ext uri="{BB962C8B-B14F-4D97-AF65-F5344CB8AC3E}">
        <p14:creationId xmlns:p14="http://schemas.microsoft.com/office/powerpoint/2010/main" val="2578589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</p:spTree>
    <p:extLst>
      <p:ext uri="{BB962C8B-B14F-4D97-AF65-F5344CB8AC3E}">
        <p14:creationId xmlns:p14="http://schemas.microsoft.com/office/powerpoint/2010/main" val="2149085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</p:spTree>
    <p:extLst>
      <p:ext uri="{BB962C8B-B14F-4D97-AF65-F5344CB8AC3E}">
        <p14:creationId xmlns:p14="http://schemas.microsoft.com/office/powerpoint/2010/main" val="3367455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</p:spTree>
    <p:extLst>
      <p:ext uri="{BB962C8B-B14F-4D97-AF65-F5344CB8AC3E}">
        <p14:creationId xmlns:p14="http://schemas.microsoft.com/office/powerpoint/2010/main" val="508618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3551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[1,1]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8602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[1,2]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58228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[1,4]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72046" y="3132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[1,8]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05248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[3,3]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42104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35190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[5,6]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65166" y="410883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[9,9]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92348" y="410883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[9,10]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08220" y="505207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[7,7]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32349" y="50520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[11,11]</a:t>
            </a:r>
          </a:p>
        </p:txBody>
      </p:sp>
    </p:spTree>
    <p:extLst>
      <p:ext uri="{BB962C8B-B14F-4D97-AF65-F5344CB8AC3E}">
        <p14:creationId xmlns:p14="http://schemas.microsoft.com/office/powerpoint/2010/main" val="2733705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26055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0101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95084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626" y="31326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6147" y="4670855"/>
            <a:ext cx="4348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we have to add the last set bit (right-most </a:t>
            </a:r>
            <a:r>
              <a:rPr lang="hu-HU" b="1" dirty="0"/>
              <a:t>1</a:t>
            </a:r>
            <a:r>
              <a:rPr lang="hu-HU" dirty="0"/>
              <a:t>)</a:t>
            </a:r>
          </a:p>
          <a:p>
            <a:pPr algn="ctr"/>
            <a:r>
              <a:rPr lang="hu-HU" dirty="0"/>
              <a:t> to the  actual index to get the next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221" y="531718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0101+0001=0110</a:t>
            </a:r>
          </a:p>
        </p:txBody>
      </p:sp>
    </p:spTree>
    <p:extLst>
      <p:ext uri="{BB962C8B-B14F-4D97-AF65-F5344CB8AC3E}">
        <p14:creationId xmlns:p14="http://schemas.microsoft.com/office/powerpoint/2010/main" val="1730960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26055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0101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95084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626" y="31326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6147" y="4670855"/>
            <a:ext cx="4348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we have to add the last set bit (right-most </a:t>
            </a:r>
            <a:r>
              <a:rPr lang="hu-HU" b="1" dirty="0"/>
              <a:t>1</a:t>
            </a:r>
            <a:r>
              <a:rPr lang="hu-HU" dirty="0"/>
              <a:t>)</a:t>
            </a:r>
          </a:p>
          <a:p>
            <a:pPr algn="ctr"/>
            <a:r>
              <a:rPr lang="hu-HU" dirty="0"/>
              <a:t> to the  actual index to get the next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221" y="531718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0101+0001=0110</a:t>
            </a:r>
          </a:p>
        </p:txBody>
      </p:sp>
    </p:spTree>
    <p:extLst>
      <p:ext uri="{BB962C8B-B14F-4D97-AF65-F5344CB8AC3E}">
        <p14:creationId xmlns:p14="http://schemas.microsoft.com/office/powerpoint/2010/main" val="3913578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26055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0101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95084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626" y="31326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4040828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26055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0101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95084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626" y="31326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6147" y="4670855"/>
            <a:ext cx="4348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we have to add the last set bit (right-most </a:t>
            </a:r>
            <a:r>
              <a:rPr lang="hu-HU" b="1" dirty="0"/>
              <a:t>1</a:t>
            </a:r>
            <a:r>
              <a:rPr lang="hu-HU" dirty="0"/>
              <a:t>)</a:t>
            </a:r>
          </a:p>
          <a:p>
            <a:pPr algn="ctr"/>
            <a:r>
              <a:rPr lang="hu-HU" dirty="0"/>
              <a:t> to the  actual index to get the next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221" y="531718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0110+0010=1000</a:t>
            </a:r>
          </a:p>
        </p:txBody>
      </p:sp>
    </p:spTree>
    <p:extLst>
      <p:ext uri="{BB962C8B-B14F-4D97-AF65-F5344CB8AC3E}">
        <p14:creationId xmlns:p14="http://schemas.microsoft.com/office/powerpoint/2010/main" val="464689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26055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0101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95084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626" y="31326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6147" y="4670855"/>
            <a:ext cx="4348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we have to add the last set bit (right-most </a:t>
            </a:r>
            <a:r>
              <a:rPr lang="hu-HU" b="1" dirty="0"/>
              <a:t>1</a:t>
            </a:r>
            <a:r>
              <a:rPr lang="hu-HU" dirty="0"/>
              <a:t>)</a:t>
            </a:r>
          </a:p>
          <a:p>
            <a:pPr algn="ctr"/>
            <a:r>
              <a:rPr lang="hu-HU" dirty="0"/>
              <a:t> to the  actual index to get the next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221" y="531718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0110+0010=1000</a:t>
            </a:r>
          </a:p>
        </p:txBody>
      </p:sp>
    </p:spTree>
    <p:extLst>
      <p:ext uri="{BB962C8B-B14F-4D97-AF65-F5344CB8AC3E}">
        <p14:creationId xmlns:p14="http://schemas.microsoft.com/office/powerpoint/2010/main" val="176948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37254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3113902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690548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196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4843842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20490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97136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73784" y="1517694"/>
            <a:ext cx="576648" cy="5766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50430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27076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03724" y="151769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3946" y="2496065"/>
            <a:ext cx="77753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main problem is how to find the prefix sum?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u="sng" dirty="0">
                <a:sym typeface="Wingdings" panose="05000000000000000000" pitchFamily="2" charset="2"/>
              </a:rPr>
              <a:t>For example</a:t>
            </a:r>
            <a:r>
              <a:rPr lang="hu-HU" dirty="0">
                <a:sym typeface="Wingdings" panose="05000000000000000000" pitchFamily="2" charset="2"/>
              </a:rPr>
              <a:t>: sum of items with indexes </a:t>
            </a:r>
            <a:r>
              <a:rPr lang="hu-HU" b="1" dirty="0">
                <a:sym typeface="Wingdings" panose="05000000000000000000" pitchFamily="2" charset="2"/>
              </a:rPr>
              <a:t>[0:4]=3+2-1+6+5=15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      </a:t>
            </a:r>
            <a:r>
              <a:rPr lang="hu-HU" dirty="0">
                <a:sym typeface="Wingdings" panose="05000000000000000000" pitchFamily="2" charset="2"/>
              </a:rPr>
              <a:t>sum of items within the range 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[0:7]=3+2-1+6+5+4-3+3=19</a:t>
            </a:r>
            <a:endParaRPr lang="hu-H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921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 - Update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1184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849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65142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179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8436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9508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7173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4837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225024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01670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78318" y="16715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6215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8797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6621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2093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64669" y="1363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5389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7146" y="136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8683" y="1363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5329" y="1363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0591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6634" y="13638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1184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88496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41790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48378" y="2556007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6514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8436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95084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26055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0101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225022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01670" y="3532191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68114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78318" y="4475424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95084" y="41170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0110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626" y="313265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2271329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8314" y="1517694"/>
            <a:ext cx="87773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What is the aim of caches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?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    we want to access the recently used items</a:t>
            </a: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(for example URLs) very fast so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time complexity</a:t>
            </a: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(and discard least recently used ones)</a:t>
            </a:r>
          </a:p>
          <a:p>
            <a:pPr lvl="1"/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NAIVE APPROACH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use a single hashtable and we can achieve put() and</a:t>
            </a: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get() operations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BUT we the memory complexity is not favorable</a:t>
            </a:r>
          </a:p>
          <a:p>
            <a:pPr lvl="1"/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 splay trees are working fine but again we store all the items</a:t>
            </a: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in a tree-like structure ...</a:t>
            </a:r>
          </a:p>
          <a:p>
            <a:pPr lvl="1"/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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LRU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caches use (usually)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doubly linked lists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achieve this goal</a:t>
            </a: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		+ we have to use hashtables as well to boost linked lists !!!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692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2584" y="2034746"/>
            <a:ext cx="881449" cy="881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987114" y="2034744"/>
            <a:ext cx="881449" cy="881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1644" y="2034744"/>
            <a:ext cx="881449" cy="881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6656174" y="2034744"/>
            <a:ext cx="881449" cy="881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7990706" y="2034745"/>
            <a:ext cx="881449" cy="881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3534033" y="2475469"/>
            <a:ext cx="453081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68563" y="2483706"/>
            <a:ext cx="453081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37623" y="2512537"/>
            <a:ext cx="453081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203093" y="2512537"/>
            <a:ext cx="453081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  <a:endCxn id="5" idx="3"/>
          </p:cNvCxnSpPr>
          <p:nvPr/>
        </p:nvCxnSpPr>
        <p:spPr>
          <a:xfrm flipH="1">
            <a:off x="3534033" y="2475469"/>
            <a:ext cx="453081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508790" y="2512537"/>
            <a:ext cx="453081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98973" y="2516654"/>
            <a:ext cx="453081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856206" y="2483706"/>
            <a:ext cx="453081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62929" y="301985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87132" y="3019853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tail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81556" y="3682561"/>
            <a:ext cx="71767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usually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 bits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track the items stored in the cache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~ frequently used items have higher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 bit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when the cache is full: we have to remove the least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recently used item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  other approach: items closer to the head are more important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  (we use this approach during implementation)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935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2584" y="2034746"/>
            <a:ext cx="881449" cy="881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987114" y="2034744"/>
            <a:ext cx="881449" cy="881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1644" y="2034744"/>
            <a:ext cx="881449" cy="881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6656174" y="2034744"/>
            <a:ext cx="881449" cy="881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7990706" y="2034745"/>
            <a:ext cx="881449" cy="881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3534033" y="2475469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68563" y="248370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37623" y="2512537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203093" y="2512537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  <a:endCxn id="5" idx="3"/>
          </p:cNvCxnSpPr>
          <p:nvPr/>
        </p:nvCxnSpPr>
        <p:spPr>
          <a:xfrm flipH="1">
            <a:off x="3534033" y="2475469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508790" y="2512537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98973" y="2516654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856206" y="248370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62929" y="301985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87132" y="3019853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tail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9121" y="3507382"/>
            <a:ext cx="76058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when we consider a given item (URL) that given item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may be in the memory already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  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in this case we have to update the value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          of course first we have to find the given item: with linked lists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this operation takes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time complexity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     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THIS IS WHY WE USE A HASHTABLE !!!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~ we can reduce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running time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179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2584" y="2034746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987114" y="203474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1644" y="203474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6656174" y="203474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7990706" y="203474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3534033" y="2475469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68563" y="248370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37623" y="2512537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203093" y="2512537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  <a:endCxn id="5" idx="3"/>
          </p:cNvCxnSpPr>
          <p:nvPr/>
        </p:nvCxnSpPr>
        <p:spPr>
          <a:xfrm flipH="1">
            <a:off x="3534033" y="2475469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508790" y="2512537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98973" y="2516654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856206" y="248370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62929" y="301985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head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87132" y="3019853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tail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39737" y="3507382"/>
            <a:ext cx="7973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WHY TO USE DOUBLY LINKED LISTS?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we need the pointer to the tail as well when we remove</a:t>
            </a:r>
          </a:p>
          <a:p>
            <a:r>
              <a:rPr lang="hu-HU" dirty="0">
                <a:sym typeface="Wingdings" panose="05000000000000000000" pitchFamily="2" charset="2"/>
              </a:rPr>
              <a:t>		the least significant item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if we do not have a pointer to the tail: first we have to find the last</a:t>
            </a:r>
          </a:p>
          <a:p>
            <a:r>
              <a:rPr lang="hu-HU" dirty="0">
                <a:sym typeface="Wingdings" panose="05000000000000000000" pitchFamily="2" charset="2"/>
              </a:rPr>
              <a:t>		item: which can be done on </a:t>
            </a:r>
            <a:r>
              <a:rPr lang="hu-HU" b="1" dirty="0">
                <a:sym typeface="Wingdings" panose="05000000000000000000" pitchFamily="2" charset="2"/>
              </a:rPr>
              <a:t>O(N)</a:t>
            </a:r>
            <a:r>
              <a:rPr lang="hu-HU" dirty="0">
                <a:sym typeface="Wingdings" panose="05000000000000000000" pitchFamily="2" charset="2"/>
              </a:rPr>
              <a:t> when using singly linked lists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61101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79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A(0)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7125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A</a:t>
            </a:r>
            <a:r>
              <a:rPr lang="hu-HU" dirty="0"/>
              <a:t> with </a:t>
            </a:r>
            <a:r>
              <a:rPr lang="hu-HU" b="1" dirty="0"/>
              <a:t>ID 0 </a:t>
            </a:r>
            <a:r>
              <a:rPr lang="hu-HU" dirty="0"/>
              <a:t>(we use IDs as keys in the hashtable)</a:t>
            </a:r>
          </a:p>
          <a:p>
            <a:r>
              <a:rPr lang="hu-HU" dirty="0"/>
              <a:t>	~ in every insertion we check whether the item</a:t>
            </a:r>
          </a:p>
          <a:p>
            <a:r>
              <a:rPr lang="hu-HU" dirty="0"/>
              <a:t>		is present in the cache or not (if yes, we do an update)</a:t>
            </a:r>
          </a:p>
        </p:txBody>
      </p:sp>
    </p:spTree>
    <p:extLst>
      <p:ext uri="{BB962C8B-B14F-4D97-AF65-F5344CB8AC3E}">
        <p14:creationId xmlns:p14="http://schemas.microsoft.com/office/powerpoint/2010/main" val="3892363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A(0)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B</a:t>
            </a:r>
            <a:r>
              <a:rPr lang="hu-HU" dirty="0"/>
              <a:t> with </a:t>
            </a:r>
            <a:r>
              <a:rPr lang="hu-HU" b="1" dirty="0"/>
              <a:t>ID 1 </a:t>
            </a:r>
            <a:r>
              <a:rPr lang="hu-HU" dirty="0"/>
              <a:t>(we use IDs as keys in the hashtable)</a:t>
            </a:r>
          </a:p>
        </p:txBody>
      </p:sp>
    </p:spTree>
    <p:extLst>
      <p:ext uri="{BB962C8B-B14F-4D97-AF65-F5344CB8AC3E}">
        <p14:creationId xmlns:p14="http://schemas.microsoft.com/office/powerpoint/2010/main" val="37427463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C(2)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A(0)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C</a:t>
            </a:r>
            <a:r>
              <a:rPr lang="hu-HU" dirty="0"/>
              <a:t> with </a:t>
            </a:r>
            <a:r>
              <a:rPr lang="hu-HU" b="1" dirty="0"/>
              <a:t>ID 2 </a:t>
            </a:r>
            <a:r>
              <a:rPr lang="hu-HU" dirty="0"/>
              <a:t>(we use IDs as keys in the hashtable)</a:t>
            </a:r>
          </a:p>
        </p:txBody>
      </p:sp>
    </p:spTree>
    <p:extLst>
      <p:ext uri="{BB962C8B-B14F-4D97-AF65-F5344CB8AC3E}">
        <p14:creationId xmlns:p14="http://schemas.microsoft.com/office/powerpoint/2010/main" val="14965731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D(3)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C(2)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A(0)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D</a:t>
            </a:r>
            <a:r>
              <a:rPr lang="hu-HU" dirty="0"/>
              <a:t> with </a:t>
            </a:r>
            <a:r>
              <a:rPr lang="hu-HU" b="1" dirty="0"/>
              <a:t>ID 3 </a:t>
            </a:r>
            <a:r>
              <a:rPr lang="hu-HU" dirty="0"/>
              <a:t>(we use IDs as keys in the hashtable)</a:t>
            </a:r>
          </a:p>
        </p:txBody>
      </p:sp>
    </p:spTree>
    <p:extLst>
      <p:ext uri="{BB962C8B-B14F-4D97-AF65-F5344CB8AC3E}">
        <p14:creationId xmlns:p14="http://schemas.microsoft.com/office/powerpoint/2010/main" val="8237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37254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3113902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690548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196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4843842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20490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97136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73784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50430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27076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03724" y="1319982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3946" y="2108880"/>
            <a:ext cx="6650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INTUITIVE SOLUTION</a:t>
            </a:r>
            <a:r>
              <a:rPr lang="hu-HU" dirty="0"/>
              <a:t>: let’s construct a prefix sum array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dirty="0"/>
              <a:t>In a </a:t>
            </a:r>
            <a:r>
              <a:rPr lang="hu-HU" b="1" dirty="0"/>
              <a:t>prefix sum array </a:t>
            </a:r>
            <a:r>
              <a:rPr lang="hu-HU" dirty="0"/>
              <a:t>every item with index</a:t>
            </a:r>
            <a:r>
              <a:rPr lang="hu-HU" b="1" dirty="0"/>
              <a:t> i </a:t>
            </a:r>
            <a:r>
              <a:rPr lang="hu-HU" dirty="0"/>
              <a:t>is the</a:t>
            </a:r>
          </a:p>
          <a:p>
            <a:r>
              <a:rPr lang="hu-HU" dirty="0"/>
              <a:t>		sum of all the preceeding items with indexes </a:t>
            </a:r>
            <a:r>
              <a:rPr lang="hu-HU" b="1" dirty="0"/>
              <a:t>[0:i]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37254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13902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90548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196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43842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20490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97136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73784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50430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27076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03724" y="3537938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5994" y="4278566"/>
            <a:ext cx="4271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about the running time complexities?</a:t>
            </a:r>
          </a:p>
          <a:p>
            <a:endParaRPr lang="hu-HU" dirty="0"/>
          </a:p>
          <a:p>
            <a:r>
              <a:rPr lang="hu-HU" dirty="0"/>
              <a:t>	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4381" y="6205540"/>
            <a:ext cx="766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FENWICK TREES DO THESE OPERATIONS IN O(logN) SO THEY ARE PREDICTABLE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38612" y="4635880"/>
            <a:ext cx="80976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constructing a prefix sum array takes </a:t>
            </a:r>
            <a:r>
              <a:rPr lang="hu-HU" b="1" dirty="0">
                <a:sym typeface="Wingdings" panose="05000000000000000000" pitchFamily="2" charset="2"/>
              </a:rPr>
              <a:t>O(N)</a:t>
            </a:r>
            <a:r>
              <a:rPr lang="hu-HU" dirty="0">
                <a:sym typeface="Wingdings" panose="05000000000000000000" pitchFamily="2" charset="2"/>
              </a:rPr>
              <a:t> time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 finding the prefix sum takes </a:t>
            </a:r>
            <a:r>
              <a:rPr lang="hu-HU" b="1" dirty="0">
                <a:sym typeface="Wingdings" panose="05000000000000000000" pitchFamily="2" charset="2"/>
              </a:rPr>
              <a:t>O(1)</a:t>
            </a:r>
            <a:r>
              <a:rPr lang="hu-HU" dirty="0">
                <a:sym typeface="Wingdings" panose="05000000000000000000" pitchFamily="2" charset="2"/>
              </a:rPr>
              <a:t> time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PROBLEM</a:t>
            </a:r>
            <a:r>
              <a:rPr lang="hu-HU" dirty="0">
                <a:sym typeface="Wingdings" panose="05000000000000000000" pitchFamily="2" charset="2"/>
              </a:rPr>
              <a:t>: updating an item takes </a:t>
            </a:r>
            <a:r>
              <a:rPr lang="hu-HU" b="1" dirty="0">
                <a:sym typeface="Wingdings" panose="05000000000000000000" pitchFamily="2" charset="2"/>
              </a:rPr>
              <a:t>O(N) </a:t>
            </a:r>
            <a:r>
              <a:rPr lang="hu-HU" dirty="0">
                <a:sym typeface="Wingdings" panose="05000000000000000000" pitchFamily="2" charset="2"/>
              </a:rPr>
              <a:t>because we have to reconstruct the array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459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E(4)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D(3)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C(2)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A(0)</a:t>
            </a: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E</a:t>
            </a:r>
            <a:r>
              <a:rPr lang="hu-HU" dirty="0"/>
              <a:t> with </a:t>
            </a:r>
            <a:r>
              <a:rPr lang="hu-HU" b="1" dirty="0"/>
              <a:t>ID 4 </a:t>
            </a:r>
            <a:r>
              <a:rPr lang="hu-HU" dirty="0"/>
              <a:t>(we use IDs as keys in the hashtable)</a:t>
            </a:r>
          </a:p>
        </p:txBody>
      </p:sp>
    </p:spTree>
    <p:extLst>
      <p:ext uri="{BB962C8B-B14F-4D97-AF65-F5344CB8AC3E}">
        <p14:creationId xmlns:p14="http://schemas.microsoft.com/office/powerpoint/2010/main" val="1107545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E(4)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D(3)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C(2)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A(0)</a:t>
            </a: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F</a:t>
            </a:r>
            <a:r>
              <a:rPr lang="hu-HU" dirty="0"/>
              <a:t> with </a:t>
            </a:r>
            <a:r>
              <a:rPr lang="hu-HU" b="1" dirty="0"/>
              <a:t>ID 5 </a:t>
            </a:r>
            <a:r>
              <a:rPr lang="hu-HU" dirty="0"/>
              <a:t>(we use IDs as keys in the hashtable)</a:t>
            </a:r>
          </a:p>
        </p:txBody>
      </p:sp>
    </p:spTree>
    <p:extLst>
      <p:ext uri="{BB962C8B-B14F-4D97-AF65-F5344CB8AC3E}">
        <p14:creationId xmlns:p14="http://schemas.microsoft.com/office/powerpoint/2010/main" val="37906482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E(4)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D(3)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C(2)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A(0)</a:t>
            </a: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F</a:t>
            </a:r>
            <a:r>
              <a:rPr lang="hu-HU" dirty="0"/>
              <a:t> with </a:t>
            </a:r>
            <a:r>
              <a:rPr lang="hu-HU" b="1" dirty="0"/>
              <a:t>ID 5 </a:t>
            </a:r>
            <a:r>
              <a:rPr lang="hu-HU" dirty="0"/>
              <a:t>(we use IDs as keys in the hashtable)</a:t>
            </a:r>
          </a:p>
        </p:txBody>
      </p:sp>
    </p:spTree>
    <p:extLst>
      <p:ext uri="{BB962C8B-B14F-4D97-AF65-F5344CB8AC3E}">
        <p14:creationId xmlns:p14="http://schemas.microsoft.com/office/powerpoint/2010/main" val="10463078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E(4)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D(3)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C(2)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F</a:t>
            </a:r>
            <a:r>
              <a:rPr lang="hu-HU" dirty="0"/>
              <a:t> with </a:t>
            </a:r>
            <a:r>
              <a:rPr lang="hu-HU" b="1" dirty="0"/>
              <a:t>ID 5 </a:t>
            </a:r>
            <a:r>
              <a:rPr lang="hu-HU" dirty="0"/>
              <a:t>(we use IDs as keys in the hashtable)</a:t>
            </a:r>
          </a:p>
        </p:txBody>
      </p:sp>
    </p:spTree>
    <p:extLst>
      <p:ext uri="{BB962C8B-B14F-4D97-AF65-F5344CB8AC3E}">
        <p14:creationId xmlns:p14="http://schemas.microsoft.com/office/powerpoint/2010/main" val="28509904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F(5)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E(4)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D(3)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C(2)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59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F</a:t>
            </a:r>
            <a:r>
              <a:rPr lang="hu-HU" dirty="0"/>
              <a:t> with </a:t>
            </a:r>
            <a:r>
              <a:rPr lang="hu-HU" b="1" dirty="0"/>
              <a:t>ID 5 </a:t>
            </a:r>
            <a:r>
              <a:rPr lang="hu-HU" dirty="0"/>
              <a:t>(we use IDs as keys in the hashtable)</a:t>
            </a:r>
          </a:p>
        </p:txBody>
      </p:sp>
    </p:spTree>
    <p:extLst>
      <p:ext uri="{BB962C8B-B14F-4D97-AF65-F5344CB8AC3E}">
        <p14:creationId xmlns:p14="http://schemas.microsoft.com/office/powerpoint/2010/main" val="35833766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F(5)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E(4)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D(3)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C(2)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6000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D</a:t>
            </a:r>
            <a:r>
              <a:rPr lang="hu-HU" dirty="0"/>
              <a:t> with </a:t>
            </a:r>
            <a:r>
              <a:rPr lang="hu-HU" b="1" dirty="0"/>
              <a:t>ID 3 </a:t>
            </a:r>
            <a:r>
              <a:rPr lang="hu-HU" dirty="0"/>
              <a:t>(we use IDs as keys in the hashtable)</a:t>
            </a:r>
          </a:p>
          <a:p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401953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F(5)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E(4)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D(3)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C(2)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6000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D</a:t>
            </a:r>
            <a:r>
              <a:rPr lang="hu-HU" dirty="0"/>
              <a:t> with </a:t>
            </a:r>
            <a:r>
              <a:rPr lang="hu-HU" b="1" dirty="0"/>
              <a:t>ID 3 </a:t>
            </a:r>
            <a:r>
              <a:rPr lang="hu-HU" dirty="0"/>
              <a:t>(we use IDs as keys in the hashtable)</a:t>
            </a:r>
          </a:p>
          <a:p>
            <a:r>
              <a:rPr lang="hu-HU" dirty="0"/>
              <a:t>	~ we can find an item because of the hashtable</a:t>
            </a:r>
          </a:p>
          <a:p>
            <a:r>
              <a:rPr lang="hu-HU" dirty="0"/>
              <a:t>		with </a:t>
            </a:r>
            <a:r>
              <a:rPr lang="hu-HU" b="1" dirty="0"/>
              <a:t>O(1)</a:t>
            </a:r>
            <a:r>
              <a:rPr lang="hu-HU" dirty="0"/>
              <a:t> constant time complexity</a:t>
            </a:r>
          </a:p>
          <a:p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67687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D(3)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F(5)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E(4)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C(2)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6000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D</a:t>
            </a:r>
            <a:r>
              <a:rPr lang="hu-HU" dirty="0"/>
              <a:t> with </a:t>
            </a:r>
            <a:r>
              <a:rPr lang="hu-HU" b="1" dirty="0"/>
              <a:t>ID 3 </a:t>
            </a:r>
            <a:r>
              <a:rPr lang="hu-HU" dirty="0"/>
              <a:t>(we use IDs as keys in the hashtable)</a:t>
            </a:r>
          </a:p>
          <a:p>
            <a:r>
              <a:rPr lang="hu-HU" dirty="0"/>
              <a:t>	~ we can find an item because of the hashtable</a:t>
            </a:r>
          </a:p>
          <a:p>
            <a:r>
              <a:rPr lang="hu-HU" dirty="0"/>
              <a:t>		with </a:t>
            </a:r>
            <a:r>
              <a:rPr lang="hu-HU" b="1" dirty="0"/>
              <a:t>O(1)</a:t>
            </a:r>
            <a:r>
              <a:rPr lang="hu-HU" dirty="0"/>
              <a:t> constant time complexity</a:t>
            </a:r>
          </a:p>
          <a:p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31607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Least Recently Used (LRU) 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27869" y="1812325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D(3)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239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F(5)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692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E(4)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1459" y="1812323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C(2)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65991" y="1812324"/>
            <a:ext cx="881449" cy="88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B(1)</a:t>
            </a: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 flipV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43848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51290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8378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4" idx="3"/>
          </p:cNvCxnSpPr>
          <p:nvPr/>
        </p:nvCxnSpPr>
        <p:spPr>
          <a:xfrm flipH="1">
            <a:off x="3509318" y="2253048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484075" y="2290116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174258" y="2294233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31491" y="2261285"/>
            <a:ext cx="45308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86706" y="3068031"/>
            <a:ext cx="6000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visit page </a:t>
            </a:r>
            <a:r>
              <a:rPr lang="hu-HU" b="1" dirty="0"/>
              <a:t>D</a:t>
            </a:r>
            <a:r>
              <a:rPr lang="hu-HU" dirty="0"/>
              <a:t> with </a:t>
            </a:r>
            <a:r>
              <a:rPr lang="hu-HU" b="1" dirty="0"/>
              <a:t>ID 3 </a:t>
            </a:r>
            <a:r>
              <a:rPr lang="hu-HU" dirty="0"/>
              <a:t>(we use IDs as keys in the hashtable)</a:t>
            </a:r>
          </a:p>
          <a:p>
            <a:r>
              <a:rPr lang="hu-HU" dirty="0"/>
              <a:t>	~ we can find an item because of the hashtable</a:t>
            </a:r>
          </a:p>
          <a:p>
            <a:r>
              <a:rPr lang="hu-HU" dirty="0"/>
              <a:t>		with </a:t>
            </a:r>
            <a:r>
              <a:rPr lang="hu-HU" b="1" dirty="0"/>
              <a:t>O(1)</a:t>
            </a:r>
            <a:r>
              <a:rPr lang="hu-HU" dirty="0"/>
              <a:t> constant time complexity</a:t>
            </a:r>
          </a:p>
          <a:p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960770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2897" y="1540476"/>
            <a:ext cx="88719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trie</a:t>
            </a:r>
            <a:r>
              <a:rPr lang="hu-HU" dirty="0">
                <a:sym typeface="Wingdings" panose="05000000000000000000" pitchFamily="2" charset="2"/>
              </a:rPr>
              <a:t> data structures (</a:t>
            </a:r>
            <a:r>
              <a:rPr lang="hu-HU" b="1" dirty="0">
                <a:sym typeface="Wingdings" panose="05000000000000000000" pitchFamily="2" charset="2"/>
              </a:rPr>
              <a:t>digital trees </a:t>
            </a:r>
            <a:r>
              <a:rPr lang="hu-HU" dirty="0">
                <a:sym typeface="Wingdings" panose="05000000000000000000" pitchFamily="2" charset="2"/>
              </a:rPr>
              <a:t>or</a:t>
            </a:r>
            <a:r>
              <a:rPr lang="hu-HU" b="1" dirty="0">
                <a:sym typeface="Wingdings" panose="05000000000000000000" pitchFamily="2" charset="2"/>
              </a:rPr>
              <a:t> prefix trees</a:t>
            </a:r>
            <a:r>
              <a:rPr lang="hu-HU" dirty="0">
                <a:sym typeface="Wingdings" panose="05000000000000000000" pitchFamily="2" charset="2"/>
              </a:rPr>
              <a:t>) are tree like structures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similar to binary search trees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usually they are used as </a:t>
            </a:r>
            <a:r>
              <a:rPr lang="hu-HU" b="1" dirty="0">
                <a:sym typeface="Wingdings" panose="05000000000000000000" pitchFamily="2" charset="2"/>
              </a:rPr>
              <a:t>associative arrays </a:t>
            </a:r>
            <a:r>
              <a:rPr lang="hu-HU" dirty="0">
                <a:sym typeface="Wingdings" panose="05000000000000000000" pitchFamily="2" charset="2"/>
              </a:rPr>
              <a:t>(hashmap or dictionary) where keys are strings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was first constructed in </a:t>
            </a:r>
            <a:r>
              <a:rPr lang="hu-HU" b="1" dirty="0">
                <a:sym typeface="Wingdings" panose="05000000000000000000" pitchFamily="2" charset="2"/>
              </a:rPr>
              <a:t>1959</a:t>
            </a:r>
            <a:r>
              <a:rPr lang="hu-HU" dirty="0">
                <a:sym typeface="Wingdings" panose="05000000000000000000" pitchFamily="2" charset="2"/>
              </a:rPr>
              <a:t> by </a:t>
            </a:r>
            <a:r>
              <a:rPr lang="hu-HU" b="1" dirty="0">
                <a:sym typeface="Wingdings" panose="05000000000000000000" pitchFamily="2" charset="2"/>
              </a:rPr>
              <a:t>René de la Briandais</a:t>
            </a:r>
          </a:p>
        </p:txBody>
      </p:sp>
    </p:spTree>
    <p:extLst>
      <p:ext uri="{BB962C8B-B14F-4D97-AF65-F5344CB8AC3E}">
        <p14:creationId xmlns:p14="http://schemas.microsoft.com/office/powerpoint/2010/main" val="426496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20345" y="1334530"/>
            <a:ext cx="107809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Fenwick trees </a:t>
            </a:r>
            <a:r>
              <a:rPr lang="hu-HU" dirty="0"/>
              <a:t>use binary representation of the numbers and the indexes</a:t>
            </a:r>
          </a:p>
          <a:p>
            <a:r>
              <a:rPr lang="hu-HU" dirty="0"/>
              <a:t>	~ hence the name binary indexed tree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it is extremely fast to do the operations in binary (</a:t>
            </a:r>
            <a:r>
              <a:rPr lang="hu-HU" b="1" dirty="0">
                <a:sym typeface="Wingdings" panose="05000000000000000000" pitchFamily="2" charset="2"/>
              </a:rPr>
              <a:t>AND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b="1" dirty="0">
                <a:sym typeface="Wingdings" panose="05000000000000000000" pitchFamily="2" charset="2"/>
              </a:rPr>
              <a:t>OR</a:t>
            </a:r>
            <a:r>
              <a:rPr lang="hu-HU" dirty="0">
                <a:sym typeface="Wingdings" panose="05000000000000000000" pitchFamily="2" charset="2"/>
              </a:rPr>
              <a:t> logical operations)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the sum of the first </a:t>
            </a:r>
            <a:r>
              <a:rPr lang="hu-HU" b="1" dirty="0">
                <a:sym typeface="Wingdings" panose="05000000000000000000" pitchFamily="2" charset="2"/>
              </a:rPr>
              <a:t>N</a:t>
            </a:r>
            <a:r>
              <a:rPr lang="hu-HU" dirty="0">
                <a:sym typeface="Wingdings" panose="05000000000000000000" pitchFamily="2" charset="2"/>
              </a:rPr>
              <a:t> numbers depends on the binary representation of that given number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29881" y="3303373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F0"/>
                </a:solidFill>
              </a:rPr>
              <a:t>10        =        2     +      2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87982" y="32292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44183" y="32209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36" name="Left Brace 35"/>
          <p:cNvSpPr/>
          <p:nvPr/>
        </p:nvSpPr>
        <p:spPr>
          <a:xfrm rot="16200000">
            <a:off x="5373132" y="3499596"/>
            <a:ext cx="325394" cy="73316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TextBox 36"/>
          <p:cNvSpPr txBox="1"/>
          <p:nvPr/>
        </p:nvSpPr>
        <p:spPr>
          <a:xfrm>
            <a:off x="4947527" y="4137388"/>
            <a:ext cx="1176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the sum of </a:t>
            </a:r>
          </a:p>
          <a:p>
            <a:pPr algn="ctr"/>
            <a:r>
              <a:rPr lang="hu-HU" sz="1600" dirty="0"/>
              <a:t>the first</a:t>
            </a:r>
          </a:p>
          <a:p>
            <a:pPr algn="ctr"/>
            <a:r>
              <a:rPr lang="hu-HU" sz="1600" b="1" dirty="0"/>
              <a:t>10</a:t>
            </a:r>
            <a:r>
              <a:rPr lang="hu-HU" sz="1600" dirty="0"/>
              <a:t> numbers</a:t>
            </a:r>
          </a:p>
        </p:txBody>
      </p:sp>
      <p:sp>
        <p:nvSpPr>
          <p:cNvPr id="38" name="Left Brace 37"/>
          <p:cNvSpPr/>
          <p:nvPr/>
        </p:nvSpPr>
        <p:spPr>
          <a:xfrm rot="16200000">
            <a:off x="6625558" y="3550096"/>
            <a:ext cx="325394" cy="5761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Left Brace 38"/>
          <p:cNvSpPr/>
          <p:nvPr/>
        </p:nvSpPr>
        <p:spPr>
          <a:xfrm rot="16200000">
            <a:off x="7522676" y="3562224"/>
            <a:ext cx="325394" cy="5761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TextBox 39"/>
          <p:cNvSpPr txBox="1"/>
          <p:nvPr/>
        </p:nvSpPr>
        <p:spPr>
          <a:xfrm>
            <a:off x="6251778" y="4137388"/>
            <a:ext cx="1072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range of</a:t>
            </a:r>
          </a:p>
          <a:p>
            <a:pPr algn="ctr"/>
            <a:r>
              <a:rPr lang="hu-HU" sz="1600" dirty="0"/>
              <a:t>the first</a:t>
            </a:r>
          </a:p>
          <a:p>
            <a:pPr algn="ctr"/>
            <a:r>
              <a:rPr lang="hu-HU" sz="1600" b="1" dirty="0"/>
              <a:t>8</a:t>
            </a:r>
            <a:r>
              <a:rPr lang="hu-HU" sz="1600" dirty="0"/>
              <a:t> numbers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40985" y="4147619"/>
            <a:ext cx="921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range of</a:t>
            </a:r>
          </a:p>
          <a:p>
            <a:pPr algn="ctr"/>
            <a:r>
              <a:rPr lang="hu-HU" sz="1600" dirty="0"/>
              <a:t>next </a:t>
            </a:r>
            <a:r>
              <a:rPr lang="hu-HU" sz="1600" b="1" dirty="0"/>
              <a:t>2</a:t>
            </a:r>
          </a:p>
          <a:p>
            <a:pPr algn="ctr"/>
            <a:r>
              <a:rPr lang="hu-HU" sz="1600" dirty="0"/>
              <a:t>numbers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77514" y="5137559"/>
            <a:ext cx="7539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have these numbers precomputer (this is why we construct the tree first)</a:t>
            </a:r>
          </a:p>
          <a:p>
            <a:r>
              <a:rPr lang="hu-HU" dirty="0"/>
              <a:t>	we just have to add these ranges to get the final sum</a:t>
            </a:r>
          </a:p>
        </p:txBody>
      </p:sp>
    </p:spTree>
    <p:extLst>
      <p:ext uri="{BB962C8B-B14F-4D97-AF65-F5344CB8AC3E}">
        <p14:creationId xmlns:p14="http://schemas.microsoft.com/office/powerpoint/2010/main" val="8730708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1323" y="1902343"/>
            <a:ext cx="5609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hashmaps are very efficient so far: we can achieve </a:t>
            </a:r>
            <a:r>
              <a:rPr lang="hu-HU" b="1" dirty="0"/>
              <a:t>O(1)</a:t>
            </a:r>
          </a:p>
          <a:p>
            <a:pPr lvl="1"/>
            <a:r>
              <a:rPr lang="hu-HU" dirty="0"/>
              <a:t>running time for the most important operations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1323" y="2829622"/>
            <a:ext cx="76074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does not support sorting + hash-function is usually not perfect: we would</a:t>
            </a:r>
          </a:p>
          <a:p>
            <a:pPr lvl="1"/>
            <a:r>
              <a:rPr lang="hu-HU" dirty="0"/>
              <a:t>like to construct a data structure where search and insert operations have </a:t>
            </a:r>
          </a:p>
          <a:p>
            <a:pPr lvl="1"/>
            <a:r>
              <a:rPr lang="hu-HU" dirty="0"/>
              <a:t>	running time proportional to the length of the key !!!</a:t>
            </a:r>
          </a:p>
          <a:p>
            <a:pPr lvl="1"/>
            <a:endParaRPr lang="hu-HU" dirty="0"/>
          </a:p>
          <a:p>
            <a:pPr lvl="1"/>
            <a:r>
              <a:rPr lang="hu-HU" dirty="0"/>
              <a:t>		~ hashmap worst case search: </a:t>
            </a:r>
            <a:r>
              <a:rPr lang="hu-HU" b="1" dirty="0"/>
              <a:t>O(N)</a:t>
            </a:r>
            <a:r>
              <a:rPr lang="hu-HU" dirty="0"/>
              <a:t> 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431323" y="4397102"/>
            <a:ext cx="6506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we would like to get rid of collisions: this can be solved with tries</a:t>
            </a:r>
          </a:p>
          <a:p>
            <a:pPr lvl="1"/>
            <a:r>
              <a:rPr lang="hu-HU" dirty="0"/>
              <a:t>     + add another feature: sorting !!!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8713" y="1412599"/>
            <a:ext cx="283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WHAT IS THE MOTIVATION?</a:t>
            </a:r>
          </a:p>
        </p:txBody>
      </p:sp>
    </p:spTree>
    <p:extLst>
      <p:ext uri="{BB962C8B-B14F-4D97-AF65-F5344CB8AC3E}">
        <p14:creationId xmlns:p14="http://schemas.microsoft.com/office/powerpoint/2010/main" val="34984773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0519" y="1690688"/>
            <a:ext cx="91200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a data structure to implement associative arrays + </a:t>
            </a:r>
            <a:r>
              <a:rPr lang="hu-HU" b="1" dirty="0"/>
              <a:t>keys are usually strings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u</a:t>
            </a:r>
            <a:r>
              <a:rPr lang="en-US" dirty="0" err="1"/>
              <a:t>nlike</a:t>
            </a:r>
            <a:r>
              <a:rPr lang="en-US" dirty="0"/>
              <a:t> </a:t>
            </a:r>
            <a:r>
              <a:rPr lang="hu-HU" dirty="0"/>
              <a:t>binary search trees n</a:t>
            </a:r>
            <a:r>
              <a:rPr lang="en-US" dirty="0"/>
              <a:t>o node in the tree stores the key associated with that </a:t>
            </a:r>
            <a:r>
              <a:rPr lang="hu-HU" dirty="0"/>
              <a:t>given </a:t>
            </a:r>
            <a:r>
              <a:rPr lang="en-US" dirty="0"/>
              <a:t>node</a:t>
            </a:r>
            <a:endParaRPr lang="hu-HU" dirty="0"/>
          </a:p>
          <a:p>
            <a:pPr lvl="1"/>
            <a:r>
              <a:rPr lang="hu-HU" b="1" dirty="0"/>
              <a:t> 	 </a:t>
            </a:r>
            <a:r>
              <a:rPr lang="hu-HU" dirty="0"/>
              <a:t>~</a:t>
            </a:r>
            <a:r>
              <a:rPr lang="hu-HU" b="1" dirty="0"/>
              <a:t> </a:t>
            </a:r>
            <a:r>
              <a:rPr lang="en-US" dirty="0"/>
              <a:t>its position in the tree defines the key with which it is associated</a:t>
            </a: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a</a:t>
            </a:r>
            <a:r>
              <a:rPr lang="en-US" dirty="0" err="1"/>
              <a:t>ll</a:t>
            </a:r>
            <a:r>
              <a:rPr lang="en-US" dirty="0"/>
              <a:t> the descendants of a node have a common prefix</a:t>
            </a:r>
            <a:r>
              <a:rPr lang="hu-HU" dirty="0"/>
              <a:t> </a:t>
            </a:r>
            <a:r>
              <a:rPr lang="en-US" dirty="0"/>
              <a:t>of the string associated with that node</a:t>
            </a:r>
            <a:endParaRPr lang="hu-HU" dirty="0"/>
          </a:p>
          <a:p>
            <a:pPr lvl="2"/>
            <a:r>
              <a:rPr lang="hu-HU" dirty="0"/>
              <a:t>~ the </a:t>
            </a:r>
            <a:r>
              <a:rPr lang="en-US" dirty="0"/>
              <a:t>root is associated with the empty string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1680519" y="3822357"/>
            <a:ext cx="7509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not all the nodes contain a value</a:t>
            </a:r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  <a:p>
            <a:pPr lvl="1"/>
            <a:r>
              <a:rPr lang="hu-HU" dirty="0"/>
              <a:t>	</a:t>
            </a:r>
            <a:r>
              <a:rPr lang="hu-HU" b="1" dirty="0">
                <a:solidFill>
                  <a:srgbClr val="00B0F0"/>
                </a:solidFill>
              </a:rPr>
              <a:t>LEAF NODES CONTAIN THE VALUES ASSOCIATED WITH A GIVEN KEY</a:t>
            </a:r>
          </a:p>
        </p:txBody>
      </p:sp>
    </p:spTree>
    <p:extLst>
      <p:ext uri="{BB962C8B-B14F-4D97-AF65-F5344CB8AC3E}">
        <p14:creationId xmlns:p14="http://schemas.microsoft.com/office/powerpoint/2010/main" val="3747870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6" name="Oval 5"/>
          <p:cNvSpPr/>
          <p:nvPr/>
        </p:nvSpPr>
        <p:spPr>
          <a:xfrm>
            <a:off x="5162506" y="1451790"/>
            <a:ext cx="734096" cy="7340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7" name="Oval 6"/>
          <p:cNvSpPr/>
          <p:nvPr/>
        </p:nvSpPr>
        <p:spPr>
          <a:xfrm>
            <a:off x="3101886" y="2956473"/>
            <a:ext cx="734096" cy="7340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Oval 7"/>
          <p:cNvSpPr/>
          <p:nvPr/>
        </p:nvSpPr>
        <p:spPr>
          <a:xfrm>
            <a:off x="5162506" y="2956473"/>
            <a:ext cx="734096" cy="7340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7223126" y="2956473"/>
            <a:ext cx="734096" cy="7340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2367790" y="4190698"/>
            <a:ext cx="734096" cy="7340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ti</a:t>
            </a:r>
          </a:p>
        </p:txBody>
      </p:sp>
      <p:sp>
        <p:nvSpPr>
          <p:cNvPr id="12" name="Oval 11"/>
          <p:cNvSpPr/>
          <p:nvPr/>
        </p:nvSpPr>
        <p:spPr>
          <a:xfrm>
            <a:off x="3851008" y="4190698"/>
            <a:ext cx="734096" cy="7340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tt</a:t>
            </a:r>
          </a:p>
        </p:txBody>
      </p:sp>
      <p:sp>
        <p:nvSpPr>
          <p:cNvPr id="13" name="Oval 12"/>
          <p:cNvSpPr/>
          <p:nvPr/>
        </p:nvSpPr>
        <p:spPr>
          <a:xfrm>
            <a:off x="7957222" y="4186405"/>
            <a:ext cx="734096" cy="7340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ca</a:t>
            </a:r>
          </a:p>
        </p:txBody>
      </p:sp>
      <p:cxnSp>
        <p:nvCxnSpPr>
          <p:cNvPr id="14" name="Straight Arrow Connector 13"/>
          <p:cNvCxnSpPr>
            <a:stCxn id="6" idx="3"/>
            <a:endCxn id="7" idx="0"/>
          </p:cNvCxnSpPr>
          <p:nvPr/>
        </p:nvCxnSpPr>
        <p:spPr>
          <a:xfrm flipH="1">
            <a:off x="3468934" y="2078380"/>
            <a:ext cx="1801078" cy="878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0"/>
          </p:cNvCxnSpPr>
          <p:nvPr/>
        </p:nvCxnSpPr>
        <p:spPr>
          <a:xfrm>
            <a:off x="5789096" y="2078380"/>
            <a:ext cx="1801078" cy="878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8" idx="0"/>
          </p:cNvCxnSpPr>
          <p:nvPr/>
        </p:nvCxnSpPr>
        <p:spPr>
          <a:xfrm>
            <a:off x="5529554" y="2185886"/>
            <a:ext cx="0" cy="770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1" idx="0"/>
          </p:cNvCxnSpPr>
          <p:nvPr/>
        </p:nvCxnSpPr>
        <p:spPr>
          <a:xfrm flipH="1">
            <a:off x="2734838" y="3583063"/>
            <a:ext cx="474554" cy="607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5"/>
            <a:endCxn id="12" idx="0"/>
          </p:cNvCxnSpPr>
          <p:nvPr/>
        </p:nvCxnSpPr>
        <p:spPr>
          <a:xfrm>
            <a:off x="3728476" y="3583063"/>
            <a:ext cx="489580" cy="607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5"/>
            <a:endCxn id="13" idx="0"/>
          </p:cNvCxnSpPr>
          <p:nvPr/>
        </p:nvCxnSpPr>
        <p:spPr>
          <a:xfrm>
            <a:off x="7849716" y="3583063"/>
            <a:ext cx="474554" cy="603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6917" y="2185886"/>
            <a:ext cx="2632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07193" y="2433666"/>
            <a:ext cx="2952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72508" y="2078380"/>
            <a:ext cx="2824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19945" y="3557191"/>
            <a:ext cx="2952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01597" y="3525389"/>
            <a:ext cx="23756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58135" y="3838731"/>
            <a:ext cx="2632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98824" y="4368787"/>
            <a:ext cx="212378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/>
              <a:t>Person(„Adam”,25”)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16386" y="4992476"/>
            <a:ext cx="216629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/>
              <a:t>Person(„Daniel”,47”)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4838" y="5483705"/>
            <a:ext cx="8059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all the descendants of a node have common prefix (hence the name prefix tree)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 l</a:t>
            </a:r>
            <a:r>
              <a:rPr lang="hu-HU" dirty="0"/>
              <a:t>ike associative arrays we can store key-value pairs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39492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28" name="Oval 27"/>
          <p:cNvSpPr/>
          <p:nvPr/>
        </p:nvSpPr>
        <p:spPr>
          <a:xfrm>
            <a:off x="5509548" y="1581199"/>
            <a:ext cx="734096" cy="7340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9" name="Straight Arrow Connector 28"/>
          <p:cNvCxnSpPr>
            <a:stCxn id="28" idx="4"/>
          </p:cNvCxnSpPr>
          <p:nvPr/>
        </p:nvCxnSpPr>
        <p:spPr>
          <a:xfrm flipH="1">
            <a:off x="1866973" y="2315295"/>
            <a:ext cx="4009623" cy="770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4"/>
          </p:cNvCxnSpPr>
          <p:nvPr/>
        </p:nvCxnSpPr>
        <p:spPr>
          <a:xfrm flipH="1">
            <a:off x="3682894" y="2315295"/>
            <a:ext cx="2193702" cy="770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4"/>
          </p:cNvCxnSpPr>
          <p:nvPr/>
        </p:nvCxnSpPr>
        <p:spPr>
          <a:xfrm flipH="1">
            <a:off x="2626826" y="2315295"/>
            <a:ext cx="3249770" cy="770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84834" y="2901216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/>
              <a:t>. . .</a:t>
            </a:r>
          </a:p>
        </p:txBody>
      </p:sp>
      <p:cxnSp>
        <p:nvCxnSpPr>
          <p:cNvPr id="33" name="Straight Arrow Connector 32"/>
          <p:cNvCxnSpPr>
            <a:stCxn id="28" idx="4"/>
          </p:cNvCxnSpPr>
          <p:nvPr/>
        </p:nvCxnSpPr>
        <p:spPr>
          <a:xfrm>
            <a:off x="5876596" y="2315295"/>
            <a:ext cx="3434365" cy="770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5839" y="3719888"/>
            <a:ext cx="82845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 general we have as many pointers (or edges) from every node as the</a:t>
            </a:r>
          </a:p>
          <a:p>
            <a:r>
              <a:rPr lang="hu-HU" dirty="0"/>
              <a:t>	number of characters in the alphabet</a:t>
            </a:r>
          </a:p>
          <a:p>
            <a:endParaRPr lang="hu-HU" dirty="0"/>
          </a:p>
          <a:p>
            <a:r>
              <a:rPr lang="hu-HU" dirty="0"/>
              <a:t>We have to define an alphabet in advance + </a:t>
            </a:r>
            <a:r>
              <a:rPr lang="hu-HU" b="1" dirty="0"/>
              <a:t>ALPHABET_SIZE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</a:t>
            </a:r>
            <a:r>
              <a:rPr lang="hu-HU" u="sng" dirty="0"/>
              <a:t>For example</a:t>
            </a:r>
            <a:r>
              <a:rPr lang="hu-HU" dirty="0"/>
              <a:t>: in english alphabet there are </a:t>
            </a:r>
            <a:r>
              <a:rPr lang="hu-HU" b="1" dirty="0"/>
              <a:t>26</a:t>
            </a:r>
            <a:r>
              <a:rPr lang="hu-HU" dirty="0"/>
              <a:t> characters so</a:t>
            </a:r>
          </a:p>
          <a:p>
            <a:r>
              <a:rPr lang="hu-HU" dirty="0"/>
              <a:t>		</a:t>
            </a:r>
            <a:r>
              <a:rPr lang="hu-HU" b="1" dirty="0"/>
              <a:t>ALPHABET_SIZE</a:t>
            </a:r>
            <a:r>
              <a:rPr lang="hu-HU" dirty="0"/>
              <a:t> = </a:t>
            </a:r>
            <a:r>
              <a:rPr lang="hu-HU" b="1" dirty="0"/>
              <a:t>26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which means </a:t>
            </a:r>
            <a:r>
              <a:rPr lang="hu-HU" b="1" dirty="0">
                <a:sym typeface="Wingdings" panose="05000000000000000000" pitchFamily="2" charset="2"/>
              </a:rPr>
              <a:t>26</a:t>
            </a:r>
            <a:r>
              <a:rPr lang="hu-HU" dirty="0">
                <a:sym typeface="Wingdings" panose="05000000000000000000" pitchFamily="2" charset="2"/>
              </a:rPr>
              <a:t> pointers from every node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725682" y="5869977"/>
            <a:ext cx="820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MOST OF THE TIME THERE IS NO NEED FOR 26 CHILD NODES (MEMORY INEFFICIENT)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49279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741" y="1985319"/>
            <a:ext cx="8848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typical case of the </a:t>
            </a:r>
            <a:r>
              <a:rPr lang="hu-HU" b="1" dirty="0">
                <a:sym typeface="Wingdings" panose="05000000000000000000" pitchFamily="2" charset="2"/>
              </a:rPr>
              <a:t>memory - running time trade-off</a:t>
            </a:r>
            <a:r>
              <a:rPr lang="hu-HU" dirty="0">
                <a:sym typeface="Wingdings" panose="05000000000000000000" pitchFamily="2" charset="2"/>
              </a:rPr>
              <a:t>: it is an extremely fast data structure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    but on the other hand it is not memory efficient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can use more memory to boost an algorithm and vice versa: if we reduce the memory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 complexity of an algorithm it will be slower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741" y="3566984"/>
            <a:ext cx="673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with the help of tries we can search and sort strings very efficiently</a:t>
            </a:r>
          </a:p>
          <a:p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2784388" y="4132986"/>
            <a:ext cx="875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WE SHOULD USE TERNARY SEARCH TREES INSTEAD OF TRIES </a:t>
            </a:r>
            <a:r>
              <a:rPr lang="hu-HU" dirty="0"/>
              <a:t>(less references and pointers)</a:t>
            </a:r>
          </a:p>
        </p:txBody>
      </p:sp>
    </p:spTree>
    <p:extLst>
      <p:ext uri="{BB962C8B-B14F-4D97-AF65-F5344CB8AC3E}">
        <p14:creationId xmlns:p14="http://schemas.microsoft.com/office/powerpoint/2010/main" val="34538616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29177648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5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insert(„apple”)</a:t>
            </a:r>
          </a:p>
        </p:txBody>
      </p:sp>
    </p:spTree>
    <p:extLst>
      <p:ext uri="{BB962C8B-B14F-4D97-AF65-F5344CB8AC3E}">
        <p14:creationId xmlns:p14="http://schemas.microsoft.com/office/powerpoint/2010/main" val="727265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5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insert(„apple”)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7031247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5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pple”)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975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5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dirty="0"/>
              <a:t>ple”)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74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050374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5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insert(„ap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dirty="0"/>
              <a:t>le”)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5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insert(„app</a:t>
            </a:r>
            <a:r>
              <a:rPr lang="hu-HU" b="1" dirty="0">
                <a:solidFill>
                  <a:srgbClr val="00B0F0"/>
                </a:solidFill>
              </a:rPr>
              <a:t>l</a:t>
            </a:r>
            <a:r>
              <a:rPr lang="hu-HU" dirty="0"/>
              <a:t>e”)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300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1534" y="1153298"/>
            <a:ext cx="15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insert(„appl</a:t>
            </a:r>
            <a:r>
              <a:rPr lang="hu-HU" b="1" dirty="0">
                <a:solidFill>
                  <a:srgbClr val="00B0F0"/>
                </a:solidFill>
              </a:rPr>
              <a:t>e</a:t>
            </a:r>
            <a:r>
              <a:rPr lang="hu-HU" dirty="0"/>
              <a:t>”)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11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6522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61534" y="1153298"/>
            <a:ext cx="130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insert(„air”)</a:t>
            </a:r>
          </a:p>
        </p:txBody>
      </p:sp>
    </p:spTree>
    <p:extLst>
      <p:ext uri="{BB962C8B-B14F-4D97-AF65-F5344CB8AC3E}">
        <p14:creationId xmlns:p14="http://schemas.microsoft.com/office/powerpoint/2010/main" val="11362984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61534" y="1153298"/>
            <a:ext cx="130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insert(„air”)</a:t>
            </a:r>
          </a:p>
        </p:txBody>
      </p:sp>
    </p:spTree>
    <p:extLst>
      <p:ext uri="{BB962C8B-B14F-4D97-AF65-F5344CB8AC3E}">
        <p14:creationId xmlns:p14="http://schemas.microsoft.com/office/powerpoint/2010/main" val="30139953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61534" y="1153298"/>
            <a:ext cx="130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ir”)</a:t>
            </a:r>
          </a:p>
        </p:txBody>
      </p:sp>
    </p:spTree>
    <p:extLst>
      <p:ext uri="{BB962C8B-B14F-4D97-AF65-F5344CB8AC3E}">
        <p14:creationId xmlns:p14="http://schemas.microsoft.com/office/powerpoint/2010/main" val="27229337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61534" y="1153298"/>
            <a:ext cx="130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</a:t>
            </a:r>
            <a:r>
              <a:rPr lang="hu-HU" b="1" dirty="0">
                <a:solidFill>
                  <a:srgbClr val="00B0F0"/>
                </a:solidFill>
              </a:rPr>
              <a:t>i</a:t>
            </a:r>
            <a:r>
              <a:rPr lang="hu-HU" dirty="0"/>
              <a:t>r”)</a:t>
            </a:r>
          </a:p>
        </p:txBody>
      </p: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0965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61534" y="1153298"/>
            <a:ext cx="130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insert(„ai</a:t>
            </a:r>
            <a:r>
              <a:rPr lang="hu-HU" b="1" dirty="0">
                <a:solidFill>
                  <a:srgbClr val="00B0F0"/>
                </a:solidFill>
              </a:rPr>
              <a:t>r</a:t>
            </a:r>
            <a:r>
              <a:rPr lang="hu-HU" dirty="0"/>
              <a:t>”)</a:t>
            </a:r>
          </a:p>
        </p:txBody>
      </p: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2352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17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0" y="192131"/>
            <a:ext cx="10515600" cy="1325563"/>
          </a:xfrm>
        </p:spPr>
        <p:txBody>
          <a:bodyPr/>
          <a:lstStyle/>
          <a:p>
            <a:r>
              <a:rPr lang="hu-HU" b="1" u="sng" dirty="0"/>
              <a:t>Fenwick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156" y="1260390"/>
            <a:ext cx="574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divide the original array into binary ranges</a:t>
            </a:r>
          </a:p>
          <a:p>
            <a:r>
              <a:rPr lang="hu-HU" dirty="0">
                <a:sym typeface="Wingdings" panose="05000000000000000000" pitchFamily="2" charset="2"/>
              </a:rPr>
              <a:t>	~ these binary ranges form the Fenwick tree itself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082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747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4116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076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410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405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070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735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3998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50644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7292" y="2297629"/>
            <a:ext cx="576648" cy="57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112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7771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595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1067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3643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4363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120" y="1989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47657" y="19898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4303" y="1989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5488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35608" y="19898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8130" y="3393989"/>
            <a:ext cx="4169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indexes start with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in this case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r>
              <a:rPr lang="hu-HU" dirty="0">
                <a:sym typeface="Wingdings" panose="05000000000000000000" pitchFamily="2" charset="2"/>
              </a:rPr>
              <a:t> index always represents a 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r>
              <a:rPr lang="hu-HU" dirty="0">
                <a:sym typeface="Wingdings" panose="05000000000000000000" pitchFamily="2" charset="2"/>
              </a:rPr>
              <a:t> value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2103134" y="2297629"/>
            <a:ext cx="576648" cy="5766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53439" y="1989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154376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61534" y="115329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insert(„approve”)</a:t>
            </a:r>
          </a:p>
        </p:txBody>
      </p:sp>
    </p:spTree>
    <p:extLst>
      <p:ext uri="{BB962C8B-B14F-4D97-AF65-F5344CB8AC3E}">
        <p14:creationId xmlns:p14="http://schemas.microsoft.com/office/powerpoint/2010/main" val="12621369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61534" y="115329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insert(„approve”)</a:t>
            </a:r>
          </a:p>
        </p:txBody>
      </p:sp>
    </p:spTree>
    <p:extLst>
      <p:ext uri="{BB962C8B-B14F-4D97-AF65-F5344CB8AC3E}">
        <p14:creationId xmlns:p14="http://schemas.microsoft.com/office/powerpoint/2010/main" val="39121056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61534" y="115329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pprove”)</a:t>
            </a:r>
          </a:p>
        </p:txBody>
      </p:sp>
    </p:spTree>
    <p:extLst>
      <p:ext uri="{BB962C8B-B14F-4D97-AF65-F5344CB8AC3E}">
        <p14:creationId xmlns:p14="http://schemas.microsoft.com/office/powerpoint/2010/main" val="42515102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61534" y="115329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dirty="0"/>
              <a:t>prove”)</a:t>
            </a:r>
          </a:p>
        </p:txBody>
      </p:sp>
    </p:spTree>
    <p:extLst>
      <p:ext uri="{BB962C8B-B14F-4D97-AF65-F5344CB8AC3E}">
        <p14:creationId xmlns:p14="http://schemas.microsoft.com/office/powerpoint/2010/main" val="23431499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61534" y="115329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insert(„ap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dirty="0"/>
              <a:t>rove”)</a:t>
            </a:r>
          </a:p>
        </p:txBody>
      </p:sp>
    </p:spTree>
    <p:extLst>
      <p:ext uri="{BB962C8B-B14F-4D97-AF65-F5344CB8AC3E}">
        <p14:creationId xmlns:p14="http://schemas.microsoft.com/office/powerpoint/2010/main" val="22818286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61534" y="115329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insert(„app</a:t>
            </a:r>
            <a:r>
              <a:rPr lang="hu-HU" b="1" dirty="0">
                <a:solidFill>
                  <a:srgbClr val="00B0F0"/>
                </a:solidFill>
              </a:rPr>
              <a:t>r</a:t>
            </a:r>
            <a:r>
              <a:rPr lang="hu-HU" dirty="0"/>
              <a:t>ove”)</a:t>
            </a:r>
          </a:p>
        </p:txBody>
      </p: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9306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61534" y="115329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insert(„appr</a:t>
            </a:r>
            <a:r>
              <a:rPr lang="hu-HU" b="1" dirty="0">
                <a:solidFill>
                  <a:srgbClr val="00B0F0"/>
                </a:solidFill>
              </a:rPr>
              <a:t>o</a:t>
            </a:r>
            <a:r>
              <a:rPr lang="hu-HU" dirty="0"/>
              <a:t>ve”)</a:t>
            </a:r>
          </a:p>
        </p:txBody>
      </p: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859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61534" y="115329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insert(„appro</a:t>
            </a:r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dirty="0"/>
              <a:t>e”)</a:t>
            </a:r>
          </a:p>
        </p:txBody>
      </p: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3417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61534" y="115329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insert(„approv</a:t>
            </a:r>
            <a:r>
              <a:rPr lang="hu-HU" b="1" dirty="0">
                <a:solidFill>
                  <a:srgbClr val="00B0F0"/>
                </a:solidFill>
              </a:rPr>
              <a:t>e</a:t>
            </a:r>
            <a:r>
              <a:rPr lang="hu-HU" dirty="0"/>
              <a:t>”)</a:t>
            </a:r>
          </a:p>
        </p:txBody>
      </p: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814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93276"/>
            <a:ext cx="10515600" cy="1325563"/>
          </a:xfrm>
        </p:spPr>
        <p:txBody>
          <a:bodyPr/>
          <a:lstStyle/>
          <a:p>
            <a:r>
              <a:rPr lang="hu-HU" b="1" u="sng" dirty="0"/>
              <a:t>Trie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278" y="571391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INSERTION</a:t>
            </a:r>
          </a:p>
        </p:txBody>
      </p: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Oval 3"/>
          <p:cNvSpPr/>
          <p:nvPr/>
        </p:nvSpPr>
        <p:spPr>
          <a:xfrm>
            <a:off x="5284183" y="19983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480026" y="17184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284183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480026" y="23900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284183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5480026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284183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480026" y="373309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284183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5480026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4044388" y="26698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6" idx="4"/>
            <a:endCxn id="18" idx="0"/>
          </p:cNvCxnSpPr>
          <p:nvPr/>
        </p:nvCxnSpPr>
        <p:spPr>
          <a:xfrm flipH="1">
            <a:off x="4240231" y="2390013"/>
            <a:ext cx="1239795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4044388" y="334140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240231" y="306155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6779351" y="401294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480026" y="3733093"/>
            <a:ext cx="1495168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6779351" y="468448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975194" y="440463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6779351" y="535602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6975194" y="507617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6779351" y="6027567"/>
            <a:ext cx="391686" cy="3916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975194" y="5747713"/>
            <a:ext cx="0" cy="2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1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115280</TotalTime>
  <Words>19473</Words>
  <Application>Microsoft Office PowerPoint</Application>
  <PresentationFormat>Widescreen</PresentationFormat>
  <Paragraphs>8555</Paragraphs>
  <Slides>366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366</vt:i4>
      </vt:variant>
    </vt:vector>
  </HeadingPairs>
  <TitlesOfParts>
    <vt:vector size="372" baseType="lpstr">
      <vt:lpstr>Arial</vt:lpstr>
      <vt:lpstr>Calibri</vt:lpstr>
      <vt:lpstr>Calibri Light</vt:lpstr>
      <vt:lpstr>Cambria Math</vt:lpstr>
      <vt:lpstr>Wingdings</vt:lpstr>
      <vt:lpstr>Office Theme</vt:lpstr>
      <vt:lpstr>Advanced Algorithms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Fenwick Tree - Update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Least Recently Used (LRU) Cache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</vt:lpstr>
      <vt:lpstr>Trie Data Structure - APPLICATIONS</vt:lpstr>
      <vt:lpstr>Trie Data Structure - APPLICATIONS</vt:lpstr>
      <vt:lpstr>Trie Data Structure - APPLICATIONS</vt:lpstr>
      <vt:lpstr>Brute-Force Substring Search Algorithm</vt:lpstr>
      <vt:lpstr>Brute-Force Substring Search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768</cp:revision>
  <dcterms:created xsi:type="dcterms:W3CDTF">2017-12-07T15:29:51Z</dcterms:created>
  <dcterms:modified xsi:type="dcterms:W3CDTF">2021-02-13T13:12:29Z</dcterms:modified>
</cp:coreProperties>
</file>