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4"/>
  </p:notesMasterIdLst>
  <p:sldIdLst>
    <p:sldId id="376" r:id="rId2"/>
    <p:sldId id="604" r:id="rId3"/>
    <p:sldId id="1208" r:id="rId4"/>
    <p:sldId id="1206" r:id="rId5"/>
    <p:sldId id="1207" r:id="rId6"/>
    <p:sldId id="1185" r:id="rId7"/>
    <p:sldId id="1186" r:id="rId8"/>
    <p:sldId id="1187" r:id="rId9"/>
    <p:sldId id="1188" r:id="rId10"/>
    <p:sldId id="1189" r:id="rId11"/>
    <p:sldId id="1190" r:id="rId12"/>
    <p:sldId id="1191" r:id="rId13"/>
    <p:sldId id="1192" r:id="rId14"/>
    <p:sldId id="1195" r:id="rId15"/>
    <p:sldId id="1194" r:id="rId16"/>
    <p:sldId id="1197" r:id="rId17"/>
    <p:sldId id="1193" r:id="rId18"/>
    <p:sldId id="1198" r:id="rId19"/>
    <p:sldId id="1199" r:id="rId20"/>
    <p:sldId id="1200" r:id="rId21"/>
    <p:sldId id="1201" r:id="rId22"/>
    <p:sldId id="1202" r:id="rId23"/>
    <p:sldId id="1203" r:id="rId24"/>
    <p:sldId id="1204" r:id="rId25"/>
    <p:sldId id="1205" r:id="rId26"/>
    <p:sldId id="1183" r:id="rId27"/>
    <p:sldId id="1184" r:id="rId28"/>
    <p:sldId id="892" r:id="rId29"/>
    <p:sldId id="893" r:id="rId30"/>
    <p:sldId id="894" r:id="rId31"/>
    <p:sldId id="895" r:id="rId32"/>
    <p:sldId id="896" r:id="rId33"/>
    <p:sldId id="898" r:id="rId34"/>
    <p:sldId id="899" r:id="rId35"/>
    <p:sldId id="900" r:id="rId36"/>
    <p:sldId id="901" r:id="rId37"/>
    <p:sldId id="902" r:id="rId38"/>
    <p:sldId id="903" r:id="rId39"/>
    <p:sldId id="904" r:id="rId40"/>
    <p:sldId id="905" r:id="rId41"/>
    <p:sldId id="906" r:id="rId42"/>
    <p:sldId id="907" r:id="rId43"/>
    <p:sldId id="908" r:id="rId44"/>
    <p:sldId id="909" r:id="rId45"/>
    <p:sldId id="910" r:id="rId46"/>
    <p:sldId id="911" r:id="rId47"/>
    <p:sldId id="912" r:id="rId48"/>
    <p:sldId id="913" r:id="rId49"/>
    <p:sldId id="914" r:id="rId50"/>
    <p:sldId id="915" r:id="rId51"/>
    <p:sldId id="916" r:id="rId52"/>
    <p:sldId id="917" r:id="rId53"/>
    <p:sldId id="918" r:id="rId54"/>
    <p:sldId id="919" r:id="rId55"/>
    <p:sldId id="920" r:id="rId56"/>
    <p:sldId id="921" r:id="rId57"/>
    <p:sldId id="922" r:id="rId58"/>
    <p:sldId id="923" r:id="rId59"/>
    <p:sldId id="924" r:id="rId60"/>
    <p:sldId id="290" r:id="rId61"/>
    <p:sldId id="288" r:id="rId62"/>
    <p:sldId id="291" r:id="rId63"/>
    <p:sldId id="292" r:id="rId64"/>
    <p:sldId id="296" r:id="rId65"/>
    <p:sldId id="925" r:id="rId66"/>
    <p:sldId id="926" r:id="rId67"/>
    <p:sldId id="927" r:id="rId68"/>
    <p:sldId id="928" r:id="rId69"/>
    <p:sldId id="929" r:id="rId70"/>
    <p:sldId id="930" r:id="rId71"/>
    <p:sldId id="933" r:id="rId72"/>
    <p:sldId id="931" r:id="rId73"/>
    <p:sldId id="932" r:id="rId74"/>
    <p:sldId id="934" r:id="rId75"/>
    <p:sldId id="936" r:id="rId76"/>
    <p:sldId id="937" r:id="rId77"/>
    <p:sldId id="938" r:id="rId78"/>
    <p:sldId id="939" r:id="rId79"/>
    <p:sldId id="940" r:id="rId80"/>
    <p:sldId id="941" r:id="rId81"/>
    <p:sldId id="942" r:id="rId82"/>
    <p:sldId id="943" r:id="rId83"/>
    <p:sldId id="944" r:id="rId84"/>
    <p:sldId id="945" r:id="rId85"/>
    <p:sldId id="946" r:id="rId86"/>
    <p:sldId id="948" r:id="rId87"/>
    <p:sldId id="949" r:id="rId88"/>
    <p:sldId id="935" r:id="rId89"/>
    <p:sldId id="950" r:id="rId90"/>
    <p:sldId id="951" r:id="rId91"/>
    <p:sldId id="952" r:id="rId92"/>
    <p:sldId id="953" r:id="rId93"/>
    <p:sldId id="954" r:id="rId94"/>
    <p:sldId id="955" r:id="rId95"/>
    <p:sldId id="956" r:id="rId96"/>
    <p:sldId id="957" r:id="rId97"/>
    <p:sldId id="615" r:id="rId98"/>
    <p:sldId id="963" r:id="rId99"/>
    <p:sldId id="958" r:id="rId100"/>
    <p:sldId id="959" r:id="rId101"/>
    <p:sldId id="960" r:id="rId102"/>
    <p:sldId id="961" r:id="rId103"/>
    <p:sldId id="962" r:id="rId104"/>
    <p:sldId id="964" r:id="rId105"/>
    <p:sldId id="965" r:id="rId106"/>
    <p:sldId id="966" r:id="rId107"/>
    <p:sldId id="967" r:id="rId108"/>
    <p:sldId id="968" r:id="rId109"/>
    <p:sldId id="969" r:id="rId110"/>
    <p:sldId id="970" r:id="rId111"/>
    <p:sldId id="971" r:id="rId112"/>
    <p:sldId id="972" r:id="rId113"/>
    <p:sldId id="973" r:id="rId114"/>
    <p:sldId id="974" r:id="rId115"/>
    <p:sldId id="975" r:id="rId116"/>
    <p:sldId id="976" r:id="rId117"/>
    <p:sldId id="977" r:id="rId118"/>
    <p:sldId id="978" r:id="rId119"/>
    <p:sldId id="979" r:id="rId120"/>
    <p:sldId id="980" r:id="rId121"/>
    <p:sldId id="981" r:id="rId122"/>
    <p:sldId id="982" r:id="rId123"/>
    <p:sldId id="983" r:id="rId124"/>
    <p:sldId id="984" r:id="rId125"/>
    <p:sldId id="985" r:id="rId126"/>
    <p:sldId id="986" r:id="rId127"/>
    <p:sldId id="987" r:id="rId128"/>
    <p:sldId id="988" r:id="rId129"/>
    <p:sldId id="989" r:id="rId130"/>
    <p:sldId id="990" r:id="rId131"/>
    <p:sldId id="991" r:id="rId132"/>
    <p:sldId id="992" r:id="rId133"/>
    <p:sldId id="993" r:id="rId134"/>
    <p:sldId id="994" r:id="rId135"/>
    <p:sldId id="995" r:id="rId136"/>
    <p:sldId id="996" r:id="rId137"/>
    <p:sldId id="997" r:id="rId138"/>
    <p:sldId id="998" r:id="rId139"/>
    <p:sldId id="999" r:id="rId140"/>
    <p:sldId id="1000" r:id="rId141"/>
    <p:sldId id="1001" r:id="rId142"/>
    <p:sldId id="1002" r:id="rId143"/>
    <p:sldId id="1003" r:id="rId144"/>
    <p:sldId id="1004" r:id="rId145"/>
    <p:sldId id="1005" r:id="rId146"/>
    <p:sldId id="1006" r:id="rId147"/>
    <p:sldId id="1007" r:id="rId148"/>
    <p:sldId id="1008" r:id="rId149"/>
    <p:sldId id="1009" r:id="rId150"/>
    <p:sldId id="1010" r:id="rId151"/>
    <p:sldId id="1011" r:id="rId152"/>
    <p:sldId id="1012" r:id="rId153"/>
    <p:sldId id="1041" r:id="rId154"/>
    <p:sldId id="1014" r:id="rId155"/>
    <p:sldId id="1016" r:id="rId156"/>
    <p:sldId id="1017" r:id="rId157"/>
    <p:sldId id="1018" r:id="rId158"/>
    <p:sldId id="1019" r:id="rId159"/>
    <p:sldId id="1020" r:id="rId160"/>
    <p:sldId id="1021" r:id="rId161"/>
    <p:sldId id="1022" r:id="rId162"/>
    <p:sldId id="1023" r:id="rId163"/>
    <p:sldId id="1024" r:id="rId164"/>
    <p:sldId id="1025" r:id="rId165"/>
    <p:sldId id="1026" r:id="rId166"/>
    <p:sldId id="1027" r:id="rId167"/>
    <p:sldId id="1028" r:id="rId168"/>
    <p:sldId id="1029" r:id="rId169"/>
    <p:sldId id="1030" r:id="rId170"/>
    <p:sldId id="1031" r:id="rId171"/>
    <p:sldId id="1032" r:id="rId172"/>
    <p:sldId id="1037" r:id="rId173"/>
    <p:sldId id="1033" r:id="rId174"/>
    <p:sldId id="1034" r:id="rId175"/>
    <p:sldId id="1036" r:id="rId176"/>
    <p:sldId id="1038" r:id="rId177"/>
    <p:sldId id="1039" r:id="rId178"/>
    <p:sldId id="1040" r:id="rId179"/>
    <p:sldId id="1044" r:id="rId180"/>
    <p:sldId id="1045" r:id="rId181"/>
    <p:sldId id="1046" r:id="rId182"/>
    <p:sldId id="1047" r:id="rId183"/>
    <p:sldId id="1048" r:id="rId184"/>
    <p:sldId id="1049" r:id="rId185"/>
    <p:sldId id="1050" r:id="rId186"/>
    <p:sldId id="1083" r:id="rId187"/>
    <p:sldId id="1084" r:id="rId188"/>
    <p:sldId id="1085" r:id="rId189"/>
    <p:sldId id="1086" r:id="rId190"/>
    <p:sldId id="1053" r:id="rId191"/>
    <p:sldId id="1054" r:id="rId192"/>
    <p:sldId id="1055" r:id="rId193"/>
    <p:sldId id="1056" r:id="rId194"/>
    <p:sldId id="1057" r:id="rId195"/>
    <p:sldId id="1058" r:id="rId196"/>
    <p:sldId id="1059" r:id="rId197"/>
    <p:sldId id="1060" r:id="rId198"/>
    <p:sldId id="1061" r:id="rId199"/>
    <p:sldId id="1063" r:id="rId200"/>
    <p:sldId id="1064" r:id="rId201"/>
    <p:sldId id="1065" r:id="rId202"/>
    <p:sldId id="1066" r:id="rId203"/>
    <p:sldId id="1067" r:id="rId204"/>
    <p:sldId id="1068" r:id="rId205"/>
    <p:sldId id="1069" r:id="rId206"/>
    <p:sldId id="1070" r:id="rId207"/>
    <p:sldId id="1071" r:id="rId208"/>
    <p:sldId id="1072" r:id="rId209"/>
    <p:sldId id="1073" r:id="rId210"/>
    <p:sldId id="1074" r:id="rId211"/>
    <p:sldId id="1075" r:id="rId212"/>
    <p:sldId id="1076" r:id="rId213"/>
    <p:sldId id="1077" r:id="rId214"/>
    <p:sldId id="1078" r:id="rId215"/>
    <p:sldId id="1079" r:id="rId216"/>
    <p:sldId id="1080" r:id="rId217"/>
    <p:sldId id="1081" r:id="rId218"/>
    <p:sldId id="1082" r:id="rId219"/>
    <p:sldId id="1087" r:id="rId220"/>
    <p:sldId id="1095" r:id="rId221"/>
    <p:sldId id="1088" r:id="rId222"/>
    <p:sldId id="1096" r:id="rId223"/>
    <p:sldId id="1097" r:id="rId224"/>
    <p:sldId id="1098" r:id="rId225"/>
    <p:sldId id="1099" r:id="rId226"/>
    <p:sldId id="1100" r:id="rId227"/>
    <p:sldId id="1101" r:id="rId228"/>
    <p:sldId id="1102" r:id="rId229"/>
    <p:sldId id="1106" r:id="rId230"/>
    <p:sldId id="1107" r:id="rId231"/>
    <p:sldId id="1108" r:id="rId232"/>
    <p:sldId id="1109" r:id="rId233"/>
    <p:sldId id="1110" r:id="rId234"/>
    <p:sldId id="1111" r:id="rId235"/>
    <p:sldId id="1112" r:id="rId236"/>
    <p:sldId id="1113" r:id="rId237"/>
    <p:sldId id="1114" r:id="rId238"/>
    <p:sldId id="1115" r:id="rId239"/>
    <p:sldId id="1116" r:id="rId240"/>
    <p:sldId id="1117" r:id="rId241"/>
    <p:sldId id="1118" r:id="rId242"/>
    <p:sldId id="1119" r:id="rId243"/>
    <p:sldId id="1120" r:id="rId244"/>
    <p:sldId id="1121" r:id="rId245"/>
    <p:sldId id="1122" r:id="rId246"/>
    <p:sldId id="1123" r:id="rId247"/>
    <p:sldId id="1126" r:id="rId248"/>
    <p:sldId id="1127" r:id="rId249"/>
    <p:sldId id="1128" r:id="rId250"/>
    <p:sldId id="1129" r:id="rId251"/>
    <p:sldId id="1131" r:id="rId252"/>
    <p:sldId id="1132" r:id="rId253"/>
    <p:sldId id="1133" r:id="rId254"/>
    <p:sldId id="1134" r:id="rId255"/>
    <p:sldId id="1135" r:id="rId256"/>
    <p:sldId id="1136" r:id="rId257"/>
    <p:sldId id="1137" r:id="rId258"/>
    <p:sldId id="1138" r:id="rId259"/>
    <p:sldId id="1139" r:id="rId260"/>
    <p:sldId id="1140" r:id="rId261"/>
    <p:sldId id="1141" r:id="rId262"/>
    <p:sldId id="1142" r:id="rId263"/>
    <p:sldId id="1143" r:id="rId264"/>
    <p:sldId id="1144" r:id="rId265"/>
    <p:sldId id="1145" r:id="rId266"/>
    <p:sldId id="1146" r:id="rId267"/>
    <p:sldId id="1147" r:id="rId268"/>
    <p:sldId id="1148" r:id="rId269"/>
    <p:sldId id="1149" r:id="rId270"/>
    <p:sldId id="1150" r:id="rId271"/>
    <p:sldId id="1152" r:id="rId272"/>
    <p:sldId id="1151" r:id="rId273"/>
    <p:sldId id="1153" r:id="rId274"/>
    <p:sldId id="1159" r:id="rId275"/>
    <p:sldId id="1160" r:id="rId276"/>
    <p:sldId id="1161" r:id="rId277"/>
    <p:sldId id="1162" r:id="rId278"/>
    <p:sldId id="1164" r:id="rId279"/>
    <p:sldId id="1163" r:id="rId280"/>
    <p:sldId id="1165" r:id="rId281"/>
    <p:sldId id="1166" r:id="rId282"/>
    <p:sldId id="1167" r:id="rId283"/>
    <p:sldId id="1168" r:id="rId284"/>
    <p:sldId id="1169" r:id="rId285"/>
    <p:sldId id="1170" r:id="rId286"/>
    <p:sldId id="1171" r:id="rId287"/>
    <p:sldId id="1172" r:id="rId288"/>
    <p:sldId id="1173" r:id="rId289"/>
    <p:sldId id="1174" r:id="rId290"/>
    <p:sldId id="1175" r:id="rId291"/>
    <p:sldId id="1180" r:id="rId292"/>
    <p:sldId id="1176" r:id="rId293"/>
    <p:sldId id="1181" r:id="rId294"/>
    <p:sldId id="1177" r:id="rId295"/>
    <p:sldId id="1182" r:id="rId296"/>
    <p:sldId id="1178" r:id="rId297"/>
    <p:sldId id="1179" r:id="rId298"/>
    <p:sldId id="1154" r:id="rId299"/>
    <p:sldId id="1155" r:id="rId300"/>
    <p:sldId id="1156" r:id="rId301"/>
    <p:sldId id="1157" r:id="rId302"/>
    <p:sldId id="1158" r:id="rId30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4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DA8"/>
    <a:srgbClr val="FF99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commentAuthors" Target="commentAuthor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presProps" Target="pres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3F59-22D8-4FB3-8017-6374FA00F0E3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2B1F-39E0-4985-8AEE-973DD3B91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0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93B40B-B540-4DD1-9786-18EDBB9684A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651568" y="4206876"/>
            <a:ext cx="2371725" cy="2111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B6A4BC-E865-48CD-BA92-2770681348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545840" y="4418013"/>
            <a:ext cx="2023310" cy="8920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6394C56-6F33-4EB0-86A4-A4E5508B5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08" y="1397952"/>
            <a:ext cx="7354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important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types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consider: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1BA9D908-9352-45B3-AC8E-2EABBD3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585" y="2005013"/>
            <a:ext cx="57390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 dirty="0">
                <a:solidFill>
                  <a:srgbClr val="FFC000"/>
                </a:solidFill>
              </a:rPr>
              <a:t>3.)</a:t>
            </a:r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b="1" dirty="0">
                <a:solidFill>
                  <a:srgbClr val="FFC000"/>
                </a:solidFill>
              </a:rPr>
              <a:t>DIRECTED ACYCLIC GRAPH (DAG)</a:t>
            </a:r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it is a</a:t>
            </a:r>
          </a:p>
          <a:p>
            <a:pPr eaLnBrk="1" hangingPunct="1"/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finite directed graph with no directed cycles</a:t>
            </a:r>
          </a:p>
          <a:p>
            <a:pPr eaLnBrk="1" hangingPunct="1"/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(crucial in many algorithms)</a:t>
            </a:r>
            <a:endParaRPr lang="en-GB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endParaRPr lang="en-GB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0E11D9-3FD7-49A8-8203-59A8A0F214D9}"/>
              </a:ext>
            </a:extLst>
          </p:cNvPr>
          <p:cNvSpPr/>
          <p:nvPr/>
        </p:nvSpPr>
        <p:spPr>
          <a:xfrm>
            <a:off x="1794193" y="28400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C5C561A-34FA-4736-9E48-E23FA45B9BF6}"/>
              </a:ext>
            </a:extLst>
          </p:cNvPr>
          <p:cNvSpPr/>
          <p:nvPr/>
        </p:nvSpPr>
        <p:spPr>
          <a:xfrm>
            <a:off x="4115118" y="2628900"/>
            <a:ext cx="727075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830258-73FD-4159-964B-E927C46655D4}"/>
              </a:ext>
            </a:extLst>
          </p:cNvPr>
          <p:cNvSpPr/>
          <p:nvPr/>
        </p:nvSpPr>
        <p:spPr>
          <a:xfrm>
            <a:off x="3146743" y="4054475"/>
            <a:ext cx="725487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052A62-7FF5-4676-AA60-0385460B4744}"/>
              </a:ext>
            </a:extLst>
          </p:cNvPr>
          <p:cNvSpPr/>
          <p:nvPr/>
        </p:nvSpPr>
        <p:spPr>
          <a:xfrm>
            <a:off x="6023293" y="3843338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4569B-3F6D-462F-B3A6-03C0150A1CA3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2521268" y="2992438"/>
            <a:ext cx="1593850" cy="2111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899A98-79E1-4471-8FB9-02C9D6E00484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2414905" y="3459163"/>
            <a:ext cx="838200" cy="7016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742626-637A-4DA1-934F-28EC5ACFEA5F}"/>
              </a:ext>
            </a:extLst>
          </p:cNvPr>
          <p:cNvCxnSpPr>
            <a:cxnSpLocks/>
          </p:cNvCxnSpPr>
          <p:nvPr/>
        </p:nvCxnSpPr>
        <p:spPr>
          <a:xfrm flipV="1">
            <a:off x="3651568" y="3240088"/>
            <a:ext cx="579437" cy="8413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F3005FA-811D-44FA-9F47-C3C64554DD25}"/>
              </a:ext>
            </a:extLst>
          </p:cNvPr>
          <p:cNvSpPr/>
          <p:nvPr/>
        </p:nvSpPr>
        <p:spPr>
          <a:xfrm>
            <a:off x="5462905" y="5203825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30F495-135C-45B6-B01C-24235235B25F}"/>
              </a:ext>
            </a:extLst>
          </p:cNvPr>
          <p:cNvSpPr/>
          <p:nvPr/>
        </p:nvSpPr>
        <p:spPr>
          <a:xfrm>
            <a:off x="7779068" y="5203825"/>
            <a:ext cx="725487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B1DF7D-D854-4D66-A6A6-EF1716A7A2A7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6188393" y="5565775"/>
            <a:ext cx="159067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66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DCA930-0230-456B-9A16-B144C5EC9B4F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ECOLOGY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determine the hierarchy of food chains and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strongly connected clusters are depending on each other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2F3984-F4C0-48B7-881A-0D807826FF0D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ENGINEERING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a huge software and want to create packages to each connected classes we can classify according to the strongly connected components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DCA930-0230-456B-9A16-B144C5EC9B4F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ECOLOGY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determine the hierarchy of food chains and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strongly connected clusters are depending on each other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2F3984-F4C0-48B7-881A-0D807826FF0D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ENGINEERING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a huge software and want to create packages to each connected classes we can classify according to the strongly connected components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C8B48D-527C-4A5C-B1AD-ABD7A321B601}"/>
              </a:ext>
            </a:extLst>
          </p:cNvPr>
          <p:cNvSpPr/>
          <p:nvPr/>
        </p:nvSpPr>
        <p:spPr>
          <a:xfrm>
            <a:off x="4153269" y="5167311"/>
            <a:ext cx="7492753" cy="13255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RECOMMENDER SYSTEMS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recommend another item from the same strongly 	connected component or cluster (YouTube or Facebook)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5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35952977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to use a stack for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irst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traversal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we have to track the finishing times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standard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to track whether we have already visited a given node or not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688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74E3DC-E3CD-429E-8DB4-857D14040892}"/>
              </a:ext>
            </a:extLst>
          </p:cNvPr>
          <p:cNvSpPr/>
          <p:nvPr/>
        </p:nvSpPr>
        <p:spPr>
          <a:xfrm>
            <a:off x="2570085" y="1884285"/>
            <a:ext cx="7051830" cy="1123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depth-first search (topological ordering) on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74E3DC-E3CD-429E-8DB4-857D14040892}"/>
              </a:ext>
            </a:extLst>
          </p:cNvPr>
          <p:cNvSpPr/>
          <p:nvPr/>
        </p:nvSpPr>
        <p:spPr>
          <a:xfrm>
            <a:off x="2570085" y="1884285"/>
            <a:ext cx="7051830" cy="1123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depth-first search (topological ordering) on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6A5583-BCA0-4EC1-B51D-FEB89CA82C77}"/>
              </a:ext>
            </a:extLst>
          </p:cNvPr>
          <p:cNvSpPr/>
          <p:nvPr/>
        </p:nvSpPr>
        <p:spPr>
          <a:xfrm>
            <a:off x="2570085" y="3287789"/>
            <a:ext cx="7051830" cy="11239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transpose the 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to get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transposed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2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74E3DC-E3CD-429E-8DB4-857D14040892}"/>
              </a:ext>
            </a:extLst>
          </p:cNvPr>
          <p:cNvSpPr/>
          <p:nvPr/>
        </p:nvSpPr>
        <p:spPr>
          <a:xfrm>
            <a:off x="2570085" y="1884285"/>
            <a:ext cx="7051830" cy="1123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depth-first search (topological ordering) on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6A5583-BCA0-4EC1-B51D-FEB89CA82C77}"/>
              </a:ext>
            </a:extLst>
          </p:cNvPr>
          <p:cNvSpPr/>
          <p:nvPr/>
        </p:nvSpPr>
        <p:spPr>
          <a:xfrm>
            <a:off x="2570085" y="3287789"/>
            <a:ext cx="7051830" cy="11239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transpose the 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to get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transposed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DE300F-C064-4CE8-8F77-9A5FA379BFB0}"/>
              </a:ext>
            </a:extLst>
          </p:cNvPr>
          <p:cNvSpPr/>
          <p:nvPr/>
        </p:nvSpPr>
        <p:spPr>
          <a:xfrm>
            <a:off x="2570085" y="4691293"/>
            <a:ext cx="7051830" cy="11239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all the vertices in the topological order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construct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strongly connected components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2FBBF9-E0DB-46FD-9BBD-5D21282773FB}"/>
              </a:ext>
            </a:extLst>
          </p:cNvPr>
          <p:cNvSpPr/>
          <p:nvPr/>
        </p:nvSpPr>
        <p:spPr>
          <a:xfrm>
            <a:off x="2253048" y="2098127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008FE4-60A6-4F61-A57B-F142597F0648}"/>
              </a:ext>
            </a:extLst>
          </p:cNvPr>
          <p:cNvSpPr/>
          <p:nvPr/>
        </p:nvSpPr>
        <p:spPr>
          <a:xfrm>
            <a:off x="4011826" y="2098127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3E87B7-EC77-4D51-9EA4-E499F0F9A6D0}"/>
              </a:ext>
            </a:extLst>
          </p:cNvPr>
          <p:cNvSpPr/>
          <p:nvPr/>
        </p:nvSpPr>
        <p:spPr>
          <a:xfrm>
            <a:off x="2253048" y="3815716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4C178C-7280-4255-BA57-AF8625FC92CA}"/>
              </a:ext>
            </a:extLst>
          </p:cNvPr>
          <p:cNvSpPr/>
          <p:nvPr/>
        </p:nvSpPr>
        <p:spPr>
          <a:xfrm>
            <a:off x="4011826" y="3815716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5E44B1-FF1E-4241-B789-2F9FAAB5C90F}"/>
              </a:ext>
            </a:extLst>
          </p:cNvPr>
          <p:cNvCxnSpPr/>
          <p:nvPr/>
        </p:nvCxnSpPr>
        <p:spPr>
          <a:xfrm flipV="1">
            <a:off x="2615513" y="2950744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8C02EE-E00E-460A-B3BB-56DCA45980FE}"/>
              </a:ext>
            </a:extLst>
          </p:cNvPr>
          <p:cNvCxnSpPr/>
          <p:nvPr/>
        </p:nvCxnSpPr>
        <p:spPr>
          <a:xfrm>
            <a:off x="4374291" y="2950744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2C9A5B-37FE-43D1-B510-EC1198DA2389}"/>
              </a:ext>
            </a:extLst>
          </p:cNvPr>
          <p:cNvCxnSpPr/>
          <p:nvPr/>
        </p:nvCxnSpPr>
        <p:spPr>
          <a:xfrm flipH="1">
            <a:off x="3054179" y="2823057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4CF5B1-7714-4C83-8B70-DED0E357F689}"/>
              </a:ext>
            </a:extLst>
          </p:cNvPr>
          <p:cNvCxnSpPr/>
          <p:nvPr/>
        </p:nvCxnSpPr>
        <p:spPr>
          <a:xfrm>
            <a:off x="3159208" y="246059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73703-3C8C-4D90-A240-3566917B6EF0}"/>
              </a:ext>
            </a:extLst>
          </p:cNvPr>
          <p:cNvCxnSpPr/>
          <p:nvPr/>
        </p:nvCxnSpPr>
        <p:spPr>
          <a:xfrm>
            <a:off x="3159208" y="4178181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6456C33-E9F7-4C09-9089-ADCB78CFFB41}"/>
              </a:ext>
            </a:extLst>
          </p:cNvPr>
          <p:cNvSpPr/>
          <p:nvPr/>
        </p:nvSpPr>
        <p:spPr>
          <a:xfrm>
            <a:off x="7455245" y="2098127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6B028F-4BDE-4FB2-8E2E-6DB74E9782D4}"/>
              </a:ext>
            </a:extLst>
          </p:cNvPr>
          <p:cNvSpPr/>
          <p:nvPr/>
        </p:nvSpPr>
        <p:spPr>
          <a:xfrm>
            <a:off x="9214023" y="2098127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7DC444-C776-40D5-BCB8-48778EA2182D}"/>
              </a:ext>
            </a:extLst>
          </p:cNvPr>
          <p:cNvSpPr/>
          <p:nvPr/>
        </p:nvSpPr>
        <p:spPr>
          <a:xfrm>
            <a:off x="7455245" y="3815716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DD1FE2-41FD-48EA-8828-3054D8182FA3}"/>
              </a:ext>
            </a:extLst>
          </p:cNvPr>
          <p:cNvSpPr/>
          <p:nvPr/>
        </p:nvSpPr>
        <p:spPr>
          <a:xfrm>
            <a:off x="9214023" y="3815716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E12E85-5AA5-4D48-946E-2ADFA50740B0}"/>
              </a:ext>
            </a:extLst>
          </p:cNvPr>
          <p:cNvCxnSpPr>
            <a:cxnSpLocks/>
          </p:cNvCxnSpPr>
          <p:nvPr/>
        </p:nvCxnSpPr>
        <p:spPr>
          <a:xfrm>
            <a:off x="7817710" y="2938389"/>
            <a:ext cx="0" cy="7208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A242AE-0AB4-49FA-8920-02F82A2B752D}"/>
              </a:ext>
            </a:extLst>
          </p:cNvPr>
          <p:cNvCxnSpPr>
            <a:cxnSpLocks/>
          </p:cNvCxnSpPr>
          <p:nvPr/>
        </p:nvCxnSpPr>
        <p:spPr>
          <a:xfrm flipV="1">
            <a:off x="9573970" y="2968640"/>
            <a:ext cx="0" cy="6603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B15CE5-392B-412F-B2C5-C111F4077EDB}"/>
              </a:ext>
            </a:extLst>
          </p:cNvPr>
          <p:cNvCxnSpPr>
            <a:cxnSpLocks/>
          </p:cNvCxnSpPr>
          <p:nvPr/>
        </p:nvCxnSpPr>
        <p:spPr>
          <a:xfrm flipV="1">
            <a:off x="8252981" y="2789344"/>
            <a:ext cx="885718" cy="9859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379FE9-CFCA-4017-BF43-8B510E4B3BAE}"/>
              </a:ext>
            </a:extLst>
          </p:cNvPr>
          <p:cNvCxnSpPr>
            <a:cxnSpLocks/>
          </p:cNvCxnSpPr>
          <p:nvPr/>
        </p:nvCxnSpPr>
        <p:spPr>
          <a:xfrm flipH="1">
            <a:off x="8326247" y="2426558"/>
            <a:ext cx="7396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ECB6F-13DF-4D6C-A4A3-E743213E195C}"/>
              </a:ext>
            </a:extLst>
          </p:cNvPr>
          <p:cNvCxnSpPr>
            <a:cxnSpLocks/>
          </p:cNvCxnSpPr>
          <p:nvPr/>
        </p:nvCxnSpPr>
        <p:spPr>
          <a:xfrm flipH="1">
            <a:off x="8351729" y="4169303"/>
            <a:ext cx="7396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A1CE1F-A096-42F2-A240-80AD28E758DC}"/>
              </a:ext>
            </a:extLst>
          </p:cNvPr>
          <p:cNvSpPr txBox="1"/>
          <p:nvPr/>
        </p:nvSpPr>
        <p:spPr>
          <a:xfrm>
            <a:off x="2121021" y="4977251"/>
            <a:ext cx="2830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do a standard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F7AA7-FCCB-42AF-BE91-EE28DAE83786}"/>
              </a:ext>
            </a:extLst>
          </p:cNvPr>
          <p:cNvSpPr txBox="1"/>
          <p:nvPr/>
        </p:nvSpPr>
        <p:spPr>
          <a:xfrm>
            <a:off x="7240846" y="4977251"/>
            <a:ext cx="3016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G’(V,E)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transposed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 to Find the strongly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connected components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920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5541683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45162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6394C56-6F33-4EB0-86A4-A4E5508B5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08" y="1397952"/>
            <a:ext cx="7354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important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types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consider: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1BA9D908-9352-45B3-AC8E-2EABBD3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585" y="2005013"/>
            <a:ext cx="57342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 dirty="0">
                <a:solidFill>
                  <a:srgbClr val="FFC000"/>
                </a:solidFill>
              </a:rPr>
              <a:t>4.)</a:t>
            </a:r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b="1" dirty="0">
                <a:solidFill>
                  <a:srgbClr val="FFC000"/>
                </a:solidFill>
              </a:rPr>
              <a:t>COMPLETE GRAPH</a:t>
            </a:r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complete graphs, every</a:t>
            </a:r>
          </a:p>
          <a:p>
            <a:pPr eaLnBrk="1" hangingPunct="1"/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single pair of vertices (nodes) are connected</a:t>
            </a:r>
            <a:endParaRPr lang="en-GB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endParaRPr lang="en-GB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7F2C11-8ACD-49E2-9AB4-9741DF6A5F92}"/>
              </a:ext>
            </a:extLst>
          </p:cNvPr>
          <p:cNvSpPr/>
          <p:nvPr/>
        </p:nvSpPr>
        <p:spPr>
          <a:xfrm>
            <a:off x="1328738" y="2839720"/>
            <a:ext cx="725487" cy="7270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736CB1-DF78-4D55-9E05-6D994FF8EB2D}"/>
              </a:ext>
            </a:extLst>
          </p:cNvPr>
          <p:cNvSpPr/>
          <p:nvPr/>
        </p:nvSpPr>
        <p:spPr>
          <a:xfrm>
            <a:off x="4057650" y="2552383"/>
            <a:ext cx="725488" cy="7254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E19546-C673-4CF3-A588-76276AFCFD5D}"/>
              </a:ext>
            </a:extLst>
          </p:cNvPr>
          <p:cNvSpPr/>
          <p:nvPr/>
        </p:nvSpPr>
        <p:spPr>
          <a:xfrm>
            <a:off x="1558925" y="4789170"/>
            <a:ext cx="725488" cy="7254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39E756-2EE8-4B65-9336-BEAF19ACE5B3}"/>
              </a:ext>
            </a:extLst>
          </p:cNvPr>
          <p:cNvSpPr/>
          <p:nvPr/>
        </p:nvSpPr>
        <p:spPr>
          <a:xfrm>
            <a:off x="4264025" y="4425633"/>
            <a:ext cx="725488" cy="7254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6DF5BB-6C8D-4B8D-A2A7-E51C07459AE6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2054225" y="2914333"/>
            <a:ext cx="2003425" cy="28892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8CE689-AEBE-46D2-90B5-33FE877CA62E}"/>
              </a:ext>
            </a:extLst>
          </p:cNvPr>
          <p:cNvCxnSpPr>
            <a:cxnSpLocks/>
            <a:stCxn id="20" idx="7"/>
            <a:endCxn id="18" idx="3"/>
          </p:cNvCxnSpPr>
          <p:nvPr/>
        </p:nvCxnSpPr>
        <p:spPr>
          <a:xfrm flipV="1">
            <a:off x="2178050" y="3171508"/>
            <a:ext cx="1985963" cy="172402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2BED4C-36B0-445C-B7B7-E84F657EDF0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284413" y="4787583"/>
            <a:ext cx="1979612" cy="36512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D8C49B9-9726-4D29-8639-C491ABDCCF89}"/>
              </a:ext>
            </a:extLst>
          </p:cNvPr>
          <p:cNvSpPr/>
          <p:nvPr/>
        </p:nvSpPr>
        <p:spPr>
          <a:xfrm>
            <a:off x="6013450" y="5341620"/>
            <a:ext cx="725488" cy="7254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6ED647-1ECE-409A-961B-9E9954FEB535}"/>
              </a:ext>
            </a:extLst>
          </p:cNvPr>
          <p:cNvSpPr/>
          <p:nvPr/>
        </p:nvSpPr>
        <p:spPr>
          <a:xfrm>
            <a:off x="6013450" y="3804920"/>
            <a:ext cx="725488" cy="7254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2FB515-C4F4-44C1-BE39-8969FC081D76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6376988" y="4530408"/>
            <a:ext cx="0" cy="81121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588D28D-C27E-4D5F-86A6-04700997048E}"/>
              </a:ext>
            </a:extLst>
          </p:cNvPr>
          <p:cNvSpPr/>
          <p:nvPr/>
        </p:nvSpPr>
        <p:spPr>
          <a:xfrm>
            <a:off x="9599613" y="4589145"/>
            <a:ext cx="725487" cy="7254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A9151-9139-491D-9373-73AC625DEABB}"/>
              </a:ext>
            </a:extLst>
          </p:cNvPr>
          <p:cNvSpPr/>
          <p:nvPr/>
        </p:nvSpPr>
        <p:spPr>
          <a:xfrm>
            <a:off x="8810625" y="3403283"/>
            <a:ext cx="725488" cy="7270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96B623-01A1-4D8D-8886-B3DD8B306133}"/>
              </a:ext>
            </a:extLst>
          </p:cNvPr>
          <p:cNvCxnSpPr>
            <a:cxnSpLocks/>
            <a:stCxn id="41" idx="1"/>
            <a:endCxn id="42" idx="5"/>
          </p:cNvCxnSpPr>
          <p:nvPr/>
        </p:nvCxnSpPr>
        <p:spPr>
          <a:xfrm flipH="1" flipV="1">
            <a:off x="9429750" y="4023995"/>
            <a:ext cx="276225" cy="6715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4052FA5-AC0F-45CB-8300-A1752D524581}"/>
              </a:ext>
            </a:extLst>
          </p:cNvPr>
          <p:cNvSpPr/>
          <p:nvPr/>
        </p:nvSpPr>
        <p:spPr>
          <a:xfrm>
            <a:off x="7735888" y="4543108"/>
            <a:ext cx="725487" cy="7254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C72317-E9AD-4CDD-B146-735ED7E71761}"/>
              </a:ext>
            </a:extLst>
          </p:cNvPr>
          <p:cNvCxnSpPr>
            <a:cxnSpLocks/>
            <a:stCxn id="44" idx="7"/>
            <a:endCxn id="42" idx="3"/>
          </p:cNvCxnSpPr>
          <p:nvPr/>
        </p:nvCxnSpPr>
        <p:spPr>
          <a:xfrm flipV="1">
            <a:off x="8355013" y="4023995"/>
            <a:ext cx="561975" cy="62547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45EAD1-131E-417B-B344-A7E06F892420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8461375" y="4905058"/>
            <a:ext cx="1138238" cy="4762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C4A744-B422-41A5-87FB-A1551A140F69}"/>
              </a:ext>
            </a:extLst>
          </p:cNvPr>
          <p:cNvCxnSpPr>
            <a:cxnSpLocks/>
            <a:stCxn id="21" idx="0"/>
            <a:endCxn id="18" idx="4"/>
          </p:cNvCxnSpPr>
          <p:nvPr/>
        </p:nvCxnSpPr>
        <p:spPr>
          <a:xfrm flipH="1" flipV="1">
            <a:off x="4421188" y="3277870"/>
            <a:ext cx="204787" cy="11477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C8C07F-1EF4-4338-9B08-328E57F045B3}"/>
              </a:ext>
            </a:extLst>
          </p:cNvPr>
          <p:cNvCxnSpPr>
            <a:cxnSpLocks/>
            <a:stCxn id="17" idx="5"/>
            <a:endCxn id="21" idx="1"/>
          </p:cNvCxnSpPr>
          <p:nvPr/>
        </p:nvCxnSpPr>
        <p:spPr>
          <a:xfrm>
            <a:off x="1947863" y="3460433"/>
            <a:ext cx="2422525" cy="10715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AEB809-2BCF-4F3C-A56B-BCE60071EF83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1690688" y="3566795"/>
            <a:ext cx="231775" cy="122237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01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9474711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21708224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9900550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64215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261583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3798757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51307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576879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532308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287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Representations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375577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210984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91969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86280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21331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E43A3873-BA54-4A36-A8BC-98C59F770E0E}"/>
              </a:ext>
            </a:extLst>
          </p:cNvPr>
          <p:cNvSpPr/>
          <p:nvPr/>
        </p:nvSpPr>
        <p:spPr>
          <a:xfrm>
            <a:off x="8704398" y="2276801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26303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E43A3873-BA54-4A36-A8BC-98C59F770E0E}"/>
              </a:ext>
            </a:extLst>
          </p:cNvPr>
          <p:cNvSpPr/>
          <p:nvPr/>
        </p:nvSpPr>
        <p:spPr>
          <a:xfrm>
            <a:off x="8704398" y="2276801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0704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E43A3873-BA54-4A36-A8BC-98C59F770E0E}"/>
              </a:ext>
            </a:extLst>
          </p:cNvPr>
          <p:cNvSpPr/>
          <p:nvPr/>
        </p:nvSpPr>
        <p:spPr>
          <a:xfrm>
            <a:off x="8704398" y="2276801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949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9191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779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3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1A4ED-9C26-4787-8C47-648C9445561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568610" y="3741738"/>
            <a:ext cx="241299" cy="15859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37F553-AFCC-4106-AB68-142D845F951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81706" y="3453607"/>
            <a:ext cx="2364184" cy="2698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2775C00-A897-4DD7-B8AC-5561DBB7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56360"/>
            <a:ext cx="87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these G(V,E) 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programming language?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AB4CDC8-821F-423D-9520-72587952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360" y="2032635"/>
            <a:ext cx="6962483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1.) ADJACENCY LIST REPRESENTATION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assign a 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(array) to every </a:t>
            </a:r>
          </a:p>
          <a:p>
            <a:pPr eaLnBrk="1" hangingPunct="1"/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single vertex (node) in the graph that </a:t>
            </a:r>
          </a:p>
          <a:p>
            <a:pPr eaLnBrk="1" hangingPunct="1"/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stores the edges accordingly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0DA66E-86C4-41E8-93AF-9C40E5D1B604}"/>
              </a:ext>
            </a:extLst>
          </p:cNvPr>
          <p:cNvSpPr/>
          <p:nvPr/>
        </p:nvSpPr>
        <p:spPr>
          <a:xfrm>
            <a:off x="1216978" y="337820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99D69A-D477-4EBA-AC66-FBF68B46027D}"/>
              </a:ext>
            </a:extLst>
          </p:cNvPr>
          <p:cNvSpPr/>
          <p:nvPr/>
        </p:nvSpPr>
        <p:spPr>
          <a:xfrm>
            <a:off x="3945890" y="3090863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279C4-D2FA-47F7-A00F-23449BE3CD59}"/>
              </a:ext>
            </a:extLst>
          </p:cNvPr>
          <p:cNvSpPr/>
          <p:nvPr/>
        </p:nvSpPr>
        <p:spPr>
          <a:xfrm>
            <a:off x="1447165" y="5327650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EF377A-8CB5-4711-B938-3B4156F806F8}"/>
              </a:ext>
            </a:extLst>
          </p:cNvPr>
          <p:cNvSpPr/>
          <p:nvPr/>
        </p:nvSpPr>
        <p:spPr>
          <a:xfrm>
            <a:off x="3091815" y="45037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25AD5E-27A0-4068-A1AD-DFB5809429BE}"/>
              </a:ext>
            </a:extLst>
          </p:cNvPr>
          <p:cNvCxnSpPr>
            <a:cxnSpLocks/>
          </p:cNvCxnSpPr>
          <p:nvPr/>
        </p:nvCxnSpPr>
        <p:spPr>
          <a:xfrm flipV="1">
            <a:off x="2153603" y="5000625"/>
            <a:ext cx="954087" cy="5270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id="{B5C1020A-EF2E-4774-97E8-5D3294A1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540" y="319405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7B12607D-C4BA-47E0-B1CF-858D52D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628" y="4467225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9B26ED63-47B7-4E17-873D-1339F5B5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40" y="5260975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4277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9991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970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8971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306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4175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2018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468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877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5405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6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1A4ED-9C26-4787-8C47-648C9445561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568610" y="3741738"/>
            <a:ext cx="241299" cy="15859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37F553-AFCC-4106-AB68-142D845F951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81706" y="3453607"/>
            <a:ext cx="2364184" cy="2698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2775C00-A897-4DD7-B8AC-5561DBB7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56360"/>
            <a:ext cx="87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these G(V,E) 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programming language?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AB4CDC8-821F-423D-9520-72587952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360" y="2032635"/>
            <a:ext cx="6962483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1.) ADJACENCY LIST REPRESENTATION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assign a 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(array) to every </a:t>
            </a:r>
          </a:p>
          <a:p>
            <a:pPr eaLnBrk="1" hangingPunct="1"/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single vertex (node) in the graph that </a:t>
            </a:r>
          </a:p>
          <a:p>
            <a:pPr eaLnBrk="1" hangingPunct="1"/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stores the edges accordingly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0DA66E-86C4-41E8-93AF-9C40E5D1B604}"/>
              </a:ext>
            </a:extLst>
          </p:cNvPr>
          <p:cNvSpPr/>
          <p:nvPr/>
        </p:nvSpPr>
        <p:spPr>
          <a:xfrm>
            <a:off x="1216978" y="337820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99D69A-D477-4EBA-AC66-FBF68B46027D}"/>
              </a:ext>
            </a:extLst>
          </p:cNvPr>
          <p:cNvSpPr/>
          <p:nvPr/>
        </p:nvSpPr>
        <p:spPr>
          <a:xfrm>
            <a:off x="3945890" y="3090863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279C4-D2FA-47F7-A00F-23449BE3CD59}"/>
              </a:ext>
            </a:extLst>
          </p:cNvPr>
          <p:cNvSpPr/>
          <p:nvPr/>
        </p:nvSpPr>
        <p:spPr>
          <a:xfrm>
            <a:off x="1447165" y="5327650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EF377A-8CB5-4711-B938-3B4156F806F8}"/>
              </a:ext>
            </a:extLst>
          </p:cNvPr>
          <p:cNvSpPr/>
          <p:nvPr/>
        </p:nvSpPr>
        <p:spPr>
          <a:xfrm>
            <a:off x="3091815" y="45037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25AD5E-27A0-4068-A1AD-DFB5809429BE}"/>
              </a:ext>
            </a:extLst>
          </p:cNvPr>
          <p:cNvCxnSpPr>
            <a:cxnSpLocks/>
          </p:cNvCxnSpPr>
          <p:nvPr/>
        </p:nvCxnSpPr>
        <p:spPr>
          <a:xfrm flipV="1">
            <a:off x="2153603" y="5000625"/>
            <a:ext cx="954087" cy="5270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id="{B5C1020A-EF2E-4774-97E8-5D3294A1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540" y="319405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7B12607D-C4BA-47E0-B1CF-858D52D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628" y="4467225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9B26ED63-47B7-4E17-873D-1339F5B5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40" y="5260975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46546554-374B-4B73-8530-FBA10B0C5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8" y="4206875"/>
            <a:ext cx="2214562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: [(4,C),(2,B)]     </a:t>
            </a:r>
          </a:p>
          <a:p>
            <a:pPr eaLnBrk="1" hangingPunct="1"/>
            <a:endParaRPr lang="hu-HU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: [(3,D)]</a:t>
            </a:r>
          </a:p>
          <a:p>
            <a:pPr eaLnBrk="1" hangingPunct="1"/>
            <a:endParaRPr lang="hu-HU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: []</a:t>
            </a:r>
          </a:p>
          <a:p>
            <a:pPr eaLnBrk="1" hangingPunct="1"/>
            <a:endParaRPr lang="hu-HU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: []</a:t>
            </a:r>
            <a:endParaRPr lang="en-GB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851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575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336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2984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0970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796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5877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09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2738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1A4ED-9C26-4787-8C47-648C9445561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568610" y="3741738"/>
            <a:ext cx="241299" cy="15859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37F553-AFCC-4106-AB68-142D845F951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81706" y="3453607"/>
            <a:ext cx="2364184" cy="2698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2775C00-A897-4DD7-B8AC-5561DBB7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56360"/>
            <a:ext cx="87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these G(V,E) 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programming language?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AB4CDC8-821F-423D-9520-72587952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360" y="2032635"/>
            <a:ext cx="691323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1.) ADJACENCY LIST REPRESENTATION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 efficient when dealing with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sparse 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inefficient with dense ones</a:t>
            </a:r>
          </a:p>
          <a:p>
            <a:pPr eaLnBrk="1" hangingPunct="1"/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eaLnBrk="1" hangingPunct="1"/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0DA66E-86C4-41E8-93AF-9C40E5D1B604}"/>
              </a:ext>
            </a:extLst>
          </p:cNvPr>
          <p:cNvSpPr/>
          <p:nvPr/>
        </p:nvSpPr>
        <p:spPr>
          <a:xfrm>
            <a:off x="1216978" y="337820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99D69A-D477-4EBA-AC66-FBF68B46027D}"/>
              </a:ext>
            </a:extLst>
          </p:cNvPr>
          <p:cNvSpPr/>
          <p:nvPr/>
        </p:nvSpPr>
        <p:spPr>
          <a:xfrm>
            <a:off x="3945890" y="3090863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279C4-D2FA-47F7-A00F-23449BE3CD59}"/>
              </a:ext>
            </a:extLst>
          </p:cNvPr>
          <p:cNvSpPr/>
          <p:nvPr/>
        </p:nvSpPr>
        <p:spPr>
          <a:xfrm>
            <a:off x="1447165" y="5327650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EF377A-8CB5-4711-B938-3B4156F806F8}"/>
              </a:ext>
            </a:extLst>
          </p:cNvPr>
          <p:cNvSpPr/>
          <p:nvPr/>
        </p:nvSpPr>
        <p:spPr>
          <a:xfrm>
            <a:off x="3091815" y="45037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25AD5E-27A0-4068-A1AD-DFB5809429BE}"/>
              </a:ext>
            </a:extLst>
          </p:cNvPr>
          <p:cNvCxnSpPr>
            <a:cxnSpLocks/>
          </p:cNvCxnSpPr>
          <p:nvPr/>
        </p:nvCxnSpPr>
        <p:spPr>
          <a:xfrm flipV="1">
            <a:off x="2153603" y="5000625"/>
            <a:ext cx="954087" cy="5270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id="{B5C1020A-EF2E-4774-97E8-5D3294A1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540" y="319405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7B12607D-C4BA-47E0-B1CF-858D52D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628" y="4467225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9B26ED63-47B7-4E17-873D-1339F5B5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40" y="5260975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00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41631270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able to find the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strongl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connected components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with a single depth-first search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was first constructed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Robert Tarjan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linear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O(V+E)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447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A45BF06-1FD9-4E66-9511-66F4F008D817}"/>
              </a:ext>
            </a:extLst>
          </p:cNvPr>
          <p:cNvSpPr txBox="1"/>
          <p:nvPr/>
        </p:nvSpPr>
        <p:spPr>
          <a:xfrm>
            <a:off x="838200" y="1478962"/>
            <a:ext cx="1094485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has two properties – 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091C4C-AAFA-4519-8229-A6C5DE4D0CE9}"/>
              </a:ext>
            </a:extLst>
          </p:cNvPr>
          <p:cNvSpPr/>
          <p:nvPr/>
        </p:nvSpPr>
        <p:spPr>
          <a:xfrm>
            <a:off x="1846154" y="2506492"/>
            <a:ext cx="8499691" cy="1157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assign an integer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nodes consecutively in the order they are visited by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0082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A45BF06-1FD9-4E66-9511-66F4F008D817}"/>
              </a:ext>
            </a:extLst>
          </p:cNvPr>
          <p:cNvSpPr txBox="1"/>
          <p:nvPr/>
        </p:nvSpPr>
        <p:spPr>
          <a:xfrm>
            <a:off x="838200" y="1478962"/>
            <a:ext cx="1094485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has two properties – 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091C4C-AAFA-4519-8229-A6C5DE4D0CE9}"/>
              </a:ext>
            </a:extLst>
          </p:cNvPr>
          <p:cNvSpPr/>
          <p:nvPr/>
        </p:nvSpPr>
        <p:spPr>
          <a:xfrm>
            <a:off x="1846154" y="2506492"/>
            <a:ext cx="8499691" cy="1157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assign an integer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nodes consecutively in the order they are visited by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F082E1-4519-4EBB-84FB-6CBE5C74F34F}"/>
              </a:ext>
            </a:extLst>
          </p:cNvPr>
          <p:cNvSpPr/>
          <p:nvPr/>
        </p:nvSpPr>
        <p:spPr>
          <a:xfrm>
            <a:off x="1846153" y="3876313"/>
            <a:ext cx="8499692" cy="1157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has another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 value that is the smallest index of any node known to be reachable from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018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A45BF06-1FD9-4E66-9511-66F4F008D817}"/>
              </a:ext>
            </a:extLst>
          </p:cNvPr>
          <p:cNvSpPr txBox="1"/>
          <p:nvPr/>
        </p:nvSpPr>
        <p:spPr>
          <a:xfrm>
            <a:off x="838200" y="1478962"/>
            <a:ext cx="109448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has two properties – 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1.) v.lowlink = v.index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backward edge to any other node so the current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node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strongly connected component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2.) v.lowlink &lt; v.index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we know that there is a backward edge</a:t>
            </a:r>
          </a:p>
        </p:txBody>
      </p:sp>
    </p:spTree>
    <p:extLst>
      <p:ext uri="{BB962C8B-B14F-4D97-AF65-F5344CB8AC3E}">
        <p14:creationId xmlns:p14="http://schemas.microsoft.com/office/powerpoint/2010/main" val="163200970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17656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76434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17656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76434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35212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70348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13481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51650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80121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44543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057DBA-676F-4CD3-BB1B-22781F12AEA5}"/>
              </a:ext>
            </a:extLst>
          </p:cNvPr>
          <p:cNvCxnSpPr>
            <a:cxnSpLocks/>
          </p:cNvCxnSpPr>
          <p:nvPr/>
        </p:nvCxnSpPr>
        <p:spPr>
          <a:xfrm>
            <a:off x="5716987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EA212C-98A0-4210-900D-B0C2EF1E5F47}"/>
              </a:ext>
            </a:extLst>
          </p:cNvPr>
          <p:cNvCxnSpPr>
            <a:cxnSpLocks/>
          </p:cNvCxnSpPr>
          <p:nvPr/>
        </p:nvCxnSpPr>
        <p:spPr>
          <a:xfrm>
            <a:off x="4556118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190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17656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76434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17656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76434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35212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70348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13481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51650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80121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44543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58521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99B297-3755-46DF-8AEE-DF3ED5FAF6EA}"/>
              </a:ext>
            </a:extLst>
          </p:cNvPr>
          <p:cNvCxnSpPr>
            <a:cxnSpLocks/>
          </p:cNvCxnSpPr>
          <p:nvPr/>
        </p:nvCxnSpPr>
        <p:spPr>
          <a:xfrm>
            <a:off x="5716987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621A18-3456-4FDD-B18F-54CA8A02A178}"/>
              </a:ext>
            </a:extLst>
          </p:cNvPr>
          <p:cNvCxnSpPr>
            <a:cxnSpLocks/>
          </p:cNvCxnSpPr>
          <p:nvPr/>
        </p:nvCxnSpPr>
        <p:spPr>
          <a:xfrm>
            <a:off x="4556118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717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17656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76434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17656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76434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35212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70348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13481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51650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80121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44543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58521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48672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43E5FC-FF56-4827-8914-1D3C25870700}"/>
              </a:ext>
            </a:extLst>
          </p:cNvPr>
          <p:cNvCxnSpPr>
            <a:cxnSpLocks/>
          </p:cNvCxnSpPr>
          <p:nvPr/>
        </p:nvCxnSpPr>
        <p:spPr>
          <a:xfrm>
            <a:off x="5716987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7DF3BD-F54C-4203-A040-1A271E4E4B84}"/>
              </a:ext>
            </a:extLst>
          </p:cNvPr>
          <p:cNvCxnSpPr>
            <a:cxnSpLocks/>
          </p:cNvCxnSpPr>
          <p:nvPr/>
        </p:nvCxnSpPr>
        <p:spPr>
          <a:xfrm>
            <a:off x="4556118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4407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17656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76434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17656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76434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35212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70348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13481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51650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80121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44543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58521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48672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5116796" y="231602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F93DFD-B2F3-42F4-8156-252BC5A5434C}"/>
              </a:ext>
            </a:extLst>
          </p:cNvPr>
          <p:cNvCxnSpPr>
            <a:cxnSpLocks/>
          </p:cNvCxnSpPr>
          <p:nvPr/>
        </p:nvCxnSpPr>
        <p:spPr>
          <a:xfrm>
            <a:off x="5716987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C1DC8-E034-4DFF-8F84-D293FC8227E9}"/>
              </a:ext>
            </a:extLst>
          </p:cNvPr>
          <p:cNvCxnSpPr>
            <a:cxnSpLocks/>
          </p:cNvCxnSpPr>
          <p:nvPr/>
        </p:nvCxnSpPr>
        <p:spPr>
          <a:xfrm>
            <a:off x="4556118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4823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46946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37097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5105221" y="231602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5107450" y="412751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D5D466-7BB0-4B11-9EA4-C297BFE4B819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CA415-A29A-40EE-B899-87E97655A1E1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4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1A4ED-9C26-4787-8C47-648C9445561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568610" y="3741738"/>
            <a:ext cx="241299" cy="15859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37F553-AFCC-4106-AB68-142D845F951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81706" y="3453607"/>
            <a:ext cx="2364184" cy="2698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2775C00-A897-4DD7-B8AC-5561DBB7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56360"/>
            <a:ext cx="87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these G(V,E) 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programming language?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AB4CDC8-821F-423D-9520-72587952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360" y="2032635"/>
            <a:ext cx="691323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1.) ADJACENCY LIST REPRESENTATION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 efficient when dealing with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sparse 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inefficient with dense ones</a:t>
            </a:r>
          </a:p>
          <a:p>
            <a:pPr eaLnBrk="1" hangingPunct="1"/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eaLnBrk="1" hangingPunct="1"/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0DA66E-86C4-41E8-93AF-9C40E5D1B604}"/>
              </a:ext>
            </a:extLst>
          </p:cNvPr>
          <p:cNvSpPr/>
          <p:nvPr/>
        </p:nvSpPr>
        <p:spPr>
          <a:xfrm>
            <a:off x="1216978" y="337820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99D69A-D477-4EBA-AC66-FBF68B46027D}"/>
              </a:ext>
            </a:extLst>
          </p:cNvPr>
          <p:cNvSpPr/>
          <p:nvPr/>
        </p:nvSpPr>
        <p:spPr>
          <a:xfrm>
            <a:off x="3945890" y="3090863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279C4-D2FA-47F7-A00F-23449BE3CD59}"/>
              </a:ext>
            </a:extLst>
          </p:cNvPr>
          <p:cNvSpPr/>
          <p:nvPr/>
        </p:nvSpPr>
        <p:spPr>
          <a:xfrm>
            <a:off x="1447165" y="5327650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EF377A-8CB5-4711-B938-3B4156F806F8}"/>
              </a:ext>
            </a:extLst>
          </p:cNvPr>
          <p:cNvSpPr/>
          <p:nvPr/>
        </p:nvSpPr>
        <p:spPr>
          <a:xfrm>
            <a:off x="3091815" y="45037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25AD5E-27A0-4068-A1AD-DFB5809429BE}"/>
              </a:ext>
            </a:extLst>
          </p:cNvPr>
          <p:cNvCxnSpPr>
            <a:cxnSpLocks/>
          </p:cNvCxnSpPr>
          <p:nvPr/>
        </p:nvCxnSpPr>
        <p:spPr>
          <a:xfrm flipV="1">
            <a:off x="2153603" y="5000625"/>
            <a:ext cx="954087" cy="5270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id="{B5C1020A-EF2E-4774-97E8-5D3294A1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540" y="319405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7B12607D-C4BA-47E0-B1CF-858D52D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628" y="4467225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9B26ED63-47B7-4E17-873D-1339F5B5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40" y="5260975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8B5B31-C3E1-4D6C-84DE-ADB490BFC29B}"/>
              </a:ext>
            </a:extLst>
          </p:cNvPr>
          <p:cNvSpPr/>
          <p:nvPr/>
        </p:nvSpPr>
        <p:spPr>
          <a:xfrm>
            <a:off x="6122352" y="3882073"/>
            <a:ext cx="4673600" cy="1060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iterating over all the edges is efficient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4EC615-396E-4E42-BD53-3CF48141C863}"/>
              </a:ext>
            </a:extLst>
          </p:cNvPr>
          <p:cNvSpPr/>
          <p:nvPr/>
        </p:nvSpPr>
        <p:spPr>
          <a:xfrm>
            <a:off x="6122352" y="5236210"/>
            <a:ext cx="4673600" cy="1060450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edge weight lookup is slow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O(E)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because we have to find it in linear time</a:t>
            </a:r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46946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37097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5105221" y="231602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5107450" y="412751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03A3F-6D25-4C79-8EF5-2BF09A143D2E}"/>
              </a:ext>
            </a:extLst>
          </p:cNvPr>
          <p:cNvSpPr txBox="1"/>
          <p:nvPr/>
        </p:nvSpPr>
        <p:spPr>
          <a:xfrm>
            <a:off x="6854716" y="412751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FF7B10-8EC4-4046-BCD9-382399056682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5ACDC7-E10C-4BC1-A7E4-C5B2245648FF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5792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46946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37097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5105221" y="231602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5107450" y="412751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03A3F-6D25-4C79-8EF5-2BF09A143D2E}"/>
              </a:ext>
            </a:extLst>
          </p:cNvPr>
          <p:cNvSpPr txBox="1"/>
          <p:nvPr/>
        </p:nvSpPr>
        <p:spPr>
          <a:xfrm>
            <a:off x="6854716" y="412751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5AB67-08FC-423C-B3A8-F1C5E114E74C}"/>
              </a:ext>
            </a:extLst>
          </p:cNvPr>
          <p:cNvSpPr txBox="1"/>
          <p:nvPr/>
        </p:nvSpPr>
        <p:spPr>
          <a:xfrm>
            <a:off x="8050900" y="1395111"/>
            <a:ext cx="33525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integer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index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any node known to be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reachable from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actual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(including itself)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 WITH THE SAME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LOWLINK VALUE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BELONG TO THE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COMPONENT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2400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7211F9-472C-4754-A53A-CF4E52218FB6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184E2F-7E1B-440B-82E6-09F7264B9F00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656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2941830" y="2316022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2897258" y="412751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4757978" y="2316022"/>
            <a:ext cx="92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4702333" y="4127513"/>
            <a:ext cx="9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03A3F-6D25-4C79-8EF5-2BF09A143D2E}"/>
              </a:ext>
            </a:extLst>
          </p:cNvPr>
          <p:cNvSpPr txBox="1"/>
          <p:nvPr/>
        </p:nvSpPr>
        <p:spPr>
          <a:xfrm>
            <a:off x="6495898" y="4115937"/>
            <a:ext cx="99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898C4C-8C36-4C4F-8BDD-47A395741336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64B0FD-F873-4326-90E6-A150E79DF054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71EEAF-F2E6-4EC1-A630-40518D96F7B8}"/>
              </a:ext>
            </a:extLst>
          </p:cNvPr>
          <p:cNvSpPr txBox="1"/>
          <p:nvPr/>
        </p:nvSpPr>
        <p:spPr>
          <a:xfrm>
            <a:off x="8050900" y="1395111"/>
            <a:ext cx="33525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integer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index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any node known to be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reachable from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actual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(including itself)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 WITH THE SAME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LOWLINK VALUE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BELONG TO THE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COMPONENT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8697487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2941830" y="2316022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2897258" y="412751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4757978" y="2316022"/>
            <a:ext cx="92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4702333" y="4127513"/>
            <a:ext cx="9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03A3F-6D25-4C79-8EF5-2BF09A143D2E}"/>
              </a:ext>
            </a:extLst>
          </p:cNvPr>
          <p:cNvSpPr txBox="1"/>
          <p:nvPr/>
        </p:nvSpPr>
        <p:spPr>
          <a:xfrm>
            <a:off x="6495898" y="4115937"/>
            <a:ext cx="99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898C4C-8C36-4C4F-8BDD-47A395741336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64B0FD-F873-4326-90E6-A150E79DF054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71EEAF-F2E6-4EC1-A630-40518D96F7B8}"/>
              </a:ext>
            </a:extLst>
          </p:cNvPr>
          <p:cNvSpPr txBox="1"/>
          <p:nvPr/>
        </p:nvSpPr>
        <p:spPr>
          <a:xfrm>
            <a:off x="8050900" y="1395111"/>
            <a:ext cx="33525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integer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index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any node known to be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reachable from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actual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(including itself)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 WITH THE SAME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LOWLINK VALUE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BELONG TO THE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COMPONENT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0362985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1EEAF-F2E6-4EC1-A630-40518D96F7B8}"/>
              </a:ext>
            </a:extLst>
          </p:cNvPr>
          <p:cNvSpPr txBox="1"/>
          <p:nvPr/>
        </p:nvSpPr>
        <p:spPr>
          <a:xfrm>
            <a:off x="1028207" y="1442123"/>
            <a:ext cx="10135595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i="1" dirty="0">
                <a:solidFill>
                  <a:srgbClr val="FF9999"/>
                </a:solidFill>
              </a:rPr>
              <a:t>PROBLEM IS THAT LOWLINK VALUES ARE DEPENDING </a:t>
            </a:r>
          </a:p>
          <a:p>
            <a:pPr algn="ctr"/>
            <a:r>
              <a:rPr lang="hu-HU" sz="2800" b="1" i="1" dirty="0">
                <a:solidFill>
                  <a:srgbClr val="FF9999"/>
                </a:solidFill>
              </a:rPr>
              <a:t>ON THE ORDER OF THE DEPTH-FIRST SEARCH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the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invariant principle 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crucial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Tarjan’s algorithm</a:t>
            </a:r>
          </a:p>
          <a:p>
            <a:pPr algn="ctr"/>
            <a:endParaRPr lang="hu-H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principle makes sure the lowlink values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going to be consistent</a:t>
            </a:r>
          </a:p>
          <a:p>
            <a:pPr algn="ctr"/>
            <a:endParaRPr lang="hu-HU" sz="2800" i="1" dirty="0"/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will use a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which we store the nodes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which to update lowlink values – the node must be on the stack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be able to update the lowlink value)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0112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620FF-B59B-483B-9A35-AA047DD15298}"/>
              </a:ext>
            </a:extLst>
          </p:cNvPr>
          <p:cNvSpPr txBox="1"/>
          <p:nvPr/>
        </p:nvSpPr>
        <p:spPr>
          <a:xfrm>
            <a:off x="838200" y="1690688"/>
            <a:ext cx="96851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recursively visits a node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its descendants</a:t>
            </a:r>
          </a:p>
          <a:p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those nodes are not necessarily popped from the stack 		when the recursive call returns</a:t>
            </a:r>
          </a:p>
          <a:p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a node remains on the stack after it has been visited if 		there exists a path in the graph from this node to 				some node earlier on the stack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9684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4102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174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1A4ED-9C26-4787-8C47-648C9445561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568610" y="3741738"/>
            <a:ext cx="241299" cy="15859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37F553-AFCC-4106-AB68-142D845F951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81706" y="3453607"/>
            <a:ext cx="2364184" cy="2698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2775C00-A897-4DD7-B8AC-5561DBB7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56360"/>
            <a:ext cx="87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these G(V,E) 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programming language?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AB4CDC8-821F-423D-9520-72587952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360" y="2032635"/>
            <a:ext cx="698139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2.) ADJACENCY MATRIX REPRESENTATION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we have a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with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(nodes) and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edges (links)</a:t>
            </a:r>
          </a:p>
          <a:p>
            <a:pPr eaLnBrk="1" hangingPunct="1"/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We can construct an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matrix with size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VxV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M[i][j]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represents the edge weight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of going from node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node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0DA66E-86C4-41E8-93AF-9C40E5D1B604}"/>
              </a:ext>
            </a:extLst>
          </p:cNvPr>
          <p:cNvSpPr/>
          <p:nvPr/>
        </p:nvSpPr>
        <p:spPr>
          <a:xfrm>
            <a:off x="1216978" y="337820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99D69A-D477-4EBA-AC66-FBF68B46027D}"/>
              </a:ext>
            </a:extLst>
          </p:cNvPr>
          <p:cNvSpPr/>
          <p:nvPr/>
        </p:nvSpPr>
        <p:spPr>
          <a:xfrm>
            <a:off x="3945890" y="3090863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279C4-D2FA-47F7-A00F-23449BE3CD59}"/>
              </a:ext>
            </a:extLst>
          </p:cNvPr>
          <p:cNvSpPr/>
          <p:nvPr/>
        </p:nvSpPr>
        <p:spPr>
          <a:xfrm>
            <a:off x="1447165" y="5327650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EF377A-8CB5-4711-B938-3B4156F806F8}"/>
              </a:ext>
            </a:extLst>
          </p:cNvPr>
          <p:cNvSpPr/>
          <p:nvPr/>
        </p:nvSpPr>
        <p:spPr>
          <a:xfrm>
            <a:off x="3091815" y="45037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25AD5E-27A0-4068-A1AD-DFB5809429BE}"/>
              </a:ext>
            </a:extLst>
          </p:cNvPr>
          <p:cNvCxnSpPr>
            <a:cxnSpLocks/>
          </p:cNvCxnSpPr>
          <p:nvPr/>
        </p:nvCxnSpPr>
        <p:spPr>
          <a:xfrm flipV="1">
            <a:off x="2153603" y="5000625"/>
            <a:ext cx="954087" cy="5270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id="{B5C1020A-EF2E-4774-97E8-5D3294A1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540" y="319405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7B12607D-C4BA-47E0-B1CF-858D52D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628" y="4467225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9B26ED63-47B7-4E17-873D-1339F5B5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40" y="5260975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1788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2958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221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F90ED7-C0B2-41FA-9BB0-6FB9A21E30C5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1895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171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241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6330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1530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1705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CE251F7E-E009-44CE-AFA8-1A29FE827E30}"/>
              </a:ext>
            </a:extLst>
          </p:cNvPr>
          <p:cNvSpPr txBox="1"/>
          <p:nvPr/>
        </p:nvSpPr>
        <p:spPr>
          <a:xfrm>
            <a:off x="838200" y="1429886"/>
            <a:ext cx="9389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at the end of therecursively call that visits vertex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whether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itself has a path to any node earlier (ancestor nodes) on the stack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EC35F0-D0E5-48CF-9355-4485025A162C}"/>
              </a:ext>
            </a:extLst>
          </p:cNvPr>
          <p:cNvSpPr/>
          <p:nvPr/>
        </p:nvSpPr>
        <p:spPr>
          <a:xfrm>
            <a:off x="1846154" y="2838377"/>
            <a:ext cx="8499691" cy="15378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a path to any node earlier on the stack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recursive call returns and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stays on the stack</a:t>
            </a:r>
          </a:p>
        </p:txBody>
      </p:sp>
    </p:spTree>
    <p:extLst>
      <p:ext uri="{BB962C8B-B14F-4D97-AF65-F5344CB8AC3E}">
        <p14:creationId xmlns:p14="http://schemas.microsoft.com/office/powerpoint/2010/main" val="11529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CE251F7E-E009-44CE-AFA8-1A29FE827E30}"/>
              </a:ext>
            </a:extLst>
          </p:cNvPr>
          <p:cNvSpPr txBox="1"/>
          <p:nvPr/>
        </p:nvSpPr>
        <p:spPr>
          <a:xfrm>
            <a:off x="838200" y="1429886"/>
            <a:ext cx="9389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at the end of therecursively call that visits vertex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whether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itself has a path to any node earlier (ancestor nodes) on the stack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EC35F0-D0E5-48CF-9355-4485025A162C}"/>
              </a:ext>
            </a:extLst>
          </p:cNvPr>
          <p:cNvSpPr/>
          <p:nvPr/>
        </p:nvSpPr>
        <p:spPr>
          <a:xfrm>
            <a:off x="1846154" y="2838377"/>
            <a:ext cx="8499691" cy="15378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a path to any node earlier on the stack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recursive call returns and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stays on the stack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295A13-2109-4626-9E42-84CB6E1BB95E}"/>
              </a:ext>
            </a:extLst>
          </p:cNvPr>
          <p:cNvSpPr/>
          <p:nvPr/>
        </p:nvSpPr>
        <p:spPr>
          <a:xfrm>
            <a:off x="1846154" y="4659211"/>
            <a:ext cx="8499691" cy="1537805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does not have a path to any node earlier on the stack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must be the root of its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strongly connected component </a:t>
            </a:r>
          </a:p>
        </p:txBody>
      </p:sp>
    </p:spTree>
    <p:extLst>
      <p:ext uri="{BB962C8B-B14F-4D97-AF65-F5344CB8AC3E}">
        <p14:creationId xmlns:p14="http://schemas.microsoft.com/office/powerpoint/2010/main" val="420757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1A4ED-9C26-4787-8C47-648C9445561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568610" y="3741738"/>
            <a:ext cx="241299" cy="15859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37F553-AFCC-4106-AB68-142D845F951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81706" y="3453607"/>
            <a:ext cx="2364184" cy="2698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2775C00-A897-4DD7-B8AC-5561DBB7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56360"/>
            <a:ext cx="87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these G(V,E) 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programming language?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AB4CDC8-821F-423D-9520-72587952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360" y="2032635"/>
            <a:ext cx="698139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2.) ADJACENCY MATRIX REPRESENTATION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We can construct an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matrix with size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VxV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M[i][j]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represents the edge weight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of going from node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node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0DA66E-86C4-41E8-93AF-9C40E5D1B604}"/>
              </a:ext>
            </a:extLst>
          </p:cNvPr>
          <p:cNvSpPr/>
          <p:nvPr/>
        </p:nvSpPr>
        <p:spPr>
          <a:xfrm>
            <a:off x="1216978" y="337820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99D69A-D477-4EBA-AC66-FBF68B46027D}"/>
              </a:ext>
            </a:extLst>
          </p:cNvPr>
          <p:cNvSpPr/>
          <p:nvPr/>
        </p:nvSpPr>
        <p:spPr>
          <a:xfrm>
            <a:off x="3945890" y="3090863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279C4-D2FA-47F7-A00F-23449BE3CD59}"/>
              </a:ext>
            </a:extLst>
          </p:cNvPr>
          <p:cNvSpPr/>
          <p:nvPr/>
        </p:nvSpPr>
        <p:spPr>
          <a:xfrm>
            <a:off x="1447165" y="5327650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EF377A-8CB5-4711-B938-3B4156F806F8}"/>
              </a:ext>
            </a:extLst>
          </p:cNvPr>
          <p:cNvSpPr/>
          <p:nvPr/>
        </p:nvSpPr>
        <p:spPr>
          <a:xfrm>
            <a:off x="3091815" y="45037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25AD5E-27A0-4068-A1AD-DFB5809429BE}"/>
              </a:ext>
            </a:extLst>
          </p:cNvPr>
          <p:cNvCxnSpPr>
            <a:cxnSpLocks/>
          </p:cNvCxnSpPr>
          <p:nvPr/>
        </p:nvCxnSpPr>
        <p:spPr>
          <a:xfrm flipV="1">
            <a:off x="2153603" y="5000625"/>
            <a:ext cx="954087" cy="5270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id="{B5C1020A-EF2E-4774-97E8-5D3294A1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540" y="319405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7B12607D-C4BA-47E0-B1CF-858D52D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628" y="4467225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9B26ED63-47B7-4E17-873D-1339F5B5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40" y="5260975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76DF4D-A24F-4171-BF22-6F6DFF54D789}"/>
              </a:ext>
            </a:extLst>
          </p:cNvPr>
          <p:cNvSpPr/>
          <p:nvPr/>
        </p:nvSpPr>
        <p:spPr>
          <a:xfrm>
            <a:off x="7437755" y="4382293"/>
            <a:ext cx="2519363" cy="22907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1736F1-EF29-411E-8E45-C6E93B6AC978}"/>
              </a:ext>
            </a:extLst>
          </p:cNvPr>
          <p:cNvSpPr/>
          <p:nvPr/>
        </p:nvSpPr>
        <p:spPr>
          <a:xfrm>
            <a:off x="7752080" y="4106068"/>
            <a:ext cx="1858963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6C8766E9-4C48-4B81-AE6B-D3A0B21E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893" y="3975893"/>
            <a:ext cx="2124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A       B      C       D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01984FF4-9631-4B79-9364-851EFEEC5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518" y="4514056"/>
            <a:ext cx="7318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 </a:t>
            </a:r>
          </a:p>
          <a:p>
            <a:pPr eaLnBrk="1" hangingPunct="1"/>
            <a:endParaRPr lang="hu-HU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 eaLnBrk="1" hangingPunct="1"/>
            <a:endParaRPr lang="hu-HU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</a:p>
          <a:p>
            <a:pPr eaLnBrk="1" hangingPunct="1"/>
            <a:endParaRPr lang="hu-HU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441B9BEF-8307-4A2B-8F46-2AED24C21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893" y="4483893"/>
            <a:ext cx="210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0       2      4       0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315AA0BF-3DFA-4E86-95E4-9BD652DD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0005" y="5063331"/>
            <a:ext cx="210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0       0      0       3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A5A90007-458F-49AE-BB65-0AC8FF4F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893" y="5593556"/>
            <a:ext cx="210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0       0      0       0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6FF38570-EA71-4CBB-9C36-3FD42D7C8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893" y="6134893"/>
            <a:ext cx="210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0       0      0       0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5341467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EA873CFA-8853-429E-888A-BE196EC07DFD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75474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2B06963B-A827-4297-A9FA-695B8E2F46D5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028307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C6319A03-FC6C-44F5-B461-E5D4C6AA58BC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A689E7D7-DAED-4BCD-846A-9A1A55A88E3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919369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(1,1)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754909AE-E03C-4DBD-BA43-6BC348E7B8C5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4060776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754909AE-E03C-4DBD-BA43-6BC348E7B8C5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584603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754909AE-E03C-4DBD-BA43-6BC348E7B8C5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3203417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754909AE-E03C-4DBD-BA43-6BC348E7B8C5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0244778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308580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63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2775C00-A897-4DD7-B8AC-5561DBB7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56360"/>
            <a:ext cx="87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these G(V,E) 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programming language?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AB4CDC8-821F-423D-9520-72587952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360" y="2032635"/>
            <a:ext cx="698139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2.) ADJACENCY MATRIX REPRESENTATION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We can construct an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matrix with size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VxV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M[i][j]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represents the edge weight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of going from node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node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2FF213-F2D9-4E63-8F6B-20EB3EB82BC8}"/>
              </a:ext>
            </a:extLst>
          </p:cNvPr>
          <p:cNvSpPr/>
          <p:nvPr/>
        </p:nvSpPr>
        <p:spPr>
          <a:xfrm>
            <a:off x="7590155" y="4357370"/>
            <a:ext cx="2519363" cy="2290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270820-2AFA-491E-B641-4A5800EDF2F6}"/>
              </a:ext>
            </a:extLst>
          </p:cNvPr>
          <p:cNvSpPr/>
          <p:nvPr/>
        </p:nvSpPr>
        <p:spPr>
          <a:xfrm>
            <a:off x="7904480" y="4081145"/>
            <a:ext cx="1858963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10C777E3-A1B0-446A-8BCE-E3307019B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293" y="3950970"/>
            <a:ext cx="2124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A       B      C       D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46595F35-4364-4424-AF35-101F6699F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918" y="4489133"/>
            <a:ext cx="7318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A      </a:t>
            </a:r>
          </a:p>
          <a:p>
            <a:pPr eaLnBrk="1" hangingPunct="1"/>
            <a:endParaRPr lang="hu-HU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 eaLnBrk="1" hangingPunct="1"/>
            <a:endParaRPr lang="hu-HU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</a:p>
          <a:p>
            <a:pPr eaLnBrk="1" hangingPunct="1"/>
            <a:endParaRPr lang="hu-HU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7099F87F-BE88-4767-8D07-512A36B4C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293" y="4458970"/>
            <a:ext cx="210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0       0      1       0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DED8D21F-EDBB-4CBA-9F6D-7CDC26DB1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405" y="5038408"/>
            <a:ext cx="210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0       0      1       1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7113D0D0-0C3D-4BFF-986B-FA8CD9BB0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293" y="5568633"/>
            <a:ext cx="210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1       1      0       0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28CF318C-3BB3-4995-8804-F0CEA9BA7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293" y="6109970"/>
            <a:ext cx="210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0       1      0       0</a:t>
            </a:r>
            <a:endParaRPr lang="en-GB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A4CE25-0A25-4675-96BC-E620E878975B}"/>
              </a:ext>
            </a:extLst>
          </p:cNvPr>
          <p:cNvSpPr/>
          <p:nvPr/>
        </p:nvSpPr>
        <p:spPr>
          <a:xfrm>
            <a:off x="959803" y="2937510"/>
            <a:ext cx="727075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91E1DC1-E569-43AA-9119-C65D91187F33}"/>
              </a:ext>
            </a:extLst>
          </p:cNvPr>
          <p:cNvSpPr/>
          <p:nvPr/>
        </p:nvSpPr>
        <p:spPr>
          <a:xfrm>
            <a:off x="3318828" y="2761298"/>
            <a:ext cx="725487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82A9FAB-DEC3-4740-9721-E0765628E006}"/>
              </a:ext>
            </a:extLst>
          </p:cNvPr>
          <p:cNvSpPr/>
          <p:nvPr/>
        </p:nvSpPr>
        <p:spPr>
          <a:xfrm>
            <a:off x="1605915" y="4747260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B557E6-864D-4359-84F8-22449E98A470}"/>
              </a:ext>
            </a:extLst>
          </p:cNvPr>
          <p:cNvSpPr/>
          <p:nvPr/>
        </p:nvSpPr>
        <p:spPr>
          <a:xfrm>
            <a:off x="3887153" y="451389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BAFC32-16BD-493F-A326-FFAF8F058935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 flipV="1">
            <a:off x="1686878" y="3124835"/>
            <a:ext cx="1631950" cy="1762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18F437-A1D6-456F-8835-6F1033E61D5D}"/>
              </a:ext>
            </a:extLst>
          </p:cNvPr>
          <p:cNvCxnSpPr>
            <a:cxnSpLocks/>
            <a:stCxn id="45" idx="7"/>
            <a:endCxn id="44" idx="3"/>
          </p:cNvCxnSpPr>
          <p:nvPr/>
        </p:nvCxnSpPr>
        <p:spPr>
          <a:xfrm flipV="1">
            <a:off x="2225040" y="3380423"/>
            <a:ext cx="1200150" cy="1473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70A081-2B8F-4CD8-8AC3-31B87A839B1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331403" y="4875848"/>
            <a:ext cx="1555750" cy="233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">
            <a:extLst>
              <a:ext uri="{FF2B5EF4-FFF2-40B4-BE49-F238E27FC236}">
                <a16:creationId xmlns:a16="http://schemas.microsoft.com/office/drawing/2014/main" id="{0CB060D2-9574-4978-BA0D-859D728DE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890" y="5802948"/>
            <a:ext cx="44726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</a:t>
            </a:r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undirected graphs have </a:t>
            </a:r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symmetric</a:t>
            </a:r>
          </a:p>
          <a:p>
            <a:pPr eaLnBrk="1" hangingPunct="1"/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adjacency matrix</a:t>
            </a:r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representations!</a:t>
            </a:r>
            <a:endParaRPr lang="en-GB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50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3390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0624460-0DB7-4C3B-B5F3-99A54F230BEA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987214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1665DCF3-D3CB-4617-9E9E-673E4FD0D56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4361478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94265480-A0F0-4DC5-8E1F-140EE6EDB756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28AAF0DF-AE98-4960-8FE0-7FFD20BF8F9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952404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1FD15EAE-F722-471C-8948-0CEE74BE38E1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A1203A7F-685C-41DD-A83B-8DDACE77FE3F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466001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6CF243E7-EB4C-4776-9EBE-1991E8911ED3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75064B97-EA17-4DC4-9297-0AB9AAD7F8C3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B26ABED4-D267-483B-B356-73BB1DD7CABD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503391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10D5436C-B99A-4A35-89D7-485E25FF6AE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489D3367-FD98-4818-848C-6E6C1811E06E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1E1D234C-D3BC-4B04-B8B1-56BC4770398B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DB6898FA-A909-40E3-ADD4-99D1BEBE7FE9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9487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(6,6)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B3333C6-7D0B-41A0-B032-494B670479FD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D0AB8975-470E-43BC-A7D5-D351A83DB5C9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F0092D41-E89F-4905-92E8-150D54E2C517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2687A253-6D2E-47DF-AE8D-AC031C70CCA2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38B652F1-7189-42D7-B720-3DB86D0B80D8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3546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(6,6)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(7,7)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3726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(6,6)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0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C7719E-5F50-44A6-A1B4-F13E30340B98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5042852" y="5294789"/>
            <a:ext cx="2352676" cy="2135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DBD25E-3961-44E7-9096-E9583090DD4D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3852344" y="4279699"/>
            <a:ext cx="3544930" cy="109997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7C1A7E-B08D-4406-9D43-EF2F54CFE8E9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958589" y="3468212"/>
            <a:ext cx="4013518" cy="55498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F5445B-E7EF-497B-A5AC-7D8AC6D5DF10}"/>
              </a:ext>
            </a:extLst>
          </p:cNvPr>
          <p:cNvCxnSpPr>
            <a:cxnSpLocks/>
          </p:cNvCxnSpPr>
          <p:nvPr/>
        </p:nvCxnSpPr>
        <p:spPr>
          <a:xfrm flipH="1" flipV="1">
            <a:off x="4427178" y="2803323"/>
            <a:ext cx="3544929" cy="5746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538E2F-FD69-4B1E-A051-F93714B6C1A5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4533423" y="2096928"/>
            <a:ext cx="2862104" cy="4510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01A40-D4BF-4030-B7A3-4FAFE5CADBE0}"/>
              </a:ext>
            </a:extLst>
          </p:cNvPr>
          <p:cNvSpPr/>
          <p:nvPr/>
        </p:nvSpPr>
        <p:spPr>
          <a:xfrm>
            <a:off x="3233102" y="3660457"/>
            <a:ext cx="725487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E98F08-E916-4091-8ED1-B0AC92A4293E}"/>
              </a:ext>
            </a:extLst>
          </p:cNvPr>
          <p:cNvSpPr/>
          <p:nvPr/>
        </p:nvSpPr>
        <p:spPr>
          <a:xfrm>
            <a:off x="3807936" y="2185193"/>
            <a:ext cx="725487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B2846D-7F23-42D5-A243-16165C4C0793}"/>
              </a:ext>
            </a:extLst>
          </p:cNvPr>
          <p:cNvSpPr/>
          <p:nvPr/>
        </p:nvSpPr>
        <p:spPr>
          <a:xfrm>
            <a:off x="4317364" y="4932045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2100B0-5436-486B-8042-C6A3BD3B512C}"/>
              </a:ext>
            </a:extLst>
          </p:cNvPr>
          <p:cNvSpPr/>
          <p:nvPr/>
        </p:nvSpPr>
        <p:spPr>
          <a:xfrm>
            <a:off x="7032782" y="5038290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E4BE55-2AFC-4435-9826-4ABB8F2305AA}"/>
              </a:ext>
            </a:extLst>
          </p:cNvPr>
          <p:cNvCxnSpPr>
            <a:cxnSpLocks/>
            <a:stCxn id="9" idx="7"/>
            <a:endCxn id="17" idx="3"/>
          </p:cNvCxnSpPr>
          <p:nvPr/>
        </p:nvCxnSpPr>
        <p:spPr>
          <a:xfrm flipV="1">
            <a:off x="4936607" y="2353427"/>
            <a:ext cx="2202420" cy="26848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70F8178-5478-4830-8F31-56B5D0958376}"/>
              </a:ext>
            </a:extLst>
          </p:cNvPr>
          <p:cNvSpPr/>
          <p:nvPr/>
        </p:nvSpPr>
        <p:spPr>
          <a:xfrm>
            <a:off x="7609363" y="3016330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B16E66-61EA-4F60-BA41-14780554E6A7}"/>
              </a:ext>
            </a:extLst>
          </p:cNvPr>
          <p:cNvSpPr/>
          <p:nvPr/>
        </p:nvSpPr>
        <p:spPr>
          <a:xfrm>
            <a:off x="7032782" y="1734185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4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1A4ED-9C26-4787-8C47-648C9445561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568610" y="3741738"/>
            <a:ext cx="241299" cy="15859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37F553-AFCC-4106-AB68-142D845F951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81706" y="3453607"/>
            <a:ext cx="2364184" cy="2698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2775C00-A897-4DD7-B8AC-5561DBB7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56360"/>
            <a:ext cx="87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these G(V,E) 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programming language?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AB4CDC8-821F-423D-9520-72587952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360" y="2032635"/>
            <a:ext cx="591700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2.) ADJACENCY MATRIX REPRESENTATION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pPr eaLnBrk="1" hangingPunct="1"/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 efficient with dense graphs but it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requires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</a:t>
            </a:r>
            <a:r>
              <a:rPr lang="hu-HU" altLang="en-US" sz="2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memory</a:t>
            </a:r>
          </a:p>
          <a:p>
            <a:pPr eaLnBrk="1" hangingPunct="1"/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0DA66E-86C4-41E8-93AF-9C40E5D1B604}"/>
              </a:ext>
            </a:extLst>
          </p:cNvPr>
          <p:cNvSpPr/>
          <p:nvPr/>
        </p:nvSpPr>
        <p:spPr>
          <a:xfrm>
            <a:off x="1216978" y="337820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99D69A-D477-4EBA-AC66-FBF68B46027D}"/>
              </a:ext>
            </a:extLst>
          </p:cNvPr>
          <p:cNvSpPr/>
          <p:nvPr/>
        </p:nvSpPr>
        <p:spPr>
          <a:xfrm>
            <a:off x="3945890" y="3090863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279C4-D2FA-47F7-A00F-23449BE3CD59}"/>
              </a:ext>
            </a:extLst>
          </p:cNvPr>
          <p:cNvSpPr/>
          <p:nvPr/>
        </p:nvSpPr>
        <p:spPr>
          <a:xfrm>
            <a:off x="1447165" y="5327650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EF377A-8CB5-4711-B938-3B4156F806F8}"/>
              </a:ext>
            </a:extLst>
          </p:cNvPr>
          <p:cNvSpPr/>
          <p:nvPr/>
        </p:nvSpPr>
        <p:spPr>
          <a:xfrm>
            <a:off x="3091815" y="45037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25AD5E-27A0-4068-A1AD-DFB5809429BE}"/>
              </a:ext>
            </a:extLst>
          </p:cNvPr>
          <p:cNvCxnSpPr>
            <a:cxnSpLocks/>
          </p:cNvCxnSpPr>
          <p:nvPr/>
        </p:nvCxnSpPr>
        <p:spPr>
          <a:xfrm flipV="1">
            <a:off x="2153603" y="5000625"/>
            <a:ext cx="954087" cy="5270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id="{B5C1020A-EF2E-4774-97E8-5D3294A1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540" y="319405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7B12607D-C4BA-47E0-B1CF-858D52D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628" y="4467225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9B26ED63-47B7-4E17-873D-1339F5B5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40" y="5260975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9B7BEF-1718-4F1E-A830-8BACD82F237E}"/>
              </a:ext>
            </a:extLst>
          </p:cNvPr>
          <p:cNvSpPr/>
          <p:nvPr/>
        </p:nvSpPr>
        <p:spPr>
          <a:xfrm>
            <a:off x="6122352" y="3882073"/>
            <a:ext cx="4673600" cy="1060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edge weight lookup is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F52810-66E8-435C-A470-B121979AD120}"/>
              </a:ext>
            </a:extLst>
          </p:cNvPr>
          <p:cNvSpPr/>
          <p:nvPr/>
        </p:nvSpPr>
        <p:spPr>
          <a:xfrm>
            <a:off x="6122352" y="5236210"/>
            <a:ext cx="4673600" cy="1060450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iterating over all edges takes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O(E</a:t>
            </a:r>
            <a:r>
              <a:rPr lang="hu-HU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700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2899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055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6227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5086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8383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5837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105315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5088978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08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Applications of Graphs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180707588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22572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730759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493441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737119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509876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91970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520692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996867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760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Maximum Flow Problem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320544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of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0AC26B39-FD31-4FC7-83FE-55D3F4AD7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66838"/>
            <a:ext cx="108918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2200" b="1" dirty="0">
                <a:solidFill>
                  <a:srgbClr val="FFC000"/>
                </a:solidFill>
              </a:rPr>
              <a:t>1.</a:t>
            </a:r>
            <a:r>
              <a:rPr lang="hu-HU" altLang="en-US" sz="2200" b="1" dirty="0">
                <a:solidFill>
                  <a:srgbClr val="FFC000"/>
                </a:solidFill>
              </a:rPr>
              <a:t>) SHORTEST PATH ALGORITHMS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used on a daily basis (Google Maps, Waze etc.)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A8DFEC-F9FB-461B-ADB5-69D68558C868}"/>
              </a:ext>
            </a:extLst>
          </p:cNvPr>
          <p:cNvSpPr txBox="1"/>
          <p:nvPr/>
        </p:nvSpPr>
        <p:spPr>
          <a:xfrm>
            <a:off x="3566477" y="2076163"/>
            <a:ext cx="8494633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Dijkstra’s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shortest path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algorithm can find the shortest path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between two or more locations quite fast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  <a:defRPr/>
            </a:pP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arbitrage opportunities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on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FOREX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can be detected with the help	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of Bellman-Ford algorithm (detecting negative cycles)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A891DB-732C-42B0-8BCF-D9B2280D83CA}"/>
              </a:ext>
            </a:extLst>
          </p:cNvPr>
          <p:cNvSpPr txBox="1"/>
          <p:nvPr/>
        </p:nvSpPr>
        <p:spPr>
          <a:xfrm>
            <a:off x="3566477" y="4199821"/>
            <a:ext cx="8030916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shortest path algorithms are used in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photo editing softwares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        as well (Photoshop, Gimp)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computer networks: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Open Shortest Path First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 (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OSPF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 is a routing 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protocol for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computer 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networks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that helps to navigate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packages on the web </a:t>
            </a:r>
            <a:endParaRPr lang="en-GB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2FC0328-7CE1-4AFC-8D86-549779E10C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3" y="2373401"/>
            <a:ext cx="2194509" cy="18264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231F60-0DA4-4C9D-BDC7-AE9757ECB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7" y="4541520"/>
            <a:ext cx="2897343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7981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9F744E-DC5A-400B-9E8E-88B4A0A9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maximum flow problem was first formulated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a simplified model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Soviet railway traffic flow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Lester R. Ford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Delbert R. Fulkerson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created the first known algorithm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that can solve this problem in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1955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30DA7C-73B9-408A-BFEB-A0D2BFE27D1E}"/>
              </a:ext>
            </a:extLst>
          </p:cNvPr>
          <p:cNvSpPr/>
          <p:nvPr/>
        </p:nvSpPr>
        <p:spPr>
          <a:xfrm>
            <a:off x="1960880" y="3931920"/>
            <a:ext cx="8270240" cy="1930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„</a:t>
            </a:r>
            <a:r>
              <a:rPr lang="en-GB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Consider a </a:t>
            </a:r>
            <a:r>
              <a:rPr lang="en-GB" sz="22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rail network </a:t>
            </a:r>
            <a:r>
              <a:rPr lang="en-GB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connecting two cities by way of a number of intermediate cities, where each link of the network has a number assigned to it representing its capacity. Assuming a steady state condition, find a </a:t>
            </a:r>
            <a:r>
              <a:rPr lang="en-GB" sz="22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maximal flow </a:t>
            </a:r>
            <a:r>
              <a:rPr lang="en-GB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from one given city to the other</a:t>
            </a:r>
            <a:r>
              <a:rPr lang="hu-HU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</a:t>
            </a:r>
            <a:endParaRPr lang="en-GB" sz="2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3245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B67AF-56A7-4A46-83E4-A802DC9E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4" y="2346960"/>
            <a:ext cx="5274333" cy="2672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BC112-C4C3-4CCE-BBA6-4DD8487AFE52}"/>
              </a:ext>
            </a:extLst>
          </p:cNvPr>
          <p:cNvSpPr txBox="1"/>
          <p:nvPr/>
        </p:nvSpPr>
        <p:spPr>
          <a:xfrm>
            <a:off x="3343625" y="1487791"/>
            <a:ext cx="873534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G(V,E)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directed edges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network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target or sink)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</a:t>
            </a:r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MAXIMUM FLOW PROBLEM IS TO FIND A FEASIBLE</a:t>
            </a:r>
          </a:p>
          <a:p>
            <a:pPr algn="ctr"/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FLOW FROM s TO t THAT IS MAXIMUM !!!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         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flow of water in pipes or flow of cars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    in the traffic where edges are the streets and roads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4673D-5966-4AB0-B7A9-BF9DEC1B1A44}"/>
              </a:ext>
            </a:extLst>
          </p:cNvPr>
          <p:cNvSpPr txBox="1"/>
          <p:nvPr/>
        </p:nvSpPr>
        <p:spPr>
          <a:xfrm>
            <a:off x="6122" y="5447714"/>
            <a:ext cx="2334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flow is coming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POSITIVE DIVERGENCE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9A29E27-02D0-4197-ACA2-B6F1684D7D2B}"/>
              </a:ext>
            </a:extLst>
          </p:cNvPr>
          <p:cNvSpPr/>
          <p:nvPr/>
        </p:nvSpPr>
        <p:spPr>
          <a:xfrm rot="5400000">
            <a:off x="793505" y="4390097"/>
            <a:ext cx="474980" cy="12827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6A17C-54F8-4AEE-9932-E1778B68C947}"/>
              </a:ext>
            </a:extLst>
          </p:cNvPr>
          <p:cNvSpPr txBox="1"/>
          <p:nvPr/>
        </p:nvSpPr>
        <p:spPr>
          <a:xfrm>
            <a:off x="4607436" y="5447714"/>
            <a:ext cx="2417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flow is heading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sink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NEGATIVE DIVERGENCE</a:t>
            </a:r>
            <a:endParaRPr lang="en-GB" b="1" i="1" dirty="0">
              <a:solidFill>
                <a:srgbClr val="FF9999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843622C-6229-4F30-9F7D-C83792B33B02}"/>
              </a:ext>
            </a:extLst>
          </p:cNvPr>
          <p:cNvSpPr/>
          <p:nvPr/>
        </p:nvSpPr>
        <p:spPr>
          <a:xfrm rot="5400000">
            <a:off x="5578865" y="4390097"/>
            <a:ext cx="474980" cy="12827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50479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B67AF-56A7-4A46-83E4-A802DC9E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4" y="2346960"/>
            <a:ext cx="5274333" cy="2672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4673D-5966-4AB0-B7A9-BF9DEC1B1A44}"/>
              </a:ext>
            </a:extLst>
          </p:cNvPr>
          <p:cNvSpPr txBox="1"/>
          <p:nvPr/>
        </p:nvSpPr>
        <p:spPr>
          <a:xfrm>
            <a:off x="6122" y="5447714"/>
            <a:ext cx="2334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flow is coming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POSITIVE DIVERGENCE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9A29E27-02D0-4197-ACA2-B6F1684D7D2B}"/>
              </a:ext>
            </a:extLst>
          </p:cNvPr>
          <p:cNvSpPr/>
          <p:nvPr/>
        </p:nvSpPr>
        <p:spPr>
          <a:xfrm rot="5400000">
            <a:off x="793505" y="4390097"/>
            <a:ext cx="474980" cy="12827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6A17C-54F8-4AEE-9932-E1778B68C947}"/>
              </a:ext>
            </a:extLst>
          </p:cNvPr>
          <p:cNvSpPr txBox="1"/>
          <p:nvPr/>
        </p:nvSpPr>
        <p:spPr>
          <a:xfrm>
            <a:off x="4607436" y="5447714"/>
            <a:ext cx="2417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flow is heading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sink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NEGATIVE DIVERGENCE</a:t>
            </a:r>
            <a:endParaRPr lang="en-GB" b="1" i="1" dirty="0">
              <a:solidFill>
                <a:srgbClr val="FF9999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843622C-6229-4F30-9F7D-C83792B33B02}"/>
              </a:ext>
            </a:extLst>
          </p:cNvPr>
          <p:cNvSpPr/>
          <p:nvPr/>
        </p:nvSpPr>
        <p:spPr>
          <a:xfrm rot="5400000">
            <a:off x="5578865" y="4390097"/>
            <a:ext cx="474980" cy="12827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F9471-C052-4D45-9ED5-5EA835417D7E}"/>
              </a:ext>
            </a:extLst>
          </p:cNvPr>
          <p:cNvSpPr txBox="1"/>
          <p:nvPr/>
        </p:nvSpPr>
        <p:spPr>
          <a:xfrm>
            <a:off x="7145288" y="1710402"/>
            <a:ext cx="42965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assign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c(u,v)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capacity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every edge which is the maximum flow to that given edge (for example pipe or road)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assign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f(u,v) flow value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every edge which is the actual flow. For example: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gallon of water/seconds that’s a flow </a:t>
            </a:r>
          </a:p>
        </p:txBody>
      </p:sp>
    </p:spTree>
    <p:extLst>
      <p:ext uri="{BB962C8B-B14F-4D97-AF65-F5344CB8AC3E}">
        <p14:creationId xmlns:p14="http://schemas.microsoft.com/office/powerpoint/2010/main" val="391735369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CF7CD7-514E-4C1A-BC4C-C0182860656E}"/>
              </a:ext>
            </a:extLst>
          </p:cNvPr>
          <p:cNvSpPr/>
          <p:nvPr/>
        </p:nvSpPr>
        <p:spPr>
          <a:xfrm>
            <a:off x="2705579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0DA97-DD78-460E-B1E4-FB90E697A40A}"/>
              </a:ext>
            </a:extLst>
          </p:cNvPr>
          <p:cNvSpPr/>
          <p:nvPr/>
        </p:nvSpPr>
        <p:spPr>
          <a:xfrm>
            <a:off x="4431406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EF3E94-72FB-4818-84AD-BCBEC22E47DC}"/>
              </a:ext>
            </a:extLst>
          </p:cNvPr>
          <p:cNvSpPr/>
          <p:nvPr/>
        </p:nvSpPr>
        <p:spPr>
          <a:xfrm>
            <a:off x="6733882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195ED4-383D-4B53-B1D7-FE68D03A80D9}"/>
              </a:ext>
            </a:extLst>
          </p:cNvPr>
          <p:cNvSpPr/>
          <p:nvPr/>
        </p:nvSpPr>
        <p:spPr>
          <a:xfrm>
            <a:off x="4427286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9E7A57-339F-467E-8D7C-014140BEE7BE}"/>
              </a:ext>
            </a:extLst>
          </p:cNvPr>
          <p:cNvSpPr/>
          <p:nvPr/>
        </p:nvSpPr>
        <p:spPr>
          <a:xfrm>
            <a:off x="6733882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5FB122-2DCC-4E59-BE03-DF0E965D4E6D}"/>
              </a:ext>
            </a:extLst>
          </p:cNvPr>
          <p:cNvSpPr/>
          <p:nvPr/>
        </p:nvSpPr>
        <p:spPr>
          <a:xfrm>
            <a:off x="8447354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44675-AB5E-4362-8299-659FE3FD6788}"/>
              </a:ext>
            </a:extLst>
          </p:cNvPr>
          <p:cNvSpPr/>
          <p:nvPr/>
        </p:nvSpPr>
        <p:spPr>
          <a:xfrm>
            <a:off x="4427286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EFE7AF-571F-4FAD-A444-3421A8E4FC59}"/>
              </a:ext>
            </a:extLst>
          </p:cNvPr>
          <p:cNvSpPr/>
          <p:nvPr/>
        </p:nvSpPr>
        <p:spPr>
          <a:xfrm>
            <a:off x="6733882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4457F-3D48-4DA4-91B8-C82F875C11CF}"/>
              </a:ext>
            </a:extLst>
          </p:cNvPr>
          <p:cNvCxnSpPr>
            <a:cxnSpLocks/>
          </p:cNvCxnSpPr>
          <p:nvPr/>
        </p:nvCxnSpPr>
        <p:spPr>
          <a:xfrm flipV="1">
            <a:off x="3211566" y="2766176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2D394-9B22-4286-BE31-5146B778E0B5}"/>
              </a:ext>
            </a:extLst>
          </p:cNvPr>
          <p:cNvCxnSpPr>
            <a:cxnSpLocks/>
          </p:cNvCxnSpPr>
          <p:nvPr/>
        </p:nvCxnSpPr>
        <p:spPr>
          <a:xfrm>
            <a:off x="3298427" y="4010454"/>
            <a:ext cx="11285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5A9D87-C886-45CB-90D4-757A66BDA152}"/>
              </a:ext>
            </a:extLst>
          </p:cNvPr>
          <p:cNvCxnSpPr>
            <a:cxnSpLocks/>
          </p:cNvCxnSpPr>
          <p:nvPr/>
        </p:nvCxnSpPr>
        <p:spPr>
          <a:xfrm>
            <a:off x="3211566" y="4220155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817E6A-07D8-4738-AA13-5F0C433B981C}"/>
              </a:ext>
            </a:extLst>
          </p:cNvPr>
          <p:cNvCxnSpPr>
            <a:cxnSpLocks/>
          </p:cNvCxnSpPr>
          <p:nvPr/>
        </p:nvCxnSpPr>
        <p:spPr>
          <a:xfrm flipH="1">
            <a:off x="4724117" y="2853037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273A4B-7CEE-4536-BE08-84FF814EFB39}"/>
              </a:ext>
            </a:extLst>
          </p:cNvPr>
          <p:cNvCxnSpPr>
            <a:cxnSpLocks/>
          </p:cNvCxnSpPr>
          <p:nvPr/>
        </p:nvCxnSpPr>
        <p:spPr>
          <a:xfrm>
            <a:off x="4724117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DFE120-2AA9-495F-B55F-4797410BF5A9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020410" y="5373816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D280-34F1-4912-B3EE-035F45E90418}"/>
              </a:ext>
            </a:extLst>
          </p:cNvPr>
          <p:cNvCxnSpPr>
            <a:cxnSpLocks/>
          </p:cNvCxnSpPr>
          <p:nvPr/>
        </p:nvCxnSpPr>
        <p:spPr>
          <a:xfrm>
            <a:off x="5020134" y="4010454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73CC4-9B7F-4D1C-A7E8-3385EF4C8420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10A1B-0DE8-4BEE-B0EA-FE9357BAE9E5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96213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40489F-42C9-4C63-9F60-D6B0AF06C03B}"/>
              </a:ext>
            </a:extLst>
          </p:cNvPr>
          <p:cNvCxnSpPr>
            <a:cxnSpLocks/>
          </p:cNvCxnSpPr>
          <p:nvPr/>
        </p:nvCxnSpPr>
        <p:spPr>
          <a:xfrm flipH="1" flipV="1">
            <a:off x="4933273" y="4220155"/>
            <a:ext cx="1887194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FC348-9CA4-43B3-9342-AE686A968DFA}"/>
              </a:ext>
            </a:extLst>
          </p:cNvPr>
          <p:cNvCxnSpPr>
            <a:cxnSpLocks/>
          </p:cNvCxnSpPr>
          <p:nvPr/>
        </p:nvCxnSpPr>
        <p:spPr>
          <a:xfrm>
            <a:off x="7030168" y="2853037"/>
            <a:ext cx="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BB44A6-FDC9-46B5-89CD-3A9AC0EDB50E}"/>
              </a:ext>
            </a:extLst>
          </p:cNvPr>
          <p:cNvCxnSpPr>
            <a:cxnSpLocks/>
          </p:cNvCxnSpPr>
          <p:nvPr/>
        </p:nvCxnSpPr>
        <p:spPr>
          <a:xfrm>
            <a:off x="7030168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CEA73-248C-47D3-8979-0CCC07075260}"/>
              </a:ext>
            </a:extLst>
          </p:cNvPr>
          <p:cNvCxnSpPr>
            <a:cxnSpLocks/>
          </p:cNvCxnSpPr>
          <p:nvPr/>
        </p:nvCxnSpPr>
        <p:spPr>
          <a:xfrm>
            <a:off x="7326730" y="4010454"/>
            <a:ext cx="112034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BABF9-ECA8-4360-A400-277EEF6B135B}"/>
              </a:ext>
            </a:extLst>
          </p:cNvPr>
          <p:cNvCxnSpPr>
            <a:stCxn id="20" idx="6"/>
            <a:endCxn id="18" idx="3"/>
          </p:cNvCxnSpPr>
          <p:nvPr/>
        </p:nvCxnSpPr>
        <p:spPr>
          <a:xfrm flipV="1">
            <a:off x="7327006" y="4220155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6A2656-C86D-47D1-AF75-8BAE2B2185EA}"/>
              </a:ext>
            </a:extLst>
          </p:cNvPr>
          <p:cNvCxnSpPr>
            <a:cxnSpLocks/>
          </p:cNvCxnSpPr>
          <p:nvPr/>
        </p:nvCxnSpPr>
        <p:spPr>
          <a:xfrm>
            <a:off x="7326730" y="2556475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BE0590-121D-41BD-9FC5-ED489E4675BB}"/>
              </a:ext>
            </a:extLst>
          </p:cNvPr>
          <p:cNvSpPr txBox="1"/>
          <p:nvPr/>
        </p:nvSpPr>
        <p:spPr>
          <a:xfrm>
            <a:off x="3416074" y="296376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AF2071-3820-40EE-9002-9E2F13F0D1BD}"/>
              </a:ext>
            </a:extLst>
          </p:cNvPr>
          <p:cNvSpPr txBox="1"/>
          <p:nvPr/>
        </p:nvSpPr>
        <p:spPr>
          <a:xfrm>
            <a:off x="3640337" y="3685147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53636D-8A91-472C-809B-3D949C350ADA}"/>
              </a:ext>
            </a:extLst>
          </p:cNvPr>
          <p:cNvSpPr txBox="1"/>
          <p:nvPr/>
        </p:nvSpPr>
        <p:spPr>
          <a:xfrm>
            <a:off x="3416074" y="469213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B8BCA-3CF2-422D-849B-86412399ABA5}"/>
              </a:ext>
            </a:extLst>
          </p:cNvPr>
          <p:cNvSpPr txBox="1"/>
          <p:nvPr/>
        </p:nvSpPr>
        <p:spPr>
          <a:xfrm>
            <a:off x="5526673" y="540059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B80D0-5A8D-462F-A536-2638799219F6}"/>
              </a:ext>
            </a:extLst>
          </p:cNvPr>
          <p:cNvSpPr txBox="1"/>
          <p:nvPr/>
        </p:nvSpPr>
        <p:spPr>
          <a:xfrm>
            <a:off x="5922681" y="4468888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CBAE6-A982-4EBC-96A1-365035E66F4E}"/>
              </a:ext>
            </a:extLst>
          </p:cNvPr>
          <p:cNvSpPr txBox="1"/>
          <p:nvPr/>
        </p:nvSpPr>
        <p:spPr>
          <a:xfrm>
            <a:off x="5555869" y="3693572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DD229E-06C5-420B-820D-77884334407D}"/>
              </a:ext>
            </a:extLst>
          </p:cNvPr>
          <p:cNvSpPr txBox="1"/>
          <p:nvPr/>
        </p:nvSpPr>
        <p:spPr>
          <a:xfrm>
            <a:off x="5902361" y="294575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6A85C-8544-4E13-8E58-2C790C78E8F7}"/>
              </a:ext>
            </a:extLst>
          </p:cNvPr>
          <p:cNvSpPr txBox="1"/>
          <p:nvPr/>
        </p:nvSpPr>
        <p:spPr>
          <a:xfrm>
            <a:off x="5638693" y="2237580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17F91-5C82-4C9A-9A18-BF897E6D5366}"/>
              </a:ext>
            </a:extLst>
          </p:cNvPr>
          <p:cNvSpPr txBox="1"/>
          <p:nvPr/>
        </p:nvSpPr>
        <p:spPr>
          <a:xfrm>
            <a:off x="7791909" y="287083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6A20A5-60F3-4E4F-AD62-E3D1884D0DA0}"/>
              </a:ext>
            </a:extLst>
          </p:cNvPr>
          <p:cNvSpPr txBox="1"/>
          <p:nvPr/>
        </p:nvSpPr>
        <p:spPr>
          <a:xfrm>
            <a:off x="7009720" y="311503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CA276-5B5C-4C13-9DF6-4D1876ECC591}"/>
              </a:ext>
            </a:extLst>
          </p:cNvPr>
          <p:cNvSpPr txBox="1"/>
          <p:nvPr/>
        </p:nvSpPr>
        <p:spPr>
          <a:xfrm>
            <a:off x="7538778" y="370546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9173B-A020-43AE-A9C7-ECAD663B8063}"/>
              </a:ext>
            </a:extLst>
          </p:cNvPr>
          <p:cNvSpPr txBox="1"/>
          <p:nvPr/>
        </p:nvSpPr>
        <p:spPr>
          <a:xfrm>
            <a:off x="7833269" y="479698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E7667-C0CB-4FE9-9D16-B9A496038C93}"/>
              </a:ext>
            </a:extLst>
          </p:cNvPr>
          <p:cNvSpPr txBox="1"/>
          <p:nvPr/>
        </p:nvSpPr>
        <p:spPr>
          <a:xfrm>
            <a:off x="7009720" y="447142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7511D9-5CBB-445F-B3C1-ECB65A390082}"/>
              </a:ext>
            </a:extLst>
          </p:cNvPr>
          <p:cNvSpPr txBox="1"/>
          <p:nvPr/>
        </p:nvSpPr>
        <p:spPr>
          <a:xfrm>
            <a:off x="4716165" y="3097825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20A45-1520-4910-B68A-B53884E5155E}"/>
              </a:ext>
            </a:extLst>
          </p:cNvPr>
          <p:cNvSpPr txBox="1"/>
          <p:nvPr/>
        </p:nvSpPr>
        <p:spPr>
          <a:xfrm>
            <a:off x="4715968" y="4508209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1F0244-5A8A-404F-8B98-3421B2963F92}"/>
              </a:ext>
            </a:extLst>
          </p:cNvPr>
          <p:cNvSpPr txBox="1"/>
          <p:nvPr/>
        </p:nvSpPr>
        <p:spPr>
          <a:xfrm>
            <a:off x="838200" y="142130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/ CAPACITY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20817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CF7CD7-514E-4C1A-BC4C-C0182860656E}"/>
              </a:ext>
            </a:extLst>
          </p:cNvPr>
          <p:cNvSpPr/>
          <p:nvPr/>
        </p:nvSpPr>
        <p:spPr>
          <a:xfrm>
            <a:off x="2705579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0DA97-DD78-460E-B1E4-FB90E697A40A}"/>
              </a:ext>
            </a:extLst>
          </p:cNvPr>
          <p:cNvSpPr/>
          <p:nvPr/>
        </p:nvSpPr>
        <p:spPr>
          <a:xfrm>
            <a:off x="4431406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EF3E94-72FB-4818-84AD-BCBEC22E47DC}"/>
              </a:ext>
            </a:extLst>
          </p:cNvPr>
          <p:cNvSpPr/>
          <p:nvPr/>
        </p:nvSpPr>
        <p:spPr>
          <a:xfrm>
            <a:off x="6733882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195ED4-383D-4B53-B1D7-FE68D03A80D9}"/>
              </a:ext>
            </a:extLst>
          </p:cNvPr>
          <p:cNvSpPr/>
          <p:nvPr/>
        </p:nvSpPr>
        <p:spPr>
          <a:xfrm>
            <a:off x="4427286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9E7A57-339F-467E-8D7C-014140BEE7BE}"/>
              </a:ext>
            </a:extLst>
          </p:cNvPr>
          <p:cNvSpPr/>
          <p:nvPr/>
        </p:nvSpPr>
        <p:spPr>
          <a:xfrm>
            <a:off x="6733882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5FB122-2DCC-4E59-BE03-DF0E965D4E6D}"/>
              </a:ext>
            </a:extLst>
          </p:cNvPr>
          <p:cNvSpPr/>
          <p:nvPr/>
        </p:nvSpPr>
        <p:spPr>
          <a:xfrm>
            <a:off x="8447354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44675-AB5E-4362-8299-659FE3FD6788}"/>
              </a:ext>
            </a:extLst>
          </p:cNvPr>
          <p:cNvSpPr/>
          <p:nvPr/>
        </p:nvSpPr>
        <p:spPr>
          <a:xfrm>
            <a:off x="4427286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EFE7AF-571F-4FAD-A444-3421A8E4FC59}"/>
              </a:ext>
            </a:extLst>
          </p:cNvPr>
          <p:cNvSpPr/>
          <p:nvPr/>
        </p:nvSpPr>
        <p:spPr>
          <a:xfrm>
            <a:off x="6733882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4457F-3D48-4DA4-91B8-C82F875C11CF}"/>
              </a:ext>
            </a:extLst>
          </p:cNvPr>
          <p:cNvCxnSpPr>
            <a:cxnSpLocks/>
          </p:cNvCxnSpPr>
          <p:nvPr/>
        </p:nvCxnSpPr>
        <p:spPr>
          <a:xfrm flipV="1">
            <a:off x="3211566" y="2766176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2D394-9B22-4286-BE31-5146B778E0B5}"/>
              </a:ext>
            </a:extLst>
          </p:cNvPr>
          <p:cNvCxnSpPr>
            <a:cxnSpLocks/>
          </p:cNvCxnSpPr>
          <p:nvPr/>
        </p:nvCxnSpPr>
        <p:spPr>
          <a:xfrm>
            <a:off x="3298427" y="4010454"/>
            <a:ext cx="11285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5A9D87-C886-45CB-90D4-757A66BDA152}"/>
              </a:ext>
            </a:extLst>
          </p:cNvPr>
          <p:cNvCxnSpPr>
            <a:cxnSpLocks/>
          </p:cNvCxnSpPr>
          <p:nvPr/>
        </p:nvCxnSpPr>
        <p:spPr>
          <a:xfrm>
            <a:off x="3211566" y="4220155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817E6A-07D8-4738-AA13-5F0C433B981C}"/>
              </a:ext>
            </a:extLst>
          </p:cNvPr>
          <p:cNvCxnSpPr>
            <a:cxnSpLocks/>
          </p:cNvCxnSpPr>
          <p:nvPr/>
        </p:nvCxnSpPr>
        <p:spPr>
          <a:xfrm flipH="1">
            <a:off x="4724117" y="2853037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273A4B-7CEE-4536-BE08-84FF814EFB39}"/>
              </a:ext>
            </a:extLst>
          </p:cNvPr>
          <p:cNvCxnSpPr>
            <a:cxnSpLocks/>
          </p:cNvCxnSpPr>
          <p:nvPr/>
        </p:nvCxnSpPr>
        <p:spPr>
          <a:xfrm>
            <a:off x="4724117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DFE120-2AA9-495F-B55F-4797410BF5A9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020410" y="5373816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D280-34F1-4912-B3EE-035F45E90418}"/>
              </a:ext>
            </a:extLst>
          </p:cNvPr>
          <p:cNvCxnSpPr>
            <a:cxnSpLocks/>
          </p:cNvCxnSpPr>
          <p:nvPr/>
        </p:nvCxnSpPr>
        <p:spPr>
          <a:xfrm>
            <a:off x="5020134" y="4010454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73CC4-9B7F-4D1C-A7E8-3385EF4C8420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10A1B-0DE8-4BEE-B0EA-FE9357BAE9E5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96213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40489F-42C9-4C63-9F60-D6B0AF06C03B}"/>
              </a:ext>
            </a:extLst>
          </p:cNvPr>
          <p:cNvCxnSpPr>
            <a:cxnSpLocks/>
          </p:cNvCxnSpPr>
          <p:nvPr/>
        </p:nvCxnSpPr>
        <p:spPr>
          <a:xfrm flipH="1" flipV="1">
            <a:off x="4933273" y="4220155"/>
            <a:ext cx="1887194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FC348-9CA4-43B3-9342-AE686A968DFA}"/>
              </a:ext>
            </a:extLst>
          </p:cNvPr>
          <p:cNvCxnSpPr>
            <a:cxnSpLocks/>
          </p:cNvCxnSpPr>
          <p:nvPr/>
        </p:nvCxnSpPr>
        <p:spPr>
          <a:xfrm>
            <a:off x="7030168" y="2853037"/>
            <a:ext cx="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BB44A6-FDC9-46B5-89CD-3A9AC0EDB50E}"/>
              </a:ext>
            </a:extLst>
          </p:cNvPr>
          <p:cNvCxnSpPr>
            <a:cxnSpLocks/>
          </p:cNvCxnSpPr>
          <p:nvPr/>
        </p:nvCxnSpPr>
        <p:spPr>
          <a:xfrm>
            <a:off x="7030168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CEA73-248C-47D3-8979-0CCC07075260}"/>
              </a:ext>
            </a:extLst>
          </p:cNvPr>
          <p:cNvCxnSpPr>
            <a:cxnSpLocks/>
          </p:cNvCxnSpPr>
          <p:nvPr/>
        </p:nvCxnSpPr>
        <p:spPr>
          <a:xfrm>
            <a:off x="7326730" y="4010454"/>
            <a:ext cx="112034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BABF9-ECA8-4360-A400-277EEF6B135B}"/>
              </a:ext>
            </a:extLst>
          </p:cNvPr>
          <p:cNvCxnSpPr>
            <a:stCxn id="20" idx="6"/>
            <a:endCxn id="18" idx="3"/>
          </p:cNvCxnSpPr>
          <p:nvPr/>
        </p:nvCxnSpPr>
        <p:spPr>
          <a:xfrm flipV="1">
            <a:off x="7327006" y="4220155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6A2656-C86D-47D1-AF75-8BAE2B2185EA}"/>
              </a:ext>
            </a:extLst>
          </p:cNvPr>
          <p:cNvCxnSpPr>
            <a:cxnSpLocks/>
          </p:cNvCxnSpPr>
          <p:nvPr/>
        </p:nvCxnSpPr>
        <p:spPr>
          <a:xfrm>
            <a:off x="7326730" y="2556475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BE0590-121D-41BD-9FC5-ED489E4675BB}"/>
              </a:ext>
            </a:extLst>
          </p:cNvPr>
          <p:cNvSpPr txBox="1"/>
          <p:nvPr/>
        </p:nvSpPr>
        <p:spPr>
          <a:xfrm>
            <a:off x="3416074" y="296376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AF2071-3820-40EE-9002-9E2F13F0D1BD}"/>
              </a:ext>
            </a:extLst>
          </p:cNvPr>
          <p:cNvSpPr txBox="1"/>
          <p:nvPr/>
        </p:nvSpPr>
        <p:spPr>
          <a:xfrm>
            <a:off x="3640337" y="3685147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53636D-8A91-472C-809B-3D949C350ADA}"/>
              </a:ext>
            </a:extLst>
          </p:cNvPr>
          <p:cNvSpPr txBox="1"/>
          <p:nvPr/>
        </p:nvSpPr>
        <p:spPr>
          <a:xfrm>
            <a:off x="3416074" y="469213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B8BCA-3CF2-422D-849B-86412399ABA5}"/>
              </a:ext>
            </a:extLst>
          </p:cNvPr>
          <p:cNvSpPr txBox="1"/>
          <p:nvPr/>
        </p:nvSpPr>
        <p:spPr>
          <a:xfrm>
            <a:off x="5526673" y="540059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B80D0-5A8D-462F-A536-2638799219F6}"/>
              </a:ext>
            </a:extLst>
          </p:cNvPr>
          <p:cNvSpPr txBox="1"/>
          <p:nvPr/>
        </p:nvSpPr>
        <p:spPr>
          <a:xfrm>
            <a:off x="5922681" y="4468888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CBAE6-A982-4EBC-96A1-365035E66F4E}"/>
              </a:ext>
            </a:extLst>
          </p:cNvPr>
          <p:cNvSpPr txBox="1"/>
          <p:nvPr/>
        </p:nvSpPr>
        <p:spPr>
          <a:xfrm>
            <a:off x="5555869" y="3693572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DD229E-06C5-420B-820D-77884334407D}"/>
              </a:ext>
            </a:extLst>
          </p:cNvPr>
          <p:cNvSpPr txBox="1"/>
          <p:nvPr/>
        </p:nvSpPr>
        <p:spPr>
          <a:xfrm>
            <a:off x="5902361" y="294575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6A85C-8544-4E13-8E58-2C790C78E8F7}"/>
              </a:ext>
            </a:extLst>
          </p:cNvPr>
          <p:cNvSpPr txBox="1"/>
          <p:nvPr/>
        </p:nvSpPr>
        <p:spPr>
          <a:xfrm>
            <a:off x="5638693" y="2237580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17F91-5C82-4C9A-9A18-BF897E6D5366}"/>
              </a:ext>
            </a:extLst>
          </p:cNvPr>
          <p:cNvSpPr txBox="1"/>
          <p:nvPr/>
        </p:nvSpPr>
        <p:spPr>
          <a:xfrm>
            <a:off x="7791909" y="287083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6A20A5-60F3-4E4F-AD62-E3D1884D0DA0}"/>
              </a:ext>
            </a:extLst>
          </p:cNvPr>
          <p:cNvSpPr txBox="1"/>
          <p:nvPr/>
        </p:nvSpPr>
        <p:spPr>
          <a:xfrm>
            <a:off x="7009720" y="311503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CA276-5B5C-4C13-9DF6-4D1876ECC591}"/>
              </a:ext>
            </a:extLst>
          </p:cNvPr>
          <p:cNvSpPr txBox="1"/>
          <p:nvPr/>
        </p:nvSpPr>
        <p:spPr>
          <a:xfrm>
            <a:off x="7538778" y="370546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9173B-A020-43AE-A9C7-ECAD663B8063}"/>
              </a:ext>
            </a:extLst>
          </p:cNvPr>
          <p:cNvSpPr txBox="1"/>
          <p:nvPr/>
        </p:nvSpPr>
        <p:spPr>
          <a:xfrm>
            <a:off x="7833269" y="479698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E7667-C0CB-4FE9-9D16-B9A496038C93}"/>
              </a:ext>
            </a:extLst>
          </p:cNvPr>
          <p:cNvSpPr txBox="1"/>
          <p:nvPr/>
        </p:nvSpPr>
        <p:spPr>
          <a:xfrm>
            <a:off x="7009720" y="447142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7511D9-5CBB-445F-B3C1-ECB65A390082}"/>
              </a:ext>
            </a:extLst>
          </p:cNvPr>
          <p:cNvSpPr txBox="1"/>
          <p:nvPr/>
        </p:nvSpPr>
        <p:spPr>
          <a:xfrm>
            <a:off x="4716165" y="3097825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20A45-1520-4910-B68A-B53884E5155E}"/>
              </a:ext>
            </a:extLst>
          </p:cNvPr>
          <p:cNvSpPr txBox="1"/>
          <p:nvPr/>
        </p:nvSpPr>
        <p:spPr>
          <a:xfrm>
            <a:off x="4715968" y="4508209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24305-A90E-4A1B-9095-D223C73F7FBB}"/>
              </a:ext>
            </a:extLst>
          </p:cNvPr>
          <p:cNvSpPr txBox="1"/>
          <p:nvPr/>
        </p:nvSpPr>
        <p:spPr>
          <a:xfrm>
            <a:off x="838200" y="142130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FLOW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CAPACITY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1113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CF7CD7-514E-4C1A-BC4C-C0182860656E}"/>
              </a:ext>
            </a:extLst>
          </p:cNvPr>
          <p:cNvSpPr/>
          <p:nvPr/>
        </p:nvSpPr>
        <p:spPr>
          <a:xfrm>
            <a:off x="2705579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0DA97-DD78-460E-B1E4-FB90E697A40A}"/>
              </a:ext>
            </a:extLst>
          </p:cNvPr>
          <p:cNvSpPr/>
          <p:nvPr/>
        </p:nvSpPr>
        <p:spPr>
          <a:xfrm>
            <a:off x="4431406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EF3E94-72FB-4818-84AD-BCBEC22E47DC}"/>
              </a:ext>
            </a:extLst>
          </p:cNvPr>
          <p:cNvSpPr/>
          <p:nvPr/>
        </p:nvSpPr>
        <p:spPr>
          <a:xfrm>
            <a:off x="6733882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195ED4-383D-4B53-B1D7-FE68D03A80D9}"/>
              </a:ext>
            </a:extLst>
          </p:cNvPr>
          <p:cNvSpPr/>
          <p:nvPr/>
        </p:nvSpPr>
        <p:spPr>
          <a:xfrm>
            <a:off x="4427286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9E7A57-339F-467E-8D7C-014140BEE7BE}"/>
              </a:ext>
            </a:extLst>
          </p:cNvPr>
          <p:cNvSpPr/>
          <p:nvPr/>
        </p:nvSpPr>
        <p:spPr>
          <a:xfrm>
            <a:off x="6733882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5FB122-2DCC-4E59-BE03-DF0E965D4E6D}"/>
              </a:ext>
            </a:extLst>
          </p:cNvPr>
          <p:cNvSpPr/>
          <p:nvPr/>
        </p:nvSpPr>
        <p:spPr>
          <a:xfrm>
            <a:off x="8447354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44675-AB5E-4362-8299-659FE3FD6788}"/>
              </a:ext>
            </a:extLst>
          </p:cNvPr>
          <p:cNvSpPr/>
          <p:nvPr/>
        </p:nvSpPr>
        <p:spPr>
          <a:xfrm>
            <a:off x="4427286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EFE7AF-571F-4FAD-A444-3421A8E4FC59}"/>
              </a:ext>
            </a:extLst>
          </p:cNvPr>
          <p:cNvSpPr/>
          <p:nvPr/>
        </p:nvSpPr>
        <p:spPr>
          <a:xfrm>
            <a:off x="6733882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4457F-3D48-4DA4-91B8-C82F875C11CF}"/>
              </a:ext>
            </a:extLst>
          </p:cNvPr>
          <p:cNvCxnSpPr>
            <a:cxnSpLocks/>
          </p:cNvCxnSpPr>
          <p:nvPr/>
        </p:nvCxnSpPr>
        <p:spPr>
          <a:xfrm flipV="1">
            <a:off x="3211566" y="2766176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2D394-9B22-4286-BE31-5146B778E0B5}"/>
              </a:ext>
            </a:extLst>
          </p:cNvPr>
          <p:cNvCxnSpPr>
            <a:cxnSpLocks/>
          </p:cNvCxnSpPr>
          <p:nvPr/>
        </p:nvCxnSpPr>
        <p:spPr>
          <a:xfrm>
            <a:off x="3298427" y="4010454"/>
            <a:ext cx="11285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5A9D87-C886-45CB-90D4-757A66BDA152}"/>
              </a:ext>
            </a:extLst>
          </p:cNvPr>
          <p:cNvCxnSpPr>
            <a:cxnSpLocks/>
          </p:cNvCxnSpPr>
          <p:nvPr/>
        </p:nvCxnSpPr>
        <p:spPr>
          <a:xfrm>
            <a:off x="3211566" y="4220155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817E6A-07D8-4738-AA13-5F0C433B981C}"/>
              </a:ext>
            </a:extLst>
          </p:cNvPr>
          <p:cNvCxnSpPr>
            <a:cxnSpLocks/>
          </p:cNvCxnSpPr>
          <p:nvPr/>
        </p:nvCxnSpPr>
        <p:spPr>
          <a:xfrm flipH="1">
            <a:off x="4724117" y="2853037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273A4B-7CEE-4536-BE08-84FF814EFB39}"/>
              </a:ext>
            </a:extLst>
          </p:cNvPr>
          <p:cNvCxnSpPr>
            <a:cxnSpLocks/>
          </p:cNvCxnSpPr>
          <p:nvPr/>
        </p:nvCxnSpPr>
        <p:spPr>
          <a:xfrm>
            <a:off x="4724117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DFE120-2AA9-495F-B55F-4797410BF5A9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020410" y="5373816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D280-34F1-4912-B3EE-035F45E90418}"/>
              </a:ext>
            </a:extLst>
          </p:cNvPr>
          <p:cNvCxnSpPr>
            <a:cxnSpLocks/>
          </p:cNvCxnSpPr>
          <p:nvPr/>
        </p:nvCxnSpPr>
        <p:spPr>
          <a:xfrm>
            <a:off x="5020134" y="4010454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73CC4-9B7F-4D1C-A7E8-3385EF4C8420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10A1B-0DE8-4BEE-B0EA-FE9357BAE9E5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96213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40489F-42C9-4C63-9F60-D6B0AF06C03B}"/>
              </a:ext>
            </a:extLst>
          </p:cNvPr>
          <p:cNvCxnSpPr>
            <a:cxnSpLocks/>
          </p:cNvCxnSpPr>
          <p:nvPr/>
        </p:nvCxnSpPr>
        <p:spPr>
          <a:xfrm flipH="1" flipV="1">
            <a:off x="4933273" y="4220155"/>
            <a:ext cx="1887194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FC348-9CA4-43B3-9342-AE686A968DFA}"/>
              </a:ext>
            </a:extLst>
          </p:cNvPr>
          <p:cNvCxnSpPr>
            <a:cxnSpLocks/>
          </p:cNvCxnSpPr>
          <p:nvPr/>
        </p:nvCxnSpPr>
        <p:spPr>
          <a:xfrm>
            <a:off x="7030168" y="2853037"/>
            <a:ext cx="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BB44A6-FDC9-46B5-89CD-3A9AC0EDB50E}"/>
              </a:ext>
            </a:extLst>
          </p:cNvPr>
          <p:cNvCxnSpPr>
            <a:cxnSpLocks/>
          </p:cNvCxnSpPr>
          <p:nvPr/>
        </p:nvCxnSpPr>
        <p:spPr>
          <a:xfrm>
            <a:off x="7030168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CEA73-248C-47D3-8979-0CCC07075260}"/>
              </a:ext>
            </a:extLst>
          </p:cNvPr>
          <p:cNvCxnSpPr>
            <a:cxnSpLocks/>
          </p:cNvCxnSpPr>
          <p:nvPr/>
        </p:nvCxnSpPr>
        <p:spPr>
          <a:xfrm>
            <a:off x="7326730" y="4010454"/>
            <a:ext cx="112034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BABF9-ECA8-4360-A400-277EEF6B135B}"/>
              </a:ext>
            </a:extLst>
          </p:cNvPr>
          <p:cNvCxnSpPr>
            <a:stCxn id="20" idx="6"/>
            <a:endCxn id="18" idx="3"/>
          </p:cNvCxnSpPr>
          <p:nvPr/>
        </p:nvCxnSpPr>
        <p:spPr>
          <a:xfrm flipV="1">
            <a:off x="7327006" y="4220155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6A2656-C86D-47D1-AF75-8BAE2B2185EA}"/>
              </a:ext>
            </a:extLst>
          </p:cNvPr>
          <p:cNvCxnSpPr>
            <a:cxnSpLocks/>
          </p:cNvCxnSpPr>
          <p:nvPr/>
        </p:nvCxnSpPr>
        <p:spPr>
          <a:xfrm>
            <a:off x="7326730" y="2556475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BE0590-121D-41BD-9FC5-ED489E4675BB}"/>
              </a:ext>
            </a:extLst>
          </p:cNvPr>
          <p:cNvSpPr txBox="1"/>
          <p:nvPr/>
        </p:nvSpPr>
        <p:spPr>
          <a:xfrm>
            <a:off x="3416074" y="296376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10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AF2071-3820-40EE-9002-9E2F13F0D1BD}"/>
              </a:ext>
            </a:extLst>
          </p:cNvPr>
          <p:cNvSpPr txBox="1"/>
          <p:nvPr/>
        </p:nvSpPr>
        <p:spPr>
          <a:xfrm>
            <a:off x="3640337" y="3685147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53636D-8A91-472C-809B-3D949C350ADA}"/>
              </a:ext>
            </a:extLst>
          </p:cNvPr>
          <p:cNvSpPr txBox="1"/>
          <p:nvPr/>
        </p:nvSpPr>
        <p:spPr>
          <a:xfrm>
            <a:off x="3416074" y="469213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B8BCA-3CF2-422D-849B-86412399ABA5}"/>
              </a:ext>
            </a:extLst>
          </p:cNvPr>
          <p:cNvSpPr txBox="1"/>
          <p:nvPr/>
        </p:nvSpPr>
        <p:spPr>
          <a:xfrm>
            <a:off x="5526673" y="540059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16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B80D0-5A8D-462F-A536-2638799219F6}"/>
              </a:ext>
            </a:extLst>
          </p:cNvPr>
          <p:cNvSpPr txBox="1"/>
          <p:nvPr/>
        </p:nvSpPr>
        <p:spPr>
          <a:xfrm>
            <a:off x="5922681" y="4468888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6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CBAE6-A982-4EBC-96A1-365035E66F4E}"/>
              </a:ext>
            </a:extLst>
          </p:cNvPr>
          <p:cNvSpPr txBox="1"/>
          <p:nvPr/>
        </p:nvSpPr>
        <p:spPr>
          <a:xfrm>
            <a:off x="5555869" y="3693572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8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DD229E-06C5-420B-820D-77884334407D}"/>
              </a:ext>
            </a:extLst>
          </p:cNvPr>
          <p:cNvSpPr txBox="1"/>
          <p:nvPr/>
        </p:nvSpPr>
        <p:spPr>
          <a:xfrm>
            <a:off x="5902361" y="294575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6A85C-8544-4E13-8E58-2C790C78E8F7}"/>
              </a:ext>
            </a:extLst>
          </p:cNvPr>
          <p:cNvSpPr txBox="1"/>
          <p:nvPr/>
        </p:nvSpPr>
        <p:spPr>
          <a:xfrm>
            <a:off x="5638693" y="2237580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9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17F91-5C82-4C9A-9A18-BF897E6D5366}"/>
              </a:ext>
            </a:extLst>
          </p:cNvPr>
          <p:cNvSpPr txBox="1"/>
          <p:nvPr/>
        </p:nvSpPr>
        <p:spPr>
          <a:xfrm>
            <a:off x="7791909" y="287083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10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6A20A5-60F3-4E4F-AD62-E3D1884D0DA0}"/>
              </a:ext>
            </a:extLst>
          </p:cNvPr>
          <p:cNvSpPr txBox="1"/>
          <p:nvPr/>
        </p:nvSpPr>
        <p:spPr>
          <a:xfrm>
            <a:off x="7009720" y="311503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CA276-5B5C-4C13-9DF6-4D1876ECC591}"/>
              </a:ext>
            </a:extLst>
          </p:cNvPr>
          <p:cNvSpPr txBox="1"/>
          <p:nvPr/>
        </p:nvSpPr>
        <p:spPr>
          <a:xfrm>
            <a:off x="7538778" y="370546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10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9173B-A020-43AE-A9C7-ECAD663B8063}"/>
              </a:ext>
            </a:extLst>
          </p:cNvPr>
          <p:cNvSpPr txBox="1"/>
          <p:nvPr/>
        </p:nvSpPr>
        <p:spPr>
          <a:xfrm>
            <a:off x="7833269" y="479698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10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E7667-C0CB-4FE9-9D16-B9A496038C93}"/>
              </a:ext>
            </a:extLst>
          </p:cNvPr>
          <p:cNvSpPr txBox="1"/>
          <p:nvPr/>
        </p:nvSpPr>
        <p:spPr>
          <a:xfrm>
            <a:off x="7009720" y="447142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7511D9-5CBB-445F-B3C1-ECB65A390082}"/>
              </a:ext>
            </a:extLst>
          </p:cNvPr>
          <p:cNvSpPr txBox="1"/>
          <p:nvPr/>
        </p:nvSpPr>
        <p:spPr>
          <a:xfrm>
            <a:off x="4716165" y="3097825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4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20A45-1520-4910-B68A-B53884E5155E}"/>
              </a:ext>
            </a:extLst>
          </p:cNvPr>
          <p:cNvSpPr txBox="1"/>
          <p:nvPr/>
        </p:nvSpPr>
        <p:spPr>
          <a:xfrm>
            <a:off x="4715968" y="4508209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4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1F0244-5A8A-404F-8B98-3421B2963F92}"/>
              </a:ext>
            </a:extLst>
          </p:cNvPr>
          <p:cNvSpPr txBox="1"/>
          <p:nvPr/>
        </p:nvSpPr>
        <p:spPr>
          <a:xfrm>
            <a:off x="838200" y="142130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/ </a:t>
            </a:r>
            <a:r>
              <a:rPr lang="hu-HU" b="1" dirty="0">
                <a:solidFill>
                  <a:srgbClr val="FFC000"/>
                </a:solidFill>
              </a:rPr>
              <a:t>CAPACITY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9220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CF7CD7-514E-4C1A-BC4C-C0182860656E}"/>
              </a:ext>
            </a:extLst>
          </p:cNvPr>
          <p:cNvSpPr/>
          <p:nvPr/>
        </p:nvSpPr>
        <p:spPr>
          <a:xfrm>
            <a:off x="2705579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0DA97-DD78-460E-B1E4-FB90E697A40A}"/>
              </a:ext>
            </a:extLst>
          </p:cNvPr>
          <p:cNvSpPr/>
          <p:nvPr/>
        </p:nvSpPr>
        <p:spPr>
          <a:xfrm>
            <a:off x="4431406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EF3E94-72FB-4818-84AD-BCBEC22E47DC}"/>
              </a:ext>
            </a:extLst>
          </p:cNvPr>
          <p:cNvSpPr/>
          <p:nvPr/>
        </p:nvSpPr>
        <p:spPr>
          <a:xfrm>
            <a:off x="6733882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195ED4-383D-4B53-B1D7-FE68D03A80D9}"/>
              </a:ext>
            </a:extLst>
          </p:cNvPr>
          <p:cNvSpPr/>
          <p:nvPr/>
        </p:nvSpPr>
        <p:spPr>
          <a:xfrm>
            <a:off x="4427286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9E7A57-339F-467E-8D7C-014140BEE7BE}"/>
              </a:ext>
            </a:extLst>
          </p:cNvPr>
          <p:cNvSpPr/>
          <p:nvPr/>
        </p:nvSpPr>
        <p:spPr>
          <a:xfrm>
            <a:off x="6733882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5FB122-2DCC-4E59-BE03-DF0E965D4E6D}"/>
              </a:ext>
            </a:extLst>
          </p:cNvPr>
          <p:cNvSpPr/>
          <p:nvPr/>
        </p:nvSpPr>
        <p:spPr>
          <a:xfrm>
            <a:off x="8447354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44675-AB5E-4362-8299-659FE3FD6788}"/>
              </a:ext>
            </a:extLst>
          </p:cNvPr>
          <p:cNvSpPr/>
          <p:nvPr/>
        </p:nvSpPr>
        <p:spPr>
          <a:xfrm>
            <a:off x="4427286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EFE7AF-571F-4FAD-A444-3421A8E4FC59}"/>
              </a:ext>
            </a:extLst>
          </p:cNvPr>
          <p:cNvSpPr/>
          <p:nvPr/>
        </p:nvSpPr>
        <p:spPr>
          <a:xfrm>
            <a:off x="6733882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4457F-3D48-4DA4-91B8-C82F875C11CF}"/>
              </a:ext>
            </a:extLst>
          </p:cNvPr>
          <p:cNvCxnSpPr>
            <a:cxnSpLocks/>
          </p:cNvCxnSpPr>
          <p:nvPr/>
        </p:nvCxnSpPr>
        <p:spPr>
          <a:xfrm flipV="1">
            <a:off x="3211566" y="2766176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2D394-9B22-4286-BE31-5146B778E0B5}"/>
              </a:ext>
            </a:extLst>
          </p:cNvPr>
          <p:cNvCxnSpPr>
            <a:cxnSpLocks/>
          </p:cNvCxnSpPr>
          <p:nvPr/>
        </p:nvCxnSpPr>
        <p:spPr>
          <a:xfrm>
            <a:off x="3298427" y="4010454"/>
            <a:ext cx="11285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5A9D87-C886-45CB-90D4-757A66BDA152}"/>
              </a:ext>
            </a:extLst>
          </p:cNvPr>
          <p:cNvCxnSpPr>
            <a:cxnSpLocks/>
          </p:cNvCxnSpPr>
          <p:nvPr/>
        </p:nvCxnSpPr>
        <p:spPr>
          <a:xfrm>
            <a:off x="3211566" y="4220155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817E6A-07D8-4738-AA13-5F0C433B981C}"/>
              </a:ext>
            </a:extLst>
          </p:cNvPr>
          <p:cNvCxnSpPr>
            <a:cxnSpLocks/>
          </p:cNvCxnSpPr>
          <p:nvPr/>
        </p:nvCxnSpPr>
        <p:spPr>
          <a:xfrm flipH="1">
            <a:off x="4724117" y="2853037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273A4B-7CEE-4536-BE08-84FF814EFB39}"/>
              </a:ext>
            </a:extLst>
          </p:cNvPr>
          <p:cNvCxnSpPr>
            <a:cxnSpLocks/>
          </p:cNvCxnSpPr>
          <p:nvPr/>
        </p:nvCxnSpPr>
        <p:spPr>
          <a:xfrm>
            <a:off x="4724117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DFE120-2AA9-495F-B55F-4797410BF5A9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020410" y="5373816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D280-34F1-4912-B3EE-035F45E90418}"/>
              </a:ext>
            </a:extLst>
          </p:cNvPr>
          <p:cNvCxnSpPr>
            <a:cxnSpLocks/>
          </p:cNvCxnSpPr>
          <p:nvPr/>
        </p:nvCxnSpPr>
        <p:spPr>
          <a:xfrm>
            <a:off x="5020134" y="4010454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73CC4-9B7F-4D1C-A7E8-3385EF4C8420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10A1B-0DE8-4BEE-B0EA-FE9357BAE9E5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96213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40489F-42C9-4C63-9F60-D6B0AF06C03B}"/>
              </a:ext>
            </a:extLst>
          </p:cNvPr>
          <p:cNvCxnSpPr>
            <a:cxnSpLocks/>
          </p:cNvCxnSpPr>
          <p:nvPr/>
        </p:nvCxnSpPr>
        <p:spPr>
          <a:xfrm flipH="1" flipV="1">
            <a:off x="4933273" y="4220155"/>
            <a:ext cx="1887194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FC348-9CA4-43B3-9342-AE686A968DFA}"/>
              </a:ext>
            </a:extLst>
          </p:cNvPr>
          <p:cNvCxnSpPr>
            <a:cxnSpLocks/>
          </p:cNvCxnSpPr>
          <p:nvPr/>
        </p:nvCxnSpPr>
        <p:spPr>
          <a:xfrm>
            <a:off x="7030168" y="2853037"/>
            <a:ext cx="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BB44A6-FDC9-46B5-89CD-3A9AC0EDB50E}"/>
              </a:ext>
            </a:extLst>
          </p:cNvPr>
          <p:cNvCxnSpPr>
            <a:cxnSpLocks/>
          </p:cNvCxnSpPr>
          <p:nvPr/>
        </p:nvCxnSpPr>
        <p:spPr>
          <a:xfrm>
            <a:off x="7030168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CEA73-248C-47D3-8979-0CCC07075260}"/>
              </a:ext>
            </a:extLst>
          </p:cNvPr>
          <p:cNvCxnSpPr>
            <a:cxnSpLocks/>
          </p:cNvCxnSpPr>
          <p:nvPr/>
        </p:nvCxnSpPr>
        <p:spPr>
          <a:xfrm>
            <a:off x="7326730" y="4010454"/>
            <a:ext cx="112034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BABF9-ECA8-4360-A400-277EEF6B135B}"/>
              </a:ext>
            </a:extLst>
          </p:cNvPr>
          <p:cNvCxnSpPr>
            <a:stCxn id="20" idx="6"/>
            <a:endCxn id="18" idx="3"/>
          </p:cNvCxnSpPr>
          <p:nvPr/>
        </p:nvCxnSpPr>
        <p:spPr>
          <a:xfrm flipV="1">
            <a:off x="7327006" y="4220155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6A2656-C86D-47D1-AF75-8BAE2B2185EA}"/>
              </a:ext>
            </a:extLst>
          </p:cNvPr>
          <p:cNvCxnSpPr>
            <a:cxnSpLocks/>
          </p:cNvCxnSpPr>
          <p:nvPr/>
        </p:nvCxnSpPr>
        <p:spPr>
          <a:xfrm>
            <a:off x="7326730" y="2556475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BE0590-121D-41BD-9FC5-ED489E4675BB}"/>
              </a:ext>
            </a:extLst>
          </p:cNvPr>
          <p:cNvSpPr txBox="1"/>
          <p:nvPr/>
        </p:nvSpPr>
        <p:spPr>
          <a:xfrm>
            <a:off x="3416074" y="296376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AF2071-3820-40EE-9002-9E2F13F0D1BD}"/>
              </a:ext>
            </a:extLst>
          </p:cNvPr>
          <p:cNvSpPr txBox="1"/>
          <p:nvPr/>
        </p:nvSpPr>
        <p:spPr>
          <a:xfrm>
            <a:off x="3640337" y="3685147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53636D-8A91-472C-809B-3D949C350ADA}"/>
              </a:ext>
            </a:extLst>
          </p:cNvPr>
          <p:cNvSpPr txBox="1"/>
          <p:nvPr/>
        </p:nvSpPr>
        <p:spPr>
          <a:xfrm>
            <a:off x="3416074" y="469213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B8BCA-3CF2-422D-849B-86412399ABA5}"/>
              </a:ext>
            </a:extLst>
          </p:cNvPr>
          <p:cNvSpPr txBox="1"/>
          <p:nvPr/>
        </p:nvSpPr>
        <p:spPr>
          <a:xfrm>
            <a:off x="5526673" y="540059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B80D0-5A8D-462F-A536-2638799219F6}"/>
              </a:ext>
            </a:extLst>
          </p:cNvPr>
          <p:cNvSpPr txBox="1"/>
          <p:nvPr/>
        </p:nvSpPr>
        <p:spPr>
          <a:xfrm>
            <a:off x="5922681" y="4468888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CBAE6-A982-4EBC-96A1-365035E66F4E}"/>
              </a:ext>
            </a:extLst>
          </p:cNvPr>
          <p:cNvSpPr txBox="1"/>
          <p:nvPr/>
        </p:nvSpPr>
        <p:spPr>
          <a:xfrm>
            <a:off x="5555869" y="3693572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DD229E-06C5-420B-820D-77884334407D}"/>
              </a:ext>
            </a:extLst>
          </p:cNvPr>
          <p:cNvSpPr txBox="1"/>
          <p:nvPr/>
        </p:nvSpPr>
        <p:spPr>
          <a:xfrm>
            <a:off x="5902361" y="294575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6A85C-8544-4E13-8E58-2C790C78E8F7}"/>
              </a:ext>
            </a:extLst>
          </p:cNvPr>
          <p:cNvSpPr txBox="1"/>
          <p:nvPr/>
        </p:nvSpPr>
        <p:spPr>
          <a:xfrm>
            <a:off x="5638693" y="2237580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17F91-5C82-4C9A-9A18-BF897E6D5366}"/>
              </a:ext>
            </a:extLst>
          </p:cNvPr>
          <p:cNvSpPr txBox="1"/>
          <p:nvPr/>
        </p:nvSpPr>
        <p:spPr>
          <a:xfrm>
            <a:off x="7791909" y="287083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6A20A5-60F3-4E4F-AD62-E3D1884D0DA0}"/>
              </a:ext>
            </a:extLst>
          </p:cNvPr>
          <p:cNvSpPr txBox="1"/>
          <p:nvPr/>
        </p:nvSpPr>
        <p:spPr>
          <a:xfrm>
            <a:off x="7009720" y="311503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CA276-5B5C-4C13-9DF6-4D1876ECC591}"/>
              </a:ext>
            </a:extLst>
          </p:cNvPr>
          <p:cNvSpPr txBox="1"/>
          <p:nvPr/>
        </p:nvSpPr>
        <p:spPr>
          <a:xfrm>
            <a:off x="7538778" y="370546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9173B-A020-43AE-A9C7-ECAD663B8063}"/>
              </a:ext>
            </a:extLst>
          </p:cNvPr>
          <p:cNvSpPr txBox="1"/>
          <p:nvPr/>
        </p:nvSpPr>
        <p:spPr>
          <a:xfrm>
            <a:off x="7833269" y="479698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E7667-C0CB-4FE9-9D16-B9A496038C93}"/>
              </a:ext>
            </a:extLst>
          </p:cNvPr>
          <p:cNvSpPr txBox="1"/>
          <p:nvPr/>
        </p:nvSpPr>
        <p:spPr>
          <a:xfrm>
            <a:off x="7009720" y="447142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7511D9-5CBB-445F-B3C1-ECB65A390082}"/>
              </a:ext>
            </a:extLst>
          </p:cNvPr>
          <p:cNvSpPr txBox="1"/>
          <p:nvPr/>
        </p:nvSpPr>
        <p:spPr>
          <a:xfrm>
            <a:off x="4716165" y="3097825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20A45-1520-4910-B68A-B53884E5155E}"/>
              </a:ext>
            </a:extLst>
          </p:cNvPr>
          <p:cNvSpPr txBox="1"/>
          <p:nvPr/>
        </p:nvSpPr>
        <p:spPr>
          <a:xfrm>
            <a:off x="4715968" y="4508209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1F0244-5A8A-404F-8B98-3421B2963F92}"/>
              </a:ext>
            </a:extLst>
          </p:cNvPr>
          <p:cNvSpPr txBox="1"/>
          <p:nvPr/>
        </p:nvSpPr>
        <p:spPr>
          <a:xfrm>
            <a:off x="838200" y="142130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/ CAPACITY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785562-0AC2-4190-94DE-5046E0F90AA2}"/>
              </a:ext>
            </a:extLst>
          </p:cNvPr>
          <p:cNvSpPr txBox="1"/>
          <p:nvPr/>
        </p:nvSpPr>
        <p:spPr>
          <a:xfrm>
            <a:off x="2275884" y="5945797"/>
            <a:ext cx="7640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aim?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a flow network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find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maximum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21331120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Max Flow Properties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(Maximum Flow Problem)</a:t>
            </a:r>
          </a:p>
        </p:txBody>
      </p:sp>
    </p:spTree>
    <p:extLst>
      <p:ext uri="{BB962C8B-B14F-4D97-AF65-F5344CB8AC3E}">
        <p14:creationId xmlns:p14="http://schemas.microsoft.com/office/powerpoint/2010/main" val="227284656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30DA7C-73B9-408A-BFEB-A0D2BFE27D1E}"/>
              </a:ext>
            </a:extLst>
          </p:cNvPr>
          <p:cNvSpPr/>
          <p:nvPr/>
        </p:nvSpPr>
        <p:spPr>
          <a:xfrm>
            <a:off x="1635760" y="2466340"/>
            <a:ext cx="8920480" cy="2534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CAPACITY CONSTRAINT –</a:t>
            </a:r>
          </a:p>
          <a:p>
            <a:pPr algn="ctr"/>
            <a:endParaRPr lang="hu-HU" sz="2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all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vertexes in the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G(V,E)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network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graph,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f(u,v) ≤ c(u,v) 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the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f(u,v)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flow can not be greater than the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c(u,v)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capacity</a:t>
            </a:r>
            <a:r>
              <a:rPr lang="hu-HU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2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9826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30DA7C-73B9-408A-BFEB-A0D2BFE27D1E}"/>
                  </a:ext>
                </a:extLst>
              </p:cNvPr>
              <p:cNvSpPr/>
              <p:nvPr/>
            </p:nvSpPr>
            <p:spPr>
              <a:xfrm>
                <a:off x="1635760" y="2466340"/>
                <a:ext cx="8920480" cy="253492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2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– FLOW CONSERVATION –</a:t>
                </a:r>
              </a:p>
              <a:p>
                <a:pPr algn="ctr"/>
                <a:endParaRPr lang="hu-HU" sz="2200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all </a:t>
                </a:r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vertices (except for </a:t>
                </a:r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</a:t>
                </a:r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in the </a:t>
                </a:r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G(V,E)</a:t>
                </a:r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graph the flow income must be equal to the outgoing flow so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30DA7C-73B9-408A-BFEB-A0D2BFE27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760" y="2466340"/>
                <a:ext cx="8920480" cy="2534920"/>
              </a:xfrm>
              <a:prstGeom prst="roundRect">
                <a:avLst/>
              </a:prstGeom>
              <a:blipFill>
                <a:blip r:embed="rId2"/>
                <a:stretch>
                  <a:fillRect b="-15108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06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of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0AC26B39-FD31-4FC7-83FE-55D3F4AD7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66838"/>
            <a:ext cx="51558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2</a:t>
            </a:r>
            <a:r>
              <a:rPr lang="en-GB" altLang="en-US" sz="2200" b="1" dirty="0">
                <a:solidFill>
                  <a:srgbClr val="FFC000"/>
                </a:solidFill>
              </a:rPr>
              <a:t>.</a:t>
            </a:r>
            <a:r>
              <a:rPr lang="hu-HU" altLang="en-US" sz="2200" b="1" dirty="0">
                <a:solidFill>
                  <a:srgbClr val="FFC000"/>
                </a:solidFill>
              </a:rPr>
              <a:t>) GOOGLE’S PAGE RANK ALGORITHM</a:t>
            </a:r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92D44-325F-4479-A1F5-AB97516D9FA4}"/>
              </a:ext>
            </a:extLst>
          </p:cNvPr>
          <p:cNvSpPr txBox="1"/>
          <p:nvPr/>
        </p:nvSpPr>
        <p:spPr>
          <a:xfrm>
            <a:off x="1865867" y="1909763"/>
            <a:ext cx="8460265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Graph traversal algorithms (especially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breath-first search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) can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traverse huge networks such as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WWW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 this is how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Google’s Spider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crawls the web and keeps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	indexing the web pages (page rank calculation)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70463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30DA7C-73B9-408A-BFEB-A0D2BFE27D1E}"/>
              </a:ext>
            </a:extLst>
          </p:cNvPr>
          <p:cNvSpPr/>
          <p:nvPr/>
        </p:nvSpPr>
        <p:spPr>
          <a:xfrm>
            <a:off x="1635760" y="2466340"/>
            <a:ext cx="8920480" cy="2534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SKEW SYMMETRY –</a:t>
            </a:r>
          </a:p>
          <a:p>
            <a:pPr algn="ctr"/>
            <a:endParaRPr lang="hu-HU" sz="2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important when we want to prove the lemmas and theorems </a:t>
            </a:r>
          </a:p>
          <a:p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so for all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G(V,E)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network graph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f(u,v) = - f(v,u)</a:t>
            </a:r>
          </a:p>
        </p:txBody>
      </p:sp>
    </p:spTree>
    <p:extLst>
      <p:ext uri="{BB962C8B-B14F-4D97-AF65-F5344CB8AC3E}">
        <p14:creationId xmlns:p14="http://schemas.microsoft.com/office/powerpoint/2010/main" val="2435981001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30DA7C-73B9-408A-BFEB-A0D2BFE27D1E}"/>
                  </a:ext>
                </a:extLst>
              </p:cNvPr>
              <p:cNvSpPr/>
              <p:nvPr/>
            </p:nvSpPr>
            <p:spPr>
              <a:xfrm>
                <a:off x="1635760" y="2466340"/>
                <a:ext cx="8920480" cy="25349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2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– FLOW CONSTRAINTS –</a:t>
                </a:r>
              </a:p>
              <a:p>
                <a:pPr algn="ctr"/>
                <a:endParaRPr lang="hu-HU" sz="2200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flow leaving from the </a:t>
                </a:r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 </a:t>
                </a:r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source vertex must be equal to the flow arriving at the </a:t>
                </a:r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 </a:t>
                </a:r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target vertex so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/>
                      <m:e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  <m:sup/>
                          <m:e>
                            <m:r>
                              <a:rPr lang="hu-HU" sz="24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hu-HU" sz="2400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4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hu-HU" sz="24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sz="24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hu-HU" sz="2400" b="1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  </m:t>
                        </m:r>
                      </m:e>
                    </m:nary>
                  </m:oMath>
                </a14:m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  <a:p>
                <a:pPr algn="ctr"/>
                <a:endParaRPr lang="hu-HU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30DA7C-73B9-408A-BFEB-A0D2BFE27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760" y="2466340"/>
                <a:ext cx="8920480" cy="2534920"/>
              </a:xfrm>
              <a:prstGeom prst="roundRect">
                <a:avLst/>
              </a:prstGeom>
              <a:blipFill>
                <a:blip r:embed="rId2"/>
                <a:stretch>
                  <a:fillRect b="-7914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28599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794265-8E59-4EAC-B984-4DA107005854}"/>
              </a:ext>
            </a:extLst>
          </p:cNvPr>
          <p:cNvCxnSpPr>
            <a:cxnSpLocks/>
          </p:cNvCxnSpPr>
          <p:nvPr/>
        </p:nvCxnSpPr>
        <p:spPr>
          <a:xfrm>
            <a:off x="6037510" y="3199301"/>
            <a:ext cx="1430090" cy="9906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F50C71-A787-4CD3-ACB2-46A80AA419A1}"/>
              </a:ext>
            </a:extLst>
          </p:cNvPr>
          <p:cNvSpPr/>
          <p:nvPr/>
        </p:nvSpPr>
        <p:spPr>
          <a:xfrm>
            <a:off x="5535826" y="2740179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D212D2-F732-49BF-8DB9-EA02FA5D415E}"/>
              </a:ext>
            </a:extLst>
          </p:cNvPr>
          <p:cNvCxnSpPr>
            <a:endCxn id="4" idx="3"/>
          </p:cNvCxnSpPr>
          <p:nvPr/>
        </p:nvCxnSpPr>
        <p:spPr>
          <a:xfrm flipV="1">
            <a:off x="4316262" y="3246442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03656-922E-462E-A03C-BE5B01082ACD}"/>
              </a:ext>
            </a:extLst>
          </p:cNvPr>
          <p:cNvCxnSpPr>
            <a:stCxn id="4" idx="4"/>
          </p:cNvCxnSpPr>
          <p:nvPr/>
        </p:nvCxnSpPr>
        <p:spPr>
          <a:xfrm flipH="1">
            <a:off x="5828268" y="3333303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B2864-C966-4165-88E8-2ABA49A9E227}"/>
              </a:ext>
            </a:extLst>
          </p:cNvPr>
          <p:cNvCxnSpPr>
            <a:stCxn id="4" idx="6"/>
          </p:cNvCxnSpPr>
          <p:nvPr/>
        </p:nvCxnSpPr>
        <p:spPr>
          <a:xfrm>
            <a:off x="6128950" y="3036741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0C250F-D445-4815-9C35-6A9B9E512788}"/>
              </a:ext>
            </a:extLst>
          </p:cNvPr>
          <p:cNvSpPr txBox="1"/>
          <p:nvPr/>
        </p:nvSpPr>
        <p:spPr>
          <a:xfrm>
            <a:off x="4342004" y="3443121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3/10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FEB4A-CC19-4CCC-8075-66570D56A2D1}"/>
              </a:ext>
            </a:extLst>
          </p:cNvPr>
          <p:cNvSpPr txBox="1"/>
          <p:nvPr/>
        </p:nvSpPr>
        <p:spPr>
          <a:xfrm>
            <a:off x="6836447" y="3382775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1/15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3BA1D-9C8D-4AD8-839A-2E7D1D3A3D0E}"/>
              </a:ext>
            </a:extLst>
          </p:cNvPr>
          <p:cNvSpPr txBox="1"/>
          <p:nvPr/>
        </p:nvSpPr>
        <p:spPr>
          <a:xfrm>
            <a:off x="6635911" y="2646835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C769F-5FA5-4FE6-AA0B-85CD7992DF1F}"/>
              </a:ext>
            </a:extLst>
          </p:cNvPr>
          <p:cNvSpPr txBox="1"/>
          <p:nvPr/>
        </p:nvSpPr>
        <p:spPr>
          <a:xfrm>
            <a:off x="5795768" y="3567441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8806-95CE-4C70-A998-B2352BAEA18E}"/>
              </a:ext>
            </a:extLst>
          </p:cNvPr>
          <p:cNvSpPr/>
          <p:nvPr/>
        </p:nvSpPr>
        <p:spPr>
          <a:xfrm>
            <a:off x="7838302" y="2729149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3174E-7F10-4391-91E4-7C3C226CAB57}"/>
              </a:ext>
            </a:extLst>
          </p:cNvPr>
          <p:cNvSpPr/>
          <p:nvPr/>
        </p:nvSpPr>
        <p:spPr>
          <a:xfrm>
            <a:off x="7437120" y="404815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98409D-0F75-4D96-97BA-3B5FA1F983AD}"/>
              </a:ext>
            </a:extLst>
          </p:cNvPr>
          <p:cNvSpPr/>
          <p:nvPr/>
        </p:nvSpPr>
        <p:spPr>
          <a:xfrm>
            <a:off x="5541269" y="418995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0B36BE-FC60-4803-B4A0-FA7AF2DFAEAA}"/>
              </a:ext>
            </a:extLst>
          </p:cNvPr>
          <p:cNvSpPr/>
          <p:nvPr/>
        </p:nvSpPr>
        <p:spPr>
          <a:xfrm>
            <a:off x="3934855" y="4187805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90801-C299-4B98-A58C-FB83FE8C2C4B}"/>
              </a:ext>
            </a:extLst>
          </p:cNvPr>
          <p:cNvSpPr txBox="1"/>
          <p:nvPr/>
        </p:nvSpPr>
        <p:spPr>
          <a:xfrm>
            <a:off x="578736" y="1690688"/>
            <a:ext cx="4450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incoming flow to vertex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same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the sum of outgoing flows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INCOMING FLOW = OUTGOING FLOW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1379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794265-8E59-4EAC-B984-4DA107005854}"/>
              </a:ext>
            </a:extLst>
          </p:cNvPr>
          <p:cNvCxnSpPr>
            <a:cxnSpLocks/>
          </p:cNvCxnSpPr>
          <p:nvPr/>
        </p:nvCxnSpPr>
        <p:spPr>
          <a:xfrm>
            <a:off x="6037510" y="3199301"/>
            <a:ext cx="1430090" cy="9906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F50C71-A787-4CD3-ACB2-46A80AA419A1}"/>
              </a:ext>
            </a:extLst>
          </p:cNvPr>
          <p:cNvSpPr/>
          <p:nvPr/>
        </p:nvSpPr>
        <p:spPr>
          <a:xfrm>
            <a:off x="5535826" y="2740179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D212D2-F732-49BF-8DB9-EA02FA5D415E}"/>
              </a:ext>
            </a:extLst>
          </p:cNvPr>
          <p:cNvCxnSpPr>
            <a:endCxn id="4" idx="3"/>
          </p:cNvCxnSpPr>
          <p:nvPr/>
        </p:nvCxnSpPr>
        <p:spPr>
          <a:xfrm flipV="1">
            <a:off x="4316262" y="3246442"/>
            <a:ext cx="1306425" cy="10345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03656-922E-462E-A03C-BE5B01082ACD}"/>
              </a:ext>
            </a:extLst>
          </p:cNvPr>
          <p:cNvCxnSpPr>
            <a:stCxn id="4" idx="4"/>
          </p:cNvCxnSpPr>
          <p:nvPr/>
        </p:nvCxnSpPr>
        <p:spPr>
          <a:xfrm flipH="1">
            <a:off x="5828268" y="3333303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B2864-C966-4165-88E8-2ABA49A9E227}"/>
              </a:ext>
            </a:extLst>
          </p:cNvPr>
          <p:cNvCxnSpPr>
            <a:stCxn id="4" idx="6"/>
          </p:cNvCxnSpPr>
          <p:nvPr/>
        </p:nvCxnSpPr>
        <p:spPr>
          <a:xfrm>
            <a:off x="6128950" y="3036741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0C250F-D445-4815-9C35-6A9B9E512788}"/>
              </a:ext>
            </a:extLst>
          </p:cNvPr>
          <p:cNvSpPr txBox="1"/>
          <p:nvPr/>
        </p:nvSpPr>
        <p:spPr>
          <a:xfrm>
            <a:off x="4342004" y="3443121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FEB4A-CC19-4CCC-8075-66570D56A2D1}"/>
              </a:ext>
            </a:extLst>
          </p:cNvPr>
          <p:cNvSpPr txBox="1"/>
          <p:nvPr/>
        </p:nvSpPr>
        <p:spPr>
          <a:xfrm>
            <a:off x="6836447" y="3382775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1/15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3BA1D-9C8D-4AD8-839A-2E7D1D3A3D0E}"/>
              </a:ext>
            </a:extLst>
          </p:cNvPr>
          <p:cNvSpPr txBox="1"/>
          <p:nvPr/>
        </p:nvSpPr>
        <p:spPr>
          <a:xfrm>
            <a:off x="6635911" y="2646835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C769F-5FA5-4FE6-AA0B-85CD7992DF1F}"/>
              </a:ext>
            </a:extLst>
          </p:cNvPr>
          <p:cNvSpPr txBox="1"/>
          <p:nvPr/>
        </p:nvSpPr>
        <p:spPr>
          <a:xfrm>
            <a:off x="5795768" y="3567441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8806-95CE-4C70-A998-B2352BAEA18E}"/>
              </a:ext>
            </a:extLst>
          </p:cNvPr>
          <p:cNvSpPr/>
          <p:nvPr/>
        </p:nvSpPr>
        <p:spPr>
          <a:xfrm>
            <a:off x="7838302" y="2729149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3174E-7F10-4391-91E4-7C3C226CAB57}"/>
              </a:ext>
            </a:extLst>
          </p:cNvPr>
          <p:cNvSpPr/>
          <p:nvPr/>
        </p:nvSpPr>
        <p:spPr>
          <a:xfrm>
            <a:off x="7437120" y="404815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98409D-0F75-4D96-97BA-3B5FA1F983AD}"/>
              </a:ext>
            </a:extLst>
          </p:cNvPr>
          <p:cNvSpPr/>
          <p:nvPr/>
        </p:nvSpPr>
        <p:spPr>
          <a:xfrm>
            <a:off x="5541269" y="418995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0B36BE-FC60-4803-B4A0-FA7AF2DFAEAA}"/>
              </a:ext>
            </a:extLst>
          </p:cNvPr>
          <p:cNvSpPr/>
          <p:nvPr/>
        </p:nvSpPr>
        <p:spPr>
          <a:xfrm>
            <a:off x="3934855" y="4187805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497FF-0177-437A-9DF4-34E0091156E3}"/>
              </a:ext>
            </a:extLst>
          </p:cNvPr>
          <p:cNvSpPr txBox="1"/>
          <p:nvPr/>
        </p:nvSpPr>
        <p:spPr>
          <a:xfrm>
            <a:off x="578736" y="1690688"/>
            <a:ext cx="4450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incoming flow to vertex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same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the sum of outgoing flows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INCOMING FLOW = OUTGOING FLOW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9904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794265-8E59-4EAC-B984-4DA107005854}"/>
              </a:ext>
            </a:extLst>
          </p:cNvPr>
          <p:cNvCxnSpPr>
            <a:cxnSpLocks/>
          </p:cNvCxnSpPr>
          <p:nvPr/>
        </p:nvCxnSpPr>
        <p:spPr>
          <a:xfrm>
            <a:off x="6037510" y="3199301"/>
            <a:ext cx="1430090" cy="99065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F50C71-A787-4CD3-ACB2-46A80AA419A1}"/>
              </a:ext>
            </a:extLst>
          </p:cNvPr>
          <p:cNvSpPr/>
          <p:nvPr/>
        </p:nvSpPr>
        <p:spPr>
          <a:xfrm>
            <a:off x="5535826" y="2740179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D212D2-F732-49BF-8DB9-EA02FA5D415E}"/>
              </a:ext>
            </a:extLst>
          </p:cNvPr>
          <p:cNvCxnSpPr>
            <a:endCxn id="4" idx="3"/>
          </p:cNvCxnSpPr>
          <p:nvPr/>
        </p:nvCxnSpPr>
        <p:spPr>
          <a:xfrm flipV="1">
            <a:off x="4316262" y="3246442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03656-922E-462E-A03C-BE5B01082ACD}"/>
              </a:ext>
            </a:extLst>
          </p:cNvPr>
          <p:cNvCxnSpPr>
            <a:stCxn id="4" idx="4"/>
          </p:cNvCxnSpPr>
          <p:nvPr/>
        </p:nvCxnSpPr>
        <p:spPr>
          <a:xfrm flipH="1">
            <a:off x="5828268" y="3333303"/>
            <a:ext cx="4120" cy="8608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B2864-C966-4165-88E8-2ABA49A9E227}"/>
              </a:ext>
            </a:extLst>
          </p:cNvPr>
          <p:cNvCxnSpPr>
            <a:stCxn id="4" idx="6"/>
          </p:cNvCxnSpPr>
          <p:nvPr/>
        </p:nvCxnSpPr>
        <p:spPr>
          <a:xfrm>
            <a:off x="6128950" y="3036741"/>
            <a:ext cx="170935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0C250F-D445-4815-9C35-6A9B9E512788}"/>
              </a:ext>
            </a:extLst>
          </p:cNvPr>
          <p:cNvSpPr txBox="1"/>
          <p:nvPr/>
        </p:nvSpPr>
        <p:spPr>
          <a:xfrm>
            <a:off x="4342004" y="3443121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3/10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FEB4A-CC19-4CCC-8075-66570D56A2D1}"/>
              </a:ext>
            </a:extLst>
          </p:cNvPr>
          <p:cNvSpPr txBox="1"/>
          <p:nvPr/>
        </p:nvSpPr>
        <p:spPr>
          <a:xfrm>
            <a:off x="6836447" y="3382775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3BA1D-9C8D-4AD8-839A-2E7D1D3A3D0E}"/>
              </a:ext>
            </a:extLst>
          </p:cNvPr>
          <p:cNvSpPr txBox="1"/>
          <p:nvPr/>
        </p:nvSpPr>
        <p:spPr>
          <a:xfrm>
            <a:off x="6635911" y="2646835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C769F-5FA5-4FE6-AA0B-85CD7992DF1F}"/>
              </a:ext>
            </a:extLst>
          </p:cNvPr>
          <p:cNvSpPr txBox="1"/>
          <p:nvPr/>
        </p:nvSpPr>
        <p:spPr>
          <a:xfrm>
            <a:off x="5795768" y="3567441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88806-95CE-4C70-A998-B2352BAEA18E}"/>
              </a:ext>
            </a:extLst>
          </p:cNvPr>
          <p:cNvSpPr/>
          <p:nvPr/>
        </p:nvSpPr>
        <p:spPr>
          <a:xfrm>
            <a:off x="7838302" y="2729149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3174E-7F10-4391-91E4-7C3C226CAB57}"/>
              </a:ext>
            </a:extLst>
          </p:cNvPr>
          <p:cNvSpPr/>
          <p:nvPr/>
        </p:nvSpPr>
        <p:spPr>
          <a:xfrm>
            <a:off x="7437120" y="404815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98409D-0F75-4D96-97BA-3B5FA1F983AD}"/>
              </a:ext>
            </a:extLst>
          </p:cNvPr>
          <p:cNvSpPr/>
          <p:nvPr/>
        </p:nvSpPr>
        <p:spPr>
          <a:xfrm>
            <a:off x="5541269" y="418995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0B36BE-FC60-4803-B4A0-FA7AF2DFAEAA}"/>
              </a:ext>
            </a:extLst>
          </p:cNvPr>
          <p:cNvSpPr/>
          <p:nvPr/>
        </p:nvSpPr>
        <p:spPr>
          <a:xfrm>
            <a:off x="3934855" y="4187805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745D1-2645-4451-A5E1-B95EED09960B}"/>
              </a:ext>
            </a:extLst>
          </p:cNvPr>
          <p:cNvSpPr txBox="1"/>
          <p:nvPr/>
        </p:nvSpPr>
        <p:spPr>
          <a:xfrm>
            <a:off x="578736" y="1690688"/>
            <a:ext cx="4450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incoming flow to vertex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same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the sum of outgoing flows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INCOMING FLOW = OUTGOING FLOW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959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2FBC75-32CE-4DC6-B35E-2986823991B6}"/>
              </a:ext>
            </a:extLst>
          </p:cNvPr>
          <p:cNvSpPr/>
          <p:nvPr/>
        </p:nvSpPr>
        <p:spPr>
          <a:xfrm>
            <a:off x="1295262" y="420596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EB43AC-4E1C-482C-A9A2-11D838C739FD}"/>
              </a:ext>
            </a:extLst>
          </p:cNvPr>
          <p:cNvSpPr/>
          <p:nvPr/>
        </p:nvSpPr>
        <p:spPr>
          <a:xfrm>
            <a:off x="3021089" y="275198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2F29E7-C712-4065-B577-2E8ED184206F}"/>
              </a:ext>
            </a:extLst>
          </p:cNvPr>
          <p:cNvSpPr/>
          <p:nvPr/>
        </p:nvSpPr>
        <p:spPr>
          <a:xfrm>
            <a:off x="5323565" y="275198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1479EF-DABE-4446-95D4-E4B825B3F16A}"/>
              </a:ext>
            </a:extLst>
          </p:cNvPr>
          <p:cNvSpPr/>
          <p:nvPr/>
        </p:nvSpPr>
        <p:spPr>
          <a:xfrm>
            <a:off x="7037037" y="420596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1EAF63-2694-4038-823D-AEA9979AD776}"/>
              </a:ext>
            </a:extLst>
          </p:cNvPr>
          <p:cNvSpPr/>
          <p:nvPr/>
        </p:nvSpPr>
        <p:spPr>
          <a:xfrm>
            <a:off x="3016969" y="556932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C0F783-F516-4E7A-824F-9356974C289B}"/>
              </a:ext>
            </a:extLst>
          </p:cNvPr>
          <p:cNvSpPr/>
          <p:nvPr/>
        </p:nvSpPr>
        <p:spPr>
          <a:xfrm>
            <a:off x="5323565" y="556932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F683C-5575-4616-BCFD-992DC3118799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1801525" y="325825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D9C7A3-0CD2-4E83-9778-CD2919960107}"/>
              </a:ext>
            </a:extLst>
          </p:cNvPr>
          <p:cNvCxnSpPr>
            <a:stCxn id="19" idx="5"/>
            <a:endCxn id="23" idx="1"/>
          </p:cNvCxnSpPr>
          <p:nvPr/>
        </p:nvCxnSpPr>
        <p:spPr>
          <a:xfrm>
            <a:off x="1801525" y="4712229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96F789-2812-4E41-8C84-F0AFA3B938CE}"/>
              </a:ext>
            </a:extLst>
          </p:cNvPr>
          <p:cNvCxnSpPr>
            <a:stCxn id="23" idx="0"/>
            <a:endCxn id="20" idx="4"/>
          </p:cNvCxnSpPr>
          <p:nvPr/>
        </p:nvCxnSpPr>
        <p:spPr>
          <a:xfrm flipV="1">
            <a:off x="3313531" y="334511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D1F603-42FD-40C1-AB1E-CB38218415D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610093" y="5865890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6D2165-E9A2-40C4-8A5C-E9335B3FAA11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3614213" y="3048549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A2C3E-28C5-49F4-B0B7-7E4718199A92}"/>
              </a:ext>
            </a:extLst>
          </p:cNvPr>
          <p:cNvCxnSpPr>
            <a:stCxn id="21" idx="3"/>
            <a:endCxn id="23" idx="7"/>
          </p:cNvCxnSpPr>
          <p:nvPr/>
        </p:nvCxnSpPr>
        <p:spPr>
          <a:xfrm flipH="1">
            <a:off x="3523232" y="3258250"/>
            <a:ext cx="1887194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04333A-8CE0-4BC2-97F3-4B305A6F22CE}"/>
              </a:ext>
            </a:extLst>
          </p:cNvPr>
          <p:cNvCxnSpPr>
            <a:stCxn id="24" idx="0"/>
            <a:endCxn id="21" idx="4"/>
          </p:cNvCxnSpPr>
          <p:nvPr/>
        </p:nvCxnSpPr>
        <p:spPr>
          <a:xfrm flipV="1">
            <a:off x="5620127" y="334511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79E79A-391F-4497-B358-2E3C8FEF9D10}"/>
              </a:ext>
            </a:extLst>
          </p:cNvPr>
          <p:cNvCxnSpPr>
            <a:stCxn id="24" idx="6"/>
            <a:endCxn id="22" idx="3"/>
          </p:cNvCxnSpPr>
          <p:nvPr/>
        </p:nvCxnSpPr>
        <p:spPr>
          <a:xfrm flipV="1">
            <a:off x="5916689" y="471222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6CA989-8D41-401D-866A-B65CD1E2A178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5916689" y="304854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1FDE3A-BB51-421D-9033-4D2077D83138}"/>
              </a:ext>
            </a:extLst>
          </p:cNvPr>
          <p:cNvSpPr txBox="1"/>
          <p:nvPr/>
        </p:nvSpPr>
        <p:spPr>
          <a:xfrm>
            <a:off x="1956751" y="3474786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7CC15C-C3F3-4C16-8AC6-08CE47073489}"/>
              </a:ext>
            </a:extLst>
          </p:cNvPr>
          <p:cNvSpPr txBox="1"/>
          <p:nvPr/>
        </p:nvSpPr>
        <p:spPr>
          <a:xfrm>
            <a:off x="1966911" y="5196290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3/5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6B86-7C35-4003-BE93-4D0B7F248E7C}"/>
              </a:ext>
            </a:extLst>
          </p:cNvPr>
          <p:cNvSpPr txBox="1"/>
          <p:nvPr/>
        </p:nvSpPr>
        <p:spPr>
          <a:xfrm>
            <a:off x="4161347" y="5912988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2/2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A2B27C-E23B-403E-9765-A5838112D4CE}"/>
              </a:ext>
            </a:extLst>
          </p:cNvPr>
          <p:cNvSpPr txBox="1"/>
          <p:nvPr/>
        </p:nvSpPr>
        <p:spPr>
          <a:xfrm>
            <a:off x="4222567" y="2709334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6/7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202759-4026-4DE0-8B49-255A169E1DF3}"/>
              </a:ext>
            </a:extLst>
          </p:cNvPr>
          <p:cNvSpPr txBox="1"/>
          <p:nvPr/>
        </p:nvSpPr>
        <p:spPr>
          <a:xfrm>
            <a:off x="6432392" y="3322270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6/10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6742-9F72-41CF-8649-C5AFC3F1EFEC}"/>
              </a:ext>
            </a:extLst>
          </p:cNvPr>
          <p:cNvSpPr txBox="1"/>
          <p:nvPr/>
        </p:nvSpPr>
        <p:spPr>
          <a:xfrm>
            <a:off x="5640354" y="4415667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D0AFDA-4758-407C-A409-9CC350E85F7F}"/>
              </a:ext>
            </a:extLst>
          </p:cNvPr>
          <p:cNvSpPr txBox="1"/>
          <p:nvPr/>
        </p:nvSpPr>
        <p:spPr>
          <a:xfrm>
            <a:off x="6422952" y="5289059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9A43A0-E529-4B9C-8569-EE2A30FA717C}"/>
              </a:ext>
            </a:extLst>
          </p:cNvPr>
          <p:cNvSpPr txBox="1"/>
          <p:nvPr/>
        </p:nvSpPr>
        <p:spPr>
          <a:xfrm>
            <a:off x="3317882" y="4301271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2/3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24192E-A2C0-409D-8D03-AC7BE6E623AF}"/>
              </a:ext>
            </a:extLst>
          </p:cNvPr>
          <p:cNvSpPr txBox="1"/>
          <p:nvPr/>
        </p:nvSpPr>
        <p:spPr>
          <a:xfrm>
            <a:off x="4434150" y="4444999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AF81D1-94B8-42BE-B4A1-ADEEA59C8CCE}"/>
              </a:ext>
            </a:extLst>
          </p:cNvPr>
          <p:cNvSpPr txBox="1"/>
          <p:nvPr/>
        </p:nvSpPr>
        <p:spPr>
          <a:xfrm>
            <a:off x="6605463" y="1450575"/>
            <a:ext cx="5202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 flow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satisfies the capacity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satisfies the flow conservation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178742070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2FBC75-32CE-4DC6-B35E-2986823991B6}"/>
              </a:ext>
            </a:extLst>
          </p:cNvPr>
          <p:cNvSpPr/>
          <p:nvPr/>
        </p:nvSpPr>
        <p:spPr>
          <a:xfrm>
            <a:off x="1295262" y="420596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EB43AC-4E1C-482C-A9A2-11D838C739FD}"/>
              </a:ext>
            </a:extLst>
          </p:cNvPr>
          <p:cNvSpPr/>
          <p:nvPr/>
        </p:nvSpPr>
        <p:spPr>
          <a:xfrm>
            <a:off x="3021089" y="275198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2F29E7-C712-4065-B577-2E8ED184206F}"/>
              </a:ext>
            </a:extLst>
          </p:cNvPr>
          <p:cNvSpPr/>
          <p:nvPr/>
        </p:nvSpPr>
        <p:spPr>
          <a:xfrm>
            <a:off x="5323565" y="275198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1479EF-DABE-4446-95D4-E4B825B3F16A}"/>
              </a:ext>
            </a:extLst>
          </p:cNvPr>
          <p:cNvSpPr/>
          <p:nvPr/>
        </p:nvSpPr>
        <p:spPr>
          <a:xfrm>
            <a:off x="7037037" y="420596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1EAF63-2694-4038-823D-AEA9979AD776}"/>
              </a:ext>
            </a:extLst>
          </p:cNvPr>
          <p:cNvSpPr/>
          <p:nvPr/>
        </p:nvSpPr>
        <p:spPr>
          <a:xfrm>
            <a:off x="3016969" y="556932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C0F783-F516-4E7A-824F-9356974C289B}"/>
              </a:ext>
            </a:extLst>
          </p:cNvPr>
          <p:cNvSpPr/>
          <p:nvPr/>
        </p:nvSpPr>
        <p:spPr>
          <a:xfrm>
            <a:off x="5323565" y="556932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F683C-5575-4616-BCFD-992DC3118799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1801525" y="3258250"/>
            <a:ext cx="1306425" cy="10345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D9C7A3-0CD2-4E83-9778-CD2919960107}"/>
              </a:ext>
            </a:extLst>
          </p:cNvPr>
          <p:cNvCxnSpPr>
            <a:stCxn id="19" idx="5"/>
            <a:endCxn id="23" idx="1"/>
          </p:cNvCxnSpPr>
          <p:nvPr/>
        </p:nvCxnSpPr>
        <p:spPr>
          <a:xfrm>
            <a:off x="1801525" y="4712229"/>
            <a:ext cx="1302305" cy="9439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96F789-2812-4E41-8C84-F0AFA3B938CE}"/>
              </a:ext>
            </a:extLst>
          </p:cNvPr>
          <p:cNvCxnSpPr>
            <a:stCxn id="23" idx="0"/>
            <a:endCxn id="20" idx="4"/>
          </p:cNvCxnSpPr>
          <p:nvPr/>
        </p:nvCxnSpPr>
        <p:spPr>
          <a:xfrm flipV="1">
            <a:off x="3313531" y="334511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D1F603-42FD-40C1-AB1E-CB38218415D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610093" y="5865890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6D2165-E9A2-40C4-8A5C-E9335B3FAA11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3614213" y="3048549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A2C3E-28C5-49F4-B0B7-7E4718199A92}"/>
              </a:ext>
            </a:extLst>
          </p:cNvPr>
          <p:cNvCxnSpPr>
            <a:stCxn id="21" idx="3"/>
            <a:endCxn id="23" idx="7"/>
          </p:cNvCxnSpPr>
          <p:nvPr/>
        </p:nvCxnSpPr>
        <p:spPr>
          <a:xfrm flipH="1">
            <a:off x="3523232" y="3258250"/>
            <a:ext cx="1887194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04333A-8CE0-4BC2-97F3-4B305A6F22CE}"/>
              </a:ext>
            </a:extLst>
          </p:cNvPr>
          <p:cNvCxnSpPr>
            <a:stCxn id="24" idx="0"/>
            <a:endCxn id="21" idx="4"/>
          </p:cNvCxnSpPr>
          <p:nvPr/>
        </p:nvCxnSpPr>
        <p:spPr>
          <a:xfrm flipV="1">
            <a:off x="5620127" y="334511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79E79A-391F-4497-B358-2E3C8FEF9D10}"/>
              </a:ext>
            </a:extLst>
          </p:cNvPr>
          <p:cNvCxnSpPr>
            <a:stCxn id="24" idx="6"/>
            <a:endCxn id="22" idx="3"/>
          </p:cNvCxnSpPr>
          <p:nvPr/>
        </p:nvCxnSpPr>
        <p:spPr>
          <a:xfrm flipV="1">
            <a:off x="5916689" y="471222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6CA989-8D41-401D-866A-B65CD1E2A178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5916689" y="304854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1FDE3A-BB51-421D-9033-4D2077D83138}"/>
              </a:ext>
            </a:extLst>
          </p:cNvPr>
          <p:cNvSpPr txBox="1"/>
          <p:nvPr/>
        </p:nvSpPr>
        <p:spPr>
          <a:xfrm>
            <a:off x="1956751" y="3474786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7CC15C-C3F3-4C16-8AC6-08CE47073489}"/>
              </a:ext>
            </a:extLst>
          </p:cNvPr>
          <p:cNvSpPr txBox="1"/>
          <p:nvPr/>
        </p:nvSpPr>
        <p:spPr>
          <a:xfrm>
            <a:off x="1966911" y="5196290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6B86-7C35-4003-BE93-4D0B7F248E7C}"/>
              </a:ext>
            </a:extLst>
          </p:cNvPr>
          <p:cNvSpPr txBox="1"/>
          <p:nvPr/>
        </p:nvSpPr>
        <p:spPr>
          <a:xfrm>
            <a:off x="4161347" y="5912988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2/2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A2B27C-E23B-403E-9765-A5838112D4CE}"/>
              </a:ext>
            </a:extLst>
          </p:cNvPr>
          <p:cNvSpPr txBox="1"/>
          <p:nvPr/>
        </p:nvSpPr>
        <p:spPr>
          <a:xfrm>
            <a:off x="4222567" y="2709334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6/7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202759-4026-4DE0-8B49-255A169E1DF3}"/>
              </a:ext>
            </a:extLst>
          </p:cNvPr>
          <p:cNvSpPr txBox="1"/>
          <p:nvPr/>
        </p:nvSpPr>
        <p:spPr>
          <a:xfrm>
            <a:off x="6432392" y="3322270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6/10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6742-9F72-41CF-8649-C5AFC3F1EFEC}"/>
              </a:ext>
            </a:extLst>
          </p:cNvPr>
          <p:cNvSpPr txBox="1"/>
          <p:nvPr/>
        </p:nvSpPr>
        <p:spPr>
          <a:xfrm>
            <a:off x="5640354" y="4415667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D0AFDA-4758-407C-A409-9CC350E85F7F}"/>
              </a:ext>
            </a:extLst>
          </p:cNvPr>
          <p:cNvSpPr txBox="1"/>
          <p:nvPr/>
        </p:nvSpPr>
        <p:spPr>
          <a:xfrm>
            <a:off x="6422952" y="5289059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9A43A0-E529-4B9C-8569-EE2A30FA717C}"/>
              </a:ext>
            </a:extLst>
          </p:cNvPr>
          <p:cNvSpPr txBox="1"/>
          <p:nvPr/>
        </p:nvSpPr>
        <p:spPr>
          <a:xfrm>
            <a:off x="3317882" y="4301271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2/3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24192E-A2C0-409D-8D03-AC7BE6E623AF}"/>
              </a:ext>
            </a:extLst>
          </p:cNvPr>
          <p:cNvSpPr txBox="1"/>
          <p:nvPr/>
        </p:nvSpPr>
        <p:spPr>
          <a:xfrm>
            <a:off x="4434150" y="4444999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AF81D1-94B8-42BE-B4A1-ADEEA59C8CCE}"/>
              </a:ext>
            </a:extLst>
          </p:cNvPr>
          <p:cNvSpPr txBox="1"/>
          <p:nvPr/>
        </p:nvSpPr>
        <p:spPr>
          <a:xfrm>
            <a:off x="6605463" y="1450575"/>
            <a:ext cx="5202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 flow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satisfies the capacity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satisfies the flow conservation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297211326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2FBC75-32CE-4DC6-B35E-2986823991B6}"/>
              </a:ext>
            </a:extLst>
          </p:cNvPr>
          <p:cNvSpPr/>
          <p:nvPr/>
        </p:nvSpPr>
        <p:spPr>
          <a:xfrm>
            <a:off x="1295262" y="420596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EB43AC-4E1C-482C-A9A2-11D838C739FD}"/>
              </a:ext>
            </a:extLst>
          </p:cNvPr>
          <p:cNvSpPr/>
          <p:nvPr/>
        </p:nvSpPr>
        <p:spPr>
          <a:xfrm>
            <a:off x="3021089" y="275198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2F29E7-C712-4065-B577-2E8ED184206F}"/>
              </a:ext>
            </a:extLst>
          </p:cNvPr>
          <p:cNvSpPr/>
          <p:nvPr/>
        </p:nvSpPr>
        <p:spPr>
          <a:xfrm>
            <a:off x="5323565" y="275198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1479EF-DABE-4446-95D4-E4B825B3F16A}"/>
              </a:ext>
            </a:extLst>
          </p:cNvPr>
          <p:cNvSpPr/>
          <p:nvPr/>
        </p:nvSpPr>
        <p:spPr>
          <a:xfrm>
            <a:off x="7037037" y="420596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1EAF63-2694-4038-823D-AEA9979AD776}"/>
              </a:ext>
            </a:extLst>
          </p:cNvPr>
          <p:cNvSpPr/>
          <p:nvPr/>
        </p:nvSpPr>
        <p:spPr>
          <a:xfrm>
            <a:off x="3016969" y="556932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C0F783-F516-4E7A-824F-9356974C289B}"/>
              </a:ext>
            </a:extLst>
          </p:cNvPr>
          <p:cNvSpPr/>
          <p:nvPr/>
        </p:nvSpPr>
        <p:spPr>
          <a:xfrm>
            <a:off x="5323565" y="556932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F683C-5575-4616-BCFD-992DC3118799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1801525" y="3258250"/>
            <a:ext cx="1306425" cy="10345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D9C7A3-0CD2-4E83-9778-CD2919960107}"/>
              </a:ext>
            </a:extLst>
          </p:cNvPr>
          <p:cNvCxnSpPr>
            <a:stCxn id="19" idx="5"/>
            <a:endCxn id="23" idx="1"/>
          </p:cNvCxnSpPr>
          <p:nvPr/>
        </p:nvCxnSpPr>
        <p:spPr>
          <a:xfrm>
            <a:off x="1801525" y="4712229"/>
            <a:ext cx="1302305" cy="9439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96F789-2812-4E41-8C84-F0AFA3B938CE}"/>
              </a:ext>
            </a:extLst>
          </p:cNvPr>
          <p:cNvCxnSpPr>
            <a:stCxn id="23" idx="0"/>
            <a:endCxn id="20" idx="4"/>
          </p:cNvCxnSpPr>
          <p:nvPr/>
        </p:nvCxnSpPr>
        <p:spPr>
          <a:xfrm flipV="1">
            <a:off x="3313531" y="334511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D1F603-42FD-40C1-AB1E-CB38218415D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610093" y="5865890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6D2165-E9A2-40C4-8A5C-E9335B3FAA11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3614213" y="3048549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A2C3E-28C5-49F4-B0B7-7E4718199A92}"/>
              </a:ext>
            </a:extLst>
          </p:cNvPr>
          <p:cNvCxnSpPr>
            <a:stCxn id="21" idx="3"/>
            <a:endCxn id="23" idx="7"/>
          </p:cNvCxnSpPr>
          <p:nvPr/>
        </p:nvCxnSpPr>
        <p:spPr>
          <a:xfrm flipH="1">
            <a:off x="3523232" y="3258250"/>
            <a:ext cx="1887194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04333A-8CE0-4BC2-97F3-4B305A6F22CE}"/>
              </a:ext>
            </a:extLst>
          </p:cNvPr>
          <p:cNvCxnSpPr>
            <a:stCxn id="24" idx="0"/>
            <a:endCxn id="21" idx="4"/>
          </p:cNvCxnSpPr>
          <p:nvPr/>
        </p:nvCxnSpPr>
        <p:spPr>
          <a:xfrm flipV="1">
            <a:off x="5620127" y="334511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79E79A-391F-4497-B358-2E3C8FEF9D10}"/>
              </a:ext>
            </a:extLst>
          </p:cNvPr>
          <p:cNvCxnSpPr>
            <a:stCxn id="24" idx="6"/>
            <a:endCxn id="22" idx="3"/>
          </p:cNvCxnSpPr>
          <p:nvPr/>
        </p:nvCxnSpPr>
        <p:spPr>
          <a:xfrm flipV="1">
            <a:off x="5916689" y="4712229"/>
            <a:ext cx="1207209" cy="11536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6CA989-8D41-401D-866A-B65CD1E2A178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5916689" y="3048549"/>
            <a:ext cx="1207209" cy="124427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1FDE3A-BB51-421D-9033-4D2077D83138}"/>
              </a:ext>
            </a:extLst>
          </p:cNvPr>
          <p:cNvSpPr txBox="1"/>
          <p:nvPr/>
        </p:nvSpPr>
        <p:spPr>
          <a:xfrm>
            <a:off x="1956751" y="3474786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7CC15C-C3F3-4C16-8AC6-08CE47073489}"/>
              </a:ext>
            </a:extLst>
          </p:cNvPr>
          <p:cNvSpPr txBox="1"/>
          <p:nvPr/>
        </p:nvSpPr>
        <p:spPr>
          <a:xfrm>
            <a:off x="1966911" y="5196290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6B86-7C35-4003-BE93-4D0B7F248E7C}"/>
              </a:ext>
            </a:extLst>
          </p:cNvPr>
          <p:cNvSpPr txBox="1"/>
          <p:nvPr/>
        </p:nvSpPr>
        <p:spPr>
          <a:xfrm>
            <a:off x="4161347" y="5912988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2/2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A2B27C-E23B-403E-9765-A5838112D4CE}"/>
              </a:ext>
            </a:extLst>
          </p:cNvPr>
          <p:cNvSpPr txBox="1"/>
          <p:nvPr/>
        </p:nvSpPr>
        <p:spPr>
          <a:xfrm>
            <a:off x="4222567" y="2709334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6/7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202759-4026-4DE0-8B49-255A169E1DF3}"/>
              </a:ext>
            </a:extLst>
          </p:cNvPr>
          <p:cNvSpPr txBox="1"/>
          <p:nvPr/>
        </p:nvSpPr>
        <p:spPr>
          <a:xfrm>
            <a:off x="6432392" y="3322270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6742-9F72-41CF-8649-C5AFC3F1EFEC}"/>
              </a:ext>
            </a:extLst>
          </p:cNvPr>
          <p:cNvSpPr txBox="1"/>
          <p:nvPr/>
        </p:nvSpPr>
        <p:spPr>
          <a:xfrm>
            <a:off x="5640354" y="4415667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D0AFDA-4758-407C-A409-9CC350E85F7F}"/>
              </a:ext>
            </a:extLst>
          </p:cNvPr>
          <p:cNvSpPr txBox="1"/>
          <p:nvPr/>
        </p:nvSpPr>
        <p:spPr>
          <a:xfrm>
            <a:off x="6422952" y="5289059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9A43A0-E529-4B9C-8569-EE2A30FA717C}"/>
              </a:ext>
            </a:extLst>
          </p:cNvPr>
          <p:cNvSpPr txBox="1"/>
          <p:nvPr/>
        </p:nvSpPr>
        <p:spPr>
          <a:xfrm>
            <a:off x="3317882" y="4301271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2/3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24192E-A2C0-409D-8D03-AC7BE6E623AF}"/>
              </a:ext>
            </a:extLst>
          </p:cNvPr>
          <p:cNvSpPr txBox="1"/>
          <p:nvPr/>
        </p:nvSpPr>
        <p:spPr>
          <a:xfrm>
            <a:off x="4434150" y="4444999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AF81D1-94B8-42BE-B4A1-ADEEA59C8CCE}"/>
              </a:ext>
            </a:extLst>
          </p:cNvPr>
          <p:cNvSpPr txBox="1"/>
          <p:nvPr/>
        </p:nvSpPr>
        <p:spPr>
          <a:xfrm>
            <a:off x="6605463" y="1450575"/>
            <a:ext cx="5202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 flow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satisfies the capacity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satisfies the flow conservation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214002883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2FBC75-32CE-4DC6-B35E-2986823991B6}"/>
              </a:ext>
            </a:extLst>
          </p:cNvPr>
          <p:cNvSpPr/>
          <p:nvPr/>
        </p:nvSpPr>
        <p:spPr>
          <a:xfrm>
            <a:off x="1295262" y="420596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EB43AC-4E1C-482C-A9A2-11D838C739FD}"/>
              </a:ext>
            </a:extLst>
          </p:cNvPr>
          <p:cNvSpPr/>
          <p:nvPr/>
        </p:nvSpPr>
        <p:spPr>
          <a:xfrm>
            <a:off x="3021089" y="275198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2F29E7-C712-4065-B577-2E8ED184206F}"/>
              </a:ext>
            </a:extLst>
          </p:cNvPr>
          <p:cNvSpPr/>
          <p:nvPr/>
        </p:nvSpPr>
        <p:spPr>
          <a:xfrm>
            <a:off x="5323565" y="275198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1479EF-DABE-4446-95D4-E4B825B3F16A}"/>
              </a:ext>
            </a:extLst>
          </p:cNvPr>
          <p:cNvSpPr/>
          <p:nvPr/>
        </p:nvSpPr>
        <p:spPr>
          <a:xfrm>
            <a:off x="7037037" y="420596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1EAF63-2694-4038-823D-AEA9979AD776}"/>
              </a:ext>
            </a:extLst>
          </p:cNvPr>
          <p:cNvSpPr/>
          <p:nvPr/>
        </p:nvSpPr>
        <p:spPr>
          <a:xfrm>
            <a:off x="3016969" y="556932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C0F783-F516-4E7A-824F-9356974C289B}"/>
              </a:ext>
            </a:extLst>
          </p:cNvPr>
          <p:cNvSpPr/>
          <p:nvPr/>
        </p:nvSpPr>
        <p:spPr>
          <a:xfrm>
            <a:off x="5323565" y="556932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F683C-5575-4616-BCFD-992DC3118799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1801525" y="3258250"/>
            <a:ext cx="1306425" cy="10345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D9C7A3-0CD2-4E83-9778-CD2919960107}"/>
              </a:ext>
            </a:extLst>
          </p:cNvPr>
          <p:cNvCxnSpPr>
            <a:stCxn id="19" idx="5"/>
            <a:endCxn id="23" idx="1"/>
          </p:cNvCxnSpPr>
          <p:nvPr/>
        </p:nvCxnSpPr>
        <p:spPr>
          <a:xfrm>
            <a:off x="1801525" y="4712229"/>
            <a:ext cx="1302305" cy="9439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96F789-2812-4E41-8C84-F0AFA3B938CE}"/>
              </a:ext>
            </a:extLst>
          </p:cNvPr>
          <p:cNvCxnSpPr>
            <a:stCxn id="23" idx="0"/>
            <a:endCxn id="20" idx="4"/>
          </p:cNvCxnSpPr>
          <p:nvPr/>
        </p:nvCxnSpPr>
        <p:spPr>
          <a:xfrm flipV="1">
            <a:off x="3313531" y="334511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D1F603-42FD-40C1-AB1E-CB38218415D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610093" y="5865890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6D2165-E9A2-40C4-8A5C-E9335B3FAA11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3614213" y="3048549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A2C3E-28C5-49F4-B0B7-7E4718199A92}"/>
              </a:ext>
            </a:extLst>
          </p:cNvPr>
          <p:cNvCxnSpPr>
            <a:stCxn id="21" idx="3"/>
            <a:endCxn id="23" idx="7"/>
          </p:cNvCxnSpPr>
          <p:nvPr/>
        </p:nvCxnSpPr>
        <p:spPr>
          <a:xfrm flipH="1">
            <a:off x="3523232" y="3258250"/>
            <a:ext cx="1887194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04333A-8CE0-4BC2-97F3-4B305A6F22CE}"/>
              </a:ext>
            </a:extLst>
          </p:cNvPr>
          <p:cNvCxnSpPr>
            <a:stCxn id="24" idx="0"/>
            <a:endCxn id="21" idx="4"/>
          </p:cNvCxnSpPr>
          <p:nvPr/>
        </p:nvCxnSpPr>
        <p:spPr>
          <a:xfrm flipV="1">
            <a:off x="5620127" y="334511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79E79A-391F-4497-B358-2E3C8FEF9D10}"/>
              </a:ext>
            </a:extLst>
          </p:cNvPr>
          <p:cNvCxnSpPr>
            <a:stCxn id="24" idx="6"/>
            <a:endCxn id="22" idx="3"/>
          </p:cNvCxnSpPr>
          <p:nvPr/>
        </p:nvCxnSpPr>
        <p:spPr>
          <a:xfrm flipV="1">
            <a:off x="5916689" y="4712229"/>
            <a:ext cx="1207209" cy="11536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6CA989-8D41-401D-866A-B65CD1E2A178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5916689" y="3048549"/>
            <a:ext cx="1207209" cy="124427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1FDE3A-BB51-421D-9033-4D2077D83138}"/>
              </a:ext>
            </a:extLst>
          </p:cNvPr>
          <p:cNvSpPr txBox="1"/>
          <p:nvPr/>
        </p:nvSpPr>
        <p:spPr>
          <a:xfrm>
            <a:off x="1956751" y="3474786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7CC15C-C3F3-4C16-8AC6-08CE47073489}"/>
              </a:ext>
            </a:extLst>
          </p:cNvPr>
          <p:cNvSpPr txBox="1"/>
          <p:nvPr/>
        </p:nvSpPr>
        <p:spPr>
          <a:xfrm>
            <a:off x="1966911" y="5196290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6B86-7C35-4003-BE93-4D0B7F248E7C}"/>
              </a:ext>
            </a:extLst>
          </p:cNvPr>
          <p:cNvSpPr txBox="1"/>
          <p:nvPr/>
        </p:nvSpPr>
        <p:spPr>
          <a:xfrm>
            <a:off x="4161347" y="5912988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2/2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A2B27C-E23B-403E-9765-A5838112D4CE}"/>
              </a:ext>
            </a:extLst>
          </p:cNvPr>
          <p:cNvSpPr txBox="1"/>
          <p:nvPr/>
        </p:nvSpPr>
        <p:spPr>
          <a:xfrm>
            <a:off x="4222567" y="2709334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6/7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202759-4026-4DE0-8B49-255A169E1DF3}"/>
              </a:ext>
            </a:extLst>
          </p:cNvPr>
          <p:cNvSpPr txBox="1"/>
          <p:nvPr/>
        </p:nvSpPr>
        <p:spPr>
          <a:xfrm>
            <a:off x="6432392" y="3322270"/>
            <a:ext cx="63511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6742-9F72-41CF-8649-C5AFC3F1EFEC}"/>
              </a:ext>
            </a:extLst>
          </p:cNvPr>
          <p:cNvSpPr txBox="1"/>
          <p:nvPr/>
        </p:nvSpPr>
        <p:spPr>
          <a:xfrm>
            <a:off x="5640354" y="4415667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D0AFDA-4758-407C-A409-9CC350E85F7F}"/>
              </a:ext>
            </a:extLst>
          </p:cNvPr>
          <p:cNvSpPr txBox="1"/>
          <p:nvPr/>
        </p:nvSpPr>
        <p:spPr>
          <a:xfrm>
            <a:off x="6422952" y="5289059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9A43A0-E529-4B9C-8569-EE2A30FA717C}"/>
              </a:ext>
            </a:extLst>
          </p:cNvPr>
          <p:cNvSpPr txBox="1"/>
          <p:nvPr/>
        </p:nvSpPr>
        <p:spPr>
          <a:xfrm>
            <a:off x="3317882" y="4301271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2/3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24192E-A2C0-409D-8D03-AC7BE6E623AF}"/>
              </a:ext>
            </a:extLst>
          </p:cNvPr>
          <p:cNvSpPr txBox="1"/>
          <p:nvPr/>
        </p:nvSpPr>
        <p:spPr>
          <a:xfrm>
            <a:off x="4434150" y="4444999"/>
            <a:ext cx="51809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5A8B42-9BF5-41DE-B0C6-1F13ADAAA211}"/>
              </a:ext>
            </a:extLst>
          </p:cNvPr>
          <p:cNvSpPr txBox="1"/>
          <p:nvPr/>
        </p:nvSpPr>
        <p:spPr>
          <a:xfrm>
            <a:off x="6361992" y="1541963"/>
            <a:ext cx="57661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of the network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flow from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 (or the flow to the t sink)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OF COURSE THE AIM OF THE MAX FLOW </a:t>
            </a:r>
          </a:p>
          <a:p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PROBLEM IS TO MAXIMIZE THIS VALUE !!!</a:t>
            </a:r>
          </a:p>
        </p:txBody>
      </p:sp>
    </p:spTree>
    <p:extLst>
      <p:ext uri="{BB962C8B-B14F-4D97-AF65-F5344CB8AC3E}">
        <p14:creationId xmlns:p14="http://schemas.microsoft.com/office/powerpoint/2010/main" val="270876176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Cuts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(Maximum Flow Problem)</a:t>
            </a:r>
          </a:p>
        </p:txBody>
      </p:sp>
    </p:spTree>
    <p:extLst>
      <p:ext uri="{BB962C8B-B14F-4D97-AF65-F5344CB8AC3E}">
        <p14:creationId xmlns:p14="http://schemas.microsoft.com/office/powerpoint/2010/main" val="291501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of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0AC26B39-FD31-4FC7-83FE-55D3F4AD7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66838"/>
            <a:ext cx="39076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3</a:t>
            </a:r>
            <a:r>
              <a:rPr lang="en-GB" altLang="en-US" sz="2200" b="1" dirty="0">
                <a:solidFill>
                  <a:srgbClr val="FFC000"/>
                </a:solidFill>
              </a:rPr>
              <a:t>.</a:t>
            </a:r>
            <a:r>
              <a:rPr lang="hu-HU" altLang="en-US" sz="2200" b="1" dirty="0">
                <a:solidFill>
                  <a:srgbClr val="FFC000"/>
                </a:solidFill>
              </a:rPr>
              <a:t>) SOFTWARE ENGINEERING</a:t>
            </a:r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D1652B6-0B08-4FCB-9A54-45BE72FF6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57970"/>
            <a:ext cx="1153469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consider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project management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tools such as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Maven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Gradle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problem is that packages or modules (dependencies) may depend on 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each other: the order of compilation is important</a:t>
            </a:r>
          </a:p>
          <a:p>
            <a:pPr eaLnBrk="1" hangingPunct="1"/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         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this problem can be reduced to the problem 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       of cycles in a graph and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directed acyclic graphs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(DAGs)</a:t>
            </a:r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8A3D4-371A-4006-B888-4D8CC680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0" y="3825239"/>
            <a:ext cx="3672400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9135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7DB5D-175A-40B3-892A-0E771C95B43D}"/>
              </a:ext>
            </a:extLst>
          </p:cNvPr>
          <p:cNvSpPr txBox="1"/>
          <p:nvPr/>
        </p:nvSpPr>
        <p:spPr>
          <a:xfrm>
            <a:off x="2282007" y="1670368"/>
            <a:ext cx="7627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cut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(S,T)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flow network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partition of vertexes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that every vertex will belong to either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1638377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2683" y="477684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19245" y="255263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5807" y="5073410"/>
            <a:ext cx="171463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28946" y="2465770"/>
            <a:ext cx="188836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712637" y="4428558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35724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4530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2683" y="4776848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19245" y="255263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5807" y="5073410"/>
            <a:ext cx="171463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28946" y="2465770"/>
            <a:ext cx="188836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712637" y="4428558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35724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D31A72-249C-4F36-B1F9-0D8CAE7BD888}"/>
              </a:ext>
            </a:extLst>
          </p:cNvPr>
          <p:cNvSpPr/>
          <p:nvPr/>
        </p:nvSpPr>
        <p:spPr>
          <a:xfrm>
            <a:off x="2104218" y="1337550"/>
            <a:ext cx="4110681" cy="5000368"/>
          </a:xfrm>
          <a:prstGeom prst="ellipse">
            <a:avLst/>
          </a:prstGeom>
          <a:noFill/>
          <a:ln w="571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9A5DBA-9B7F-44F9-BDCB-0239FBAA11AE}"/>
              </a:ext>
            </a:extLst>
          </p:cNvPr>
          <p:cNvSpPr txBox="1"/>
          <p:nvPr/>
        </p:nvSpPr>
        <p:spPr>
          <a:xfrm>
            <a:off x="2651260" y="1365285"/>
            <a:ext cx="330540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B71282-1B99-43DB-A8CA-B4480E3F8353}"/>
              </a:ext>
            </a:extLst>
          </p:cNvPr>
          <p:cNvSpPr/>
          <p:nvPr/>
        </p:nvSpPr>
        <p:spPr>
          <a:xfrm>
            <a:off x="6404003" y="1444624"/>
            <a:ext cx="3138816" cy="4357126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BD83D-74F7-4C63-8F55-6B53A34E4662}"/>
              </a:ext>
            </a:extLst>
          </p:cNvPr>
          <p:cNvSpPr txBox="1"/>
          <p:nvPr/>
        </p:nvSpPr>
        <p:spPr>
          <a:xfrm>
            <a:off x="7257781" y="1071604"/>
            <a:ext cx="336952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934721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35724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9A5DBA-9B7F-44F9-BDCB-0239FBAA11AE}"/>
              </a:ext>
            </a:extLst>
          </p:cNvPr>
          <p:cNvSpPr txBox="1"/>
          <p:nvPr/>
        </p:nvSpPr>
        <p:spPr>
          <a:xfrm>
            <a:off x="3604273" y="646840"/>
            <a:ext cx="330540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BD83D-74F7-4C63-8F55-6B53A34E4662}"/>
              </a:ext>
            </a:extLst>
          </p:cNvPr>
          <p:cNvSpPr txBox="1"/>
          <p:nvPr/>
        </p:nvSpPr>
        <p:spPr>
          <a:xfrm>
            <a:off x="7257781" y="980164"/>
            <a:ext cx="336952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BF03BF-E96B-40A4-95C5-525C74B7EA32}"/>
              </a:ext>
            </a:extLst>
          </p:cNvPr>
          <p:cNvSpPr/>
          <p:nvPr/>
        </p:nvSpPr>
        <p:spPr>
          <a:xfrm rot="2085727">
            <a:off x="2844937" y="254613"/>
            <a:ext cx="2438697" cy="5000368"/>
          </a:xfrm>
          <a:prstGeom prst="ellipse">
            <a:avLst/>
          </a:prstGeom>
          <a:noFill/>
          <a:ln w="571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905901-F915-4331-BAFF-AF7F4144C373}"/>
              </a:ext>
            </a:extLst>
          </p:cNvPr>
          <p:cNvSpPr/>
          <p:nvPr/>
        </p:nvSpPr>
        <p:spPr>
          <a:xfrm rot="2323584">
            <a:off x="5217053" y="833668"/>
            <a:ext cx="3825233" cy="6355941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731151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35724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44352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9A5DBA-9B7F-44F9-BDCB-0239FBAA11AE}"/>
              </a:ext>
            </a:extLst>
          </p:cNvPr>
          <p:cNvSpPr txBox="1"/>
          <p:nvPr/>
        </p:nvSpPr>
        <p:spPr>
          <a:xfrm>
            <a:off x="3514859" y="1201132"/>
            <a:ext cx="330540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BD83D-74F7-4C63-8F55-6B53A34E4662}"/>
              </a:ext>
            </a:extLst>
          </p:cNvPr>
          <p:cNvSpPr txBox="1"/>
          <p:nvPr/>
        </p:nvSpPr>
        <p:spPr>
          <a:xfrm>
            <a:off x="9234621" y="1594265"/>
            <a:ext cx="336952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BF03BF-E96B-40A4-95C5-525C74B7EA32}"/>
              </a:ext>
            </a:extLst>
          </p:cNvPr>
          <p:cNvSpPr/>
          <p:nvPr/>
        </p:nvSpPr>
        <p:spPr>
          <a:xfrm>
            <a:off x="2854959" y="1117600"/>
            <a:ext cx="5476730" cy="5204555"/>
          </a:xfrm>
          <a:prstGeom prst="ellipse">
            <a:avLst/>
          </a:prstGeom>
          <a:noFill/>
          <a:ln w="571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905901-F915-4331-BAFF-AF7F4144C373}"/>
              </a:ext>
            </a:extLst>
          </p:cNvPr>
          <p:cNvSpPr/>
          <p:nvPr/>
        </p:nvSpPr>
        <p:spPr>
          <a:xfrm>
            <a:off x="8504369" y="1892925"/>
            <a:ext cx="1056053" cy="3768299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86782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3828C-6E8A-4BE4-9523-E980FBDDC760}"/>
              </a:ext>
            </a:extLst>
          </p:cNvPr>
          <p:cNvSpPr txBox="1"/>
          <p:nvPr/>
        </p:nvSpPr>
        <p:spPr>
          <a:xfrm>
            <a:off x="1591083" y="2993575"/>
            <a:ext cx="9009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TO CALCULATE THE FLOW OF A CUT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accross the cut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calculated by adding up all flows going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one set of vertexes to the other (from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94E66-5F4F-4EBE-948C-C258287914BB}"/>
              </a:ext>
            </a:extLst>
          </p:cNvPr>
          <p:cNvSpPr txBox="1"/>
          <p:nvPr/>
        </p:nvSpPr>
        <p:spPr>
          <a:xfrm>
            <a:off x="2282007" y="1679350"/>
            <a:ext cx="7627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cut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(S,T)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flow network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partition of vertexes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that every vertex will belong to either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9709516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854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07984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854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3880F-564B-4568-A7C3-0D23AF910363}"/>
              </a:ext>
            </a:extLst>
          </p:cNvPr>
          <p:cNvSpPr txBox="1"/>
          <p:nvPr/>
        </p:nvSpPr>
        <p:spPr>
          <a:xfrm>
            <a:off x="2072078" y="5785001"/>
            <a:ext cx="8047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flow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cut? Have to consider every outgoing edge (positive)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every incoming edge to the set (negative)</a:t>
            </a:r>
          </a:p>
        </p:txBody>
      </p:sp>
    </p:spTree>
    <p:extLst>
      <p:ext uri="{BB962C8B-B14F-4D97-AF65-F5344CB8AC3E}">
        <p14:creationId xmlns:p14="http://schemas.microsoft.com/office/powerpoint/2010/main" val="173127997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3</a:t>
            </a:r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6</a:t>
            </a:r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854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3880F-564B-4568-A7C3-0D23AF910363}"/>
              </a:ext>
            </a:extLst>
          </p:cNvPr>
          <p:cNvSpPr txBox="1"/>
          <p:nvPr/>
        </p:nvSpPr>
        <p:spPr>
          <a:xfrm>
            <a:off x="2072078" y="5785001"/>
            <a:ext cx="8047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flow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cut? Have to consider every outgoing edge (positive)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every incoming edge to the set (negative)</a:t>
            </a:r>
          </a:p>
        </p:txBody>
      </p:sp>
    </p:spTree>
    <p:extLst>
      <p:ext uri="{BB962C8B-B14F-4D97-AF65-F5344CB8AC3E}">
        <p14:creationId xmlns:p14="http://schemas.microsoft.com/office/powerpoint/2010/main" val="145538487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854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2</a:t>
            </a:r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3880F-564B-4568-A7C3-0D23AF910363}"/>
              </a:ext>
            </a:extLst>
          </p:cNvPr>
          <p:cNvSpPr txBox="1"/>
          <p:nvPr/>
        </p:nvSpPr>
        <p:spPr>
          <a:xfrm>
            <a:off x="1963877" y="5785001"/>
            <a:ext cx="8264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flow of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cut? Have to consider every outgoing edge (positive)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every incoming edge to the set (negative)</a:t>
            </a:r>
          </a:p>
        </p:txBody>
      </p:sp>
    </p:spTree>
    <p:extLst>
      <p:ext uri="{BB962C8B-B14F-4D97-AF65-F5344CB8AC3E}">
        <p14:creationId xmlns:p14="http://schemas.microsoft.com/office/powerpoint/2010/main" val="388962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of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0AC26B39-FD31-4FC7-83FE-55D3F4AD7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66838"/>
            <a:ext cx="39554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b="1" dirty="0">
                <a:solidFill>
                  <a:srgbClr val="FFC000"/>
                </a:solidFill>
              </a:rPr>
              <a:t>4</a:t>
            </a:r>
            <a:r>
              <a:rPr lang="en-GB" altLang="en-US" sz="2200" b="1" dirty="0">
                <a:solidFill>
                  <a:srgbClr val="FFC000"/>
                </a:solidFill>
              </a:rPr>
              <a:t>.</a:t>
            </a:r>
            <a:r>
              <a:rPr lang="hu-HU" altLang="en-US" sz="2200" b="1" dirty="0">
                <a:solidFill>
                  <a:srgbClr val="FFC000"/>
                </a:solidFill>
              </a:rPr>
              <a:t>) OPTIMIZATION PROBLEMS</a:t>
            </a:r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DA0B07B-F4EF-49FB-96A0-E3F3DFCF6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948" y="1945640"/>
            <a:ext cx="958223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quadratic optimization </a:t>
            </a:r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problems can be transformed 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a graph theory related problem</a:t>
            </a:r>
          </a:p>
          <a:p>
            <a:pPr eaLnBrk="1" hangingPunct="1"/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maximum flow problem (max flow min cut problem)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circulation problem and </a:t>
            </a:r>
            <a:r>
              <a:rPr lang="hu-HU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airline scheduling </a:t>
            </a:r>
          </a:p>
          <a:p>
            <a:pPr eaLnBrk="1" hangingPunct="1"/>
            <a:r>
              <a:rPr lang="hu-HU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vehicle routing problem etc.</a:t>
            </a:r>
            <a:endParaRPr lang="hu-HU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98E2B-4B53-4666-A642-05543F53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434" y="3803379"/>
            <a:ext cx="3909609" cy="26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68598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854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2</a:t>
            </a:r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3880F-564B-4568-A7C3-0D23AF910363}"/>
              </a:ext>
            </a:extLst>
          </p:cNvPr>
          <p:cNvSpPr txBox="1"/>
          <p:nvPr/>
        </p:nvSpPr>
        <p:spPr>
          <a:xfrm>
            <a:off x="4173614" y="5906730"/>
            <a:ext cx="384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FLOW OF THE CUT = 9 – 2 = 7</a:t>
            </a:r>
            <a:endParaRPr lang="hu-HU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4914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854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3880F-564B-4568-A7C3-0D23AF910363}"/>
              </a:ext>
            </a:extLst>
          </p:cNvPr>
          <p:cNvSpPr txBox="1"/>
          <p:nvPr/>
        </p:nvSpPr>
        <p:spPr>
          <a:xfrm>
            <a:off x="1629395" y="5785001"/>
            <a:ext cx="893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capacity of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cut? Have to consider every outgoing capacity (positive)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every incoming capacity to the set (negative)</a:t>
            </a:r>
          </a:p>
        </p:txBody>
      </p:sp>
    </p:spTree>
    <p:extLst>
      <p:ext uri="{BB962C8B-B14F-4D97-AF65-F5344CB8AC3E}">
        <p14:creationId xmlns:p14="http://schemas.microsoft.com/office/powerpoint/2010/main" val="1175141704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</a:t>
            </a:r>
            <a:r>
              <a:rPr lang="hu-HU" sz="1600" b="1" dirty="0">
                <a:solidFill>
                  <a:srgbClr val="FFC000"/>
                </a:solidFill>
              </a:rPr>
              <a:t>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</a:t>
            </a:r>
            <a:r>
              <a:rPr lang="hu-HU" sz="1600" b="1" dirty="0">
                <a:solidFill>
                  <a:srgbClr val="FFC000"/>
                </a:solidFill>
              </a:rPr>
              <a:t>7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854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3880F-564B-4568-A7C3-0D23AF910363}"/>
              </a:ext>
            </a:extLst>
          </p:cNvPr>
          <p:cNvSpPr txBox="1"/>
          <p:nvPr/>
        </p:nvSpPr>
        <p:spPr>
          <a:xfrm>
            <a:off x="1629395" y="5785001"/>
            <a:ext cx="893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capacity of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cut? Have to consider every outgoing capacity (positive)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every incoming capacity to the set (negative)</a:t>
            </a:r>
          </a:p>
        </p:txBody>
      </p:sp>
    </p:spTree>
    <p:extLst>
      <p:ext uri="{BB962C8B-B14F-4D97-AF65-F5344CB8AC3E}">
        <p14:creationId xmlns:p14="http://schemas.microsoft.com/office/powerpoint/2010/main" val="1034860348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854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</a:t>
            </a:r>
            <a:r>
              <a:rPr lang="hu-HU" sz="1600" b="1" dirty="0">
                <a:solidFill>
                  <a:srgbClr val="FFC000"/>
                </a:solidFill>
              </a:rPr>
              <a:t>3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3880F-564B-4568-A7C3-0D23AF910363}"/>
              </a:ext>
            </a:extLst>
          </p:cNvPr>
          <p:cNvSpPr txBox="1"/>
          <p:nvPr/>
        </p:nvSpPr>
        <p:spPr>
          <a:xfrm>
            <a:off x="1629395" y="5785001"/>
            <a:ext cx="893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capacity of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cut? Have to consider every outgoing capacity (positive)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every incoming capacity to the set (negative)</a:t>
            </a:r>
          </a:p>
        </p:txBody>
      </p:sp>
    </p:spTree>
    <p:extLst>
      <p:ext uri="{BB962C8B-B14F-4D97-AF65-F5344CB8AC3E}">
        <p14:creationId xmlns:p14="http://schemas.microsoft.com/office/powerpoint/2010/main" val="252910283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854B08-D1F8-45D1-8D58-E4AD0EA80DB7}"/>
              </a:ext>
            </a:extLst>
          </p:cNvPr>
          <p:cNvSpPr/>
          <p:nvPr/>
        </p:nvSpPr>
        <p:spPr>
          <a:xfrm>
            <a:off x="3000976" y="3413486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B1871-5196-44EA-8244-D0AB160524FE}"/>
              </a:ext>
            </a:extLst>
          </p:cNvPr>
          <p:cNvSpPr/>
          <p:nvPr/>
        </p:nvSpPr>
        <p:spPr>
          <a:xfrm>
            <a:off x="4726803" y="1959507"/>
            <a:ext cx="593124" cy="5931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F46C2-CEEC-40D7-B6BB-12F436468D61}"/>
              </a:ext>
            </a:extLst>
          </p:cNvPr>
          <p:cNvSpPr/>
          <p:nvPr/>
        </p:nvSpPr>
        <p:spPr>
          <a:xfrm>
            <a:off x="7030445" y="1959507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6718EF-DA3F-487B-A0A7-D1F5639EA691}"/>
              </a:ext>
            </a:extLst>
          </p:cNvPr>
          <p:cNvSpPr/>
          <p:nvPr/>
        </p:nvSpPr>
        <p:spPr>
          <a:xfrm>
            <a:off x="8743917" y="3413486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82F4C-F619-48A0-9685-B292D7AE0311}"/>
              </a:ext>
            </a:extLst>
          </p:cNvPr>
          <p:cNvSpPr/>
          <p:nvPr/>
        </p:nvSpPr>
        <p:spPr>
          <a:xfrm>
            <a:off x="4726803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2E274-5C76-46C3-929C-A2B8D34DCC9A}"/>
              </a:ext>
            </a:extLst>
          </p:cNvPr>
          <p:cNvSpPr/>
          <p:nvPr/>
        </p:nvSpPr>
        <p:spPr>
          <a:xfrm>
            <a:off x="7030445" y="4776848"/>
            <a:ext cx="593124" cy="5931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E3260-B70C-42AA-8E32-C211B0CB8B2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507239" y="2465770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FDD5-71B3-47D9-8CFB-13125A3744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507239" y="3919749"/>
            <a:ext cx="130642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06070-6A0A-44FA-974F-686DA5ACFFE6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5023365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28DF2-F3AE-43F5-A999-5F11E744E6E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19927" y="5073410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759C7-0B48-4A9C-977D-165C142BACC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19927" y="2256069"/>
            <a:ext cx="17105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FCAC2-42DB-4722-A724-29EEBBEFFFC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233066" y="2465770"/>
            <a:ext cx="1884240" cy="2397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DE2FE-0378-4DA2-88D9-B94B3AC292C3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7327007" y="2552631"/>
            <a:ext cx="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949BD-79DF-409C-A063-C451FF3708A0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7623569" y="3919749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AE001-FF91-4581-89B5-FFC2E3547119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23569" y="2256069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05B9A-16C0-41D5-99B2-D026CCC22C1E}"/>
              </a:ext>
            </a:extLst>
          </p:cNvPr>
          <p:cNvSpPr txBox="1"/>
          <p:nvPr/>
        </p:nvSpPr>
        <p:spPr>
          <a:xfrm>
            <a:off x="3712637" y="273753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3DFDB-CB73-4DDB-BBCD-BED764B76D65}"/>
              </a:ext>
            </a:extLst>
          </p:cNvPr>
          <p:cNvSpPr txBox="1"/>
          <p:nvPr/>
        </p:nvSpPr>
        <p:spPr>
          <a:xfrm>
            <a:off x="3529757" y="425583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956CA-4037-4200-8B82-CDE14F014466}"/>
              </a:ext>
            </a:extLst>
          </p:cNvPr>
          <p:cNvSpPr txBox="1"/>
          <p:nvPr/>
        </p:nvSpPr>
        <p:spPr>
          <a:xfrm>
            <a:off x="5894356" y="5130668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6112-6A0D-48E1-A7BE-F4284C4C2FB3}"/>
              </a:ext>
            </a:extLst>
          </p:cNvPr>
          <p:cNvSpPr txBox="1"/>
          <p:nvPr/>
        </p:nvSpPr>
        <p:spPr>
          <a:xfrm>
            <a:off x="5935256" y="1967654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78B0-8BB4-45F1-A6B3-25A052486CF4}"/>
              </a:ext>
            </a:extLst>
          </p:cNvPr>
          <p:cNvSpPr txBox="1"/>
          <p:nvPr/>
        </p:nvSpPr>
        <p:spPr>
          <a:xfrm>
            <a:off x="8088472" y="2570430"/>
            <a:ext cx="5854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5FD7C-03A6-4BED-AF17-3A0C8163B06D}"/>
              </a:ext>
            </a:extLst>
          </p:cNvPr>
          <p:cNvSpPr txBox="1"/>
          <p:nvPr/>
        </p:nvSpPr>
        <p:spPr>
          <a:xfrm>
            <a:off x="7342883" y="362318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EC22C-149F-4A1B-B396-6932C8D8A8B0}"/>
              </a:ext>
            </a:extLst>
          </p:cNvPr>
          <p:cNvSpPr txBox="1"/>
          <p:nvPr/>
        </p:nvSpPr>
        <p:spPr>
          <a:xfrm>
            <a:off x="8129832" y="449657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8FE81-7168-47CD-857E-92CC7F26F14A}"/>
              </a:ext>
            </a:extLst>
          </p:cNvPr>
          <p:cNvSpPr txBox="1"/>
          <p:nvPr/>
        </p:nvSpPr>
        <p:spPr>
          <a:xfrm>
            <a:off x="5033128" y="350879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E444C-4D50-4B7F-B154-94452FAC962A}"/>
              </a:ext>
            </a:extLst>
          </p:cNvPr>
          <p:cNvSpPr txBox="1"/>
          <p:nvPr/>
        </p:nvSpPr>
        <p:spPr>
          <a:xfrm>
            <a:off x="6441479" y="32867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3880F-564B-4568-A7C3-0D23AF910363}"/>
              </a:ext>
            </a:extLst>
          </p:cNvPr>
          <p:cNvSpPr txBox="1"/>
          <p:nvPr/>
        </p:nvSpPr>
        <p:spPr>
          <a:xfrm>
            <a:off x="4446933" y="5785001"/>
            <a:ext cx="3298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CAPACITY OF CUT = 12 – 3 = 9</a:t>
            </a:r>
          </a:p>
        </p:txBody>
      </p:sp>
    </p:spTree>
    <p:extLst>
      <p:ext uri="{BB962C8B-B14F-4D97-AF65-F5344CB8AC3E}">
        <p14:creationId xmlns:p14="http://schemas.microsoft.com/office/powerpoint/2010/main" val="376322713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value of any flow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bounded by the capacity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any cut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maximum flow and the minimum cut has something to do with each other (not independent)</a:t>
            </a:r>
          </a:p>
          <a:p>
            <a:r>
              <a:rPr lang="hu-HU" b="1" dirty="0">
                <a:solidFill>
                  <a:srgbClr val="FFC000"/>
                </a:solidFill>
                <a:sym typeface="Wingdings" panose="05000000000000000000" pitchFamily="2" charset="2"/>
              </a:rPr>
              <a:t>MAX FLOW MIN CUT THEOREM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 value of the maximum flow passing from source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sink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equal to the value of the minimum cut (so the total weight of edges in the minimum cut)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another important fact: the minimum cut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smallest total weight of the edges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which if removed would disconnect he source from the sink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Flow Min </a:t>
            </a:r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Cut</a:t>
            </a:r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Theorem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555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Residual Network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(Maximum Flow Problem)</a:t>
            </a:r>
          </a:p>
        </p:txBody>
      </p:sp>
    </p:spTree>
    <p:extLst>
      <p:ext uri="{BB962C8B-B14F-4D97-AF65-F5344CB8AC3E}">
        <p14:creationId xmlns:p14="http://schemas.microsoft.com/office/powerpoint/2010/main" val="206811574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66127-00BA-404E-9D50-03D0DD02AA31}"/>
              </a:ext>
            </a:extLst>
          </p:cNvPr>
          <p:cNvSpPr txBox="1"/>
          <p:nvPr/>
        </p:nvSpPr>
        <p:spPr>
          <a:xfrm>
            <a:off x="1243359" y="1843362"/>
            <a:ext cx="9705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transform the 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flow network into a so-called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residual network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will be crucial during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Ford-Fulkerson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 and other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7425B-8530-4CB1-BA4C-04D0F4B99928}"/>
              </a:ext>
            </a:extLst>
          </p:cNvPr>
          <p:cNvSpPr txBox="1"/>
          <p:nvPr/>
        </p:nvSpPr>
        <p:spPr>
          <a:xfrm>
            <a:off x="3947220" y="4811620"/>
            <a:ext cx="96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18A41-8682-45FB-B65A-11397A0FE399}"/>
              </a:ext>
            </a:extLst>
          </p:cNvPr>
          <p:cNvSpPr txBox="1"/>
          <p:nvPr/>
        </p:nvSpPr>
        <p:spPr>
          <a:xfrm>
            <a:off x="5158780" y="4808235"/>
            <a:ext cx="96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D6EA9-E5D4-46E7-B744-C8E095BE6784}"/>
              </a:ext>
            </a:extLst>
          </p:cNvPr>
          <p:cNvSpPr txBox="1"/>
          <p:nvPr/>
        </p:nvSpPr>
        <p:spPr>
          <a:xfrm>
            <a:off x="6171033" y="4808234"/>
            <a:ext cx="193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in the original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2AB493-664B-41E8-82FD-94F590170DA1}"/>
              </a:ext>
            </a:extLst>
          </p:cNvPr>
          <p:cNvSpPr/>
          <p:nvPr/>
        </p:nvSpPr>
        <p:spPr>
          <a:xfrm>
            <a:off x="3331925" y="3146179"/>
            <a:ext cx="5528150" cy="1226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c’(u,v)    =      c(u,v)        –        f(u,v)    &gt;    0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52BF261-AF2C-409F-8EEE-9761890A2B6C}"/>
              </a:ext>
            </a:extLst>
          </p:cNvPr>
          <p:cNvSpPr/>
          <p:nvPr/>
        </p:nvSpPr>
        <p:spPr>
          <a:xfrm rot="5400000">
            <a:off x="4329252" y="4237296"/>
            <a:ext cx="193703" cy="646331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C908CE3-D68E-4324-B5D6-66E78162A5B9}"/>
              </a:ext>
            </a:extLst>
          </p:cNvPr>
          <p:cNvSpPr/>
          <p:nvPr/>
        </p:nvSpPr>
        <p:spPr>
          <a:xfrm rot="5400000">
            <a:off x="5547682" y="4237295"/>
            <a:ext cx="193703" cy="646331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4026722-ABCA-44C8-81CD-39A1995E74F6}"/>
              </a:ext>
            </a:extLst>
          </p:cNvPr>
          <p:cNvSpPr/>
          <p:nvPr/>
        </p:nvSpPr>
        <p:spPr>
          <a:xfrm rot="5400000">
            <a:off x="7043582" y="4237295"/>
            <a:ext cx="193703" cy="646331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245782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53DB53-49E9-4E55-B284-E460C731A9F4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6F53A2-8A41-4F52-8802-83CF19581E3C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E273D2-62BA-40D1-BF46-E7FB846605CD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898C0CF-A37F-4A99-8B44-BC6CD5FA5F28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A2DC95-D6EF-4CD8-AA1D-03AC23130516}"/>
              </a:ext>
            </a:extLst>
          </p:cNvPr>
          <p:cNvCxnSpPr>
            <a:stCxn id="32" idx="7"/>
            <a:endCxn id="33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04054A-06F7-4817-AC2D-02B314CCE99A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8F9994-30E5-4EB0-9FC9-BC85B005EA3C}"/>
              </a:ext>
            </a:extLst>
          </p:cNvPr>
          <p:cNvCxnSpPr>
            <a:stCxn id="35" idx="0"/>
            <a:endCxn id="33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BFCBAE-D675-4B9B-8DA6-756962EE38A2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7249D7-3AE0-4462-A617-B473FC72BF9C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624681-972D-4328-B3BD-F5D5D7AFCC8E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776B81-053C-4A8E-9986-EAFD4C3DFEE4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399A62-6566-447E-99B9-A14891DFA3EE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3CC695-6401-4BAE-B7C3-CB03C934E000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1B9E5C-F21B-4181-BB60-4866BDBDA04C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F1D4BD-62CB-4A44-8C72-0ED5EAB593EB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222031943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3361606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239221566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39936" y="242480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6279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39936" y="242480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7963D-89F2-4429-B6D9-3CEC8D2AFC47}"/>
              </a:ext>
            </a:extLst>
          </p:cNvPr>
          <p:cNvCxnSpPr/>
          <p:nvPr/>
        </p:nvCxnSpPr>
        <p:spPr>
          <a:xfrm flipH="1">
            <a:off x="7262051" y="2398516"/>
            <a:ext cx="1365581" cy="95459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135F7-73D1-45FF-A486-E788DB783DA1}"/>
              </a:ext>
            </a:extLst>
          </p:cNvPr>
          <p:cNvSpPr txBox="1"/>
          <p:nvPr/>
        </p:nvSpPr>
        <p:spPr>
          <a:xfrm>
            <a:off x="7901507" y="285522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47469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39936" y="242480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7963D-89F2-4429-B6D9-3CEC8D2AFC47}"/>
              </a:ext>
            </a:extLst>
          </p:cNvPr>
          <p:cNvCxnSpPr/>
          <p:nvPr/>
        </p:nvCxnSpPr>
        <p:spPr>
          <a:xfrm flipH="1">
            <a:off x="7262051" y="2398516"/>
            <a:ext cx="1365581" cy="95459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135F7-73D1-45FF-A486-E788DB783DA1}"/>
              </a:ext>
            </a:extLst>
          </p:cNvPr>
          <p:cNvSpPr txBox="1"/>
          <p:nvPr/>
        </p:nvSpPr>
        <p:spPr>
          <a:xfrm>
            <a:off x="7901507" y="285522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7103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7129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39936" y="242480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7963D-89F2-4429-B6D9-3CEC8D2AFC47}"/>
              </a:ext>
            </a:extLst>
          </p:cNvPr>
          <p:cNvCxnSpPr/>
          <p:nvPr/>
        </p:nvCxnSpPr>
        <p:spPr>
          <a:xfrm flipH="1">
            <a:off x="7262051" y="2398516"/>
            <a:ext cx="1365581" cy="95459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135F7-73D1-45FF-A486-E788DB783DA1}"/>
              </a:ext>
            </a:extLst>
          </p:cNvPr>
          <p:cNvSpPr txBox="1"/>
          <p:nvPr/>
        </p:nvSpPr>
        <p:spPr>
          <a:xfrm>
            <a:off x="7901507" y="285522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7103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0F98E-60D3-4E0B-B11A-1FA68A1D9BB9}"/>
              </a:ext>
            </a:extLst>
          </p:cNvPr>
          <p:cNvCxnSpPr/>
          <p:nvPr/>
        </p:nvCxnSpPr>
        <p:spPr>
          <a:xfrm flipH="1" flipV="1">
            <a:off x="7289483" y="3754649"/>
            <a:ext cx="1347430" cy="8601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B48C2E-79FB-4106-AD6B-DF1E043F80A9}"/>
              </a:ext>
            </a:extLst>
          </p:cNvPr>
          <p:cNvSpPr txBox="1"/>
          <p:nvPr/>
        </p:nvSpPr>
        <p:spPr>
          <a:xfrm>
            <a:off x="8059463" y="395793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4086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39936" y="242480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7963D-89F2-4429-B6D9-3CEC8D2AFC47}"/>
              </a:ext>
            </a:extLst>
          </p:cNvPr>
          <p:cNvCxnSpPr/>
          <p:nvPr/>
        </p:nvCxnSpPr>
        <p:spPr>
          <a:xfrm flipH="1">
            <a:off x="7262051" y="2398516"/>
            <a:ext cx="1365581" cy="95459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135F7-73D1-45FF-A486-E788DB783DA1}"/>
              </a:ext>
            </a:extLst>
          </p:cNvPr>
          <p:cNvSpPr txBox="1"/>
          <p:nvPr/>
        </p:nvSpPr>
        <p:spPr>
          <a:xfrm>
            <a:off x="7901507" y="285522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7103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0F98E-60D3-4E0B-B11A-1FA68A1D9BB9}"/>
              </a:ext>
            </a:extLst>
          </p:cNvPr>
          <p:cNvCxnSpPr/>
          <p:nvPr/>
        </p:nvCxnSpPr>
        <p:spPr>
          <a:xfrm flipH="1" flipV="1">
            <a:off x="7289483" y="3754649"/>
            <a:ext cx="1347430" cy="8601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B48C2E-79FB-4106-AD6B-DF1E043F80A9}"/>
              </a:ext>
            </a:extLst>
          </p:cNvPr>
          <p:cNvSpPr txBox="1"/>
          <p:nvPr/>
        </p:nvSpPr>
        <p:spPr>
          <a:xfrm>
            <a:off x="8059463" y="395793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/>
          <p:nvPr/>
        </p:nvCxnSpPr>
        <p:spPr>
          <a:xfrm>
            <a:off x="8878640" y="2634700"/>
            <a:ext cx="0" cy="1705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06890" y="330961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15683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39936" y="242480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7963D-89F2-4429-B6D9-3CEC8D2AFC47}"/>
              </a:ext>
            </a:extLst>
          </p:cNvPr>
          <p:cNvCxnSpPr/>
          <p:nvPr/>
        </p:nvCxnSpPr>
        <p:spPr>
          <a:xfrm flipH="1">
            <a:off x="7262051" y="2398516"/>
            <a:ext cx="1365581" cy="95459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135F7-73D1-45FF-A486-E788DB783DA1}"/>
              </a:ext>
            </a:extLst>
          </p:cNvPr>
          <p:cNvSpPr txBox="1"/>
          <p:nvPr/>
        </p:nvSpPr>
        <p:spPr>
          <a:xfrm>
            <a:off x="7901507" y="285522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7103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0F98E-60D3-4E0B-B11A-1FA68A1D9BB9}"/>
              </a:ext>
            </a:extLst>
          </p:cNvPr>
          <p:cNvCxnSpPr/>
          <p:nvPr/>
        </p:nvCxnSpPr>
        <p:spPr>
          <a:xfrm flipH="1" flipV="1">
            <a:off x="7289483" y="3754649"/>
            <a:ext cx="1347430" cy="8601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B48C2E-79FB-4106-AD6B-DF1E043F80A9}"/>
              </a:ext>
            </a:extLst>
          </p:cNvPr>
          <p:cNvSpPr txBox="1"/>
          <p:nvPr/>
        </p:nvSpPr>
        <p:spPr>
          <a:xfrm>
            <a:off x="8059463" y="395793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/>
          <p:nvPr/>
        </p:nvCxnSpPr>
        <p:spPr>
          <a:xfrm>
            <a:off x="8878640" y="2634700"/>
            <a:ext cx="0" cy="1705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06890" y="330961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9392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39936" y="242480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7963D-89F2-4429-B6D9-3CEC8D2AFC47}"/>
              </a:ext>
            </a:extLst>
          </p:cNvPr>
          <p:cNvCxnSpPr/>
          <p:nvPr/>
        </p:nvCxnSpPr>
        <p:spPr>
          <a:xfrm flipH="1">
            <a:off x="7262051" y="2398516"/>
            <a:ext cx="1365581" cy="95459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135F7-73D1-45FF-A486-E788DB783DA1}"/>
              </a:ext>
            </a:extLst>
          </p:cNvPr>
          <p:cNvSpPr txBox="1"/>
          <p:nvPr/>
        </p:nvSpPr>
        <p:spPr>
          <a:xfrm>
            <a:off x="7901507" y="285522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7103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0F98E-60D3-4E0B-B11A-1FA68A1D9BB9}"/>
              </a:ext>
            </a:extLst>
          </p:cNvPr>
          <p:cNvCxnSpPr/>
          <p:nvPr/>
        </p:nvCxnSpPr>
        <p:spPr>
          <a:xfrm flipH="1" flipV="1">
            <a:off x="7289483" y="3754649"/>
            <a:ext cx="1347430" cy="8601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B48C2E-79FB-4106-AD6B-DF1E043F80A9}"/>
              </a:ext>
            </a:extLst>
          </p:cNvPr>
          <p:cNvSpPr txBox="1"/>
          <p:nvPr/>
        </p:nvSpPr>
        <p:spPr>
          <a:xfrm>
            <a:off x="8059463" y="395793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/>
          <p:nvPr/>
        </p:nvCxnSpPr>
        <p:spPr>
          <a:xfrm>
            <a:off x="8878640" y="2634700"/>
            <a:ext cx="0" cy="1705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06890" y="330961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9116C6-D201-4BF6-840B-3B4D2EFA8F0C}"/>
              </a:ext>
            </a:extLst>
          </p:cNvPr>
          <p:cNvCxnSpPr>
            <a:cxnSpLocks/>
          </p:cNvCxnSpPr>
          <p:nvPr/>
        </p:nvCxnSpPr>
        <p:spPr>
          <a:xfrm flipH="1" flipV="1">
            <a:off x="9230051" y="2466345"/>
            <a:ext cx="1226436" cy="78338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11CDA6E-DFC9-4989-8F81-AAF572EA0101}"/>
              </a:ext>
            </a:extLst>
          </p:cNvPr>
          <p:cNvSpPr txBox="1"/>
          <p:nvPr/>
        </p:nvSpPr>
        <p:spPr>
          <a:xfrm>
            <a:off x="9610854" y="2936132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47725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39936" y="242480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7963D-89F2-4429-B6D9-3CEC8D2AFC47}"/>
              </a:ext>
            </a:extLst>
          </p:cNvPr>
          <p:cNvCxnSpPr/>
          <p:nvPr/>
        </p:nvCxnSpPr>
        <p:spPr>
          <a:xfrm flipH="1">
            <a:off x="7262051" y="2398516"/>
            <a:ext cx="1365581" cy="95459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135F7-73D1-45FF-A486-E788DB783DA1}"/>
              </a:ext>
            </a:extLst>
          </p:cNvPr>
          <p:cNvSpPr txBox="1"/>
          <p:nvPr/>
        </p:nvSpPr>
        <p:spPr>
          <a:xfrm>
            <a:off x="7901507" y="285522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7103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0F98E-60D3-4E0B-B11A-1FA68A1D9BB9}"/>
              </a:ext>
            </a:extLst>
          </p:cNvPr>
          <p:cNvCxnSpPr/>
          <p:nvPr/>
        </p:nvCxnSpPr>
        <p:spPr>
          <a:xfrm flipH="1" flipV="1">
            <a:off x="7289483" y="3754649"/>
            <a:ext cx="1347430" cy="8601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B48C2E-79FB-4106-AD6B-DF1E043F80A9}"/>
              </a:ext>
            </a:extLst>
          </p:cNvPr>
          <p:cNvSpPr txBox="1"/>
          <p:nvPr/>
        </p:nvSpPr>
        <p:spPr>
          <a:xfrm>
            <a:off x="8059463" y="395793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/>
          <p:nvPr/>
        </p:nvCxnSpPr>
        <p:spPr>
          <a:xfrm>
            <a:off x="8878640" y="2634700"/>
            <a:ext cx="0" cy="1705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06890" y="330961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07B9F2-7770-4B2A-B969-24E392141552}"/>
              </a:ext>
            </a:extLst>
          </p:cNvPr>
          <p:cNvCxnSpPr/>
          <p:nvPr/>
        </p:nvCxnSpPr>
        <p:spPr>
          <a:xfrm flipV="1">
            <a:off x="9162995" y="3781129"/>
            <a:ext cx="1409929" cy="8336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E95D3A-3F96-49B0-AF76-F365402AEB25}"/>
              </a:ext>
            </a:extLst>
          </p:cNvPr>
          <p:cNvSpPr txBox="1"/>
          <p:nvPr/>
        </p:nvSpPr>
        <p:spPr>
          <a:xfrm>
            <a:off x="9610854" y="38580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9116C6-D201-4BF6-840B-3B4D2EFA8F0C}"/>
              </a:ext>
            </a:extLst>
          </p:cNvPr>
          <p:cNvCxnSpPr>
            <a:cxnSpLocks/>
          </p:cNvCxnSpPr>
          <p:nvPr/>
        </p:nvCxnSpPr>
        <p:spPr>
          <a:xfrm flipH="1" flipV="1">
            <a:off x="9230051" y="2466345"/>
            <a:ext cx="1226436" cy="78338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11CDA6E-DFC9-4989-8F81-AAF572EA0101}"/>
              </a:ext>
            </a:extLst>
          </p:cNvPr>
          <p:cNvSpPr txBox="1"/>
          <p:nvPr/>
        </p:nvSpPr>
        <p:spPr>
          <a:xfrm>
            <a:off x="9610854" y="2936132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89363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Residual Network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351124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39936" y="242480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7963D-89F2-4429-B6D9-3CEC8D2AFC47}"/>
              </a:ext>
            </a:extLst>
          </p:cNvPr>
          <p:cNvCxnSpPr/>
          <p:nvPr/>
        </p:nvCxnSpPr>
        <p:spPr>
          <a:xfrm flipH="1">
            <a:off x="7262051" y="2398516"/>
            <a:ext cx="1365581" cy="95459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135F7-73D1-45FF-A486-E788DB783DA1}"/>
              </a:ext>
            </a:extLst>
          </p:cNvPr>
          <p:cNvSpPr txBox="1"/>
          <p:nvPr/>
        </p:nvSpPr>
        <p:spPr>
          <a:xfrm>
            <a:off x="7901507" y="285522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7103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0F98E-60D3-4E0B-B11A-1FA68A1D9BB9}"/>
              </a:ext>
            </a:extLst>
          </p:cNvPr>
          <p:cNvCxnSpPr/>
          <p:nvPr/>
        </p:nvCxnSpPr>
        <p:spPr>
          <a:xfrm flipH="1" flipV="1">
            <a:off x="7289483" y="3754649"/>
            <a:ext cx="1347430" cy="8601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B48C2E-79FB-4106-AD6B-DF1E043F80A9}"/>
              </a:ext>
            </a:extLst>
          </p:cNvPr>
          <p:cNvSpPr txBox="1"/>
          <p:nvPr/>
        </p:nvSpPr>
        <p:spPr>
          <a:xfrm>
            <a:off x="8059463" y="395793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/>
          <p:nvPr/>
        </p:nvCxnSpPr>
        <p:spPr>
          <a:xfrm>
            <a:off x="8878640" y="2634700"/>
            <a:ext cx="0" cy="1705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06890" y="3309618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DEE5D3-875A-4775-A157-46376424BAA3}"/>
              </a:ext>
            </a:extLst>
          </p:cNvPr>
          <p:cNvCxnSpPr>
            <a:cxnSpLocks/>
          </p:cNvCxnSpPr>
          <p:nvPr/>
        </p:nvCxnSpPr>
        <p:spPr>
          <a:xfrm flipH="1">
            <a:off x="9262371" y="3933764"/>
            <a:ext cx="1357720" cy="79034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10C540-3232-4A89-9BFA-870C1CECAB89}"/>
              </a:ext>
            </a:extLst>
          </p:cNvPr>
          <p:cNvSpPr txBox="1"/>
          <p:nvPr/>
        </p:nvSpPr>
        <p:spPr>
          <a:xfrm>
            <a:off x="9917217" y="426431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07B9F2-7770-4B2A-B969-24E392141552}"/>
              </a:ext>
            </a:extLst>
          </p:cNvPr>
          <p:cNvCxnSpPr/>
          <p:nvPr/>
        </p:nvCxnSpPr>
        <p:spPr>
          <a:xfrm flipV="1">
            <a:off x="9162995" y="3781129"/>
            <a:ext cx="1409929" cy="8336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E95D3A-3F96-49B0-AF76-F365402AEB25}"/>
              </a:ext>
            </a:extLst>
          </p:cNvPr>
          <p:cNvSpPr txBox="1"/>
          <p:nvPr/>
        </p:nvSpPr>
        <p:spPr>
          <a:xfrm>
            <a:off x="9610854" y="38580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9116C6-D201-4BF6-840B-3B4D2EFA8F0C}"/>
              </a:ext>
            </a:extLst>
          </p:cNvPr>
          <p:cNvCxnSpPr>
            <a:cxnSpLocks/>
          </p:cNvCxnSpPr>
          <p:nvPr/>
        </p:nvCxnSpPr>
        <p:spPr>
          <a:xfrm flipH="1" flipV="1">
            <a:off x="9230051" y="2466345"/>
            <a:ext cx="1226436" cy="78338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11CDA6E-DFC9-4989-8F81-AAF572EA0101}"/>
              </a:ext>
            </a:extLst>
          </p:cNvPr>
          <p:cNvSpPr txBox="1"/>
          <p:nvPr/>
        </p:nvSpPr>
        <p:spPr>
          <a:xfrm>
            <a:off x="9610854" y="2936132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8285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Algorithms for the Problem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(Maximum Flow Problem)</a:t>
            </a:r>
          </a:p>
        </p:txBody>
      </p:sp>
    </p:spTree>
    <p:extLst>
      <p:ext uri="{BB962C8B-B14F-4D97-AF65-F5344CB8AC3E}">
        <p14:creationId xmlns:p14="http://schemas.microsoft.com/office/powerpoint/2010/main" val="255488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depth-first search based algorithm was first constructed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Robert Tarjan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1976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(topological sort)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directed graph is a linear ordering of its vertices such that for every 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(u,v)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edge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comes before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the ordering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vertices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may represent tasks to be performed and the edges are the constraints (one task may be permormed before another)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TOPOLOGICAL ORDERING (SORTING) YIELDS THE VALID SEQUENCE FOR THE TASKS</a:t>
            </a: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8587500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Ford-Fulkerson Algorithm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0ECDC-DA74-49AE-99C4-6C269BF3F0B6}"/>
              </a:ext>
            </a:extLst>
          </p:cNvPr>
          <p:cNvSpPr txBox="1"/>
          <p:nvPr/>
        </p:nvSpPr>
        <p:spPr>
          <a:xfrm>
            <a:off x="838200" y="1436688"/>
            <a:ext cx="99696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AUGMENTING PATH</a:t>
            </a:r>
            <a:r>
              <a:rPr lang="hu-HU" sz="2400" dirty="0"/>
              <a:t> </a:t>
            </a:r>
          </a:p>
          <a:p>
            <a:endParaRPr lang="hu-HU" sz="2400" dirty="0"/>
          </a:p>
          <a:p>
            <a:r>
              <a:rPr lang="hu-HU" sz="2400" dirty="0"/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augmenting path only exists in the residual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which is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a simple path from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residual network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there is an augmenting path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know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for certain that the flow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not maximal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there is no more augmenting paths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means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     we can terminate the algorithm with the max flow</a:t>
            </a:r>
          </a:p>
        </p:txBody>
      </p:sp>
    </p:spTree>
    <p:extLst>
      <p:ext uri="{BB962C8B-B14F-4D97-AF65-F5344CB8AC3E}">
        <p14:creationId xmlns:p14="http://schemas.microsoft.com/office/powerpoint/2010/main" val="251353116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2F3984-F4C0-48B7-881A-0D807826FF0D}"/>
              </a:ext>
            </a:extLst>
          </p:cNvPr>
          <p:cNvSpPr/>
          <p:nvPr/>
        </p:nvSpPr>
        <p:spPr>
          <a:xfrm>
            <a:off x="2349623" y="1808481"/>
            <a:ext cx="7492753" cy="21014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INITIALIZATION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</a:p>
          <a:p>
            <a:pPr algn="ctr"/>
            <a:endParaRPr lang="hu-H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initialize the flow in the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original flow network to be zero at the beginning so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f(u,v)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0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all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in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</a:t>
            </a:r>
            <a:endParaRPr lang="hu-HU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CB1624-7256-49B4-A460-6CFAF833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Ford-Fulkerson Algorithm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2F3984-F4C0-48B7-881A-0D807826FF0D}"/>
              </a:ext>
            </a:extLst>
          </p:cNvPr>
          <p:cNvSpPr/>
          <p:nvPr/>
        </p:nvSpPr>
        <p:spPr>
          <a:xfrm>
            <a:off x="2349623" y="1808481"/>
            <a:ext cx="7492753" cy="21014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INITIALIZATION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</a:p>
          <a:p>
            <a:pPr algn="ctr"/>
            <a:endParaRPr lang="hu-H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initialize the flow in the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original flow network to be zero at the beginning so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f(u,v)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0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all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in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</a:t>
            </a:r>
            <a:endParaRPr lang="hu-HU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CB1624-7256-49B4-A460-6CFAF833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Ford-Fulkerson Algorithm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C8D4D-1927-43BC-B1C7-865A6E1DBC6C}"/>
              </a:ext>
            </a:extLst>
          </p:cNvPr>
          <p:cNvSpPr/>
          <p:nvPr/>
        </p:nvSpPr>
        <p:spPr>
          <a:xfrm>
            <a:off x="2349622" y="4226561"/>
            <a:ext cx="7492753" cy="2101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</a:p>
          <a:p>
            <a:pPr algn="ctr"/>
            <a:endParaRPr lang="hu-H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there is a path from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G’(V,E)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residual network: </a:t>
            </a:r>
          </a:p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that given augmenting path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do augment flow along path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original flow network </a:t>
            </a:r>
          </a:p>
        </p:txBody>
      </p:sp>
    </p:spTree>
    <p:extLst>
      <p:ext uri="{BB962C8B-B14F-4D97-AF65-F5344CB8AC3E}">
        <p14:creationId xmlns:p14="http://schemas.microsoft.com/office/powerpoint/2010/main" val="10283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CB1624-7256-49B4-A460-6CFAF833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Edmonds-Karp Algorithm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A92828-889D-4F1F-94CB-E8C0F53F4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from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Ford-Fulkerson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that we have to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augmenting paths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residual network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graph traversal algorithms to traverse a graph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Edmons-Karp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uses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BFS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(breadth-first seach) to find these augmenting paths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Edmonds-Karp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O(VE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Dinic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E)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44980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Illustration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(Maximum Flow Problem)</a:t>
            </a:r>
          </a:p>
        </p:txBody>
      </p:sp>
    </p:spTree>
    <p:extLst>
      <p:ext uri="{BB962C8B-B14F-4D97-AF65-F5344CB8AC3E}">
        <p14:creationId xmlns:p14="http://schemas.microsoft.com/office/powerpoint/2010/main" val="79534059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29776" y="24044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9135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>
            <a:cxnSpLocks/>
          </p:cNvCxnSpPr>
          <p:nvPr/>
        </p:nvCxnSpPr>
        <p:spPr>
          <a:xfrm flipV="1">
            <a:off x="8900909" y="2628012"/>
            <a:ext cx="0" cy="18830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6885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DEE5D3-875A-4775-A157-46376424BAA3}"/>
              </a:ext>
            </a:extLst>
          </p:cNvPr>
          <p:cNvCxnSpPr>
            <a:cxnSpLocks/>
          </p:cNvCxnSpPr>
          <p:nvPr/>
        </p:nvCxnSpPr>
        <p:spPr>
          <a:xfrm flipV="1">
            <a:off x="9227234" y="3843136"/>
            <a:ext cx="1312946" cy="82174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10C540-3232-4A89-9BFA-870C1CECAB89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15054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29776" y="24044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9135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>
            <a:cxnSpLocks/>
          </p:cNvCxnSpPr>
          <p:nvPr/>
        </p:nvCxnSpPr>
        <p:spPr>
          <a:xfrm flipV="1">
            <a:off x="8900909" y="2628012"/>
            <a:ext cx="0" cy="18830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6885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DEE5D3-875A-4775-A157-46376424BAA3}"/>
              </a:ext>
            </a:extLst>
          </p:cNvPr>
          <p:cNvCxnSpPr>
            <a:cxnSpLocks/>
          </p:cNvCxnSpPr>
          <p:nvPr/>
        </p:nvCxnSpPr>
        <p:spPr>
          <a:xfrm flipV="1">
            <a:off x="9227234" y="3843136"/>
            <a:ext cx="1312946" cy="8217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10C540-3232-4A89-9BFA-870C1CECAB89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81945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29776" y="24044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241675" y="3914256"/>
            <a:ext cx="1305366" cy="8342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95543" y="429135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>
            <a:cxnSpLocks/>
          </p:cNvCxnSpPr>
          <p:nvPr/>
        </p:nvCxnSpPr>
        <p:spPr>
          <a:xfrm flipV="1">
            <a:off x="8900909" y="2628012"/>
            <a:ext cx="0" cy="18830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6885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DEE5D3-875A-4775-A157-46376424BAA3}"/>
              </a:ext>
            </a:extLst>
          </p:cNvPr>
          <p:cNvCxnSpPr>
            <a:cxnSpLocks/>
          </p:cNvCxnSpPr>
          <p:nvPr/>
        </p:nvCxnSpPr>
        <p:spPr>
          <a:xfrm flipV="1">
            <a:off x="9227234" y="3843136"/>
            <a:ext cx="1312946" cy="8217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10C540-3232-4A89-9BFA-870C1CECAB89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56C76-30E0-4CDB-84CE-45D61D4D1F95}"/>
              </a:ext>
            </a:extLst>
          </p:cNvPr>
          <p:cNvSpPr txBox="1"/>
          <p:nvPr/>
        </p:nvSpPr>
        <p:spPr>
          <a:xfrm>
            <a:off x="9917217" y="481421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MIN(5,1)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39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349241302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29776" y="24044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190875" y="397521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44743" y="43523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>
            <a:cxnSpLocks/>
          </p:cNvCxnSpPr>
          <p:nvPr/>
        </p:nvCxnSpPr>
        <p:spPr>
          <a:xfrm flipV="1">
            <a:off x="8900909" y="2628012"/>
            <a:ext cx="0" cy="18830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6885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DEE5D3-875A-4775-A157-46376424BAA3}"/>
              </a:ext>
            </a:extLst>
          </p:cNvPr>
          <p:cNvCxnSpPr>
            <a:cxnSpLocks/>
          </p:cNvCxnSpPr>
          <p:nvPr/>
        </p:nvCxnSpPr>
        <p:spPr>
          <a:xfrm flipH="1">
            <a:off x="9288194" y="3817940"/>
            <a:ext cx="1227406" cy="8570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10C540-3232-4A89-9BFA-870C1CECAB89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66794E-1505-4110-97B3-F8929364D543}"/>
              </a:ext>
            </a:extLst>
          </p:cNvPr>
          <p:cNvCxnSpPr>
            <a:cxnSpLocks/>
          </p:cNvCxnSpPr>
          <p:nvPr/>
        </p:nvCxnSpPr>
        <p:spPr>
          <a:xfrm flipH="1" flipV="1">
            <a:off x="7399636" y="3878900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6F038-13F9-4B57-907A-FC8AB06D2535}"/>
              </a:ext>
            </a:extLst>
          </p:cNvPr>
          <p:cNvSpPr txBox="1"/>
          <p:nvPr/>
        </p:nvSpPr>
        <p:spPr>
          <a:xfrm>
            <a:off x="7908060" y="3906099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8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833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only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does not have any cycles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directed acyclic graph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(DAG)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any directed acyclic graph has at least one topological order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FABF5-EEB3-4265-B26B-F0D2753E607E}"/>
              </a:ext>
            </a:extLst>
          </p:cNvPr>
          <p:cNvSpPr/>
          <p:nvPr/>
        </p:nvSpPr>
        <p:spPr>
          <a:xfrm>
            <a:off x="7719640" y="134198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E0B88B-9A02-4E9F-B729-B3321E6C4134}"/>
              </a:ext>
            </a:extLst>
          </p:cNvPr>
          <p:cNvSpPr/>
          <p:nvPr/>
        </p:nvSpPr>
        <p:spPr>
          <a:xfrm>
            <a:off x="6362836" y="332601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9D2B86-6FBD-40E4-9A86-96AF9DFEC1DC}"/>
              </a:ext>
            </a:extLst>
          </p:cNvPr>
          <p:cNvSpPr/>
          <p:nvPr/>
        </p:nvSpPr>
        <p:spPr>
          <a:xfrm>
            <a:off x="8903330" y="309025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B67D2-B533-40DF-A490-B38F5F6A7DF7}"/>
              </a:ext>
            </a:extLst>
          </p:cNvPr>
          <p:cNvSpPr/>
          <p:nvPr/>
        </p:nvSpPr>
        <p:spPr>
          <a:xfrm>
            <a:off x="7719640" y="46836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A9C288-409E-4B54-B236-6067AB2E8713}"/>
              </a:ext>
            </a:extLst>
          </p:cNvPr>
          <p:cNvSpPr/>
          <p:nvPr/>
        </p:nvSpPr>
        <p:spPr>
          <a:xfrm>
            <a:off x="9352159" y="550574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2F3634-85C2-4270-966D-E81044394603}"/>
              </a:ext>
            </a:extLst>
          </p:cNvPr>
          <p:cNvCxnSpPr>
            <a:stCxn id="4" idx="3"/>
          </p:cNvCxnSpPr>
          <p:nvPr/>
        </p:nvCxnSpPr>
        <p:spPr>
          <a:xfrm flipH="1">
            <a:off x="6871315" y="1937257"/>
            <a:ext cx="950458" cy="14242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C316AE-4F61-48CE-AD25-F5B7B93DF0B4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314912" y="1937257"/>
            <a:ext cx="766943" cy="11885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C403A-8902-41FA-BB5B-2760B1EC699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252033" y="3787657"/>
            <a:ext cx="448829" cy="17180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32BE25-6319-4FEB-9E40-DE1325A2F81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314912" y="3685524"/>
            <a:ext cx="690551" cy="11002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7AF828-A608-4E13-846B-8170255C5E50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7060241" y="3438955"/>
            <a:ext cx="1843089" cy="23576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F404EE-A3D4-4134-ADC9-C8E02CA1818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958108" y="3921291"/>
            <a:ext cx="863665" cy="8645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331A1-A811-48F8-8521-F524BD897D47}"/>
              </a:ext>
            </a:extLst>
          </p:cNvPr>
          <p:cNvSpPr txBox="1"/>
          <p:nvPr/>
        </p:nvSpPr>
        <p:spPr>
          <a:xfrm>
            <a:off x="9081855" y="1172066"/>
            <a:ext cx="2039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 graph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(DAG)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there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 cycles in the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46771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29776" y="24044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190875" y="397521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44743" y="43523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>
            <a:cxnSpLocks/>
          </p:cNvCxnSpPr>
          <p:nvPr/>
        </p:nvCxnSpPr>
        <p:spPr>
          <a:xfrm flipV="1">
            <a:off x="8900909" y="2628012"/>
            <a:ext cx="0" cy="18830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6885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DEE5D3-875A-4775-A157-46376424BAA3}"/>
              </a:ext>
            </a:extLst>
          </p:cNvPr>
          <p:cNvCxnSpPr>
            <a:cxnSpLocks/>
          </p:cNvCxnSpPr>
          <p:nvPr/>
        </p:nvCxnSpPr>
        <p:spPr>
          <a:xfrm flipH="1">
            <a:off x="9288194" y="3817940"/>
            <a:ext cx="1227406" cy="8570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10C540-3232-4A89-9BFA-870C1CECAB89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66794E-1505-4110-97B3-F8929364D543}"/>
              </a:ext>
            </a:extLst>
          </p:cNvPr>
          <p:cNvCxnSpPr>
            <a:cxnSpLocks/>
          </p:cNvCxnSpPr>
          <p:nvPr/>
        </p:nvCxnSpPr>
        <p:spPr>
          <a:xfrm flipH="1" flipV="1">
            <a:off x="7399636" y="3878900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6F038-13F9-4B57-907A-FC8AB06D2535}"/>
              </a:ext>
            </a:extLst>
          </p:cNvPr>
          <p:cNvSpPr txBox="1"/>
          <p:nvPr/>
        </p:nvSpPr>
        <p:spPr>
          <a:xfrm>
            <a:off x="7908060" y="3906099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52654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019D1-1FCE-4E49-A22D-4C0505D5B8C8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072E0F-DFDF-4853-A8C3-E9780E14FD23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3B1D4A-D0FB-4BB7-81A5-CB4CF1B43B6C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BFFD82-D983-4605-AB90-22058CABAF58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BB99C-9FD2-4C34-B7FF-245DFE990C33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4E4C38-0B93-48C1-96E9-39459181B855}"/>
              </a:ext>
            </a:extLst>
          </p:cNvPr>
          <p:cNvCxnSpPr>
            <a:cxnSpLocks/>
          </p:cNvCxnSpPr>
          <p:nvPr/>
        </p:nvCxnSpPr>
        <p:spPr>
          <a:xfrm flipV="1">
            <a:off x="7195955" y="2288282"/>
            <a:ext cx="1342930" cy="91701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FF3675-CC82-4FD2-800C-651AB4ACF41C}"/>
              </a:ext>
            </a:extLst>
          </p:cNvPr>
          <p:cNvSpPr txBox="1"/>
          <p:nvPr/>
        </p:nvSpPr>
        <p:spPr>
          <a:xfrm>
            <a:off x="7629776" y="24044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E4ECCB-FBD6-4544-BD06-AD13777A97BF}"/>
              </a:ext>
            </a:extLst>
          </p:cNvPr>
          <p:cNvCxnSpPr>
            <a:cxnSpLocks/>
          </p:cNvCxnSpPr>
          <p:nvPr/>
        </p:nvCxnSpPr>
        <p:spPr>
          <a:xfrm>
            <a:off x="7190875" y="397521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1F65A-D5FD-4523-B6D4-BE2FDDE216A5}"/>
              </a:ext>
            </a:extLst>
          </p:cNvPr>
          <p:cNvSpPr txBox="1"/>
          <p:nvPr/>
        </p:nvSpPr>
        <p:spPr>
          <a:xfrm>
            <a:off x="7544743" y="43523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EA0D6-2966-486D-9A0E-DF5D501E3B0F}"/>
              </a:ext>
            </a:extLst>
          </p:cNvPr>
          <p:cNvCxnSpPr>
            <a:cxnSpLocks/>
          </p:cNvCxnSpPr>
          <p:nvPr/>
        </p:nvCxnSpPr>
        <p:spPr>
          <a:xfrm flipV="1">
            <a:off x="8900909" y="2628012"/>
            <a:ext cx="0" cy="18830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CF0C51-5EAA-469A-B5FE-36297A021594}"/>
              </a:ext>
            </a:extLst>
          </p:cNvPr>
          <p:cNvSpPr txBox="1"/>
          <p:nvPr/>
        </p:nvSpPr>
        <p:spPr>
          <a:xfrm>
            <a:off x="896885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DEE5D3-875A-4775-A157-46376424BAA3}"/>
              </a:ext>
            </a:extLst>
          </p:cNvPr>
          <p:cNvCxnSpPr>
            <a:cxnSpLocks/>
          </p:cNvCxnSpPr>
          <p:nvPr/>
        </p:nvCxnSpPr>
        <p:spPr>
          <a:xfrm flipH="1">
            <a:off x="9288194" y="3817940"/>
            <a:ext cx="1227406" cy="8570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10C540-3232-4A89-9BFA-870C1CECAB89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76970-3837-4D18-8895-3DE71434BFD6}"/>
              </a:ext>
            </a:extLst>
          </p:cNvPr>
          <p:cNvCxnSpPr>
            <a:cxnSpLocks/>
          </p:cNvCxnSpPr>
          <p:nvPr/>
        </p:nvCxnSpPr>
        <p:spPr>
          <a:xfrm>
            <a:off x="9345738" y="2338357"/>
            <a:ext cx="1224922" cy="791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2B1CFD-18D6-401F-8A6F-EBF6642622D0}"/>
              </a:ext>
            </a:extLst>
          </p:cNvPr>
          <p:cNvSpPr txBox="1"/>
          <p:nvPr/>
        </p:nvSpPr>
        <p:spPr>
          <a:xfrm>
            <a:off x="988002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66794E-1505-4110-97B3-F8929364D543}"/>
              </a:ext>
            </a:extLst>
          </p:cNvPr>
          <p:cNvCxnSpPr>
            <a:cxnSpLocks/>
          </p:cNvCxnSpPr>
          <p:nvPr/>
        </p:nvCxnSpPr>
        <p:spPr>
          <a:xfrm flipH="1" flipV="1">
            <a:off x="7399636" y="3878900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6F038-13F9-4B57-907A-FC8AB06D2535}"/>
              </a:ext>
            </a:extLst>
          </p:cNvPr>
          <p:cNvSpPr txBox="1"/>
          <p:nvPr/>
        </p:nvSpPr>
        <p:spPr>
          <a:xfrm>
            <a:off x="7908060" y="3906099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6A0C5A-409F-4AB8-A14F-FD22885D7AE9}"/>
              </a:ext>
            </a:extLst>
          </p:cNvPr>
          <p:cNvSpPr txBox="1"/>
          <p:nvPr/>
        </p:nvSpPr>
        <p:spPr>
          <a:xfrm>
            <a:off x="10024459" y="185958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MIN(4,7)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39147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3829707371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0F23E3-0093-4DE3-A7D6-773B13CB2357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E5EA91-6238-49E1-990F-76057FD1B2D8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7B1AB2-9434-456B-BB2F-387633C2983B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D05827-119A-4839-B253-B1F2AC1325D1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E0A892-AAF3-42A0-985C-869CF60CB4A5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70E9A-69AD-4F7B-B3CF-E9CCBC5FAD69}"/>
              </a:ext>
            </a:extLst>
          </p:cNvPr>
          <p:cNvCxnSpPr>
            <a:cxnSpLocks/>
          </p:cNvCxnSpPr>
          <p:nvPr/>
        </p:nvCxnSpPr>
        <p:spPr>
          <a:xfrm flipH="1">
            <a:off x="7308197" y="2404481"/>
            <a:ext cx="1211890" cy="88129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ACF3BC-B88E-4800-A2F9-0D41B7EB8A84}"/>
              </a:ext>
            </a:extLst>
          </p:cNvPr>
          <p:cNvSpPr txBox="1"/>
          <p:nvPr/>
        </p:nvSpPr>
        <p:spPr>
          <a:xfrm>
            <a:off x="7629776" y="249592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B83292-2761-47FD-9F9A-49718F8F77F6}"/>
              </a:ext>
            </a:extLst>
          </p:cNvPr>
          <p:cNvCxnSpPr>
            <a:cxnSpLocks/>
          </p:cNvCxnSpPr>
          <p:nvPr/>
        </p:nvCxnSpPr>
        <p:spPr>
          <a:xfrm>
            <a:off x="7190875" y="397521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82BC26-04A8-455B-83E8-61AC4FD92EEC}"/>
              </a:ext>
            </a:extLst>
          </p:cNvPr>
          <p:cNvSpPr txBox="1"/>
          <p:nvPr/>
        </p:nvSpPr>
        <p:spPr>
          <a:xfrm>
            <a:off x="7544743" y="43523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374834-2BC8-4F21-9A1D-0D1A77977E2F}"/>
              </a:ext>
            </a:extLst>
          </p:cNvPr>
          <p:cNvCxnSpPr>
            <a:cxnSpLocks/>
          </p:cNvCxnSpPr>
          <p:nvPr/>
        </p:nvCxnSpPr>
        <p:spPr>
          <a:xfrm flipV="1">
            <a:off x="8900909" y="2628012"/>
            <a:ext cx="0" cy="18830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A9123D-52D7-4CE4-8359-6844C0C1DFF7}"/>
              </a:ext>
            </a:extLst>
          </p:cNvPr>
          <p:cNvSpPr txBox="1"/>
          <p:nvPr/>
        </p:nvSpPr>
        <p:spPr>
          <a:xfrm>
            <a:off x="896885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126310-73CF-41BE-A020-4BC4989417DC}"/>
              </a:ext>
            </a:extLst>
          </p:cNvPr>
          <p:cNvCxnSpPr>
            <a:cxnSpLocks/>
          </p:cNvCxnSpPr>
          <p:nvPr/>
        </p:nvCxnSpPr>
        <p:spPr>
          <a:xfrm flipH="1">
            <a:off x="9288194" y="3817940"/>
            <a:ext cx="1227406" cy="8570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AF91E7-8642-482E-9D1F-C7202F49D9B0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9E4661-11E0-4395-BF86-AB5550A1B460}"/>
              </a:ext>
            </a:extLst>
          </p:cNvPr>
          <p:cNvCxnSpPr>
            <a:cxnSpLocks/>
          </p:cNvCxnSpPr>
          <p:nvPr/>
        </p:nvCxnSpPr>
        <p:spPr>
          <a:xfrm>
            <a:off x="9386378" y="2389157"/>
            <a:ext cx="1224922" cy="7914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212769-2396-4492-90EA-A9056D5CAFDD}"/>
              </a:ext>
            </a:extLst>
          </p:cNvPr>
          <p:cNvSpPr txBox="1"/>
          <p:nvPr/>
        </p:nvSpPr>
        <p:spPr>
          <a:xfrm>
            <a:off x="994098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477E88-A4AE-4620-80DA-868EAF660477}"/>
              </a:ext>
            </a:extLst>
          </p:cNvPr>
          <p:cNvCxnSpPr>
            <a:cxnSpLocks/>
          </p:cNvCxnSpPr>
          <p:nvPr/>
        </p:nvCxnSpPr>
        <p:spPr>
          <a:xfrm flipH="1" flipV="1">
            <a:off x="7399636" y="3878900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D7D94C7-A61C-4F37-BC73-50E2E7604193}"/>
              </a:ext>
            </a:extLst>
          </p:cNvPr>
          <p:cNvSpPr txBox="1"/>
          <p:nvPr/>
        </p:nvSpPr>
        <p:spPr>
          <a:xfrm>
            <a:off x="7908060" y="3906099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112FEC-2B14-4973-A3CA-4765CC9C1433}"/>
              </a:ext>
            </a:extLst>
          </p:cNvPr>
          <p:cNvCxnSpPr>
            <a:cxnSpLocks/>
          </p:cNvCxnSpPr>
          <p:nvPr/>
        </p:nvCxnSpPr>
        <p:spPr>
          <a:xfrm flipH="1" flipV="1">
            <a:off x="9303018" y="2592704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7D2AFA-9DE5-49E7-AE1F-F5E9DF5C4E1E}"/>
              </a:ext>
            </a:extLst>
          </p:cNvPr>
          <p:cNvSpPr txBox="1"/>
          <p:nvPr/>
        </p:nvSpPr>
        <p:spPr>
          <a:xfrm>
            <a:off x="9683841" y="2959555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7851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0F23E3-0093-4DE3-A7D6-773B13CB2357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E5EA91-6238-49E1-990F-76057FD1B2D8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7B1AB2-9434-456B-BB2F-387633C2983B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D05827-119A-4839-B253-B1F2AC1325D1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E0A892-AAF3-42A0-985C-869CF60CB4A5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70E9A-69AD-4F7B-B3CF-E9CCBC5FAD69}"/>
              </a:ext>
            </a:extLst>
          </p:cNvPr>
          <p:cNvCxnSpPr>
            <a:cxnSpLocks/>
          </p:cNvCxnSpPr>
          <p:nvPr/>
        </p:nvCxnSpPr>
        <p:spPr>
          <a:xfrm flipH="1">
            <a:off x="7308197" y="2404481"/>
            <a:ext cx="1211890" cy="88129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ACF3BC-B88E-4800-A2F9-0D41B7EB8A84}"/>
              </a:ext>
            </a:extLst>
          </p:cNvPr>
          <p:cNvSpPr txBox="1"/>
          <p:nvPr/>
        </p:nvSpPr>
        <p:spPr>
          <a:xfrm>
            <a:off x="7629776" y="249592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B83292-2761-47FD-9F9A-49718F8F77F6}"/>
              </a:ext>
            </a:extLst>
          </p:cNvPr>
          <p:cNvCxnSpPr>
            <a:cxnSpLocks/>
          </p:cNvCxnSpPr>
          <p:nvPr/>
        </p:nvCxnSpPr>
        <p:spPr>
          <a:xfrm>
            <a:off x="7190875" y="3975216"/>
            <a:ext cx="1305366" cy="8342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82BC26-04A8-455B-83E8-61AC4FD92EEC}"/>
              </a:ext>
            </a:extLst>
          </p:cNvPr>
          <p:cNvSpPr txBox="1"/>
          <p:nvPr/>
        </p:nvSpPr>
        <p:spPr>
          <a:xfrm>
            <a:off x="7544743" y="43523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374834-2BC8-4F21-9A1D-0D1A77977E2F}"/>
              </a:ext>
            </a:extLst>
          </p:cNvPr>
          <p:cNvCxnSpPr>
            <a:cxnSpLocks/>
          </p:cNvCxnSpPr>
          <p:nvPr/>
        </p:nvCxnSpPr>
        <p:spPr>
          <a:xfrm flipV="1">
            <a:off x="8900909" y="2628012"/>
            <a:ext cx="0" cy="188302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A9123D-52D7-4CE4-8359-6844C0C1DFF7}"/>
              </a:ext>
            </a:extLst>
          </p:cNvPr>
          <p:cNvSpPr txBox="1"/>
          <p:nvPr/>
        </p:nvSpPr>
        <p:spPr>
          <a:xfrm>
            <a:off x="896885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126310-73CF-41BE-A020-4BC4989417DC}"/>
              </a:ext>
            </a:extLst>
          </p:cNvPr>
          <p:cNvCxnSpPr>
            <a:cxnSpLocks/>
          </p:cNvCxnSpPr>
          <p:nvPr/>
        </p:nvCxnSpPr>
        <p:spPr>
          <a:xfrm flipH="1">
            <a:off x="9288194" y="3817940"/>
            <a:ext cx="1227406" cy="8570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AF91E7-8642-482E-9D1F-C7202F49D9B0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9E4661-11E0-4395-BF86-AB5550A1B460}"/>
              </a:ext>
            </a:extLst>
          </p:cNvPr>
          <p:cNvCxnSpPr>
            <a:cxnSpLocks/>
          </p:cNvCxnSpPr>
          <p:nvPr/>
        </p:nvCxnSpPr>
        <p:spPr>
          <a:xfrm>
            <a:off x="9386378" y="2389157"/>
            <a:ext cx="1224922" cy="791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212769-2396-4492-90EA-A9056D5CAFDD}"/>
              </a:ext>
            </a:extLst>
          </p:cNvPr>
          <p:cNvSpPr txBox="1"/>
          <p:nvPr/>
        </p:nvSpPr>
        <p:spPr>
          <a:xfrm>
            <a:off x="994098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477E88-A4AE-4620-80DA-868EAF660477}"/>
              </a:ext>
            </a:extLst>
          </p:cNvPr>
          <p:cNvCxnSpPr>
            <a:cxnSpLocks/>
          </p:cNvCxnSpPr>
          <p:nvPr/>
        </p:nvCxnSpPr>
        <p:spPr>
          <a:xfrm flipH="1" flipV="1">
            <a:off x="7399636" y="3878900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D7D94C7-A61C-4F37-BC73-50E2E7604193}"/>
              </a:ext>
            </a:extLst>
          </p:cNvPr>
          <p:cNvSpPr txBox="1"/>
          <p:nvPr/>
        </p:nvSpPr>
        <p:spPr>
          <a:xfrm>
            <a:off x="7908060" y="3906099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112FEC-2B14-4973-A3CA-4765CC9C1433}"/>
              </a:ext>
            </a:extLst>
          </p:cNvPr>
          <p:cNvCxnSpPr>
            <a:cxnSpLocks/>
          </p:cNvCxnSpPr>
          <p:nvPr/>
        </p:nvCxnSpPr>
        <p:spPr>
          <a:xfrm flipH="1" flipV="1">
            <a:off x="9303018" y="2592704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7D2AFA-9DE5-49E7-AE1F-F5E9DF5C4E1E}"/>
              </a:ext>
            </a:extLst>
          </p:cNvPr>
          <p:cNvSpPr txBox="1"/>
          <p:nvPr/>
        </p:nvSpPr>
        <p:spPr>
          <a:xfrm>
            <a:off x="9683841" y="2959555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912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0F23E3-0093-4DE3-A7D6-773B13CB2357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E5EA91-6238-49E1-990F-76057FD1B2D8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7B1AB2-9434-456B-BB2F-387633C2983B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D05827-119A-4839-B253-B1F2AC1325D1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E0A892-AAF3-42A0-985C-869CF60CB4A5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70E9A-69AD-4F7B-B3CF-E9CCBC5FAD69}"/>
              </a:ext>
            </a:extLst>
          </p:cNvPr>
          <p:cNvCxnSpPr>
            <a:cxnSpLocks/>
          </p:cNvCxnSpPr>
          <p:nvPr/>
        </p:nvCxnSpPr>
        <p:spPr>
          <a:xfrm flipH="1">
            <a:off x="7308197" y="2404481"/>
            <a:ext cx="1211890" cy="88129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ACF3BC-B88E-4800-A2F9-0D41B7EB8A84}"/>
              </a:ext>
            </a:extLst>
          </p:cNvPr>
          <p:cNvSpPr txBox="1"/>
          <p:nvPr/>
        </p:nvSpPr>
        <p:spPr>
          <a:xfrm>
            <a:off x="7629776" y="249592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B83292-2761-47FD-9F9A-49718F8F77F6}"/>
              </a:ext>
            </a:extLst>
          </p:cNvPr>
          <p:cNvCxnSpPr>
            <a:cxnSpLocks/>
          </p:cNvCxnSpPr>
          <p:nvPr/>
        </p:nvCxnSpPr>
        <p:spPr>
          <a:xfrm>
            <a:off x="7190875" y="3975216"/>
            <a:ext cx="1305366" cy="8342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82BC26-04A8-455B-83E8-61AC4FD92EEC}"/>
              </a:ext>
            </a:extLst>
          </p:cNvPr>
          <p:cNvSpPr txBox="1"/>
          <p:nvPr/>
        </p:nvSpPr>
        <p:spPr>
          <a:xfrm>
            <a:off x="7544743" y="43523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374834-2BC8-4F21-9A1D-0D1A77977E2F}"/>
              </a:ext>
            </a:extLst>
          </p:cNvPr>
          <p:cNvCxnSpPr>
            <a:cxnSpLocks/>
          </p:cNvCxnSpPr>
          <p:nvPr/>
        </p:nvCxnSpPr>
        <p:spPr>
          <a:xfrm flipV="1">
            <a:off x="8900909" y="2628012"/>
            <a:ext cx="0" cy="188302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A9123D-52D7-4CE4-8359-6844C0C1DFF7}"/>
              </a:ext>
            </a:extLst>
          </p:cNvPr>
          <p:cNvSpPr txBox="1"/>
          <p:nvPr/>
        </p:nvSpPr>
        <p:spPr>
          <a:xfrm>
            <a:off x="896885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126310-73CF-41BE-A020-4BC4989417DC}"/>
              </a:ext>
            </a:extLst>
          </p:cNvPr>
          <p:cNvCxnSpPr>
            <a:cxnSpLocks/>
          </p:cNvCxnSpPr>
          <p:nvPr/>
        </p:nvCxnSpPr>
        <p:spPr>
          <a:xfrm flipH="1">
            <a:off x="9288194" y="3817940"/>
            <a:ext cx="1227406" cy="8570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AF91E7-8642-482E-9D1F-C7202F49D9B0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9E4661-11E0-4395-BF86-AB5550A1B460}"/>
              </a:ext>
            </a:extLst>
          </p:cNvPr>
          <p:cNvCxnSpPr>
            <a:cxnSpLocks/>
          </p:cNvCxnSpPr>
          <p:nvPr/>
        </p:nvCxnSpPr>
        <p:spPr>
          <a:xfrm>
            <a:off x="9386378" y="2389157"/>
            <a:ext cx="1224922" cy="791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212769-2396-4492-90EA-A9056D5CAFDD}"/>
              </a:ext>
            </a:extLst>
          </p:cNvPr>
          <p:cNvSpPr txBox="1"/>
          <p:nvPr/>
        </p:nvSpPr>
        <p:spPr>
          <a:xfrm>
            <a:off x="9940988" y="241375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477E88-A4AE-4620-80DA-868EAF660477}"/>
              </a:ext>
            </a:extLst>
          </p:cNvPr>
          <p:cNvCxnSpPr>
            <a:cxnSpLocks/>
          </p:cNvCxnSpPr>
          <p:nvPr/>
        </p:nvCxnSpPr>
        <p:spPr>
          <a:xfrm flipH="1" flipV="1">
            <a:off x="7399636" y="3878900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D7D94C7-A61C-4F37-BC73-50E2E7604193}"/>
              </a:ext>
            </a:extLst>
          </p:cNvPr>
          <p:cNvSpPr txBox="1"/>
          <p:nvPr/>
        </p:nvSpPr>
        <p:spPr>
          <a:xfrm>
            <a:off x="7908060" y="3906099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112FEC-2B14-4973-A3CA-4765CC9C1433}"/>
              </a:ext>
            </a:extLst>
          </p:cNvPr>
          <p:cNvCxnSpPr>
            <a:cxnSpLocks/>
          </p:cNvCxnSpPr>
          <p:nvPr/>
        </p:nvCxnSpPr>
        <p:spPr>
          <a:xfrm flipH="1" flipV="1">
            <a:off x="9303018" y="2592704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7D2AFA-9DE5-49E7-AE1F-F5E9DF5C4E1E}"/>
              </a:ext>
            </a:extLst>
          </p:cNvPr>
          <p:cNvSpPr txBox="1"/>
          <p:nvPr/>
        </p:nvSpPr>
        <p:spPr>
          <a:xfrm>
            <a:off x="9683841" y="2959555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12CC0D-F9FA-4E88-8A7E-0B0810517323}"/>
              </a:ext>
            </a:extLst>
          </p:cNvPr>
          <p:cNvSpPr txBox="1"/>
          <p:nvPr/>
        </p:nvSpPr>
        <p:spPr>
          <a:xfrm>
            <a:off x="10024459" y="1859589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MIN(4,4,3)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39369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143218055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EDCF2-F2DE-4E0A-BE27-2526DE7AC427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1C31F7-9E3F-442D-BC77-27163A680752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345200-139C-4B07-953E-8A2E89C1735E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F8FC8D-E66D-4A82-91A9-0E4BD5A3E35B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6AAC35-EE02-4D8C-A402-B5929A61BC70}"/>
              </a:ext>
            </a:extLst>
          </p:cNvPr>
          <p:cNvSpPr txBox="1"/>
          <p:nvPr/>
        </p:nvSpPr>
        <p:spPr>
          <a:xfrm>
            <a:off x="7767167" y="5548450"/>
            <a:ext cx="228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BF2500-7C40-49CC-A090-329C847B7789}"/>
              </a:ext>
            </a:extLst>
          </p:cNvPr>
          <p:cNvCxnSpPr>
            <a:cxnSpLocks/>
          </p:cNvCxnSpPr>
          <p:nvPr/>
        </p:nvCxnSpPr>
        <p:spPr>
          <a:xfrm flipH="1">
            <a:off x="7308197" y="2404481"/>
            <a:ext cx="1211890" cy="88129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9BEE09-D567-4971-B5EB-5AC3764F649F}"/>
              </a:ext>
            </a:extLst>
          </p:cNvPr>
          <p:cNvSpPr txBox="1"/>
          <p:nvPr/>
        </p:nvSpPr>
        <p:spPr>
          <a:xfrm>
            <a:off x="7629776" y="249592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FE70F4-B11F-48ED-9F64-7B404205F9BE}"/>
              </a:ext>
            </a:extLst>
          </p:cNvPr>
          <p:cNvCxnSpPr>
            <a:cxnSpLocks/>
          </p:cNvCxnSpPr>
          <p:nvPr/>
        </p:nvCxnSpPr>
        <p:spPr>
          <a:xfrm>
            <a:off x="7190875" y="397521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3786C9-CCA3-4369-A695-61F0ED87DC60}"/>
              </a:ext>
            </a:extLst>
          </p:cNvPr>
          <p:cNvSpPr txBox="1"/>
          <p:nvPr/>
        </p:nvSpPr>
        <p:spPr>
          <a:xfrm>
            <a:off x="7544743" y="43523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9A4AA2-8F2D-4301-BBD0-FFD500FAB953}"/>
              </a:ext>
            </a:extLst>
          </p:cNvPr>
          <p:cNvCxnSpPr>
            <a:cxnSpLocks/>
          </p:cNvCxnSpPr>
          <p:nvPr/>
        </p:nvCxnSpPr>
        <p:spPr>
          <a:xfrm flipV="1">
            <a:off x="8992349" y="2628012"/>
            <a:ext cx="0" cy="18830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36B290-5F29-4309-AC3D-026E25177B55}"/>
              </a:ext>
            </a:extLst>
          </p:cNvPr>
          <p:cNvSpPr txBox="1"/>
          <p:nvPr/>
        </p:nvSpPr>
        <p:spPr>
          <a:xfrm>
            <a:off x="900949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822062-B1EA-4108-9900-534B06F29034}"/>
              </a:ext>
            </a:extLst>
          </p:cNvPr>
          <p:cNvCxnSpPr>
            <a:cxnSpLocks/>
          </p:cNvCxnSpPr>
          <p:nvPr/>
        </p:nvCxnSpPr>
        <p:spPr>
          <a:xfrm flipH="1">
            <a:off x="9288194" y="3817940"/>
            <a:ext cx="1227406" cy="8570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1272AE-D3BD-4BFA-BDBD-77884BA2E07E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86D3EA-47E2-455F-B2D3-1C7AD0CC203A}"/>
              </a:ext>
            </a:extLst>
          </p:cNvPr>
          <p:cNvCxnSpPr>
            <a:cxnSpLocks/>
          </p:cNvCxnSpPr>
          <p:nvPr/>
        </p:nvCxnSpPr>
        <p:spPr>
          <a:xfrm flipH="1" flipV="1">
            <a:off x="7399636" y="3878900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F2B179-4C31-481E-9F47-FD22420EF303}"/>
              </a:ext>
            </a:extLst>
          </p:cNvPr>
          <p:cNvSpPr txBox="1"/>
          <p:nvPr/>
        </p:nvSpPr>
        <p:spPr>
          <a:xfrm>
            <a:off x="7908060" y="3906099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0E0225-286F-484B-9F18-18FEACD98723}"/>
              </a:ext>
            </a:extLst>
          </p:cNvPr>
          <p:cNvCxnSpPr>
            <a:cxnSpLocks/>
          </p:cNvCxnSpPr>
          <p:nvPr/>
        </p:nvCxnSpPr>
        <p:spPr>
          <a:xfrm flipH="1" flipV="1">
            <a:off x="9384298" y="2521584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EF14B-9D5B-420E-B03B-658D55CF1797}"/>
              </a:ext>
            </a:extLst>
          </p:cNvPr>
          <p:cNvSpPr txBox="1"/>
          <p:nvPr/>
        </p:nvSpPr>
        <p:spPr>
          <a:xfrm>
            <a:off x="9775281" y="2898595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6AD292-D0EA-4255-86B6-88F81386673C}"/>
              </a:ext>
            </a:extLst>
          </p:cNvPr>
          <p:cNvCxnSpPr>
            <a:cxnSpLocks/>
          </p:cNvCxnSpPr>
          <p:nvPr/>
        </p:nvCxnSpPr>
        <p:spPr>
          <a:xfrm>
            <a:off x="8818880" y="2711670"/>
            <a:ext cx="1" cy="175873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8FDC613-F47D-4CB8-9F92-5F8E9704E362}"/>
              </a:ext>
            </a:extLst>
          </p:cNvPr>
          <p:cNvSpPr txBox="1"/>
          <p:nvPr/>
        </p:nvSpPr>
        <p:spPr>
          <a:xfrm>
            <a:off x="8481020" y="3372637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66573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1306490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3255105" y="183179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5228068" y="328577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3250985" y="464913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1812753" y="233806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1812753" y="379203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3547547" y="242492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3761368" y="233806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3757248" y="379203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2195383" y="25522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2150996" y="428763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4454154" y="252093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3586898" y="338108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4479151" y="426401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1990582" y="554845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and capacity values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EDCF2-F2DE-4E0A-BE27-2526DE7AC427}"/>
              </a:ext>
            </a:extLst>
          </p:cNvPr>
          <p:cNvSpPr/>
          <p:nvPr/>
        </p:nvSpPr>
        <p:spPr>
          <a:xfrm>
            <a:off x="6667370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1C31F7-9E3F-442D-BC77-27163A680752}"/>
              </a:ext>
            </a:extLst>
          </p:cNvPr>
          <p:cNvSpPr/>
          <p:nvPr/>
        </p:nvSpPr>
        <p:spPr>
          <a:xfrm>
            <a:off x="8615985" y="1831797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345200-139C-4B07-953E-8A2E89C1735E}"/>
              </a:ext>
            </a:extLst>
          </p:cNvPr>
          <p:cNvSpPr/>
          <p:nvPr/>
        </p:nvSpPr>
        <p:spPr>
          <a:xfrm>
            <a:off x="10588948" y="3285776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F8FC8D-E66D-4A82-91A9-0E4BD5A3E35B}"/>
              </a:ext>
            </a:extLst>
          </p:cNvPr>
          <p:cNvSpPr/>
          <p:nvPr/>
        </p:nvSpPr>
        <p:spPr>
          <a:xfrm>
            <a:off x="8611527" y="4649138"/>
            <a:ext cx="593124" cy="5931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6AAC35-EE02-4D8C-A402-B5929A61BC70}"/>
              </a:ext>
            </a:extLst>
          </p:cNvPr>
          <p:cNvSpPr txBox="1"/>
          <p:nvPr/>
        </p:nvSpPr>
        <p:spPr>
          <a:xfrm>
            <a:off x="6484230" y="5548450"/>
            <a:ext cx="484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FF9999"/>
                </a:solidFill>
              </a:rPr>
              <a:t>WE ARE NOT ABLE TO GET FROM s TO t</a:t>
            </a: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WHICH MEANS THE ALGORITHM TERMINATES 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BF2500-7C40-49CC-A090-329C847B7789}"/>
              </a:ext>
            </a:extLst>
          </p:cNvPr>
          <p:cNvCxnSpPr>
            <a:cxnSpLocks/>
          </p:cNvCxnSpPr>
          <p:nvPr/>
        </p:nvCxnSpPr>
        <p:spPr>
          <a:xfrm flipH="1">
            <a:off x="7308197" y="2404481"/>
            <a:ext cx="1211890" cy="88129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9BEE09-D567-4971-B5EB-5AC3764F649F}"/>
              </a:ext>
            </a:extLst>
          </p:cNvPr>
          <p:cNvSpPr txBox="1"/>
          <p:nvPr/>
        </p:nvSpPr>
        <p:spPr>
          <a:xfrm>
            <a:off x="7629776" y="249592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FE70F4-B11F-48ED-9F64-7B404205F9BE}"/>
              </a:ext>
            </a:extLst>
          </p:cNvPr>
          <p:cNvCxnSpPr>
            <a:cxnSpLocks/>
          </p:cNvCxnSpPr>
          <p:nvPr/>
        </p:nvCxnSpPr>
        <p:spPr>
          <a:xfrm>
            <a:off x="7190875" y="3975216"/>
            <a:ext cx="1305366" cy="834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3786C9-CCA3-4369-A695-61F0ED87DC60}"/>
              </a:ext>
            </a:extLst>
          </p:cNvPr>
          <p:cNvSpPr txBox="1"/>
          <p:nvPr/>
        </p:nvSpPr>
        <p:spPr>
          <a:xfrm>
            <a:off x="7544743" y="4352314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9A4AA2-8F2D-4301-BBD0-FFD500FAB953}"/>
              </a:ext>
            </a:extLst>
          </p:cNvPr>
          <p:cNvCxnSpPr>
            <a:cxnSpLocks/>
          </p:cNvCxnSpPr>
          <p:nvPr/>
        </p:nvCxnSpPr>
        <p:spPr>
          <a:xfrm flipV="1">
            <a:off x="8992349" y="2628012"/>
            <a:ext cx="0" cy="18830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36B290-5F29-4309-AC3D-026E25177B55}"/>
              </a:ext>
            </a:extLst>
          </p:cNvPr>
          <p:cNvSpPr txBox="1"/>
          <p:nvPr/>
        </p:nvSpPr>
        <p:spPr>
          <a:xfrm>
            <a:off x="9009492" y="3381081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822062-B1EA-4108-9900-534B06F29034}"/>
              </a:ext>
            </a:extLst>
          </p:cNvPr>
          <p:cNvCxnSpPr>
            <a:cxnSpLocks/>
          </p:cNvCxnSpPr>
          <p:nvPr/>
        </p:nvCxnSpPr>
        <p:spPr>
          <a:xfrm flipH="1">
            <a:off x="9288194" y="3817940"/>
            <a:ext cx="1227406" cy="8570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1272AE-D3BD-4BFA-BDBD-77884BA2E07E}"/>
              </a:ext>
            </a:extLst>
          </p:cNvPr>
          <p:cNvSpPr txBox="1"/>
          <p:nvPr/>
        </p:nvSpPr>
        <p:spPr>
          <a:xfrm>
            <a:off x="9917217" y="4243996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86D3EA-47E2-455F-B2D3-1C7AD0CC203A}"/>
              </a:ext>
            </a:extLst>
          </p:cNvPr>
          <p:cNvCxnSpPr>
            <a:cxnSpLocks/>
          </p:cNvCxnSpPr>
          <p:nvPr/>
        </p:nvCxnSpPr>
        <p:spPr>
          <a:xfrm flipH="1" flipV="1">
            <a:off x="7399636" y="3878900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F2B179-4C31-481E-9F47-FD22420EF303}"/>
              </a:ext>
            </a:extLst>
          </p:cNvPr>
          <p:cNvSpPr txBox="1"/>
          <p:nvPr/>
        </p:nvSpPr>
        <p:spPr>
          <a:xfrm>
            <a:off x="7908060" y="3906099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0E0225-286F-484B-9F18-18FEACD98723}"/>
              </a:ext>
            </a:extLst>
          </p:cNvPr>
          <p:cNvCxnSpPr>
            <a:cxnSpLocks/>
          </p:cNvCxnSpPr>
          <p:nvPr/>
        </p:nvCxnSpPr>
        <p:spPr>
          <a:xfrm flipH="1" flipV="1">
            <a:off x="9384298" y="2521584"/>
            <a:ext cx="1096605" cy="7036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EF14B-9D5B-420E-B03B-658D55CF1797}"/>
              </a:ext>
            </a:extLst>
          </p:cNvPr>
          <p:cNvSpPr txBox="1"/>
          <p:nvPr/>
        </p:nvSpPr>
        <p:spPr>
          <a:xfrm>
            <a:off x="9775281" y="2898595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6AD292-D0EA-4255-86B6-88F81386673C}"/>
              </a:ext>
            </a:extLst>
          </p:cNvPr>
          <p:cNvCxnSpPr>
            <a:cxnSpLocks/>
          </p:cNvCxnSpPr>
          <p:nvPr/>
        </p:nvCxnSpPr>
        <p:spPr>
          <a:xfrm>
            <a:off x="8818880" y="2711670"/>
            <a:ext cx="1" cy="175873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8FDC613-F47D-4CB8-9F92-5F8E9704E362}"/>
              </a:ext>
            </a:extLst>
          </p:cNvPr>
          <p:cNvSpPr txBox="1"/>
          <p:nvPr/>
        </p:nvSpPr>
        <p:spPr>
          <a:xfrm>
            <a:off x="8481020" y="3372637"/>
            <a:ext cx="28886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64129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3643290" y="332641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5591905" y="187243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7564868" y="332641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5587785" y="468977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49553" y="237870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4149553" y="383267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5884347" y="246556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6098168" y="237870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094048" y="383267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4532183" y="25928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4487796" y="432827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6790954" y="256157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5923698" y="342172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6815951" y="43046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2486957" y="5589090"/>
            <a:ext cx="679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cut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have to start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visit the neighbor nodes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until the edges are full</a:t>
            </a:r>
          </a:p>
        </p:txBody>
      </p:sp>
    </p:spTree>
    <p:extLst>
      <p:ext uri="{BB962C8B-B14F-4D97-AF65-F5344CB8AC3E}">
        <p14:creationId xmlns:p14="http://schemas.microsoft.com/office/powerpoint/2010/main" val="133910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833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only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does not have any cycles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directed acyclic graph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(DAG)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any directed acyclic graph has at least one topological order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FABF5-EEB3-4265-B26B-F0D2753E607E}"/>
              </a:ext>
            </a:extLst>
          </p:cNvPr>
          <p:cNvSpPr/>
          <p:nvPr/>
        </p:nvSpPr>
        <p:spPr>
          <a:xfrm>
            <a:off x="7719640" y="1341985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E0B88B-9A02-4E9F-B729-B3321E6C4134}"/>
              </a:ext>
            </a:extLst>
          </p:cNvPr>
          <p:cNvSpPr/>
          <p:nvPr/>
        </p:nvSpPr>
        <p:spPr>
          <a:xfrm>
            <a:off x="6362836" y="3326019"/>
            <a:ext cx="697405" cy="697405"/>
          </a:xfrm>
          <a:prstGeom prst="ellipse">
            <a:avLst/>
          </a:prstGeom>
          <a:solidFill>
            <a:srgbClr val="F0BDA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9D2B86-6FBD-40E4-9A86-96AF9DFEC1DC}"/>
              </a:ext>
            </a:extLst>
          </p:cNvPr>
          <p:cNvSpPr/>
          <p:nvPr/>
        </p:nvSpPr>
        <p:spPr>
          <a:xfrm>
            <a:off x="8903330" y="3090252"/>
            <a:ext cx="697405" cy="697405"/>
          </a:xfrm>
          <a:prstGeom prst="ellipse">
            <a:avLst/>
          </a:prstGeom>
          <a:solidFill>
            <a:srgbClr val="F0BDA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B67D2-B533-40DF-A490-B38F5F6A7DF7}"/>
              </a:ext>
            </a:extLst>
          </p:cNvPr>
          <p:cNvSpPr/>
          <p:nvPr/>
        </p:nvSpPr>
        <p:spPr>
          <a:xfrm>
            <a:off x="7719640" y="4683674"/>
            <a:ext cx="697405" cy="697405"/>
          </a:xfrm>
          <a:prstGeom prst="ellipse">
            <a:avLst/>
          </a:prstGeom>
          <a:solidFill>
            <a:srgbClr val="F0BDA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A9C288-409E-4B54-B236-6067AB2E8713}"/>
              </a:ext>
            </a:extLst>
          </p:cNvPr>
          <p:cNvSpPr/>
          <p:nvPr/>
        </p:nvSpPr>
        <p:spPr>
          <a:xfrm>
            <a:off x="9352159" y="5505740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2F3634-85C2-4270-966D-E8104439460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871315" y="1937257"/>
            <a:ext cx="950458" cy="142427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C316AE-4F61-48CE-AD25-F5B7B93DF0B4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314912" y="1937257"/>
            <a:ext cx="766943" cy="118850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C403A-8902-41FA-BB5B-2760B1EC699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252033" y="3787657"/>
            <a:ext cx="448829" cy="17180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32BE25-6319-4FEB-9E40-DE1325A2F81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314912" y="3685524"/>
            <a:ext cx="690551" cy="110028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7AF828-A608-4E13-846B-8170255C5E5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060241" y="3438955"/>
            <a:ext cx="1843089" cy="23576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F404EE-A3D4-4134-ADC9-C8E02CA18185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958108" y="3921291"/>
            <a:ext cx="863665" cy="86451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331A1-A811-48F8-8521-F524BD897D47}"/>
              </a:ext>
            </a:extLst>
          </p:cNvPr>
          <p:cNvSpPr txBox="1"/>
          <p:nvPr/>
        </p:nvSpPr>
        <p:spPr>
          <a:xfrm>
            <a:off x="8890938" y="1475592"/>
            <a:ext cx="286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cycle in the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so we can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use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ordering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2214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3643290" y="3326416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5591905" y="187243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7564868" y="332641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5587785" y="468977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49553" y="237870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4149553" y="383267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5884347" y="246556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6098168" y="237870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094048" y="383267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4532183" y="25928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4487796" y="432827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6790954" y="256157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5923698" y="342172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6815951" y="43046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2486957" y="5589090"/>
            <a:ext cx="679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cut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have to start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visit the neighbor nodes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until the edges are full</a:t>
            </a:r>
          </a:p>
        </p:txBody>
      </p:sp>
    </p:spTree>
    <p:extLst>
      <p:ext uri="{BB962C8B-B14F-4D97-AF65-F5344CB8AC3E}">
        <p14:creationId xmlns:p14="http://schemas.microsoft.com/office/powerpoint/2010/main" val="119649071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3643290" y="3326416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5591905" y="187243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7564868" y="332641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5587785" y="4689778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49553" y="2378700"/>
            <a:ext cx="1529213" cy="1034577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4149553" y="383267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5884347" y="246556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6098168" y="237870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094048" y="383267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4532183" y="25928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4487796" y="432827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6790954" y="256157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5923698" y="342172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6815951" y="43046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2486957" y="5589090"/>
            <a:ext cx="679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cut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have to start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visit the neighbor nodes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until the edges are full</a:t>
            </a:r>
          </a:p>
        </p:txBody>
      </p:sp>
    </p:spTree>
    <p:extLst>
      <p:ext uri="{BB962C8B-B14F-4D97-AF65-F5344CB8AC3E}">
        <p14:creationId xmlns:p14="http://schemas.microsoft.com/office/powerpoint/2010/main" val="1613790810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3643290" y="3326416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5591905" y="187243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7564868" y="332641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5587785" y="4689778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49553" y="2378700"/>
            <a:ext cx="1529213" cy="1034577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4149553" y="383267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5884347" y="246556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6098168" y="237870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094048" y="383267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4532183" y="25928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4487796" y="432827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6790954" y="256157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5923698" y="342172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6815951" y="43046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2486957" y="5589090"/>
            <a:ext cx="679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cut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have to start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visit the neighbor nodes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until the edges are full</a:t>
            </a:r>
          </a:p>
        </p:txBody>
      </p:sp>
    </p:spTree>
    <p:extLst>
      <p:ext uri="{BB962C8B-B14F-4D97-AF65-F5344CB8AC3E}">
        <p14:creationId xmlns:p14="http://schemas.microsoft.com/office/powerpoint/2010/main" val="72784227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3643290" y="3326416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5591905" y="1872437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7564868" y="332641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5587785" y="4689778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49553" y="2378700"/>
            <a:ext cx="1529213" cy="1034577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4149553" y="383267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5884347" y="246556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6098168" y="237870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094048" y="3832679"/>
            <a:ext cx="1557681" cy="943960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4532183" y="25928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4487796" y="432827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6790954" y="256157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5923698" y="342172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6815951" y="43046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2486957" y="5589090"/>
            <a:ext cx="679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cut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have to start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visit the neighbor nodes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until the edges are full</a:t>
            </a:r>
          </a:p>
        </p:txBody>
      </p:sp>
    </p:spTree>
    <p:extLst>
      <p:ext uri="{BB962C8B-B14F-4D97-AF65-F5344CB8AC3E}">
        <p14:creationId xmlns:p14="http://schemas.microsoft.com/office/powerpoint/2010/main" val="393442773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3643290" y="3326416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5591905" y="1872437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7564868" y="332641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5587785" y="4689778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49553" y="2378700"/>
            <a:ext cx="1529213" cy="1034577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4149553" y="383267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5884347" y="246556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6098168" y="237870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094048" y="3832679"/>
            <a:ext cx="1557681" cy="943960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4532183" y="25928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4487796" y="432827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6790954" y="256157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5923698" y="342172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6815951" y="43046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2486957" y="5589090"/>
            <a:ext cx="679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cut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have to start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visit the neighbor nodes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until the edges are full</a:t>
            </a:r>
          </a:p>
        </p:txBody>
      </p:sp>
    </p:spTree>
    <p:extLst>
      <p:ext uri="{BB962C8B-B14F-4D97-AF65-F5344CB8AC3E}">
        <p14:creationId xmlns:p14="http://schemas.microsoft.com/office/powerpoint/2010/main" val="337683940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3643290" y="3326416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5591905" y="1872437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7564868" y="3326416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5587785" y="4689778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49553" y="2378700"/>
            <a:ext cx="1529213" cy="1034577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4149553" y="383267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5884347" y="246556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6098168" y="2378700"/>
            <a:ext cx="1553561" cy="1034577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094048" y="3832679"/>
            <a:ext cx="1557681" cy="943960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4532183" y="25928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4487796" y="432827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6790954" y="256157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5923698" y="342172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6815951" y="43046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78C87-09E5-4F82-A583-A404475A212A}"/>
              </a:ext>
            </a:extLst>
          </p:cNvPr>
          <p:cNvSpPr txBox="1"/>
          <p:nvPr/>
        </p:nvSpPr>
        <p:spPr>
          <a:xfrm>
            <a:off x="2486957" y="5589090"/>
            <a:ext cx="679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cut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have to start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visit the neighbor nodes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until the edges are full</a:t>
            </a:r>
          </a:p>
        </p:txBody>
      </p:sp>
    </p:spTree>
    <p:extLst>
      <p:ext uri="{BB962C8B-B14F-4D97-AF65-F5344CB8AC3E}">
        <p14:creationId xmlns:p14="http://schemas.microsoft.com/office/powerpoint/2010/main" val="1451508308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3643290" y="3326416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5591905" y="1872437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7564868" y="3326416"/>
            <a:ext cx="593124" cy="5931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5587785" y="4689778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49553" y="237870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4149553" y="383267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5884347" y="246556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6098168" y="237870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094048" y="383267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4532183" y="25928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4487796" y="432827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6790954" y="256157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5923698" y="342172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6815951" y="43046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01857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BBFDE-6189-45A5-8C7A-8F3C5C2C22CE}"/>
              </a:ext>
            </a:extLst>
          </p:cNvPr>
          <p:cNvSpPr/>
          <p:nvPr/>
        </p:nvSpPr>
        <p:spPr>
          <a:xfrm>
            <a:off x="3643290" y="3326416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B61B8-38CF-424F-9449-741C5F8F2F1A}"/>
              </a:ext>
            </a:extLst>
          </p:cNvPr>
          <p:cNvSpPr/>
          <p:nvPr/>
        </p:nvSpPr>
        <p:spPr>
          <a:xfrm>
            <a:off x="5591905" y="1872437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77FFF-FAE8-4263-B272-788B516A8143}"/>
              </a:ext>
            </a:extLst>
          </p:cNvPr>
          <p:cNvSpPr/>
          <p:nvPr/>
        </p:nvSpPr>
        <p:spPr>
          <a:xfrm>
            <a:off x="7564868" y="3326416"/>
            <a:ext cx="593124" cy="5931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4C838-FFD7-41C2-9784-FCE21113C4F5}"/>
              </a:ext>
            </a:extLst>
          </p:cNvPr>
          <p:cNvSpPr/>
          <p:nvPr/>
        </p:nvSpPr>
        <p:spPr>
          <a:xfrm>
            <a:off x="5587785" y="4689778"/>
            <a:ext cx="593124" cy="5931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88E64-2EFD-41A6-8F7F-36E8CD80D3BE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49553" y="2378700"/>
            <a:ext cx="1529213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53BD4-B591-4C12-B5A9-100F4062F585}"/>
              </a:ext>
            </a:extLst>
          </p:cNvPr>
          <p:cNvCxnSpPr>
            <a:stCxn id="11" idx="5"/>
            <a:endCxn id="20" idx="1"/>
          </p:cNvCxnSpPr>
          <p:nvPr/>
        </p:nvCxnSpPr>
        <p:spPr>
          <a:xfrm>
            <a:off x="4149553" y="3832679"/>
            <a:ext cx="1525093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83504-694E-4D7A-97D1-2B9AD3D3381A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5884347" y="2465561"/>
            <a:ext cx="4120" cy="22242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DA336-7FC7-453D-BEE5-47C57EB84B56}"/>
              </a:ext>
            </a:extLst>
          </p:cNvPr>
          <p:cNvCxnSpPr>
            <a:stCxn id="12" idx="5"/>
            <a:endCxn id="19" idx="1"/>
          </p:cNvCxnSpPr>
          <p:nvPr/>
        </p:nvCxnSpPr>
        <p:spPr>
          <a:xfrm>
            <a:off x="6098168" y="2378700"/>
            <a:ext cx="1553561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58820-1FE1-4ADC-B36B-2DEBC14E20B4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094048" y="3832679"/>
            <a:ext cx="1557681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83FEE-1B65-498E-A4B8-C300C7247D23}"/>
              </a:ext>
            </a:extLst>
          </p:cNvPr>
          <p:cNvSpPr txBox="1"/>
          <p:nvPr/>
        </p:nvSpPr>
        <p:spPr>
          <a:xfrm>
            <a:off x="4532183" y="25928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80276-A42D-44E8-BA4C-B23B85E003F2}"/>
              </a:ext>
            </a:extLst>
          </p:cNvPr>
          <p:cNvSpPr txBox="1"/>
          <p:nvPr/>
        </p:nvSpPr>
        <p:spPr>
          <a:xfrm>
            <a:off x="4487796" y="4328273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E8AD-0004-42C5-B356-1211E15F717D}"/>
              </a:ext>
            </a:extLst>
          </p:cNvPr>
          <p:cNvSpPr txBox="1"/>
          <p:nvPr/>
        </p:nvSpPr>
        <p:spPr>
          <a:xfrm>
            <a:off x="6790954" y="2561577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5DB7A-DC9C-4A3A-A9F8-6D967D51C94C}"/>
              </a:ext>
            </a:extLst>
          </p:cNvPr>
          <p:cNvSpPr txBox="1"/>
          <p:nvPr/>
        </p:nvSpPr>
        <p:spPr>
          <a:xfrm>
            <a:off x="5923698" y="3421721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3/4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8B910-21CF-4D97-AF71-7133BC7F57E5}"/>
              </a:ext>
            </a:extLst>
          </p:cNvPr>
          <p:cNvSpPr txBox="1"/>
          <p:nvPr/>
        </p:nvSpPr>
        <p:spPr>
          <a:xfrm>
            <a:off x="6815951" y="4304659"/>
            <a:ext cx="4812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042B2B-4A2A-4DCB-9B2A-B485CD98C672}"/>
              </a:ext>
            </a:extLst>
          </p:cNvPr>
          <p:cNvSpPr/>
          <p:nvPr/>
        </p:nvSpPr>
        <p:spPr>
          <a:xfrm>
            <a:off x="3460355" y="1487204"/>
            <a:ext cx="3648624" cy="422903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F28DD-343E-4318-B40E-F95D0C040822}"/>
              </a:ext>
            </a:extLst>
          </p:cNvPr>
          <p:cNvSpPr txBox="1"/>
          <p:nvPr/>
        </p:nvSpPr>
        <p:spPr>
          <a:xfrm>
            <a:off x="3525020" y="1771685"/>
            <a:ext cx="330540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E9BD5-4221-4B38-B65B-1D445A0FDEED}"/>
              </a:ext>
            </a:extLst>
          </p:cNvPr>
          <p:cNvSpPr/>
          <p:nvPr/>
        </p:nvSpPr>
        <p:spPr>
          <a:xfrm>
            <a:off x="7410991" y="2345720"/>
            <a:ext cx="905588" cy="2543289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E3DB6F-23AB-4E09-B5CA-12C85471897E}"/>
              </a:ext>
            </a:extLst>
          </p:cNvPr>
          <p:cNvSpPr txBox="1"/>
          <p:nvPr/>
        </p:nvSpPr>
        <p:spPr>
          <a:xfrm>
            <a:off x="8176039" y="2131194"/>
            <a:ext cx="336952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491967-424A-4CE0-805A-FBD945CA3F6A}"/>
              </a:ext>
            </a:extLst>
          </p:cNvPr>
          <p:cNvSpPr txBox="1"/>
          <p:nvPr/>
        </p:nvSpPr>
        <p:spPr>
          <a:xfrm>
            <a:off x="2562952" y="5940554"/>
            <a:ext cx="706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COME TO THE CONCLUSION THAT THE MAXIMUM FLOW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EQUAL TO THE MINIMUM CUT !!!</a:t>
            </a:r>
          </a:p>
        </p:txBody>
      </p:sp>
    </p:spTree>
    <p:extLst>
      <p:ext uri="{BB962C8B-B14F-4D97-AF65-F5344CB8AC3E}">
        <p14:creationId xmlns:p14="http://schemas.microsoft.com/office/powerpoint/2010/main" val="251933799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(Maximum Flow Problem)</a:t>
            </a:r>
          </a:p>
        </p:txBody>
      </p:sp>
    </p:spTree>
    <p:extLst>
      <p:ext uri="{BB962C8B-B14F-4D97-AF65-F5344CB8AC3E}">
        <p14:creationId xmlns:p14="http://schemas.microsoft.com/office/powerpoint/2010/main" val="382883517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0ECDC-DA74-49AE-99C4-6C269BF3F0B6}"/>
              </a:ext>
            </a:extLst>
          </p:cNvPr>
          <p:cNvSpPr txBox="1"/>
          <p:nvPr/>
        </p:nvSpPr>
        <p:spPr>
          <a:xfrm>
            <a:off x="838200" y="1436688"/>
            <a:ext cx="565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TELECOMMUNICATION AND NETWORKING</a:t>
            </a:r>
            <a:endParaRPr lang="hu-HU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C7134F-4C3D-48CB-9497-B4D9A010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266680" cy="435133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communication network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set of requests to transmit messages between servers that are connected by channels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capable of transferring information at varying rates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hat is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rate at which information can be transferred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two specified servers in the network?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there are costs associated with the channels, what is the cheapest way to send the information at a given rate that is less than the maximum?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7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AA9C2-DE10-4E40-8729-D01AD4F445ED}"/>
              </a:ext>
            </a:extLst>
          </p:cNvPr>
          <p:cNvSpPr txBox="1"/>
          <p:nvPr/>
        </p:nvSpPr>
        <p:spPr>
          <a:xfrm>
            <a:off x="3305428" y="6077346"/>
            <a:ext cx="558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50"/>
                </a:solidFill>
              </a:rPr>
              <a:t>TOPOLOGICAL ORDER: 5 – 4 – 2 – 3 – 1 – 0 </a:t>
            </a:r>
            <a:endParaRPr lang="en-GB" sz="2400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155D99-D172-4CE7-84A6-659D49B077A5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5042852" y="5294789"/>
            <a:ext cx="2352676" cy="2135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9FC9E4-D383-44FF-A58A-50A14586007A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3852344" y="4279699"/>
            <a:ext cx="3544930" cy="109997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4FDE93-D8FE-46DB-9506-D75CA4B218F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>
            <a:off x="3958589" y="3468212"/>
            <a:ext cx="4013518" cy="55498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12D7D9-B01F-4EA2-B4FA-4C7FFE270F06}"/>
              </a:ext>
            </a:extLst>
          </p:cNvPr>
          <p:cNvCxnSpPr>
            <a:cxnSpLocks/>
          </p:cNvCxnSpPr>
          <p:nvPr/>
        </p:nvCxnSpPr>
        <p:spPr>
          <a:xfrm flipH="1" flipV="1">
            <a:off x="4427178" y="2803323"/>
            <a:ext cx="3544929" cy="5746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F04B97-81F9-4C5B-B9D3-783AC86B8725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4533423" y="2096928"/>
            <a:ext cx="2862104" cy="4510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568FADB-4ECB-4106-95B9-97DD17AEB5AC}"/>
              </a:ext>
            </a:extLst>
          </p:cNvPr>
          <p:cNvSpPr/>
          <p:nvPr/>
        </p:nvSpPr>
        <p:spPr>
          <a:xfrm>
            <a:off x="3233102" y="3660457"/>
            <a:ext cx="725487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DB3C17-7E11-4E34-B07F-F70B0F9388F3}"/>
              </a:ext>
            </a:extLst>
          </p:cNvPr>
          <p:cNvSpPr/>
          <p:nvPr/>
        </p:nvSpPr>
        <p:spPr>
          <a:xfrm>
            <a:off x="3807936" y="2185193"/>
            <a:ext cx="725487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5A05CB5-F850-4511-B7C7-E5D572878519}"/>
              </a:ext>
            </a:extLst>
          </p:cNvPr>
          <p:cNvSpPr/>
          <p:nvPr/>
        </p:nvSpPr>
        <p:spPr>
          <a:xfrm>
            <a:off x="4317364" y="4932045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6A8C26-82A6-4223-A6BF-8313F1694141}"/>
              </a:ext>
            </a:extLst>
          </p:cNvPr>
          <p:cNvSpPr/>
          <p:nvPr/>
        </p:nvSpPr>
        <p:spPr>
          <a:xfrm>
            <a:off x="7032782" y="5038290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80F306-91FE-4ABA-9EDD-A60CA9972398}"/>
              </a:ext>
            </a:extLst>
          </p:cNvPr>
          <p:cNvCxnSpPr>
            <a:cxnSpLocks/>
            <a:stCxn id="26" idx="7"/>
            <a:endCxn id="30" idx="3"/>
          </p:cNvCxnSpPr>
          <p:nvPr/>
        </p:nvCxnSpPr>
        <p:spPr>
          <a:xfrm flipV="1">
            <a:off x="4936607" y="2353427"/>
            <a:ext cx="2202420" cy="26848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C08C533-CC70-4822-8C9F-8943AE16A3B5}"/>
              </a:ext>
            </a:extLst>
          </p:cNvPr>
          <p:cNvSpPr/>
          <p:nvPr/>
        </p:nvSpPr>
        <p:spPr>
          <a:xfrm>
            <a:off x="7609363" y="3016330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79C11A-6C9D-44FC-84A5-0B2B6F429722}"/>
              </a:ext>
            </a:extLst>
          </p:cNvPr>
          <p:cNvSpPr/>
          <p:nvPr/>
        </p:nvSpPr>
        <p:spPr>
          <a:xfrm>
            <a:off x="7032782" y="1734185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1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(topological sort)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O(V+E)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linear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crucial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project management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in finding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Hamiltonian paths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cycles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Hamiltonian path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visits every vertex exactly once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a Hamiltonian path exits then the topological sort order is unique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a topological sort does not form a Hamiltonian path it means the DAG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more valid topological orderings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problem to find the Hamiltonian path but we can decide whether such path exists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O(V+E)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runing time with topological sort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4631778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0ECDC-DA74-49AE-99C4-6C269BF3F0B6}"/>
              </a:ext>
            </a:extLst>
          </p:cNvPr>
          <p:cNvSpPr txBox="1"/>
          <p:nvPr/>
        </p:nvSpPr>
        <p:spPr>
          <a:xfrm>
            <a:off x="838200" y="1436688"/>
            <a:ext cx="2832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BIPARTITE MACHING</a:t>
            </a:r>
            <a:endParaRPr lang="hu-HU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2309C-1821-4CDA-BCFF-7AF7BF2C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945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uppose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students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needing jobs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companie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each needing to hire a student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two lists (one sorted by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other sorted by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give a list of job offers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indicate mutual interest in matching students and jobs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there some way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 students to jobs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that every job is filled and every student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gets a job?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not, what is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number of jobs that can be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filled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09475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0ECDC-DA74-49AE-99C4-6C269BF3F0B6}"/>
              </a:ext>
            </a:extLst>
          </p:cNvPr>
          <p:cNvSpPr txBox="1"/>
          <p:nvPr/>
        </p:nvSpPr>
        <p:spPr>
          <a:xfrm>
            <a:off x="838200" y="1436688"/>
            <a:ext cx="184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EVACUATION</a:t>
            </a:r>
            <a:endParaRPr lang="hu-HU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2309C-1821-4CDA-BCFF-7AF7BF2C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945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city government needs to formulate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 for evacuating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from the city in an emergency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hat is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amount of time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it would take to evacuate the city if we suppose that we can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 traffic flow so as to realize the minimum?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affic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planners also might formulate questions like this when deciding which new roads, bridges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tunnels might alleviate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-hour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8294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180509-4382-4995-93CB-C721EF55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0ECDC-DA74-49AE-99C4-6C269BF3F0B6}"/>
              </a:ext>
            </a:extLst>
          </p:cNvPr>
          <p:cNvSpPr txBox="1"/>
          <p:nvPr/>
        </p:nvSpPr>
        <p:spPr>
          <a:xfrm>
            <a:off x="838200" y="1436688"/>
            <a:ext cx="3287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DURING II. WORLD WAR</a:t>
            </a:r>
            <a:endParaRPr lang="hu-HU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2309C-1821-4CDA-BCFF-7AF7BF2C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945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roads connecting an army's supply depot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bombing plan that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separate troops from supplies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enemy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goal is to minimize the cost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bombing (perhaps assuming that the cost of cutting an edge is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proportional to its width)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army's goal is to design its road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to maximize the enemy's minimum cost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4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EEC1A3-D0D6-4FF5-A417-3F56B2611234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66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6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25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32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29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3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29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33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32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38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32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89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062253" y="6000099"/>
            <a:ext cx="360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 – C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65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062253" y="6000099"/>
            <a:ext cx="360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 – C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7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3698154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3929089" y="6000099"/>
            <a:ext cx="402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 – C – D 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6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3929089" y="6000099"/>
            <a:ext cx="402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 – C – D 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88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topological ordering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crucial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project management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softwares to decide the order in which the tasks should be executed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when we have a large application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several dependencies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why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Ant, Maven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Gradle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came to be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4735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CBBBD-460E-47E6-B795-2EC5D72FBE10}"/>
              </a:ext>
            </a:extLst>
          </p:cNvPr>
          <p:cNvCxnSpPr>
            <a:cxnSpLocks/>
          </p:cNvCxnSpPr>
          <p:nvPr/>
        </p:nvCxnSpPr>
        <p:spPr>
          <a:xfrm flipV="1">
            <a:off x="3973492" y="2510315"/>
            <a:ext cx="802694" cy="48146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17F536-4D54-4024-AB18-F577C5CBDDBD}"/>
              </a:ext>
            </a:extLst>
          </p:cNvPr>
          <p:cNvCxnSpPr>
            <a:cxnSpLocks/>
          </p:cNvCxnSpPr>
          <p:nvPr/>
        </p:nvCxnSpPr>
        <p:spPr>
          <a:xfrm flipH="1" flipV="1">
            <a:off x="3973492" y="3506110"/>
            <a:ext cx="2122508" cy="110053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8E706F-F988-4954-8012-C8FB91F7FDDF}"/>
              </a:ext>
            </a:extLst>
          </p:cNvPr>
          <p:cNvCxnSpPr>
            <a:cxnSpLocks/>
          </p:cNvCxnSpPr>
          <p:nvPr/>
        </p:nvCxnSpPr>
        <p:spPr>
          <a:xfrm flipH="1">
            <a:off x="5430172" y="4040073"/>
            <a:ext cx="748686" cy="45425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2F4820-7C6D-4A96-9A3B-6CF8C05CE49F}"/>
              </a:ext>
            </a:extLst>
          </p:cNvPr>
          <p:cNvCxnSpPr>
            <a:cxnSpLocks/>
          </p:cNvCxnSpPr>
          <p:nvPr/>
        </p:nvCxnSpPr>
        <p:spPr>
          <a:xfrm>
            <a:off x="7901126" y="4165580"/>
            <a:ext cx="639192" cy="39255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261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CBBBD-460E-47E6-B795-2EC5D72FBE10}"/>
              </a:ext>
            </a:extLst>
          </p:cNvPr>
          <p:cNvCxnSpPr>
            <a:cxnSpLocks/>
          </p:cNvCxnSpPr>
          <p:nvPr/>
        </p:nvCxnSpPr>
        <p:spPr>
          <a:xfrm flipV="1">
            <a:off x="3973492" y="2510315"/>
            <a:ext cx="802694" cy="48146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17F536-4D54-4024-AB18-F577C5CBDDBD}"/>
              </a:ext>
            </a:extLst>
          </p:cNvPr>
          <p:cNvCxnSpPr>
            <a:cxnSpLocks/>
          </p:cNvCxnSpPr>
          <p:nvPr/>
        </p:nvCxnSpPr>
        <p:spPr>
          <a:xfrm flipH="1" flipV="1">
            <a:off x="3973492" y="3506110"/>
            <a:ext cx="2122508" cy="110053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8E706F-F988-4954-8012-C8FB91F7FDDF}"/>
              </a:ext>
            </a:extLst>
          </p:cNvPr>
          <p:cNvCxnSpPr>
            <a:cxnSpLocks/>
          </p:cNvCxnSpPr>
          <p:nvPr/>
        </p:nvCxnSpPr>
        <p:spPr>
          <a:xfrm flipH="1">
            <a:off x="5430172" y="4040073"/>
            <a:ext cx="748686" cy="45425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2F4820-7C6D-4A96-9A3B-6CF8C05CE49F}"/>
              </a:ext>
            </a:extLst>
          </p:cNvPr>
          <p:cNvCxnSpPr>
            <a:cxnSpLocks/>
          </p:cNvCxnSpPr>
          <p:nvPr/>
        </p:nvCxnSpPr>
        <p:spPr>
          <a:xfrm>
            <a:off x="7901126" y="4165580"/>
            <a:ext cx="639192" cy="39255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32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CBBBD-460E-47E6-B795-2EC5D72FBE10}"/>
              </a:ext>
            </a:extLst>
          </p:cNvPr>
          <p:cNvCxnSpPr>
            <a:cxnSpLocks/>
          </p:cNvCxnSpPr>
          <p:nvPr/>
        </p:nvCxnSpPr>
        <p:spPr>
          <a:xfrm flipV="1">
            <a:off x="3973492" y="2510315"/>
            <a:ext cx="802694" cy="48146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51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CBBBD-460E-47E6-B795-2EC5D72FBE10}"/>
              </a:ext>
            </a:extLst>
          </p:cNvPr>
          <p:cNvCxnSpPr>
            <a:cxnSpLocks/>
          </p:cNvCxnSpPr>
          <p:nvPr/>
        </p:nvCxnSpPr>
        <p:spPr>
          <a:xfrm flipV="1">
            <a:off x="3973492" y="2510315"/>
            <a:ext cx="802694" cy="48146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77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04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24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20" y="1658928"/>
            <a:ext cx="1022604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„G</a:t>
            </a:r>
            <a:r>
              <a:rPr lang="en-GB" alt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raph</a:t>
            </a:r>
            <a:r>
              <a:rPr lang="en-GB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theory is the study of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graphs</a:t>
            </a:r>
            <a:r>
              <a:rPr lang="en-GB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which are mathematical structures</a:t>
            </a: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eaLnBrk="1" hangingPunct="1"/>
            <a:r>
              <a:rPr lang="en-GB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to </a:t>
            </a:r>
            <a:r>
              <a:rPr lang="en-GB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pairwise relations </a:t>
            </a:r>
            <a:r>
              <a:rPr lang="en-GB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objects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given </a:t>
            </a:r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(V,E)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graphs are made up of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nodes (vertices) that 	are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connected by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edges (links)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01A40-D4BF-4030-B7A3-4FAFE5CADBE0}"/>
              </a:ext>
            </a:extLst>
          </p:cNvPr>
          <p:cNvSpPr/>
          <p:nvPr/>
        </p:nvSpPr>
        <p:spPr>
          <a:xfrm>
            <a:off x="3643630" y="4168458"/>
            <a:ext cx="725487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E98F08-E916-4091-8ED1-B0AC92A4293E}"/>
              </a:ext>
            </a:extLst>
          </p:cNvPr>
          <p:cNvSpPr/>
          <p:nvPr/>
        </p:nvSpPr>
        <p:spPr>
          <a:xfrm>
            <a:off x="5964555" y="3957320"/>
            <a:ext cx="725487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B2846D-7F23-42D5-A243-16165C4C0793}"/>
              </a:ext>
            </a:extLst>
          </p:cNvPr>
          <p:cNvSpPr/>
          <p:nvPr/>
        </p:nvSpPr>
        <p:spPr>
          <a:xfrm>
            <a:off x="4994592" y="5382895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2100B0-5436-486B-8042-C6A3BD3B512C}"/>
              </a:ext>
            </a:extLst>
          </p:cNvPr>
          <p:cNvSpPr/>
          <p:nvPr/>
        </p:nvSpPr>
        <p:spPr>
          <a:xfrm>
            <a:off x="7871142" y="5171758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E2D972-C0B1-4C5F-B972-1E5B1CA1B51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4369117" y="4320858"/>
            <a:ext cx="1595438" cy="2095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E4BE55-2AFC-4435-9826-4ABB8F2305A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262755" y="4787583"/>
            <a:ext cx="838200" cy="7016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F5445B-E7EF-497B-A5AC-7D8AC6D5DF10}"/>
              </a:ext>
            </a:extLst>
          </p:cNvPr>
          <p:cNvCxnSpPr>
            <a:cxnSpLocks/>
          </p:cNvCxnSpPr>
          <p:nvPr/>
        </p:nvCxnSpPr>
        <p:spPr>
          <a:xfrm flipV="1">
            <a:off x="5501005" y="4566920"/>
            <a:ext cx="579437" cy="8429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4A2572-0014-4CB3-9102-84899643B1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5720080" y="5535295"/>
            <a:ext cx="2151062" cy="2095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01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81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99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963927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 we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Dijkstra’s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we want to find the shortest path in an arbitrary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we do better if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is a directed acyclic graph?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CAN ACHIEVE LINEAR RUNNING TIME TO CALCULATE THE SHORTEST PATH IN A G(V,E) DIRECTED ACYCLIC GRAPH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find the shortest path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directed acyclic graph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(DAG) with topological ordering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O(V+E)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linear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only works when there a valid  topological order exists</a:t>
            </a: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4211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E3F01-03C5-4E93-9F16-866671C61CD7}"/>
              </a:ext>
            </a:extLst>
          </p:cNvPr>
          <p:cNvSpPr/>
          <p:nvPr/>
        </p:nvSpPr>
        <p:spPr>
          <a:xfrm>
            <a:off x="2538266" y="2059118"/>
            <a:ext cx="7297445" cy="2739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E66AE-D0DF-4F36-B7DA-03C088E2ACE7}"/>
              </a:ext>
            </a:extLst>
          </p:cNvPr>
          <p:cNvSpPr txBox="1"/>
          <p:nvPr/>
        </p:nvSpPr>
        <p:spPr>
          <a:xfrm>
            <a:off x="3186583" y="2305615"/>
            <a:ext cx="60008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do the topological ordering on the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G(V,E)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graph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each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vertex in the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topological order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each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edge (u,v)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with weight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distance[u]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+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&lt;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distance[v]</a:t>
            </a:r>
          </a:p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distance[v]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distance[u]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+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w</a:t>
            </a:r>
          </a:p>
        </p:txBody>
      </p:sp>
    </p:spTree>
    <p:extLst>
      <p:ext uri="{BB962C8B-B14F-4D97-AF65-F5344CB8AC3E}">
        <p14:creationId xmlns:p14="http://schemas.microsoft.com/office/powerpoint/2010/main" val="759099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E3F01-03C5-4E93-9F16-866671C61CD7}"/>
              </a:ext>
            </a:extLst>
          </p:cNvPr>
          <p:cNvSpPr/>
          <p:nvPr/>
        </p:nvSpPr>
        <p:spPr>
          <a:xfrm>
            <a:off x="2538266" y="2059118"/>
            <a:ext cx="7297445" cy="2739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E66AE-D0DF-4F36-B7DA-03C088E2ACE7}"/>
              </a:ext>
            </a:extLst>
          </p:cNvPr>
          <p:cNvSpPr txBox="1"/>
          <p:nvPr/>
        </p:nvSpPr>
        <p:spPr>
          <a:xfrm>
            <a:off x="3186583" y="2305615"/>
            <a:ext cx="60008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do the topological ordering on the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G(V,E)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graph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each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vertex in the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topological order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each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edge (u,v)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with weight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distance[u]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+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&lt;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distance[v]</a:t>
            </a:r>
          </a:p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distance[v]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distance[u]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+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4BD76C-9573-4533-B1A7-6CC264D8C177}"/>
              </a:ext>
            </a:extLst>
          </p:cNvPr>
          <p:cNvSpPr/>
          <p:nvPr/>
        </p:nvSpPr>
        <p:spPr>
          <a:xfrm>
            <a:off x="4643021" y="3492825"/>
            <a:ext cx="5010713" cy="1429306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B2732-2CEA-42E6-B96D-077B78DDBDA1}"/>
              </a:ext>
            </a:extLst>
          </p:cNvPr>
          <p:cNvSpPr txBox="1"/>
          <p:nvPr/>
        </p:nvSpPr>
        <p:spPr>
          <a:xfrm>
            <a:off x="5189477" y="5186011"/>
            <a:ext cx="4112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relaxation process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check whether a shorter path exists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including vertex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AC6751-4B3E-474B-861B-1C56D132DD3A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6342569" y="3105005"/>
            <a:ext cx="827704" cy="12679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C766A29-2170-43EB-91EE-5C129FC58584}"/>
              </a:ext>
            </a:extLst>
          </p:cNvPr>
          <p:cNvSpPr/>
          <p:nvPr/>
        </p:nvSpPr>
        <p:spPr>
          <a:xfrm>
            <a:off x="4643021" y="2860079"/>
            <a:ext cx="2760956" cy="353638"/>
          </a:xfrm>
          <a:custGeom>
            <a:avLst/>
            <a:gdLst>
              <a:gd name="connsiteX0" fmla="*/ 0 w 2760956"/>
              <a:gd name="connsiteY0" fmla="*/ 353638 h 353638"/>
              <a:gd name="connsiteX1" fmla="*/ 834501 w 2760956"/>
              <a:gd name="connsiteY1" fmla="*/ 60674 h 353638"/>
              <a:gd name="connsiteX2" fmla="*/ 1367162 w 2760956"/>
              <a:gd name="connsiteY2" fmla="*/ 238228 h 353638"/>
              <a:gd name="connsiteX3" fmla="*/ 2192785 w 2760956"/>
              <a:gd name="connsiteY3" fmla="*/ 16286 h 353638"/>
              <a:gd name="connsiteX4" fmla="*/ 2760956 w 2760956"/>
              <a:gd name="connsiteY4" fmla="*/ 34041 h 3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956" h="353638">
                <a:moveTo>
                  <a:pt x="0" y="353638"/>
                </a:moveTo>
                <a:cubicBezTo>
                  <a:pt x="303320" y="216773"/>
                  <a:pt x="606641" y="79909"/>
                  <a:pt x="834501" y="60674"/>
                </a:cubicBezTo>
                <a:cubicBezTo>
                  <a:pt x="1062361" y="41439"/>
                  <a:pt x="1140781" y="245626"/>
                  <a:pt x="1367162" y="238228"/>
                </a:cubicBezTo>
                <a:cubicBezTo>
                  <a:pt x="1593543" y="230830"/>
                  <a:pt x="1960486" y="50317"/>
                  <a:pt x="2192785" y="16286"/>
                </a:cubicBezTo>
                <a:cubicBezTo>
                  <a:pt x="2425084" y="-17745"/>
                  <a:pt x="2593020" y="8148"/>
                  <a:pt x="2760956" y="34041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CD29CD-549F-4634-B6C0-AC7684D83CFA}"/>
              </a:ext>
            </a:extLst>
          </p:cNvPr>
          <p:cNvSpPr/>
          <p:nvPr/>
        </p:nvSpPr>
        <p:spPr>
          <a:xfrm>
            <a:off x="4625266" y="3258105"/>
            <a:ext cx="1482571" cy="1384916"/>
          </a:xfrm>
          <a:custGeom>
            <a:avLst/>
            <a:gdLst>
              <a:gd name="connsiteX0" fmla="*/ 0 w 1482571"/>
              <a:gd name="connsiteY0" fmla="*/ 0 h 1384916"/>
              <a:gd name="connsiteX1" fmla="*/ 266330 w 1482571"/>
              <a:gd name="connsiteY1" fmla="*/ 905522 h 1384916"/>
              <a:gd name="connsiteX2" fmla="*/ 1029810 w 1482571"/>
              <a:gd name="connsiteY2" fmla="*/ 807868 h 1384916"/>
              <a:gd name="connsiteX3" fmla="*/ 1482571 w 1482571"/>
              <a:gd name="connsiteY3" fmla="*/ 1384916 h 138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571" h="1384916">
                <a:moveTo>
                  <a:pt x="0" y="0"/>
                </a:moveTo>
                <a:cubicBezTo>
                  <a:pt x="47347" y="385438"/>
                  <a:pt x="94695" y="770877"/>
                  <a:pt x="266330" y="905522"/>
                </a:cubicBezTo>
                <a:cubicBezTo>
                  <a:pt x="437965" y="1040167"/>
                  <a:pt x="827103" y="727969"/>
                  <a:pt x="1029810" y="807868"/>
                </a:cubicBezTo>
                <a:cubicBezTo>
                  <a:pt x="1232517" y="887767"/>
                  <a:pt x="1357544" y="1136341"/>
                  <a:pt x="1482571" y="1384916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F1A649-8C30-498C-97B2-63C849ED974F}"/>
              </a:ext>
            </a:extLst>
          </p:cNvPr>
          <p:cNvSpPr/>
          <p:nvPr/>
        </p:nvSpPr>
        <p:spPr>
          <a:xfrm>
            <a:off x="7068140" y="2509733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0444A7-94FA-4E8C-9684-A21A8CDB3937}"/>
              </a:ext>
            </a:extLst>
          </p:cNvPr>
          <p:cNvSpPr/>
          <p:nvPr/>
        </p:nvSpPr>
        <p:spPr>
          <a:xfrm>
            <a:off x="5747297" y="427081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758745-8A86-47DE-9ED1-8829E7D5AAE2}"/>
              </a:ext>
            </a:extLst>
          </p:cNvPr>
          <p:cNvSpPr/>
          <p:nvPr/>
        </p:nvSpPr>
        <p:spPr>
          <a:xfrm>
            <a:off x="4288921" y="285843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11679B-5A51-4D55-85BF-DEF4988EF51E}"/>
              </a:ext>
            </a:extLst>
          </p:cNvPr>
          <p:cNvSpPr txBox="1"/>
          <p:nvPr/>
        </p:nvSpPr>
        <p:spPr>
          <a:xfrm>
            <a:off x="1331406" y="3487615"/>
            <a:ext cx="32025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vertex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the starting point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calculate the shortest path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every other vertex starting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vertex)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436996-C384-497F-9353-F612C730E4FD}"/>
              </a:ext>
            </a:extLst>
          </p:cNvPr>
          <p:cNvSpPr txBox="1"/>
          <p:nvPr/>
        </p:nvSpPr>
        <p:spPr>
          <a:xfrm>
            <a:off x="7765545" y="3338004"/>
            <a:ext cx="2998321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find a shorter path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vertex via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vertex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RELAXATION PROCESS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if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distance[v] &lt; distance[u] + w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we have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 a shorter path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0B86C2-9E11-4845-B14B-8F54A87E5E0D}"/>
              </a:ext>
            </a:extLst>
          </p:cNvPr>
          <p:cNvSpPr txBox="1"/>
          <p:nvPr/>
        </p:nvSpPr>
        <p:spPr>
          <a:xfrm>
            <a:off x="6783568" y="3640178"/>
            <a:ext cx="32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4244679" y="221694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045379" y="2812212"/>
            <a:ext cx="1301433" cy="1041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942084" y="2565642"/>
            <a:ext cx="2005473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7296259" y="4042247"/>
            <a:ext cx="1517159" cy="11310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96259" y="2565641"/>
            <a:ext cx="1517159" cy="98346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593382" y="2914345"/>
            <a:ext cx="0" cy="18782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4244679" y="479259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8711285" y="34469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7296260" y="2914344"/>
            <a:ext cx="0" cy="1878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7C77EAC-DE76-49AE-8985-2F49004A4427}"/>
              </a:ext>
            </a:extLst>
          </p:cNvPr>
          <p:cNvSpPr/>
          <p:nvPr/>
        </p:nvSpPr>
        <p:spPr>
          <a:xfrm>
            <a:off x="6947557" y="221693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A31C2A-2154-4889-B3A5-853C0D5D7299}"/>
              </a:ext>
            </a:extLst>
          </p:cNvPr>
          <p:cNvSpPr/>
          <p:nvPr/>
        </p:nvSpPr>
        <p:spPr>
          <a:xfrm>
            <a:off x="6947557" y="479259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CAD0F0-D4E4-4468-B8AC-C4AF0840B81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09708" y="3903789"/>
            <a:ext cx="1337104" cy="99093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719FAE-C3BC-432A-AB5E-4FA01A3958C2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4942084" y="5141297"/>
            <a:ext cx="20054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2661006" y="351041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AC2D9-EC43-4AD6-879B-D155826B81D9}"/>
              </a:ext>
            </a:extLst>
          </p:cNvPr>
          <p:cNvSpPr txBox="1"/>
          <p:nvPr/>
        </p:nvSpPr>
        <p:spPr>
          <a:xfrm>
            <a:off x="3492152" y="2906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80A74F-29F2-4BAA-8B50-D9470793FD20}"/>
              </a:ext>
            </a:extLst>
          </p:cNvPr>
          <p:cNvSpPr txBox="1"/>
          <p:nvPr/>
        </p:nvSpPr>
        <p:spPr>
          <a:xfrm>
            <a:off x="3469939" y="4492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BC2A71-6C3A-48E0-9A24-31461BBF65BE}"/>
              </a:ext>
            </a:extLst>
          </p:cNvPr>
          <p:cNvSpPr txBox="1"/>
          <p:nvPr/>
        </p:nvSpPr>
        <p:spPr>
          <a:xfrm>
            <a:off x="4627574" y="37037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5394E9-D59F-4A35-BF6C-DCD39DF68919}"/>
              </a:ext>
            </a:extLst>
          </p:cNvPr>
          <p:cNvSpPr txBox="1"/>
          <p:nvPr/>
        </p:nvSpPr>
        <p:spPr>
          <a:xfrm>
            <a:off x="5674585" y="20596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02A4A9-5C6A-4D44-BE1D-2CB22285B9B0}"/>
              </a:ext>
            </a:extLst>
          </p:cNvPr>
          <p:cNvSpPr txBox="1"/>
          <p:nvPr/>
        </p:nvSpPr>
        <p:spPr>
          <a:xfrm>
            <a:off x="5679440" y="517331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2FE888-1264-4375-A641-C66CCA4D94B7}"/>
              </a:ext>
            </a:extLst>
          </p:cNvPr>
          <p:cNvSpPr txBox="1"/>
          <p:nvPr/>
        </p:nvSpPr>
        <p:spPr>
          <a:xfrm>
            <a:off x="7370564" y="3664691"/>
            <a:ext cx="54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BB4D46-0CB3-4090-8820-D36004A4F5B0}"/>
              </a:ext>
            </a:extLst>
          </p:cNvPr>
          <p:cNvSpPr txBox="1"/>
          <p:nvPr/>
        </p:nvSpPr>
        <p:spPr>
          <a:xfrm>
            <a:off x="8126121" y="27447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AA6918-4DC1-4F8A-A0F7-18A068B8DA58}"/>
              </a:ext>
            </a:extLst>
          </p:cNvPr>
          <p:cNvSpPr txBox="1"/>
          <p:nvPr/>
        </p:nvSpPr>
        <p:spPr>
          <a:xfrm>
            <a:off x="8157548" y="4492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72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5008512" y="329530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5705917" y="3644004"/>
            <a:ext cx="96667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8994410" y="3644004"/>
            <a:ext cx="92700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44428" y="329913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9921414" y="329530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7370001" y="3644004"/>
            <a:ext cx="92700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7C77EAC-DE76-49AE-8985-2F49004A4427}"/>
              </a:ext>
            </a:extLst>
          </p:cNvPr>
          <p:cNvSpPr/>
          <p:nvPr/>
        </p:nvSpPr>
        <p:spPr>
          <a:xfrm>
            <a:off x="6672596" y="329530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A31C2A-2154-4889-B3A5-853C0D5D7299}"/>
              </a:ext>
            </a:extLst>
          </p:cNvPr>
          <p:cNvSpPr/>
          <p:nvPr/>
        </p:nvSpPr>
        <p:spPr>
          <a:xfrm>
            <a:off x="8297005" y="329530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CAD0F0-D4E4-4468-B8AC-C4AF0840B81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305760" y="3647833"/>
            <a:ext cx="103866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719FAE-C3BC-432A-AB5E-4FA01A3958C2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041833" y="3644004"/>
            <a:ext cx="966679" cy="3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1608355" y="329913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FA47DB8-8A94-49FD-92DC-6088C48F2281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3655222" y="1597138"/>
            <a:ext cx="3829" cy="3400157"/>
          </a:xfrm>
          <a:prstGeom prst="bentConnector3">
            <a:avLst>
              <a:gd name="adj1" fmla="val 607022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03E3730-BA75-426B-878C-AECA618EE6BD}"/>
              </a:ext>
            </a:extLst>
          </p:cNvPr>
          <p:cNvCxnSpPr>
            <a:cxnSpLocks/>
            <a:stCxn id="7" idx="4"/>
            <a:endCxn id="18" idx="4"/>
          </p:cNvCxnSpPr>
          <p:nvPr/>
        </p:nvCxnSpPr>
        <p:spPr>
          <a:xfrm rot="5400000" flipH="1" flipV="1">
            <a:off x="6167504" y="1518332"/>
            <a:ext cx="3829" cy="4952577"/>
          </a:xfrm>
          <a:prstGeom prst="bentConnector3">
            <a:avLst>
              <a:gd name="adj1" fmla="val -597022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CF5469E-85F8-4929-BA08-A0D807CAD21E}"/>
              </a:ext>
            </a:extLst>
          </p:cNvPr>
          <p:cNvCxnSpPr>
            <a:cxnSpLocks/>
            <a:stCxn id="17" idx="0"/>
            <a:endCxn id="8" idx="0"/>
          </p:cNvCxnSpPr>
          <p:nvPr/>
        </p:nvCxnSpPr>
        <p:spPr>
          <a:xfrm rot="5400000" flipH="1" flipV="1">
            <a:off x="8645708" y="1670892"/>
            <a:ext cx="12700" cy="324881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00CF1A5-E263-48F2-B63C-87EDA8CA23C7}"/>
              </a:ext>
            </a:extLst>
          </p:cNvPr>
          <p:cNvSpPr txBox="1"/>
          <p:nvPr/>
        </p:nvSpPr>
        <p:spPr>
          <a:xfrm>
            <a:off x="4365176" y="36539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B104C8-2628-456D-95A3-A2601E20F542}"/>
              </a:ext>
            </a:extLst>
          </p:cNvPr>
          <p:cNvSpPr txBox="1"/>
          <p:nvPr/>
        </p:nvSpPr>
        <p:spPr>
          <a:xfrm>
            <a:off x="2667839" y="36440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859D04-9FA3-437A-9472-757C45154DA2}"/>
              </a:ext>
            </a:extLst>
          </p:cNvPr>
          <p:cNvSpPr txBox="1"/>
          <p:nvPr/>
        </p:nvSpPr>
        <p:spPr>
          <a:xfrm>
            <a:off x="6026480" y="36440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4D81E8-565D-48EE-821F-761B95DE9B93}"/>
              </a:ext>
            </a:extLst>
          </p:cNvPr>
          <p:cNvSpPr txBox="1"/>
          <p:nvPr/>
        </p:nvSpPr>
        <p:spPr>
          <a:xfrm>
            <a:off x="7630610" y="3653989"/>
            <a:ext cx="28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A1A4F5-B719-4373-8786-84FFAA4BE28B}"/>
              </a:ext>
            </a:extLst>
          </p:cNvPr>
          <p:cNvSpPr txBox="1"/>
          <p:nvPr/>
        </p:nvSpPr>
        <p:spPr>
          <a:xfrm>
            <a:off x="9238478" y="3653989"/>
            <a:ext cx="28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04EED5-EB20-4CF2-AAD6-5451F025E376}"/>
              </a:ext>
            </a:extLst>
          </p:cNvPr>
          <p:cNvSpPr txBox="1"/>
          <p:nvPr/>
        </p:nvSpPr>
        <p:spPr>
          <a:xfrm>
            <a:off x="3518352" y="25327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41AEBA-007B-4B1D-9603-A4A907BFE0CC}"/>
              </a:ext>
            </a:extLst>
          </p:cNvPr>
          <p:cNvSpPr txBox="1"/>
          <p:nvPr/>
        </p:nvSpPr>
        <p:spPr>
          <a:xfrm>
            <a:off x="6012163" y="44875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0D0556-000B-44D7-AF4E-6134255CE849}"/>
              </a:ext>
            </a:extLst>
          </p:cNvPr>
          <p:cNvSpPr txBox="1"/>
          <p:nvPr/>
        </p:nvSpPr>
        <p:spPr>
          <a:xfrm>
            <a:off x="8391654" y="2532782"/>
            <a:ext cx="28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9E29D10-0C76-47BA-934A-ADCE21FD2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4" t="32351" r="2500" b="13812"/>
          <a:stretch/>
        </p:blipFill>
        <p:spPr>
          <a:xfrm>
            <a:off x="1424473" y="2068052"/>
            <a:ext cx="9804400" cy="35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82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Dynamic Programming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11068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E75A46-E660-4B1C-930E-70A3E0C32D53}"/>
              </a:ext>
            </a:extLst>
          </p:cNvPr>
          <p:cNvSpPr/>
          <p:nvPr/>
        </p:nvSpPr>
        <p:spPr>
          <a:xfrm>
            <a:off x="4002088" y="376174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5D1E4-AE7C-491F-8856-347DBCB1FEE1}"/>
              </a:ext>
            </a:extLst>
          </p:cNvPr>
          <p:cNvSpPr/>
          <p:nvPr/>
        </p:nvSpPr>
        <p:spPr>
          <a:xfrm>
            <a:off x="6359525" y="3585527"/>
            <a:ext cx="727075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73492A-8BE0-4BEF-A87D-0C12F3CD6A13}"/>
              </a:ext>
            </a:extLst>
          </p:cNvPr>
          <p:cNvSpPr/>
          <p:nvPr/>
        </p:nvSpPr>
        <p:spPr>
          <a:xfrm>
            <a:off x="5353050" y="4976177"/>
            <a:ext cx="725488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9B9993-A47B-4AB6-8426-2D1B26D240B2}"/>
              </a:ext>
            </a:extLst>
          </p:cNvPr>
          <p:cNvSpPr/>
          <p:nvPr/>
        </p:nvSpPr>
        <p:spPr>
          <a:xfrm>
            <a:off x="8229600" y="4766627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6394C56-6F33-4EB0-86A4-A4E5508B5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08" y="1397952"/>
            <a:ext cx="9049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two main types of graphs: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graphs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graphs</a:t>
            </a:r>
            <a:endParaRPr lang="en-GB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C4FEE341-8403-415F-8A57-69A107DF3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908" y="2102802"/>
            <a:ext cx="861505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b="1" dirty="0">
                <a:solidFill>
                  <a:srgbClr val="FFC000"/>
                </a:solidFill>
              </a:rPr>
              <a:t>1.) UNDIRECTED GRAPHS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undirected graph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set of vertices</a:t>
            </a:r>
          </a:p>
          <a:p>
            <a:pPr eaLnBrk="1" hangingPunct="1"/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edges where the edges are bidirectional. It means that</a:t>
            </a:r>
          </a:p>
          <a:p>
            <a:pPr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edge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identical to the edge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(v,u)</a:t>
            </a:r>
          </a:p>
          <a:p>
            <a:pPr eaLnBrk="1" hangingPunct="1"/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en-GB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426FF7-49DA-4639-90F9-B8C6BC18162D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4727575" y="3949065"/>
            <a:ext cx="1631950" cy="1762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08731-9798-458F-B5A6-E0D3C9CEB35F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4621213" y="4382452"/>
            <a:ext cx="838200" cy="7000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479E28-9518-4C51-8F0D-05627BE29DB4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5972175" y="4204652"/>
            <a:ext cx="493713" cy="8778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995D9E-3130-4416-A66B-6AD73EF47A27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6078538" y="5128577"/>
            <a:ext cx="2151062" cy="2111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9">
            <a:extLst>
              <a:ext uri="{FF2B5EF4-FFF2-40B4-BE49-F238E27FC236}">
                <a16:creationId xmlns:a16="http://schemas.microsoft.com/office/drawing/2014/main" id="{4E646089-127E-4097-8A21-F932B140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558" y="6020752"/>
            <a:ext cx="5121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Note</a:t>
            </a:r>
            <a:r>
              <a:rPr lang="hu-HU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: the edges may have weights as well!</a:t>
            </a:r>
            <a:endParaRPr lang="en-GB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487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ynamic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both an optimization technique and a computer programming method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introduced by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Richard Bellman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1953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main idea is that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break down complicated problems into smaller subproblems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find the solutions for these subproblems and finally we combine the subresults to find the final solution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8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ynamic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method for solving a complex problem by breaking it down into a collection of simpler subproblems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applicable to problems exhibiting the properties of overlapping subproblems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takes far less time than other methods that don't take advantage of the subproblem overlap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need to solve different parts of the problem (subproblems)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combine the solutions of the subproblems to reach an overall solution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solve each subproblems only once - we reduce the number of computations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subproblems can be stored in memory -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memoization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tabulation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OPTIMAL SUBSTRUCTURE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computer science, a problem is said to have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 substructure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if an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solution can be constructed from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solutions of its subproblems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BELLMAN-EQUATION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there is a relationship between the subresults and the final result – this is what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Bellman-equation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29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67675-4BCB-4BC6-8D70-97687A2CDF06}"/>
              </a:ext>
            </a:extLst>
          </p:cNvPr>
          <p:cNvSpPr txBox="1"/>
          <p:nvPr/>
        </p:nvSpPr>
        <p:spPr>
          <a:xfrm>
            <a:off x="2093101" y="1944210"/>
            <a:ext cx="8179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„If a given problem has optimal substructure and overlapping subproblems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can use dynamic programming appraoch” 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7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D2CE9-2837-4742-BA28-9BA199408A95}"/>
              </a:ext>
            </a:extLst>
          </p:cNvPr>
          <p:cNvSpPr txBox="1"/>
          <p:nvPr/>
        </p:nvSpPr>
        <p:spPr>
          <a:xfrm>
            <a:off x="1514661" y="271162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F(N) = F(N-1) + F(N-2)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371D6-792F-4CC9-A5E3-7866E80A4471}"/>
              </a:ext>
            </a:extLst>
          </p:cNvPr>
          <p:cNvSpPr txBox="1"/>
          <p:nvPr/>
        </p:nvSpPr>
        <p:spPr>
          <a:xfrm>
            <a:off x="782633" y="3690410"/>
            <a:ext cx="4338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formula for calculating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Fibonacci-number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recursion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(note that there are several overlapping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subproblems we have to solve several times)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823198-87B8-433B-BB2D-F7CDA4444EF4}"/>
              </a:ext>
            </a:extLst>
          </p:cNvPr>
          <p:cNvSpPr/>
          <p:nvPr/>
        </p:nvSpPr>
        <p:spPr>
          <a:xfrm>
            <a:off x="6286663" y="3306438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F(N-1)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1B1BEB-D842-455B-A453-4ECA3FBBF451}"/>
              </a:ext>
            </a:extLst>
          </p:cNvPr>
          <p:cNvSpPr/>
          <p:nvPr/>
        </p:nvSpPr>
        <p:spPr>
          <a:xfrm>
            <a:off x="7803472" y="1727706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8B91AB-300A-48FC-9114-8CC49B8BB56B}"/>
              </a:ext>
            </a:extLst>
          </p:cNvPr>
          <p:cNvSpPr/>
          <p:nvPr/>
        </p:nvSpPr>
        <p:spPr>
          <a:xfrm>
            <a:off x="9322659" y="3306438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07A1BD-D8AC-4392-8AEF-0F617DB526AC}"/>
              </a:ext>
            </a:extLst>
          </p:cNvPr>
          <p:cNvSpPr/>
          <p:nvPr/>
        </p:nvSpPr>
        <p:spPr>
          <a:xfrm>
            <a:off x="5629212" y="5039063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4ADA15-36CC-471E-B72A-1A7527EC442D}"/>
              </a:ext>
            </a:extLst>
          </p:cNvPr>
          <p:cNvSpPr/>
          <p:nvPr/>
        </p:nvSpPr>
        <p:spPr>
          <a:xfrm>
            <a:off x="7034513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36C37-86BC-4DF8-B6D7-512073699268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 flipH="1">
            <a:off x="6830228" y="2814836"/>
            <a:ext cx="1516809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3C86D4-6A82-4C92-87AC-F37E9411BE7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347037" y="2814836"/>
            <a:ext cx="1519187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7417F9-B70E-4194-8969-750A6F3EB1B8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6172777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F3D1E2-CEDC-4310-8FFB-237613DCC51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6830228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E35EAEA-C56B-4B10-8CE6-5EEE4DAA0706}"/>
              </a:ext>
            </a:extLst>
          </p:cNvPr>
          <p:cNvSpPr/>
          <p:nvPr/>
        </p:nvSpPr>
        <p:spPr>
          <a:xfrm>
            <a:off x="8657977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8F500F-0C95-4C22-8921-B1F5522B20B8}"/>
              </a:ext>
            </a:extLst>
          </p:cNvPr>
          <p:cNvSpPr/>
          <p:nvPr/>
        </p:nvSpPr>
        <p:spPr>
          <a:xfrm>
            <a:off x="10063278" y="5039063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F(N-4)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699EDA-5222-4502-B81A-B5EC9397411D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201542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21295-3E6F-4F30-A790-A8762AE0293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858993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C23B3A-DFF5-42AB-BF3F-A7948D3B7D35}"/>
              </a:ext>
            </a:extLst>
          </p:cNvPr>
          <p:cNvCxnSpPr>
            <a:cxnSpLocks/>
          </p:cNvCxnSpPr>
          <p:nvPr/>
        </p:nvCxnSpPr>
        <p:spPr>
          <a:xfrm>
            <a:off x="4368800" y="5638800"/>
            <a:ext cx="97536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85ACC-1F7A-4691-BC6B-7E0E1C456782}"/>
              </a:ext>
            </a:extLst>
          </p:cNvPr>
          <p:cNvSpPr txBox="1"/>
          <p:nvPr/>
        </p:nvSpPr>
        <p:spPr>
          <a:xfrm>
            <a:off x="853295" y="5147316"/>
            <a:ext cx="4200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 </a:t>
            </a:r>
          </a:p>
          <a:p>
            <a:pPr algn="ctr"/>
            <a:r>
              <a:rPr lang="hu-HU" b="1" i="1" dirty="0">
                <a:solidFill>
                  <a:srgbClr val="00B050"/>
                </a:solidFill>
              </a:rPr>
              <a:t>memoization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i="1" dirty="0">
                <a:solidFill>
                  <a:srgbClr val="00B050"/>
                </a:solidFill>
              </a:rPr>
              <a:t>tabulation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store these values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 there is no need for recalculating them)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99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with DAGs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1CA40D-44F0-4630-B299-23FA1844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relationship between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acyclic graphs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(DAGs)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dynamic programming related problems can be transformed into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acyclic graph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(DAG)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just have to do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shortest path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(or longest path) algorithm on the graph to find the solution for the original problem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1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Longest Increasing Subsequence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1CA40D-44F0-4630-B299-23FA1844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 of integers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[6,2,8,4,5,7]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we want to find the longest increasing subsequence – in this case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[2,4,5,7]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solve this problem with recursion and with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dynamic programming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CREATE A DIRECTED ACYCLIC GRAPH (DAG) OUT OF THESE VALUES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create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where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number of items in the array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here is a directed edghe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from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node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node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if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A[i] &lt; A[j]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616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-5269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Longest Increasing Subsequence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5A4A1-9E46-4AC9-A81E-0A87E0698323}"/>
              </a:ext>
            </a:extLst>
          </p:cNvPr>
          <p:cNvSpPr/>
          <p:nvPr/>
        </p:nvSpPr>
        <p:spPr>
          <a:xfrm>
            <a:off x="5840040" y="10709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AED300-0D32-47CC-B836-C1E2A93D529D}"/>
              </a:ext>
            </a:extLst>
          </p:cNvPr>
          <p:cNvSpPr/>
          <p:nvPr/>
        </p:nvSpPr>
        <p:spPr>
          <a:xfrm>
            <a:off x="2298836" y="236247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D817B-08E1-4B23-BCAD-FCCD333A597B}"/>
              </a:ext>
            </a:extLst>
          </p:cNvPr>
          <p:cNvSpPr/>
          <p:nvPr/>
        </p:nvSpPr>
        <p:spPr>
          <a:xfrm>
            <a:off x="4546061" y="236248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E16321-6AB3-4597-9022-7AA507626FB5}"/>
              </a:ext>
            </a:extLst>
          </p:cNvPr>
          <p:cNvSpPr/>
          <p:nvPr/>
        </p:nvSpPr>
        <p:spPr>
          <a:xfrm>
            <a:off x="7262461" y="236247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6793B6-2B82-48F2-AD08-FD980B64DCA3}"/>
              </a:ext>
            </a:extLst>
          </p:cNvPr>
          <p:cNvSpPr/>
          <p:nvPr/>
        </p:nvSpPr>
        <p:spPr>
          <a:xfrm>
            <a:off x="9446392" y="236247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2C78AC-A95C-4F80-89E4-0E91DDD8F4E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647539" y="1768333"/>
            <a:ext cx="3541204" cy="5941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BCDB25-6395-4647-8F0B-E2BB9929C9FF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894764" y="1768333"/>
            <a:ext cx="1293979" cy="5941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7EB80C-215E-4C7C-8E16-1D7BBD9D0C6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6188743" y="1768333"/>
            <a:ext cx="1422421" cy="5941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62196E-B8F5-4A35-9DF1-06458254A42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6188743" y="1768333"/>
            <a:ext cx="3606352" cy="594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DEE1B8-B14F-40A6-8BE7-CF834F9669DF}"/>
              </a:ext>
            </a:extLst>
          </p:cNvPr>
          <p:cNvSpPr/>
          <p:nvPr/>
        </p:nvSpPr>
        <p:spPr>
          <a:xfrm>
            <a:off x="1757663" y="367201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761C5C-C2C0-4994-AC44-0179B40799BB}"/>
              </a:ext>
            </a:extLst>
          </p:cNvPr>
          <p:cNvCxnSpPr>
            <a:cxnSpLocks/>
            <a:stCxn id="8" idx="4"/>
            <a:endCxn id="43" idx="0"/>
          </p:cNvCxnSpPr>
          <p:nvPr/>
        </p:nvCxnSpPr>
        <p:spPr>
          <a:xfrm flipH="1">
            <a:off x="2106366" y="3059884"/>
            <a:ext cx="541173" cy="6121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1E8208E-3D15-4A13-872A-F70FE0DBCB6C}"/>
              </a:ext>
            </a:extLst>
          </p:cNvPr>
          <p:cNvSpPr/>
          <p:nvPr/>
        </p:nvSpPr>
        <p:spPr>
          <a:xfrm>
            <a:off x="2767336" y="367201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1AFAA1-F85D-4ADC-9408-C9CCA526A62E}"/>
              </a:ext>
            </a:extLst>
          </p:cNvPr>
          <p:cNvCxnSpPr>
            <a:cxnSpLocks/>
            <a:stCxn id="8" idx="4"/>
            <a:endCxn id="48" idx="0"/>
          </p:cNvCxnSpPr>
          <p:nvPr/>
        </p:nvCxnSpPr>
        <p:spPr>
          <a:xfrm>
            <a:off x="2647539" y="3059884"/>
            <a:ext cx="468500" cy="6121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D8B91A-6061-44FC-A7AF-1043A1432350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 flipH="1">
            <a:off x="4156001" y="3059885"/>
            <a:ext cx="738763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97094F-7243-4407-8083-8DB44C88612E}"/>
              </a:ext>
            </a:extLst>
          </p:cNvPr>
          <p:cNvCxnSpPr>
            <a:cxnSpLocks/>
            <a:stCxn id="9" idx="4"/>
            <a:endCxn id="54" idx="0"/>
          </p:cNvCxnSpPr>
          <p:nvPr/>
        </p:nvCxnSpPr>
        <p:spPr>
          <a:xfrm>
            <a:off x="4894764" y="3059885"/>
            <a:ext cx="0" cy="595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EA2B707-366B-4D8C-93E8-00A6FD934454}"/>
              </a:ext>
            </a:extLst>
          </p:cNvPr>
          <p:cNvSpPr/>
          <p:nvPr/>
        </p:nvSpPr>
        <p:spPr>
          <a:xfrm>
            <a:off x="5278678" y="365568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26ADDE-CEC9-41B0-99F9-E0DB8FD27D73}"/>
              </a:ext>
            </a:extLst>
          </p:cNvPr>
          <p:cNvCxnSpPr>
            <a:cxnSpLocks/>
            <a:stCxn id="9" idx="4"/>
            <a:endCxn id="56" idx="0"/>
          </p:cNvCxnSpPr>
          <p:nvPr/>
        </p:nvCxnSpPr>
        <p:spPr>
          <a:xfrm>
            <a:off x="4894764" y="3059885"/>
            <a:ext cx="732617" cy="595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6610742-AF55-4CB4-AB08-9DC28FB1D671}"/>
              </a:ext>
            </a:extLst>
          </p:cNvPr>
          <p:cNvCxnSpPr>
            <a:cxnSpLocks/>
            <a:stCxn id="10" idx="4"/>
            <a:endCxn id="67" idx="0"/>
          </p:cNvCxnSpPr>
          <p:nvPr/>
        </p:nvCxnSpPr>
        <p:spPr>
          <a:xfrm flipH="1">
            <a:off x="7078876" y="3059884"/>
            <a:ext cx="532288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8C4673D-1541-4186-896C-A181A0D0A68C}"/>
              </a:ext>
            </a:extLst>
          </p:cNvPr>
          <p:cNvSpPr/>
          <p:nvPr/>
        </p:nvSpPr>
        <p:spPr>
          <a:xfrm>
            <a:off x="7739846" y="365568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B96528-B330-4E6D-97F6-8CBAE4272CB2}"/>
              </a:ext>
            </a:extLst>
          </p:cNvPr>
          <p:cNvCxnSpPr>
            <a:cxnSpLocks/>
            <a:stCxn id="10" idx="4"/>
            <a:endCxn id="69" idx="0"/>
          </p:cNvCxnSpPr>
          <p:nvPr/>
        </p:nvCxnSpPr>
        <p:spPr>
          <a:xfrm>
            <a:off x="7611164" y="3059884"/>
            <a:ext cx="477385" cy="595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49DD3B-B373-4AA0-A4F3-7CE1E81C6E59}"/>
              </a:ext>
            </a:extLst>
          </p:cNvPr>
          <p:cNvSpPr/>
          <p:nvPr/>
        </p:nvSpPr>
        <p:spPr>
          <a:xfrm>
            <a:off x="9446392" y="36556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704536-1F45-44BC-9C75-1BE22AD54A69}"/>
              </a:ext>
            </a:extLst>
          </p:cNvPr>
          <p:cNvCxnSpPr>
            <a:cxnSpLocks/>
            <a:stCxn id="11" idx="4"/>
            <a:endCxn id="73" idx="0"/>
          </p:cNvCxnSpPr>
          <p:nvPr/>
        </p:nvCxnSpPr>
        <p:spPr>
          <a:xfrm>
            <a:off x="9795095" y="3059883"/>
            <a:ext cx="0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881E0B88-EDB8-4328-9958-998230AA7B45}"/>
              </a:ext>
            </a:extLst>
          </p:cNvPr>
          <p:cNvSpPr/>
          <p:nvPr/>
        </p:nvSpPr>
        <p:spPr>
          <a:xfrm>
            <a:off x="6730173" y="4776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939823-A67C-4FE0-8559-7ED29FD5189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078876" y="4078772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6CDE2C6-1366-43DF-A407-82157C07D849}"/>
              </a:ext>
            </a:extLst>
          </p:cNvPr>
          <p:cNvSpPr/>
          <p:nvPr/>
        </p:nvSpPr>
        <p:spPr>
          <a:xfrm>
            <a:off x="4546061" y="4782423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45EF30-3362-422A-A6A4-7B94BD57D8B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4894764" y="4085020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7BE6E6-29FE-46A8-978A-8F252D7C6B0A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4156001" y="4078772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CBF5B9C-366D-47F5-B80E-392B2644897D}"/>
              </a:ext>
            </a:extLst>
          </p:cNvPr>
          <p:cNvSpPr/>
          <p:nvPr/>
        </p:nvSpPr>
        <p:spPr>
          <a:xfrm>
            <a:off x="3807298" y="365568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38454-8D70-4E8D-B471-557A391A9A9D}"/>
              </a:ext>
            </a:extLst>
          </p:cNvPr>
          <p:cNvSpPr/>
          <p:nvPr/>
        </p:nvSpPr>
        <p:spPr>
          <a:xfrm>
            <a:off x="4546061" y="365569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1EE252-7EBA-4FD5-9740-B93A1864ED1F}"/>
              </a:ext>
            </a:extLst>
          </p:cNvPr>
          <p:cNvSpPr/>
          <p:nvPr/>
        </p:nvSpPr>
        <p:spPr>
          <a:xfrm>
            <a:off x="6730173" y="365568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E1ECD3-AE16-494F-B21C-AAB1649B97E1}"/>
              </a:ext>
            </a:extLst>
          </p:cNvPr>
          <p:cNvSpPr/>
          <p:nvPr/>
        </p:nvSpPr>
        <p:spPr>
          <a:xfrm>
            <a:off x="3807298" y="589666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2E80888-344B-42E7-84FF-84920C9131B5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4156001" y="5199259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AA27A35-C68A-43CC-A78D-87979BD67EFE}"/>
              </a:ext>
            </a:extLst>
          </p:cNvPr>
          <p:cNvSpPr/>
          <p:nvPr/>
        </p:nvSpPr>
        <p:spPr>
          <a:xfrm>
            <a:off x="3807298" y="4776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428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-5269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Longest Increasing Subsequence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5A4A1-9E46-4AC9-A81E-0A87E0698323}"/>
              </a:ext>
            </a:extLst>
          </p:cNvPr>
          <p:cNvSpPr/>
          <p:nvPr/>
        </p:nvSpPr>
        <p:spPr>
          <a:xfrm>
            <a:off x="5840040" y="10709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AED300-0D32-47CC-B836-C1E2A93D529D}"/>
              </a:ext>
            </a:extLst>
          </p:cNvPr>
          <p:cNvSpPr/>
          <p:nvPr/>
        </p:nvSpPr>
        <p:spPr>
          <a:xfrm>
            <a:off x="2298836" y="236247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D817B-08E1-4B23-BCAD-FCCD333A597B}"/>
              </a:ext>
            </a:extLst>
          </p:cNvPr>
          <p:cNvSpPr/>
          <p:nvPr/>
        </p:nvSpPr>
        <p:spPr>
          <a:xfrm>
            <a:off x="4546061" y="2362480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E16321-6AB3-4597-9022-7AA507626FB5}"/>
              </a:ext>
            </a:extLst>
          </p:cNvPr>
          <p:cNvSpPr/>
          <p:nvPr/>
        </p:nvSpPr>
        <p:spPr>
          <a:xfrm>
            <a:off x="7262461" y="236247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6793B6-2B82-48F2-AD08-FD980B64DCA3}"/>
              </a:ext>
            </a:extLst>
          </p:cNvPr>
          <p:cNvSpPr/>
          <p:nvPr/>
        </p:nvSpPr>
        <p:spPr>
          <a:xfrm>
            <a:off x="9446392" y="236247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2C78AC-A95C-4F80-89E4-0E91DDD8F4E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647539" y="1768333"/>
            <a:ext cx="3541204" cy="5941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BCDB25-6395-4647-8F0B-E2BB9929C9FF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894764" y="1768333"/>
            <a:ext cx="1293979" cy="5941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7EB80C-215E-4C7C-8E16-1D7BBD9D0C6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6188743" y="1768333"/>
            <a:ext cx="1422421" cy="5941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62196E-B8F5-4A35-9DF1-06458254A42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6188743" y="1768333"/>
            <a:ext cx="3606352" cy="594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DEE1B8-B14F-40A6-8BE7-CF834F9669DF}"/>
              </a:ext>
            </a:extLst>
          </p:cNvPr>
          <p:cNvSpPr/>
          <p:nvPr/>
        </p:nvSpPr>
        <p:spPr>
          <a:xfrm>
            <a:off x="1757663" y="367201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761C5C-C2C0-4994-AC44-0179B40799BB}"/>
              </a:ext>
            </a:extLst>
          </p:cNvPr>
          <p:cNvCxnSpPr>
            <a:cxnSpLocks/>
            <a:stCxn id="8" idx="4"/>
            <a:endCxn id="43" idx="0"/>
          </p:cNvCxnSpPr>
          <p:nvPr/>
        </p:nvCxnSpPr>
        <p:spPr>
          <a:xfrm flipH="1">
            <a:off x="2106366" y="3059884"/>
            <a:ext cx="541173" cy="6121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1E8208E-3D15-4A13-872A-F70FE0DBCB6C}"/>
              </a:ext>
            </a:extLst>
          </p:cNvPr>
          <p:cNvSpPr/>
          <p:nvPr/>
        </p:nvSpPr>
        <p:spPr>
          <a:xfrm>
            <a:off x="2767336" y="367201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1AFAA1-F85D-4ADC-9408-C9CCA526A62E}"/>
              </a:ext>
            </a:extLst>
          </p:cNvPr>
          <p:cNvCxnSpPr>
            <a:cxnSpLocks/>
            <a:stCxn id="8" idx="4"/>
            <a:endCxn id="48" idx="0"/>
          </p:cNvCxnSpPr>
          <p:nvPr/>
        </p:nvCxnSpPr>
        <p:spPr>
          <a:xfrm>
            <a:off x="2647539" y="3059884"/>
            <a:ext cx="468500" cy="6121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D8B91A-6061-44FC-A7AF-1043A1432350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 flipH="1">
            <a:off x="4156001" y="3059885"/>
            <a:ext cx="738763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97094F-7243-4407-8083-8DB44C88612E}"/>
              </a:ext>
            </a:extLst>
          </p:cNvPr>
          <p:cNvCxnSpPr>
            <a:cxnSpLocks/>
            <a:stCxn id="9" idx="4"/>
            <a:endCxn id="54" idx="0"/>
          </p:cNvCxnSpPr>
          <p:nvPr/>
        </p:nvCxnSpPr>
        <p:spPr>
          <a:xfrm>
            <a:off x="4894764" y="3059885"/>
            <a:ext cx="0" cy="595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EA2B707-366B-4D8C-93E8-00A6FD934454}"/>
              </a:ext>
            </a:extLst>
          </p:cNvPr>
          <p:cNvSpPr/>
          <p:nvPr/>
        </p:nvSpPr>
        <p:spPr>
          <a:xfrm>
            <a:off x="5278678" y="365568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26ADDE-CEC9-41B0-99F9-E0DB8FD27D73}"/>
              </a:ext>
            </a:extLst>
          </p:cNvPr>
          <p:cNvCxnSpPr>
            <a:cxnSpLocks/>
            <a:stCxn id="9" idx="4"/>
            <a:endCxn id="56" idx="0"/>
          </p:cNvCxnSpPr>
          <p:nvPr/>
        </p:nvCxnSpPr>
        <p:spPr>
          <a:xfrm>
            <a:off x="4894764" y="3059885"/>
            <a:ext cx="732617" cy="595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6610742-AF55-4CB4-AB08-9DC28FB1D671}"/>
              </a:ext>
            </a:extLst>
          </p:cNvPr>
          <p:cNvCxnSpPr>
            <a:cxnSpLocks/>
            <a:stCxn id="10" idx="4"/>
            <a:endCxn id="67" idx="0"/>
          </p:cNvCxnSpPr>
          <p:nvPr/>
        </p:nvCxnSpPr>
        <p:spPr>
          <a:xfrm flipH="1">
            <a:off x="7078876" y="3059884"/>
            <a:ext cx="532288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8C4673D-1541-4186-896C-A181A0D0A68C}"/>
              </a:ext>
            </a:extLst>
          </p:cNvPr>
          <p:cNvSpPr/>
          <p:nvPr/>
        </p:nvSpPr>
        <p:spPr>
          <a:xfrm>
            <a:off x="7739846" y="365568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B96528-B330-4E6D-97F6-8CBAE4272CB2}"/>
              </a:ext>
            </a:extLst>
          </p:cNvPr>
          <p:cNvCxnSpPr>
            <a:cxnSpLocks/>
            <a:stCxn id="10" idx="4"/>
            <a:endCxn id="69" idx="0"/>
          </p:cNvCxnSpPr>
          <p:nvPr/>
        </p:nvCxnSpPr>
        <p:spPr>
          <a:xfrm>
            <a:off x="7611164" y="3059884"/>
            <a:ext cx="477385" cy="595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49DD3B-B373-4AA0-A4F3-7CE1E81C6E59}"/>
              </a:ext>
            </a:extLst>
          </p:cNvPr>
          <p:cNvSpPr/>
          <p:nvPr/>
        </p:nvSpPr>
        <p:spPr>
          <a:xfrm>
            <a:off x="9446392" y="36556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704536-1F45-44BC-9C75-1BE22AD54A69}"/>
              </a:ext>
            </a:extLst>
          </p:cNvPr>
          <p:cNvCxnSpPr>
            <a:cxnSpLocks/>
            <a:stCxn id="11" idx="4"/>
            <a:endCxn id="73" idx="0"/>
          </p:cNvCxnSpPr>
          <p:nvPr/>
        </p:nvCxnSpPr>
        <p:spPr>
          <a:xfrm>
            <a:off x="9795095" y="3059883"/>
            <a:ext cx="0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881E0B88-EDB8-4328-9958-998230AA7B45}"/>
              </a:ext>
            </a:extLst>
          </p:cNvPr>
          <p:cNvSpPr/>
          <p:nvPr/>
        </p:nvSpPr>
        <p:spPr>
          <a:xfrm>
            <a:off x="6730173" y="4776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939823-A67C-4FE0-8559-7ED29FD5189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078876" y="4078772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6CDE2C6-1366-43DF-A407-82157C07D849}"/>
              </a:ext>
            </a:extLst>
          </p:cNvPr>
          <p:cNvSpPr/>
          <p:nvPr/>
        </p:nvSpPr>
        <p:spPr>
          <a:xfrm>
            <a:off x="4546061" y="4782423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45EF30-3362-422A-A6A4-7B94BD57D8B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4894764" y="4085020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7BE6E6-29FE-46A8-978A-8F252D7C6B0A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4156001" y="4078772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CBF5B9C-366D-47F5-B80E-392B2644897D}"/>
              </a:ext>
            </a:extLst>
          </p:cNvPr>
          <p:cNvSpPr/>
          <p:nvPr/>
        </p:nvSpPr>
        <p:spPr>
          <a:xfrm>
            <a:off x="3807298" y="365568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38454-8D70-4E8D-B471-557A391A9A9D}"/>
              </a:ext>
            </a:extLst>
          </p:cNvPr>
          <p:cNvSpPr/>
          <p:nvPr/>
        </p:nvSpPr>
        <p:spPr>
          <a:xfrm>
            <a:off x="4546061" y="365569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1EE252-7EBA-4FD5-9740-B93A1864ED1F}"/>
              </a:ext>
            </a:extLst>
          </p:cNvPr>
          <p:cNvSpPr/>
          <p:nvPr/>
        </p:nvSpPr>
        <p:spPr>
          <a:xfrm>
            <a:off x="6730173" y="365568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E1ECD3-AE16-494F-B21C-AAB1649B97E1}"/>
              </a:ext>
            </a:extLst>
          </p:cNvPr>
          <p:cNvSpPr/>
          <p:nvPr/>
        </p:nvSpPr>
        <p:spPr>
          <a:xfrm>
            <a:off x="3807298" y="5896662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2E80888-344B-42E7-84FF-84920C9131B5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4156001" y="5199259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AA27A35-C68A-43CC-A78D-87979BD67EFE}"/>
              </a:ext>
            </a:extLst>
          </p:cNvPr>
          <p:cNvSpPr/>
          <p:nvPr/>
        </p:nvSpPr>
        <p:spPr>
          <a:xfrm>
            <a:off x="3807298" y="4776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0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25134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E75A46-E660-4B1C-930E-70A3E0C32D53}"/>
              </a:ext>
            </a:extLst>
          </p:cNvPr>
          <p:cNvSpPr/>
          <p:nvPr/>
        </p:nvSpPr>
        <p:spPr>
          <a:xfrm>
            <a:off x="4002088" y="376174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5D1E4-AE7C-491F-8856-347DBCB1FEE1}"/>
              </a:ext>
            </a:extLst>
          </p:cNvPr>
          <p:cNvSpPr/>
          <p:nvPr/>
        </p:nvSpPr>
        <p:spPr>
          <a:xfrm>
            <a:off x="6359525" y="3585527"/>
            <a:ext cx="727075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73492A-8BE0-4BEF-A87D-0C12F3CD6A13}"/>
              </a:ext>
            </a:extLst>
          </p:cNvPr>
          <p:cNvSpPr/>
          <p:nvPr/>
        </p:nvSpPr>
        <p:spPr>
          <a:xfrm>
            <a:off x="5353050" y="4976177"/>
            <a:ext cx="725488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9B9993-A47B-4AB6-8426-2D1B26D240B2}"/>
              </a:ext>
            </a:extLst>
          </p:cNvPr>
          <p:cNvSpPr/>
          <p:nvPr/>
        </p:nvSpPr>
        <p:spPr>
          <a:xfrm>
            <a:off x="8229600" y="4766627"/>
            <a:ext cx="725488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6394C56-6F33-4EB0-86A4-A4E5508B5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08" y="1397952"/>
            <a:ext cx="9049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two main types of graphs: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graphs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graphs</a:t>
            </a:r>
            <a:endParaRPr lang="en-GB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C4FEE341-8403-415F-8A57-69A107DF3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908" y="2102802"/>
            <a:ext cx="785202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b="1" dirty="0">
                <a:solidFill>
                  <a:srgbClr val="FFC000"/>
                </a:solidFill>
              </a:rPr>
              <a:t>2.) DIRECTED GRAPHS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graph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set of vertices</a:t>
            </a:r>
          </a:p>
          <a:p>
            <a:pPr eaLnBrk="1" hangingPunct="1"/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edges where the edges have direction. It means that</a:t>
            </a:r>
          </a:p>
          <a:p>
            <a:pPr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edge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identical to the edge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(v,u)</a:t>
            </a:r>
          </a:p>
          <a:p>
            <a:pPr eaLnBrk="1" hangingPunct="1"/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en-GB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4E646089-127E-4097-8A21-F932B140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558" y="6020752"/>
            <a:ext cx="5121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Note</a:t>
            </a:r>
            <a:r>
              <a:rPr lang="hu-HU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: the edges may have weights as well!</a:t>
            </a:r>
            <a:endParaRPr lang="en-GB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465B8-1110-4B7B-B66E-1C3A4E9B6C7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727575" y="3948271"/>
            <a:ext cx="1631950" cy="1563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6C044B-4979-4F62-A90F-9EF0E004CF2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21213" y="4361815"/>
            <a:ext cx="838082" cy="7208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7293A0-14FB-45F5-8CED-DCF93373ACEF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5972293" y="4204770"/>
            <a:ext cx="493710" cy="87788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23E691-26E7-4806-B896-9370A49A97E7}"/>
              </a:ext>
            </a:extLst>
          </p:cNvPr>
          <p:cNvCxnSpPr>
            <a:cxnSpLocks/>
          </p:cNvCxnSpPr>
          <p:nvPr/>
        </p:nvCxnSpPr>
        <p:spPr>
          <a:xfrm flipV="1">
            <a:off x="6078538" y="5109528"/>
            <a:ext cx="2151062" cy="2095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14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cycles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want to find cylces – when we try to detect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arbitrage opportunities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arbitrage trading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involves the buying and selling of different currency pairs to exploit any pricing inefficiencies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591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46C0-D9B7-4B46-8384-55080B31964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287601" y="2538285"/>
            <a:ext cx="2391338" cy="305553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FD6EC7-0EB9-4C68-8574-60D5482903AD}"/>
              </a:ext>
            </a:extLst>
          </p:cNvPr>
          <p:cNvCxnSpPr>
            <a:cxnSpLocks/>
          </p:cNvCxnSpPr>
          <p:nvPr/>
        </p:nvCxnSpPr>
        <p:spPr>
          <a:xfrm flipH="1" flipV="1">
            <a:off x="3287601" y="2538285"/>
            <a:ext cx="5127592" cy="13502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082D7B-F9F0-41DD-9DFF-E28DBECCD5F3}"/>
              </a:ext>
            </a:extLst>
          </p:cNvPr>
          <p:cNvCxnSpPr>
            <a:cxnSpLocks/>
          </p:cNvCxnSpPr>
          <p:nvPr/>
        </p:nvCxnSpPr>
        <p:spPr>
          <a:xfrm flipH="1">
            <a:off x="3287601" y="2206552"/>
            <a:ext cx="3076678" cy="28833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3F4DA4E-E8AE-4BFE-8AAF-083D91E63680}"/>
              </a:ext>
            </a:extLst>
          </p:cNvPr>
          <p:cNvSpPr/>
          <p:nvPr/>
        </p:nvSpPr>
        <p:spPr>
          <a:xfrm>
            <a:off x="2838639" y="2092529"/>
            <a:ext cx="897924" cy="8979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606F01-C4E2-43DF-9D36-5674A50552A9}"/>
              </a:ext>
            </a:extLst>
          </p:cNvPr>
          <p:cNvSpPr/>
          <p:nvPr/>
        </p:nvSpPr>
        <p:spPr>
          <a:xfrm>
            <a:off x="2904388" y="4545098"/>
            <a:ext cx="897924" cy="8979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BC36A9-D42C-4CE7-9313-2B8089C203AD}"/>
              </a:ext>
            </a:extLst>
          </p:cNvPr>
          <p:cNvSpPr/>
          <p:nvPr/>
        </p:nvSpPr>
        <p:spPr>
          <a:xfrm>
            <a:off x="8370192" y="3647174"/>
            <a:ext cx="897924" cy="8979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58A542-5051-4A72-AA69-A8529B267CDC}"/>
              </a:ext>
            </a:extLst>
          </p:cNvPr>
          <p:cNvSpPr/>
          <p:nvPr/>
        </p:nvSpPr>
        <p:spPr>
          <a:xfrm>
            <a:off x="5528139" y="5443022"/>
            <a:ext cx="1029729" cy="10297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E6494C-676D-4C27-ADF6-8BB980A00A69}"/>
              </a:ext>
            </a:extLst>
          </p:cNvPr>
          <p:cNvSpPr/>
          <p:nvPr/>
        </p:nvSpPr>
        <p:spPr>
          <a:xfrm>
            <a:off x="5865889" y="1690688"/>
            <a:ext cx="996778" cy="9967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9E42-8E53-4718-A5C2-28CF1719A65E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3670814" y="2541491"/>
            <a:ext cx="2341050" cy="213510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FBAA0B-DC45-4BE0-B775-7C30CCFFCED0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3802312" y="4096136"/>
            <a:ext cx="4567880" cy="89792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98CBB-4137-4289-8874-26583D25A02F}"/>
              </a:ext>
            </a:extLst>
          </p:cNvPr>
          <p:cNvCxnSpPr>
            <a:stCxn id="11" idx="5"/>
            <a:endCxn id="13" idx="2"/>
          </p:cNvCxnSpPr>
          <p:nvPr/>
        </p:nvCxnSpPr>
        <p:spPr>
          <a:xfrm>
            <a:off x="3670814" y="5311524"/>
            <a:ext cx="1857325" cy="646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2C6BF4-6042-467E-B202-051D762D84CA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H="1" flipV="1">
            <a:off x="3287601" y="2990453"/>
            <a:ext cx="65749" cy="15546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761CDD-B418-47C1-AC5F-397D3A7DD0C1}"/>
              </a:ext>
            </a:extLst>
          </p:cNvPr>
          <p:cNvCxnSpPr>
            <a:stCxn id="12" idx="1"/>
            <a:endCxn id="14" idx="6"/>
          </p:cNvCxnSpPr>
          <p:nvPr/>
        </p:nvCxnSpPr>
        <p:spPr>
          <a:xfrm flipH="1" flipV="1">
            <a:off x="6862667" y="2189077"/>
            <a:ext cx="1639023" cy="158959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2B5ED6-5E93-4EDD-89A3-F3DBF4FE80F8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407068" y="4413600"/>
            <a:ext cx="2094622" cy="118022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F07CF-8E95-4C79-88C1-2317EB44EB2F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6043004" y="2687466"/>
            <a:ext cx="321274" cy="27555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227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cycles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represent a set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directed graphs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USUALLY CYCLES MEAN DEADLOCK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deadlock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 common case in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multithreaded environment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each 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thread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try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acquire a lock to a resource that is already locked by another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thread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06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Operating Systems and Cycles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absolutely crucial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avoid cycles or cyclic dependecies in the main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underlying operating system creates a new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for every single active program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can be managed independently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IS CURCIAL TO AVOID CYCLES AND DEADLOCKS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 allocation graph (RAG)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constructed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we can not find a any cycles in this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allocation graph 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58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674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045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266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18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812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6394C56-6F33-4EB0-86A4-A4E5508B5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08" y="1397952"/>
            <a:ext cx="7354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important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types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consider: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B10BDE-E4CB-450A-A8EF-3A9BE781E53F}"/>
              </a:ext>
            </a:extLst>
          </p:cNvPr>
          <p:cNvSpPr/>
          <p:nvPr/>
        </p:nvSpPr>
        <p:spPr>
          <a:xfrm>
            <a:off x="1570673" y="267335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85CE73-B518-43DF-8715-E35746F1B2AE}"/>
              </a:ext>
            </a:extLst>
          </p:cNvPr>
          <p:cNvSpPr/>
          <p:nvPr/>
        </p:nvSpPr>
        <p:spPr>
          <a:xfrm>
            <a:off x="3928110" y="2497138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62FE51-574E-4264-B987-7893436DB510}"/>
              </a:ext>
            </a:extLst>
          </p:cNvPr>
          <p:cNvSpPr/>
          <p:nvPr/>
        </p:nvSpPr>
        <p:spPr>
          <a:xfrm>
            <a:off x="2215198" y="4483100"/>
            <a:ext cx="725487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41CAE6-EBEC-45C0-96CD-FB62ED5315CB}"/>
              </a:ext>
            </a:extLst>
          </p:cNvPr>
          <p:cNvSpPr/>
          <p:nvPr/>
        </p:nvSpPr>
        <p:spPr>
          <a:xfrm>
            <a:off x="4496435" y="42497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A1C0DA-375E-4861-A4B8-F66A655E6DA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 flipV="1">
            <a:off x="2296160" y="2860675"/>
            <a:ext cx="1631950" cy="1762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E30AE4-ED24-4087-A21F-CAAB048669B7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2834323" y="3116263"/>
            <a:ext cx="1200150" cy="14732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745FF5-2A61-46D0-8846-37006A42C7B3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2940685" y="4611688"/>
            <a:ext cx="1555750" cy="2333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>
            <a:extLst>
              <a:ext uri="{FF2B5EF4-FFF2-40B4-BE49-F238E27FC236}">
                <a16:creationId xmlns:a16="http://schemas.microsoft.com/office/drawing/2014/main" id="{1BA9D908-9352-45B3-AC8E-2EABBD3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585" y="2005013"/>
            <a:ext cx="54182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 dirty="0">
                <a:solidFill>
                  <a:srgbClr val="FFC000"/>
                </a:solidFill>
              </a:rPr>
              <a:t>1.)</a:t>
            </a:r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b="1" dirty="0">
                <a:solidFill>
                  <a:srgbClr val="FFC000"/>
                </a:solidFill>
              </a:rPr>
              <a:t>TREES</a:t>
            </a:r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tree is an </a:t>
            </a:r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 </a:t>
            </a:r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any</a:t>
            </a:r>
          </a:p>
          <a:p>
            <a:pPr eaLnBrk="1" hangingPunct="1"/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two vertices (nodes) are connected by</a:t>
            </a:r>
          </a:p>
          <a:p>
            <a:pPr eaLnBrk="1" hangingPunct="1"/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exactly one path </a:t>
            </a:r>
            <a:endParaRPr lang="en-GB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865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001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122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057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610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000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447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19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759C4-D9D2-4E35-8E25-094875D476B2}"/>
              </a:ext>
            </a:extLst>
          </p:cNvPr>
          <p:cNvSpPr txBox="1"/>
          <p:nvPr/>
        </p:nvSpPr>
        <p:spPr>
          <a:xfrm>
            <a:off x="8564529" y="631128"/>
            <a:ext cx="27395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consider a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vertex 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being visited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WHEN WE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DETECT A CYCLE !!!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something to do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bakcward edges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186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Backward and Forward Edges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E7A49B-E1C0-40A7-8AAC-A12C86E91CC2}"/>
              </a:ext>
            </a:extLst>
          </p:cNvPr>
          <p:cNvSpPr/>
          <p:nvPr/>
        </p:nvSpPr>
        <p:spPr>
          <a:xfrm>
            <a:off x="5029874" y="206515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3AEF9-6007-477E-9E5A-0914237DE78A}"/>
              </a:ext>
            </a:extLst>
          </p:cNvPr>
          <p:cNvCxnSpPr>
            <a:cxnSpLocks/>
          </p:cNvCxnSpPr>
          <p:nvPr/>
        </p:nvCxnSpPr>
        <p:spPr>
          <a:xfrm flipH="1">
            <a:off x="2285524" y="3953666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580FD4-5A4A-42A1-BF31-DADA625D26EC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810181" y="2660424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5251C-BD4A-44BD-9074-A8DC4C71E6CA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2209070" y="4716664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2FF3003-05B2-4CD1-BDF8-AAFE9AA551CD}"/>
              </a:ext>
            </a:extLst>
          </p:cNvPr>
          <p:cNvSpPr/>
          <p:nvPr/>
        </p:nvSpPr>
        <p:spPr>
          <a:xfrm>
            <a:off x="628735" y="518778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4113E3-FC64-422A-94D6-D56C1B71C8DC}"/>
              </a:ext>
            </a:extLst>
          </p:cNvPr>
          <p:cNvSpPr/>
          <p:nvPr/>
        </p:nvSpPr>
        <p:spPr>
          <a:xfrm>
            <a:off x="1613798" y="412139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4FDA9F-4D4C-430E-8FDD-E4EC2023EB7D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83455" y="3953666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2D85B-7A41-473F-97D0-BB24F924CAE9}"/>
              </a:ext>
            </a:extLst>
          </p:cNvPr>
          <p:cNvCxnSpPr>
            <a:cxnSpLocks/>
          </p:cNvCxnSpPr>
          <p:nvPr/>
        </p:nvCxnSpPr>
        <p:spPr>
          <a:xfrm flipH="1" flipV="1">
            <a:off x="5554528" y="2727045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617C691-4586-4925-AC19-948973B570AA}"/>
              </a:ext>
            </a:extLst>
          </p:cNvPr>
          <p:cNvSpPr/>
          <p:nvPr/>
        </p:nvSpPr>
        <p:spPr>
          <a:xfrm>
            <a:off x="3214909" y="356032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CE12F8-F79E-4608-BECF-D71D9B5C4973}"/>
              </a:ext>
            </a:extLst>
          </p:cNvPr>
          <p:cNvSpPr/>
          <p:nvPr/>
        </p:nvSpPr>
        <p:spPr>
          <a:xfrm>
            <a:off x="2466627" y="518778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2AFDE0-7815-45E4-B022-D508FD4E7842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1224007" y="4716664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91CD180-BB95-441E-9D76-B91AB57DF351}"/>
              </a:ext>
            </a:extLst>
          </p:cNvPr>
          <p:cNvSpPr/>
          <p:nvPr/>
        </p:nvSpPr>
        <p:spPr>
          <a:xfrm>
            <a:off x="5934162" y="419479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0085A-F0DF-4336-A86A-DC549F06568C}"/>
              </a:ext>
            </a:extLst>
          </p:cNvPr>
          <p:cNvSpPr txBox="1"/>
          <p:nvPr/>
        </p:nvSpPr>
        <p:spPr>
          <a:xfrm>
            <a:off x="7157584" y="1609472"/>
            <a:ext cx="39192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always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tree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in which we visit the vertices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forward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descendants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backward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ancestors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BACKWARD EDGES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ALWAYS INDICATES CYCLES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Backward and Forward Edges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E7A49B-E1C0-40A7-8AAC-A12C86E91CC2}"/>
              </a:ext>
            </a:extLst>
          </p:cNvPr>
          <p:cNvSpPr/>
          <p:nvPr/>
        </p:nvSpPr>
        <p:spPr>
          <a:xfrm>
            <a:off x="5029874" y="206515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3AEF9-6007-477E-9E5A-0914237DE78A}"/>
              </a:ext>
            </a:extLst>
          </p:cNvPr>
          <p:cNvCxnSpPr>
            <a:cxnSpLocks/>
          </p:cNvCxnSpPr>
          <p:nvPr/>
        </p:nvCxnSpPr>
        <p:spPr>
          <a:xfrm flipH="1">
            <a:off x="2285524" y="3953666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580FD4-5A4A-42A1-BF31-DADA625D26EC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810181" y="2660424"/>
            <a:ext cx="1321826" cy="100203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5251C-BD4A-44BD-9074-A8DC4C71E6CA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2209070" y="4716664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2FF3003-05B2-4CD1-BDF8-AAFE9AA551CD}"/>
              </a:ext>
            </a:extLst>
          </p:cNvPr>
          <p:cNvSpPr/>
          <p:nvPr/>
        </p:nvSpPr>
        <p:spPr>
          <a:xfrm>
            <a:off x="628735" y="518778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4113E3-FC64-422A-94D6-D56C1B71C8DC}"/>
              </a:ext>
            </a:extLst>
          </p:cNvPr>
          <p:cNvSpPr/>
          <p:nvPr/>
        </p:nvSpPr>
        <p:spPr>
          <a:xfrm>
            <a:off x="1613798" y="412139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4FDA9F-4D4C-430E-8FDD-E4EC2023EB7D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83455" y="3953666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2D85B-7A41-473F-97D0-BB24F924CAE9}"/>
              </a:ext>
            </a:extLst>
          </p:cNvPr>
          <p:cNvCxnSpPr>
            <a:cxnSpLocks/>
          </p:cNvCxnSpPr>
          <p:nvPr/>
        </p:nvCxnSpPr>
        <p:spPr>
          <a:xfrm flipH="1" flipV="1">
            <a:off x="5554528" y="2727045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617C691-4586-4925-AC19-948973B570AA}"/>
              </a:ext>
            </a:extLst>
          </p:cNvPr>
          <p:cNvSpPr/>
          <p:nvPr/>
        </p:nvSpPr>
        <p:spPr>
          <a:xfrm>
            <a:off x="3214909" y="356032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CE12F8-F79E-4608-BECF-D71D9B5C4973}"/>
              </a:ext>
            </a:extLst>
          </p:cNvPr>
          <p:cNvSpPr/>
          <p:nvPr/>
        </p:nvSpPr>
        <p:spPr>
          <a:xfrm>
            <a:off x="2466627" y="518778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2AFDE0-7815-45E4-B022-D508FD4E7842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1224007" y="4716664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91CD180-BB95-441E-9D76-B91AB57DF351}"/>
              </a:ext>
            </a:extLst>
          </p:cNvPr>
          <p:cNvSpPr/>
          <p:nvPr/>
        </p:nvSpPr>
        <p:spPr>
          <a:xfrm>
            <a:off x="5934162" y="419479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0085A-F0DF-4336-A86A-DC549F06568C}"/>
              </a:ext>
            </a:extLst>
          </p:cNvPr>
          <p:cNvSpPr txBox="1"/>
          <p:nvPr/>
        </p:nvSpPr>
        <p:spPr>
          <a:xfrm>
            <a:off x="7157584" y="1609472"/>
            <a:ext cx="39192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always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tree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in which we visit the vertices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forward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descendants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backward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ancestors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BACKWARD EDGES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ALWAYS INDICATES CYCLES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6297B-E0F7-43D2-BA47-5105D510C374}"/>
              </a:ext>
            </a:extLst>
          </p:cNvPr>
          <p:cNvSpPr txBox="1"/>
          <p:nvPr/>
        </p:nvSpPr>
        <p:spPr>
          <a:xfrm>
            <a:off x="3584492" y="2469738"/>
            <a:ext cx="98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4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6394C56-6F33-4EB0-86A4-A4E5508B5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08" y="1397952"/>
            <a:ext cx="7354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important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types 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consider: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B10BDE-E4CB-450A-A8EF-3A9BE781E53F}"/>
              </a:ext>
            </a:extLst>
          </p:cNvPr>
          <p:cNvSpPr/>
          <p:nvPr/>
        </p:nvSpPr>
        <p:spPr>
          <a:xfrm>
            <a:off x="1570673" y="2673350"/>
            <a:ext cx="725487" cy="727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85CE73-B518-43DF-8715-E35746F1B2AE}"/>
              </a:ext>
            </a:extLst>
          </p:cNvPr>
          <p:cNvSpPr/>
          <p:nvPr/>
        </p:nvSpPr>
        <p:spPr>
          <a:xfrm>
            <a:off x="3928110" y="2497138"/>
            <a:ext cx="725488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62FE51-574E-4264-B987-7893436DB510}"/>
              </a:ext>
            </a:extLst>
          </p:cNvPr>
          <p:cNvSpPr/>
          <p:nvPr/>
        </p:nvSpPr>
        <p:spPr>
          <a:xfrm>
            <a:off x="2215198" y="4483100"/>
            <a:ext cx="725487" cy="725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41CAE6-EBEC-45C0-96CD-FB62ED5315CB}"/>
              </a:ext>
            </a:extLst>
          </p:cNvPr>
          <p:cNvSpPr/>
          <p:nvPr/>
        </p:nvSpPr>
        <p:spPr>
          <a:xfrm>
            <a:off x="4496435" y="4249738"/>
            <a:ext cx="727075" cy="725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A1C0DA-375E-4861-A4B8-F66A655E6DA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 flipV="1">
            <a:off x="2296160" y="2860675"/>
            <a:ext cx="1631950" cy="1762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E30AE4-ED24-4087-A21F-CAAB048669B7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2834323" y="3116263"/>
            <a:ext cx="1200150" cy="14732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745FF5-2A61-46D0-8846-37006A42C7B3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2940685" y="4611688"/>
            <a:ext cx="1555750" cy="2333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>
            <a:extLst>
              <a:ext uri="{FF2B5EF4-FFF2-40B4-BE49-F238E27FC236}">
                <a16:creationId xmlns:a16="http://schemas.microsoft.com/office/drawing/2014/main" id="{1BA9D908-9352-45B3-AC8E-2EABBD3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585" y="2005013"/>
            <a:ext cx="53447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hu-HU" altLang="en-US" b="1" dirty="0">
                <a:solidFill>
                  <a:srgbClr val="FFC000"/>
                </a:solidFill>
              </a:rPr>
              <a:t>2.)</a:t>
            </a:r>
            <a:r>
              <a:rPr lang="hu-HU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b="1" dirty="0">
                <a:solidFill>
                  <a:srgbClr val="FFC000"/>
                </a:solidFill>
              </a:rPr>
              <a:t>FORESTS</a:t>
            </a:r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forest is an undirected graph, </a:t>
            </a:r>
            <a:r>
              <a:rPr lang="en-GB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</a:t>
            </a:r>
            <a:endParaRPr lang="hu-HU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whose </a:t>
            </a:r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 components</a:t>
            </a:r>
            <a:r>
              <a:rPr lang="en-GB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are trees</a:t>
            </a:r>
            <a:endParaRPr lang="hu-HU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hu-HU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(disjoint union of trees)</a:t>
            </a:r>
            <a:endParaRPr lang="en-GB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endParaRPr lang="en-GB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E45DB-3063-4177-BEA3-73031E8BBF1F}"/>
              </a:ext>
            </a:extLst>
          </p:cNvPr>
          <p:cNvSpPr/>
          <p:nvPr/>
        </p:nvSpPr>
        <p:spPr>
          <a:xfrm>
            <a:off x="6071553" y="5422583"/>
            <a:ext cx="725487" cy="7254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39BE1A-5529-4FCA-B7F3-FC34C60809C5}"/>
              </a:ext>
            </a:extLst>
          </p:cNvPr>
          <p:cNvSpPr/>
          <p:nvPr/>
        </p:nvSpPr>
        <p:spPr>
          <a:xfrm>
            <a:off x="6071553" y="3885883"/>
            <a:ext cx="725487" cy="7254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BF2475-97BC-4BF7-9DEF-040C8D888415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433503" y="4611370"/>
            <a:ext cx="0" cy="8112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2B52824-8EEF-4339-9034-F3E4670AE7CB}"/>
              </a:ext>
            </a:extLst>
          </p:cNvPr>
          <p:cNvSpPr/>
          <p:nvPr/>
        </p:nvSpPr>
        <p:spPr>
          <a:xfrm>
            <a:off x="9676765" y="4306570"/>
            <a:ext cx="725488" cy="7270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372BC2-026E-4A3B-8719-3BF844268B3E}"/>
              </a:ext>
            </a:extLst>
          </p:cNvPr>
          <p:cNvSpPr/>
          <p:nvPr/>
        </p:nvSpPr>
        <p:spPr>
          <a:xfrm>
            <a:off x="8648065" y="3352483"/>
            <a:ext cx="725488" cy="7270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2F8E71-09BA-4E95-B340-309E5DDBAD21}"/>
              </a:ext>
            </a:extLst>
          </p:cNvPr>
          <p:cNvCxnSpPr>
            <a:cxnSpLocks/>
            <a:stCxn id="15" idx="1"/>
            <a:endCxn id="16" idx="5"/>
          </p:cNvCxnSpPr>
          <p:nvPr/>
        </p:nvCxnSpPr>
        <p:spPr>
          <a:xfrm flipH="1" flipV="1">
            <a:off x="9267190" y="3973195"/>
            <a:ext cx="515938" cy="4397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FC4EB7-74E1-4151-B3CD-736AB56EA868}"/>
              </a:ext>
            </a:extLst>
          </p:cNvPr>
          <p:cNvSpPr/>
          <p:nvPr/>
        </p:nvSpPr>
        <p:spPr>
          <a:xfrm>
            <a:off x="7573328" y="4492308"/>
            <a:ext cx="725487" cy="7254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CC1E7-1C48-4B83-BA7E-E791DDC5478D}"/>
              </a:ext>
            </a:extLst>
          </p:cNvPr>
          <p:cNvCxnSpPr>
            <a:cxnSpLocks/>
            <a:stCxn id="18" idx="7"/>
            <a:endCxn id="16" idx="3"/>
          </p:cNvCxnSpPr>
          <p:nvPr/>
        </p:nvCxnSpPr>
        <p:spPr>
          <a:xfrm flipV="1">
            <a:off x="8192453" y="3973195"/>
            <a:ext cx="561975" cy="62547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405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Backward and Forward Edges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E7A49B-E1C0-40A7-8AAC-A12C86E91CC2}"/>
              </a:ext>
            </a:extLst>
          </p:cNvPr>
          <p:cNvSpPr/>
          <p:nvPr/>
        </p:nvSpPr>
        <p:spPr>
          <a:xfrm>
            <a:off x="5029874" y="206515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3AEF9-6007-477E-9E5A-0914237DE78A}"/>
              </a:ext>
            </a:extLst>
          </p:cNvPr>
          <p:cNvCxnSpPr>
            <a:cxnSpLocks/>
          </p:cNvCxnSpPr>
          <p:nvPr/>
        </p:nvCxnSpPr>
        <p:spPr>
          <a:xfrm flipH="1">
            <a:off x="2285524" y="3953666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580FD4-5A4A-42A1-BF31-DADA625D26EC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810181" y="2660424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5251C-BD4A-44BD-9074-A8DC4C71E6CA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2209070" y="4716664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2FF3003-05B2-4CD1-BDF8-AAFE9AA551CD}"/>
              </a:ext>
            </a:extLst>
          </p:cNvPr>
          <p:cNvSpPr/>
          <p:nvPr/>
        </p:nvSpPr>
        <p:spPr>
          <a:xfrm>
            <a:off x="628735" y="518778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4113E3-FC64-422A-94D6-D56C1B71C8DC}"/>
              </a:ext>
            </a:extLst>
          </p:cNvPr>
          <p:cNvSpPr/>
          <p:nvPr/>
        </p:nvSpPr>
        <p:spPr>
          <a:xfrm>
            <a:off x="1613798" y="412139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4FDA9F-4D4C-430E-8FDD-E4EC2023EB7D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83455" y="3953666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2D85B-7A41-473F-97D0-BB24F924CAE9}"/>
              </a:ext>
            </a:extLst>
          </p:cNvPr>
          <p:cNvCxnSpPr>
            <a:cxnSpLocks/>
          </p:cNvCxnSpPr>
          <p:nvPr/>
        </p:nvCxnSpPr>
        <p:spPr>
          <a:xfrm flipH="1" flipV="1">
            <a:off x="5554528" y="2727045"/>
            <a:ext cx="728336" cy="1816453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617C691-4586-4925-AC19-948973B570AA}"/>
              </a:ext>
            </a:extLst>
          </p:cNvPr>
          <p:cNvSpPr/>
          <p:nvPr/>
        </p:nvSpPr>
        <p:spPr>
          <a:xfrm>
            <a:off x="3214909" y="356032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CE12F8-F79E-4608-BECF-D71D9B5C4973}"/>
              </a:ext>
            </a:extLst>
          </p:cNvPr>
          <p:cNvSpPr/>
          <p:nvPr/>
        </p:nvSpPr>
        <p:spPr>
          <a:xfrm>
            <a:off x="2466627" y="518778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2AFDE0-7815-45E4-B022-D508FD4E7842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1224007" y="4716664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91CD180-BB95-441E-9D76-B91AB57DF351}"/>
              </a:ext>
            </a:extLst>
          </p:cNvPr>
          <p:cNvSpPr/>
          <p:nvPr/>
        </p:nvSpPr>
        <p:spPr>
          <a:xfrm>
            <a:off x="5934162" y="419479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0085A-F0DF-4336-A86A-DC549F06568C}"/>
              </a:ext>
            </a:extLst>
          </p:cNvPr>
          <p:cNvSpPr txBox="1"/>
          <p:nvPr/>
        </p:nvSpPr>
        <p:spPr>
          <a:xfrm>
            <a:off x="7157584" y="1609472"/>
            <a:ext cx="39192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always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tree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in which we visit the vertices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forward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descendants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backward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ancestors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BACKWARD EDGES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ALWAYS INDICATES CYCLES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95AAC-FCF4-4A98-B5B6-BA94AF069CD0}"/>
              </a:ext>
            </a:extLst>
          </p:cNvPr>
          <p:cNvSpPr txBox="1"/>
          <p:nvPr/>
        </p:nvSpPr>
        <p:spPr>
          <a:xfrm>
            <a:off x="4637393" y="3339289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backward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24161687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is connected if all its vertices are connected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graph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strongly connected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we can get from any vertex to any other vertex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undirected graphs are strongly connected by definition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directed graphs there may be vertices that can not be reached from everywhere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clusters can be discovered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DFS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find the strongly connected components of a graph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we shrink each component to a vertex these vertices form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condensation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given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a directed graph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only if there is no subgraph that is strongly connected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604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056238" y="2533134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4815016" y="2533134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6573794" y="2533134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8332572" y="2533134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056238" y="425072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4815016" y="425072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6573794" y="425072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8332572" y="425072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3418703" y="3385751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8777415" y="3385751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8629133" y="3451654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6936259" y="3408405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5177481" y="338575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3857369" y="3258064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3962398" y="2895599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3962398" y="461318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5704701" y="287088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7479955" y="29697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7430532" y="281321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5712939" y="470380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5663516" y="4547283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7430532" y="463789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550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056238" y="2533134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4815016" y="2533134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6573794" y="2533134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8332572" y="2533134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056238" y="425072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4815016" y="4250723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6573794" y="4250723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8332572" y="4250723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3418703" y="3385751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8777415" y="3385751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8629133" y="3451654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6936259" y="3408405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5177481" y="338575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3857369" y="3258064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3962398" y="2895599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3962398" y="461318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5704701" y="287088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7479955" y="29697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7430532" y="281321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5712939" y="470380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5663516" y="4547283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7430532" y="463789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7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D84435-9A3E-4ECC-B648-EECF9D7C4669}"/>
              </a:ext>
            </a:extLst>
          </p:cNvPr>
          <p:cNvSpPr/>
          <p:nvPr/>
        </p:nvSpPr>
        <p:spPr>
          <a:xfrm>
            <a:off x="5461694" y="4809076"/>
            <a:ext cx="1076819" cy="1076819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DE7F52-5FD7-4A8A-A6BD-2506BF31DD8B}"/>
              </a:ext>
            </a:extLst>
          </p:cNvPr>
          <p:cNvCxnSpPr>
            <a:cxnSpLocks/>
          </p:cNvCxnSpPr>
          <p:nvPr/>
        </p:nvCxnSpPr>
        <p:spPr>
          <a:xfrm flipV="1">
            <a:off x="1349406" y="2867487"/>
            <a:ext cx="3010480" cy="135477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CCA954-B82D-4A13-AFE4-F348261BE6A5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1349406" y="4222265"/>
            <a:ext cx="4112288" cy="11252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604089-9AE8-46E2-B7FA-21725BDF3775}"/>
              </a:ext>
            </a:extLst>
          </p:cNvPr>
          <p:cNvCxnSpPr>
            <a:cxnSpLocks/>
          </p:cNvCxnSpPr>
          <p:nvPr/>
        </p:nvCxnSpPr>
        <p:spPr>
          <a:xfrm>
            <a:off x="4965505" y="2639451"/>
            <a:ext cx="831613" cy="22001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D1EEE3-F8F6-419E-86B7-D97DA12488C3}"/>
              </a:ext>
            </a:extLst>
          </p:cNvPr>
          <p:cNvSpPr txBox="1"/>
          <p:nvPr/>
        </p:nvSpPr>
        <p:spPr>
          <a:xfrm>
            <a:off x="6624040" y="1978173"/>
            <a:ext cx="458843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shrink each component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 single vertex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condensation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GRAPH WILL BE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DIRECTED ACYCLIC GRAPH (DAG)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no cycles in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condensed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G’(V,E) graph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02C314-7C0F-4D96-9BD2-4DC3D1568D7C}"/>
              </a:ext>
            </a:extLst>
          </p:cNvPr>
          <p:cNvSpPr/>
          <p:nvPr/>
        </p:nvSpPr>
        <p:spPr>
          <a:xfrm>
            <a:off x="693023" y="3587552"/>
            <a:ext cx="1209448" cy="12094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10AEF3-F90A-4E85-B963-D9E9A16F48DB}"/>
              </a:ext>
            </a:extLst>
          </p:cNvPr>
          <p:cNvSpPr/>
          <p:nvPr/>
        </p:nvSpPr>
        <p:spPr>
          <a:xfrm>
            <a:off x="4333252" y="2022096"/>
            <a:ext cx="1234710" cy="12347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348</a:t>
            </a:r>
          </a:p>
        </p:txBody>
      </p:sp>
    </p:spTree>
    <p:extLst>
      <p:ext uri="{BB962C8B-B14F-4D97-AF65-F5344CB8AC3E}">
        <p14:creationId xmlns:p14="http://schemas.microsoft.com/office/powerpoint/2010/main" val="12891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cycle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strongly connected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non-trivial strongly connected component contains at least one directed cycle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popular algorithms for finding the strongly connected components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marL="0" indent="0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KOSARAJU ALGORITHM</a:t>
            </a:r>
          </a:p>
          <a:p>
            <a:pPr marL="0" indent="0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TARJAN ALGORITHM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484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E624B-6A0D-44C7-A4A5-10343D3C5F1F}"/>
              </a:ext>
            </a:extLst>
          </p:cNvPr>
          <p:cNvSpPr/>
          <p:nvPr/>
        </p:nvSpPr>
        <p:spPr>
          <a:xfrm>
            <a:off x="2106477" y="1856341"/>
            <a:ext cx="3846267" cy="43798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A3113-7B92-44D7-8761-CA763DD1AB1F}"/>
              </a:ext>
            </a:extLst>
          </p:cNvPr>
          <p:cNvSpPr txBox="1"/>
          <p:nvPr/>
        </p:nvSpPr>
        <p:spPr>
          <a:xfrm>
            <a:off x="2416719" y="2297347"/>
            <a:ext cx="31845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KOSARAJU ALGORITHM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doest two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DFS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one to get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ordering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on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transposed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to discover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strongly connected components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transpose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reverse each edges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change the start and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end vertices accordingly</a:t>
            </a:r>
          </a:p>
          <a:p>
            <a:pPr algn="ctr"/>
            <a:endParaRPr lang="en-GB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DBEC26-6C74-4B45-ABA7-721AF2E60545}"/>
              </a:ext>
            </a:extLst>
          </p:cNvPr>
          <p:cNvSpPr/>
          <p:nvPr/>
        </p:nvSpPr>
        <p:spPr>
          <a:xfrm>
            <a:off x="6229059" y="1856341"/>
            <a:ext cx="3846267" cy="43798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E0FDF-BB3E-46B9-93D6-353D08E34C33}"/>
              </a:ext>
            </a:extLst>
          </p:cNvPr>
          <p:cNvSpPr txBox="1"/>
          <p:nvPr/>
        </p:nvSpPr>
        <p:spPr>
          <a:xfrm>
            <a:off x="6426658" y="2198103"/>
            <a:ext cx="328186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TARJAN ALGORITHM</a:t>
            </a:r>
          </a:p>
          <a:p>
            <a:pPr algn="ctr"/>
            <a:endParaRPr lang="hu-HU" i="1" dirty="0"/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uses only one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DFS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so it is much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more popular in practise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bit more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complicated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understand and to implement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both of the approaches has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O(V+E)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linear running time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913864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14490360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DCA930-0230-456B-9A16-B144C5EC9B4F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ECOLOGY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determine the hierarchy of food chains and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strongly connected clusters are depending on each other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2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47711</TotalTime>
  <Words>10859</Words>
  <Application>Microsoft Office PowerPoint</Application>
  <PresentationFormat>Widescreen</PresentationFormat>
  <Paragraphs>3882</Paragraphs>
  <Slides>302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302</vt:i4>
      </vt:variant>
    </vt:vector>
  </HeadingPairs>
  <TitlesOfParts>
    <vt:vector size="309" baseType="lpstr">
      <vt:lpstr>Arial</vt:lpstr>
      <vt:lpstr>Calibri</vt:lpstr>
      <vt:lpstr>Calibri Light</vt:lpstr>
      <vt:lpstr>Cambria Math</vt:lpstr>
      <vt:lpstr>Trebuchet MS</vt:lpstr>
      <vt:lpstr>Wingdings</vt:lpstr>
      <vt:lpstr>Office Theme</vt:lpstr>
      <vt:lpstr>Graphs (Graph Algorithms)</vt:lpstr>
      <vt:lpstr>Topological Ordering</vt:lpstr>
      <vt:lpstr>Topological Ordering</vt:lpstr>
      <vt:lpstr>Graphs (Graph Algorithms)</vt:lpstr>
      <vt:lpstr>Graphs</vt:lpstr>
      <vt:lpstr>Graphs</vt:lpstr>
      <vt:lpstr>Graphs</vt:lpstr>
      <vt:lpstr>Graphs</vt:lpstr>
      <vt:lpstr>Graphs</vt:lpstr>
      <vt:lpstr>Graphs</vt:lpstr>
      <vt:lpstr>Graphs</vt:lpstr>
      <vt:lpstr>Graph Representations (Graph Algorithms)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Applications of Graphs (Graph Algorithms)</vt:lpstr>
      <vt:lpstr>Applications of Graphs</vt:lpstr>
      <vt:lpstr>Applications of Graphs</vt:lpstr>
      <vt:lpstr>Applications of Graphs</vt:lpstr>
      <vt:lpstr>Applications of Graphs</vt:lpstr>
      <vt:lpstr>Topological Ordering (Graph Algorithms)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DAG Shortest Path (Graph Algorithms)</vt:lpstr>
      <vt:lpstr>DAG Shortest Path</vt:lpstr>
      <vt:lpstr>DAG Shortest Path</vt:lpstr>
      <vt:lpstr>DAG Shortest Path</vt:lpstr>
      <vt:lpstr>DAG Shortest Path</vt:lpstr>
      <vt:lpstr>Topological Ordering</vt:lpstr>
      <vt:lpstr>Topological Ordering</vt:lpstr>
      <vt:lpstr>Dynamic Programming (Graph Algorithms)</vt:lpstr>
      <vt:lpstr>Dynamic Programming Paradigm</vt:lpstr>
      <vt:lpstr>Dynamic Programming Paradigm</vt:lpstr>
      <vt:lpstr>Dynamic Programming Paradigm</vt:lpstr>
      <vt:lpstr>Dynamic Programming Paradigm</vt:lpstr>
      <vt:lpstr>Dynamic Programming Paradigm</vt:lpstr>
      <vt:lpstr>Dynamic Programming with DAGs</vt:lpstr>
      <vt:lpstr>Longest Increasing Subsequence Problem</vt:lpstr>
      <vt:lpstr>Longest Increasing Subsequence Problem</vt:lpstr>
      <vt:lpstr>Longest Increasing Subsequence Problem</vt:lpstr>
      <vt:lpstr>Cycle Detection (Graph Algorithms)</vt:lpstr>
      <vt:lpstr>Cycle Detection</vt:lpstr>
      <vt:lpstr>Cycle Detection</vt:lpstr>
      <vt:lpstr>Cycle Detection</vt:lpstr>
      <vt:lpstr>Operating Systems and Cycles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Backward and Forward Edges</vt:lpstr>
      <vt:lpstr>Backward and Forward Edges</vt:lpstr>
      <vt:lpstr>Backward and Forward Edges</vt:lpstr>
      <vt:lpstr>Strongly Connected Components (Graph Algorithms)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 Applications (Graph Algorithms)</vt:lpstr>
      <vt:lpstr>Strongly Connected Components</vt:lpstr>
      <vt:lpstr>Strongly Connected Components</vt:lpstr>
      <vt:lpstr>Strongly Connected Components</vt:lpstr>
      <vt:lpstr>Kosaraju’s Algorithm (Graph Algorithms)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Tarjan’s Algorithm (Graph Algorithms)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Maximum Flow Problem (Graph Algorithms)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 Flow Properties (Maximum Flow Problem)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Cuts (Maximum Flow Problem)</vt:lpstr>
      <vt:lpstr>Cuts</vt:lpstr>
      <vt:lpstr>Cuts</vt:lpstr>
      <vt:lpstr>Cuts</vt:lpstr>
      <vt:lpstr>Cuts</vt:lpstr>
      <vt:lpstr>Cuts</vt:lpstr>
      <vt:lpstr>Cuts</vt:lpstr>
      <vt:lpstr>Cuts</vt:lpstr>
      <vt:lpstr>Cuts</vt:lpstr>
      <vt:lpstr>Cuts</vt:lpstr>
      <vt:lpstr>Cuts</vt:lpstr>
      <vt:lpstr>Cuts</vt:lpstr>
      <vt:lpstr>Cuts</vt:lpstr>
      <vt:lpstr>Cuts</vt:lpstr>
      <vt:lpstr>Cuts</vt:lpstr>
      <vt:lpstr>Cuts</vt:lpstr>
      <vt:lpstr>Max Flow Min Cut Theorem</vt:lpstr>
      <vt:lpstr>Residual Network (Maximum Flow Problem)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Algorithms for the Problem (Maximum Flow Problem)</vt:lpstr>
      <vt:lpstr>Ford-Fulkerson Algorithm</vt:lpstr>
      <vt:lpstr>Ford-Fulkerson Algorithm</vt:lpstr>
      <vt:lpstr>Ford-Fulkerson Algorithm</vt:lpstr>
      <vt:lpstr>Edmonds-Karp Algorithm</vt:lpstr>
      <vt:lpstr>Illustration (Maximum Flow Problem)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Applications (Maximum Flow Problem)</vt:lpstr>
      <vt:lpstr>Maximum Flow Problem</vt:lpstr>
      <vt:lpstr>Maximum Flow Problem</vt:lpstr>
      <vt:lpstr>Maximum Flow Problem</vt:lpstr>
      <vt:lpstr>Maximum Flow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483</cp:revision>
  <dcterms:created xsi:type="dcterms:W3CDTF">2019-01-16T12:03:26Z</dcterms:created>
  <dcterms:modified xsi:type="dcterms:W3CDTF">2021-12-11T11:23:59Z</dcterms:modified>
</cp:coreProperties>
</file>