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4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37" r:id="rId21"/>
    <p:sldId id="638" r:id="rId22"/>
    <p:sldId id="639" r:id="rId23"/>
    <p:sldId id="640" r:id="rId24"/>
    <p:sldId id="641" r:id="rId25"/>
    <p:sldId id="644" r:id="rId26"/>
    <p:sldId id="645" r:id="rId27"/>
    <p:sldId id="642" r:id="rId28"/>
    <p:sldId id="643" r:id="rId29"/>
    <p:sldId id="646" r:id="rId30"/>
    <p:sldId id="647" r:id="rId31"/>
    <p:sldId id="648" r:id="rId32"/>
    <p:sldId id="649" r:id="rId33"/>
    <p:sldId id="650" r:id="rId34"/>
    <p:sldId id="651" r:id="rId35"/>
    <p:sldId id="652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660" r:id="rId44"/>
    <p:sldId id="661" r:id="rId45"/>
    <p:sldId id="662" r:id="rId46"/>
    <p:sldId id="663" r:id="rId47"/>
    <p:sldId id="625" r:id="rId48"/>
    <p:sldId id="626" r:id="rId49"/>
    <p:sldId id="627" r:id="rId50"/>
    <p:sldId id="628" r:id="rId51"/>
    <p:sldId id="629" r:id="rId52"/>
    <p:sldId id="630" r:id="rId53"/>
    <p:sldId id="631" r:id="rId54"/>
    <p:sldId id="632" r:id="rId55"/>
    <p:sldId id="633" r:id="rId56"/>
    <p:sldId id="634" r:id="rId57"/>
    <p:sldId id="635" r:id="rId58"/>
    <p:sldId id="636" r:id="rId59"/>
    <p:sldId id="622" r:id="rId60"/>
    <p:sldId id="665" r:id="rId61"/>
    <p:sldId id="666" r:id="rId62"/>
    <p:sldId id="624" r:id="rId63"/>
    <p:sldId id="667" r:id="rId64"/>
    <p:sldId id="668" r:id="rId65"/>
    <p:sldId id="669" r:id="rId66"/>
    <p:sldId id="670" r:id="rId67"/>
    <p:sldId id="671" r:id="rId68"/>
    <p:sldId id="672" r:id="rId69"/>
    <p:sldId id="673" r:id="rId70"/>
    <p:sldId id="674" r:id="rId71"/>
    <p:sldId id="675" r:id="rId72"/>
    <p:sldId id="678" r:id="rId73"/>
    <p:sldId id="677" r:id="rId74"/>
    <p:sldId id="676" r:id="rId75"/>
    <p:sldId id="679" r:id="rId76"/>
    <p:sldId id="684" r:id="rId77"/>
    <p:sldId id="685" r:id="rId78"/>
    <p:sldId id="680" r:id="rId79"/>
    <p:sldId id="681" r:id="rId80"/>
    <p:sldId id="682" r:id="rId81"/>
    <p:sldId id="683" r:id="rId82"/>
    <p:sldId id="686" r:id="rId83"/>
    <p:sldId id="687" r:id="rId84"/>
    <p:sldId id="692" r:id="rId85"/>
    <p:sldId id="694" r:id="rId86"/>
    <p:sldId id="695" r:id="rId87"/>
    <p:sldId id="696" r:id="rId88"/>
    <p:sldId id="697" r:id="rId89"/>
    <p:sldId id="698" r:id="rId90"/>
    <p:sldId id="699" r:id="rId91"/>
    <p:sldId id="700" r:id="rId92"/>
    <p:sldId id="701" r:id="rId93"/>
    <p:sldId id="702" r:id="rId94"/>
    <p:sldId id="703" r:id="rId95"/>
    <p:sldId id="704" r:id="rId96"/>
    <p:sldId id="705" r:id="rId97"/>
    <p:sldId id="706" r:id="rId98"/>
    <p:sldId id="707" r:id="rId99"/>
    <p:sldId id="708" r:id="rId100"/>
    <p:sldId id="709" r:id="rId101"/>
    <p:sldId id="710" r:id="rId102"/>
    <p:sldId id="711" r:id="rId103"/>
    <p:sldId id="712" r:id="rId104"/>
    <p:sldId id="713" r:id="rId105"/>
    <p:sldId id="714" r:id="rId106"/>
    <p:sldId id="715" r:id="rId107"/>
    <p:sldId id="716" r:id="rId108"/>
    <p:sldId id="717" r:id="rId109"/>
    <p:sldId id="892" r:id="rId110"/>
    <p:sldId id="893" r:id="rId111"/>
    <p:sldId id="894" r:id="rId112"/>
    <p:sldId id="895" r:id="rId113"/>
    <p:sldId id="896" r:id="rId114"/>
    <p:sldId id="897" r:id="rId115"/>
    <p:sldId id="898" r:id="rId116"/>
    <p:sldId id="899" r:id="rId117"/>
    <p:sldId id="900" r:id="rId118"/>
    <p:sldId id="901" r:id="rId119"/>
    <p:sldId id="902" r:id="rId120"/>
    <p:sldId id="903" r:id="rId121"/>
    <p:sldId id="904" r:id="rId122"/>
    <p:sldId id="905" r:id="rId123"/>
    <p:sldId id="907" r:id="rId124"/>
    <p:sldId id="908" r:id="rId125"/>
    <p:sldId id="909" r:id="rId126"/>
    <p:sldId id="910" r:id="rId127"/>
    <p:sldId id="911" r:id="rId128"/>
    <p:sldId id="914" r:id="rId129"/>
    <p:sldId id="915" r:id="rId130"/>
    <p:sldId id="916" r:id="rId131"/>
    <p:sldId id="718" r:id="rId132"/>
    <p:sldId id="719" r:id="rId133"/>
    <p:sldId id="720" r:id="rId134"/>
    <p:sldId id="917" r:id="rId135"/>
    <p:sldId id="918" r:id="rId136"/>
    <p:sldId id="919" r:id="rId137"/>
    <p:sldId id="920" r:id="rId138"/>
    <p:sldId id="921" r:id="rId139"/>
    <p:sldId id="922" r:id="rId140"/>
    <p:sldId id="926" r:id="rId141"/>
    <p:sldId id="923" r:id="rId142"/>
    <p:sldId id="924" r:id="rId143"/>
    <p:sldId id="325" r:id="rId144"/>
    <p:sldId id="928" r:id="rId145"/>
    <p:sldId id="929" r:id="rId146"/>
    <p:sldId id="930" r:id="rId147"/>
    <p:sldId id="931" r:id="rId148"/>
    <p:sldId id="933" r:id="rId149"/>
    <p:sldId id="932" r:id="rId150"/>
    <p:sldId id="934" r:id="rId151"/>
    <p:sldId id="927" r:id="rId152"/>
    <p:sldId id="326" r:id="rId153"/>
    <p:sldId id="331" r:id="rId154"/>
    <p:sldId id="327" r:id="rId155"/>
    <p:sldId id="328" r:id="rId156"/>
    <p:sldId id="329" r:id="rId157"/>
    <p:sldId id="330" r:id="rId158"/>
    <p:sldId id="332" r:id="rId159"/>
    <p:sldId id="333" r:id="rId160"/>
    <p:sldId id="344" r:id="rId161"/>
    <p:sldId id="336" r:id="rId162"/>
    <p:sldId id="338" r:id="rId163"/>
    <p:sldId id="337" r:id="rId164"/>
    <p:sldId id="339" r:id="rId165"/>
    <p:sldId id="340" r:id="rId166"/>
    <p:sldId id="334" r:id="rId167"/>
    <p:sldId id="335" r:id="rId168"/>
    <p:sldId id="343" r:id="rId169"/>
    <p:sldId id="341" r:id="rId170"/>
    <p:sldId id="342" r:id="rId171"/>
    <p:sldId id="935" r:id="rId172"/>
    <p:sldId id="936" r:id="rId173"/>
    <p:sldId id="938" r:id="rId174"/>
    <p:sldId id="939" r:id="rId175"/>
    <p:sldId id="940" r:id="rId176"/>
    <p:sldId id="941" r:id="rId177"/>
    <p:sldId id="942" r:id="rId178"/>
    <p:sldId id="943" r:id="rId179"/>
    <p:sldId id="721" r:id="rId180"/>
    <p:sldId id="722" r:id="rId181"/>
    <p:sldId id="723" r:id="rId182"/>
    <p:sldId id="725" r:id="rId183"/>
    <p:sldId id="726" r:id="rId184"/>
    <p:sldId id="727" r:id="rId185"/>
    <p:sldId id="728" r:id="rId186"/>
    <p:sldId id="729" r:id="rId187"/>
    <p:sldId id="730" r:id="rId188"/>
    <p:sldId id="731" r:id="rId189"/>
    <p:sldId id="733" r:id="rId190"/>
    <p:sldId id="735" r:id="rId191"/>
    <p:sldId id="736" r:id="rId192"/>
    <p:sldId id="737" r:id="rId193"/>
    <p:sldId id="738" r:id="rId194"/>
    <p:sldId id="740" r:id="rId195"/>
    <p:sldId id="741" r:id="rId196"/>
    <p:sldId id="742" r:id="rId197"/>
    <p:sldId id="743" r:id="rId198"/>
    <p:sldId id="744" r:id="rId199"/>
    <p:sldId id="745" r:id="rId200"/>
    <p:sldId id="746" r:id="rId201"/>
    <p:sldId id="747" r:id="rId202"/>
    <p:sldId id="748" r:id="rId203"/>
    <p:sldId id="750" r:id="rId204"/>
    <p:sldId id="751" r:id="rId205"/>
    <p:sldId id="749" r:id="rId206"/>
    <p:sldId id="945" r:id="rId207"/>
    <p:sldId id="946" r:id="rId208"/>
    <p:sldId id="944" r:id="rId209"/>
    <p:sldId id="947" r:id="rId210"/>
    <p:sldId id="949" r:id="rId211"/>
    <p:sldId id="948" r:id="rId212"/>
    <p:sldId id="951" r:id="rId213"/>
    <p:sldId id="950" r:id="rId214"/>
    <p:sldId id="952" r:id="rId215"/>
    <p:sldId id="756" r:id="rId216"/>
    <p:sldId id="954" r:id="rId217"/>
    <p:sldId id="953" r:id="rId218"/>
    <p:sldId id="757" r:id="rId219"/>
    <p:sldId id="760" r:id="rId220"/>
    <p:sldId id="761" r:id="rId221"/>
    <p:sldId id="762" r:id="rId222"/>
    <p:sldId id="763" r:id="rId223"/>
    <p:sldId id="758" r:id="rId224"/>
    <p:sldId id="764" r:id="rId225"/>
    <p:sldId id="765" r:id="rId226"/>
    <p:sldId id="767" r:id="rId227"/>
    <p:sldId id="768" r:id="rId228"/>
    <p:sldId id="769" r:id="rId229"/>
    <p:sldId id="770" r:id="rId230"/>
    <p:sldId id="771" r:id="rId231"/>
    <p:sldId id="772" r:id="rId232"/>
    <p:sldId id="773" r:id="rId233"/>
    <p:sldId id="777" r:id="rId234"/>
    <p:sldId id="776" r:id="rId235"/>
    <p:sldId id="774" r:id="rId236"/>
    <p:sldId id="778" r:id="rId237"/>
    <p:sldId id="779" r:id="rId238"/>
    <p:sldId id="781" r:id="rId239"/>
    <p:sldId id="782" r:id="rId240"/>
    <p:sldId id="783" r:id="rId241"/>
    <p:sldId id="785" r:id="rId242"/>
    <p:sldId id="784" r:id="rId243"/>
    <p:sldId id="786" r:id="rId244"/>
    <p:sldId id="787" r:id="rId245"/>
    <p:sldId id="788" r:id="rId246"/>
    <p:sldId id="789" r:id="rId247"/>
    <p:sldId id="790" r:id="rId248"/>
    <p:sldId id="791" r:id="rId249"/>
    <p:sldId id="792" r:id="rId250"/>
    <p:sldId id="793" r:id="rId251"/>
    <p:sldId id="794" r:id="rId252"/>
    <p:sldId id="795" r:id="rId253"/>
    <p:sldId id="796" r:id="rId254"/>
    <p:sldId id="797" r:id="rId255"/>
    <p:sldId id="798" r:id="rId256"/>
    <p:sldId id="799" r:id="rId257"/>
    <p:sldId id="800" r:id="rId258"/>
    <p:sldId id="801" r:id="rId259"/>
    <p:sldId id="802" r:id="rId260"/>
    <p:sldId id="803" r:id="rId261"/>
    <p:sldId id="804" r:id="rId262"/>
    <p:sldId id="805" r:id="rId263"/>
    <p:sldId id="806" r:id="rId264"/>
    <p:sldId id="807" r:id="rId265"/>
    <p:sldId id="808" r:id="rId266"/>
    <p:sldId id="809" r:id="rId267"/>
    <p:sldId id="810" r:id="rId268"/>
    <p:sldId id="811" r:id="rId269"/>
    <p:sldId id="812" r:id="rId270"/>
    <p:sldId id="813" r:id="rId271"/>
    <p:sldId id="814" r:id="rId272"/>
    <p:sldId id="815" r:id="rId273"/>
    <p:sldId id="816" r:id="rId274"/>
    <p:sldId id="817" r:id="rId275"/>
    <p:sldId id="818" r:id="rId276"/>
    <p:sldId id="819" r:id="rId277"/>
    <p:sldId id="820" r:id="rId278"/>
    <p:sldId id="821" r:id="rId279"/>
    <p:sldId id="822" r:id="rId280"/>
    <p:sldId id="823" r:id="rId281"/>
    <p:sldId id="824" r:id="rId282"/>
    <p:sldId id="825" r:id="rId283"/>
    <p:sldId id="826" r:id="rId284"/>
    <p:sldId id="827" r:id="rId285"/>
    <p:sldId id="828" r:id="rId286"/>
    <p:sldId id="829" r:id="rId287"/>
    <p:sldId id="830" r:id="rId288"/>
    <p:sldId id="831" r:id="rId289"/>
    <p:sldId id="832" r:id="rId290"/>
    <p:sldId id="833" r:id="rId291"/>
    <p:sldId id="834" r:id="rId292"/>
    <p:sldId id="835" r:id="rId293"/>
    <p:sldId id="836" r:id="rId294"/>
    <p:sldId id="837" r:id="rId295"/>
    <p:sldId id="838" r:id="rId296"/>
    <p:sldId id="839" r:id="rId297"/>
    <p:sldId id="840" r:id="rId298"/>
    <p:sldId id="841" r:id="rId299"/>
    <p:sldId id="842" r:id="rId300"/>
    <p:sldId id="843" r:id="rId301"/>
    <p:sldId id="844" r:id="rId302"/>
    <p:sldId id="845" r:id="rId303"/>
    <p:sldId id="846" r:id="rId304"/>
    <p:sldId id="847" r:id="rId305"/>
    <p:sldId id="848" r:id="rId306"/>
    <p:sldId id="849" r:id="rId307"/>
    <p:sldId id="854" r:id="rId308"/>
    <p:sldId id="851" r:id="rId309"/>
    <p:sldId id="852" r:id="rId310"/>
    <p:sldId id="853" r:id="rId311"/>
    <p:sldId id="855" r:id="rId312"/>
    <p:sldId id="856" r:id="rId313"/>
    <p:sldId id="857" r:id="rId314"/>
    <p:sldId id="858" r:id="rId315"/>
    <p:sldId id="859" r:id="rId316"/>
    <p:sldId id="860" r:id="rId317"/>
    <p:sldId id="861" r:id="rId318"/>
    <p:sldId id="862" r:id="rId319"/>
    <p:sldId id="864" r:id="rId320"/>
    <p:sldId id="865" r:id="rId321"/>
    <p:sldId id="866" r:id="rId322"/>
    <p:sldId id="867" r:id="rId323"/>
    <p:sldId id="868" r:id="rId324"/>
    <p:sldId id="869" r:id="rId325"/>
    <p:sldId id="870" r:id="rId326"/>
    <p:sldId id="871" r:id="rId327"/>
    <p:sldId id="872" r:id="rId328"/>
    <p:sldId id="873" r:id="rId329"/>
    <p:sldId id="874" r:id="rId330"/>
    <p:sldId id="875" r:id="rId331"/>
    <p:sldId id="876" r:id="rId332"/>
    <p:sldId id="877" r:id="rId333"/>
    <p:sldId id="878" r:id="rId334"/>
    <p:sldId id="880" r:id="rId335"/>
    <p:sldId id="881" r:id="rId336"/>
    <p:sldId id="882" r:id="rId337"/>
    <p:sldId id="883" r:id="rId338"/>
    <p:sldId id="884" r:id="rId339"/>
    <p:sldId id="885" r:id="rId340"/>
    <p:sldId id="886" r:id="rId341"/>
    <p:sldId id="887" r:id="rId342"/>
    <p:sldId id="888" r:id="rId343"/>
    <p:sldId id="889" r:id="rId344"/>
    <p:sldId id="890" r:id="rId345"/>
    <p:sldId id="891" r:id="rId34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4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3" autoAdjust="0"/>
    <p:restoredTop sz="94660"/>
  </p:normalViewPr>
  <p:slideViewPr>
    <p:cSldViewPr snapToGrid="0">
      <p:cViewPr>
        <p:scale>
          <a:sx n="75" d="100"/>
          <a:sy n="75" d="100"/>
        </p:scale>
        <p:origin x="24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commentAuthors" Target="commentAuthor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presProps" Target="presProp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tableStyles" Target="tableStyle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5A2-4A4C-A7E8-66D68E93523E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A2-4A4C-A7E8-66D68E93523E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5A2-4A4C-A7E8-66D68E93523E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A2-4A4C-A7E8-66D68E93523E}"/>
              </c:ext>
            </c:extLst>
          </c:dPt>
          <c:cat>
            <c:strRef>
              <c:f>Sheet1!$A$2:$A$5</c:f>
              <c:strCache>
                <c:ptCount val="4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42</c:v>
                </c:pt>
                <c:pt idx="2">
                  <c:v>27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2-4A4C-A7E8-66D68E935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5A2-4A4C-A7E8-66D68E93523E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A2-4A4C-A7E8-66D68E93523E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5A2-4A4C-A7E8-66D68E93523E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A2-4A4C-A7E8-66D68E93523E}"/>
              </c:ext>
            </c:extLst>
          </c:dPt>
          <c:cat>
            <c:strRef>
              <c:f>Sheet1!$A$2:$A$5</c:f>
              <c:strCache>
                <c:ptCount val="4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42</c:v>
                </c:pt>
                <c:pt idx="2">
                  <c:v>27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2-4A4C-A7E8-66D68E935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5A2-4A4C-A7E8-66D68E93523E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A2-4A4C-A7E8-66D68E93523E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5A2-4A4C-A7E8-66D68E93523E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A2-4A4C-A7E8-66D68E93523E}"/>
              </c:ext>
            </c:extLst>
          </c:dPt>
          <c:cat>
            <c:strRef>
              <c:f>Sheet1!$A$2:$A$5</c:f>
              <c:strCache>
                <c:ptCount val="4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42</c:v>
                </c:pt>
                <c:pt idx="2">
                  <c:v>27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2-4A4C-A7E8-66D68E935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2022. 01. 24.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19.png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f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Graph Algorithms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9D77C-EB01-4B66-831E-391DE2432FAF}"/>
              </a:ext>
            </a:extLst>
          </p:cNvPr>
          <p:cNvSpPr/>
          <p:nvPr/>
        </p:nvSpPr>
        <p:spPr>
          <a:xfrm>
            <a:off x="3309131" y="196898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D8171-E304-4063-9407-DE7FBACA1587}"/>
              </a:ext>
            </a:extLst>
          </p:cNvPr>
          <p:cNvSpPr/>
          <p:nvPr/>
        </p:nvSpPr>
        <p:spPr>
          <a:xfrm>
            <a:off x="3833094" y="196898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89C5A-3B5B-4848-94E3-539CDE9E8288}"/>
              </a:ext>
            </a:extLst>
          </p:cNvPr>
          <p:cNvSpPr/>
          <p:nvPr/>
        </p:nvSpPr>
        <p:spPr>
          <a:xfrm>
            <a:off x="4357057" y="196898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85C06-C874-4951-8D62-FDFC18876736}"/>
              </a:ext>
            </a:extLst>
          </p:cNvPr>
          <p:cNvSpPr/>
          <p:nvPr/>
        </p:nvSpPr>
        <p:spPr>
          <a:xfrm>
            <a:off x="4881020" y="196898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AB550-66B2-4E6A-BEC0-16396D13C72A}"/>
              </a:ext>
            </a:extLst>
          </p:cNvPr>
          <p:cNvSpPr/>
          <p:nvPr/>
        </p:nvSpPr>
        <p:spPr>
          <a:xfrm>
            <a:off x="5404983" y="1968982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ABC803-CB5F-4C5D-BD92-5026867AC6B6}"/>
              </a:ext>
            </a:extLst>
          </p:cNvPr>
          <p:cNvSpPr/>
          <p:nvPr/>
        </p:nvSpPr>
        <p:spPr>
          <a:xfrm>
            <a:off x="5934383" y="1968981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EFBEE-9F86-4560-863B-2B1B74238938}"/>
              </a:ext>
            </a:extLst>
          </p:cNvPr>
          <p:cNvSpPr/>
          <p:nvPr/>
        </p:nvSpPr>
        <p:spPr>
          <a:xfrm>
            <a:off x="6456935" y="196898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5C251-59B4-4FE9-9A5A-7EC7D43A4947}"/>
              </a:ext>
            </a:extLst>
          </p:cNvPr>
          <p:cNvSpPr/>
          <p:nvPr/>
        </p:nvSpPr>
        <p:spPr>
          <a:xfrm>
            <a:off x="6980898" y="196898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05DF91-B862-486B-A4B7-87B05291FB89}"/>
              </a:ext>
            </a:extLst>
          </p:cNvPr>
          <p:cNvSpPr/>
          <p:nvPr/>
        </p:nvSpPr>
        <p:spPr>
          <a:xfrm>
            <a:off x="7504669" y="196898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DE50A-242F-426C-A69C-EF96D2094ED4}"/>
              </a:ext>
            </a:extLst>
          </p:cNvPr>
          <p:cNvSpPr/>
          <p:nvPr/>
        </p:nvSpPr>
        <p:spPr>
          <a:xfrm>
            <a:off x="8028632" y="196898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4E2CED-0C01-418F-ABE6-88167000EFFC}"/>
              </a:ext>
            </a:extLst>
          </p:cNvPr>
          <p:cNvSpPr/>
          <p:nvPr/>
        </p:nvSpPr>
        <p:spPr>
          <a:xfrm>
            <a:off x="3309131" y="247350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F096DD-F94A-4207-986D-E4959BDE3233}"/>
              </a:ext>
            </a:extLst>
          </p:cNvPr>
          <p:cNvSpPr/>
          <p:nvPr/>
        </p:nvSpPr>
        <p:spPr>
          <a:xfrm>
            <a:off x="3833094" y="247350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A2D72E-C81E-4E43-B74D-F5625692A688}"/>
              </a:ext>
            </a:extLst>
          </p:cNvPr>
          <p:cNvSpPr/>
          <p:nvPr/>
        </p:nvSpPr>
        <p:spPr>
          <a:xfrm>
            <a:off x="4357057" y="247350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E95197-7B43-4853-97C4-3D11C6F29C04}"/>
              </a:ext>
            </a:extLst>
          </p:cNvPr>
          <p:cNvSpPr/>
          <p:nvPr/>
        </p:nvSpPr>
        <p:spPr>
          <a:xfrm>
            <a:off x="4877966" y="2473508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09EB74-EEDB-440C-B24F-8260AB9F754D}"/>
              </a:ext>
            </a:extLst>
          </p:cNvPr>
          <p:cNvSpPr/>
          <p:nvPr/>
        </p:nvSpPr>
        <p:spPr>
          <a:xfrm>
            <a:off x="5401929" y="2473507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C0BC85-FB7D-436A-94C5-F63068D9FBD5}"/>
              </a:ext>
            </a:extLst>
          </p:cNvPr>
          <p:cNvSpPr/>
          <p:nvPr/>
        </p:nvSpPr>
        <p:spPr>
          <a:xfrm>
            <a:off x="5934383" y="2473506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93BE33-3C1C-47CA-89A9-4C8D2099FFDF}"/>
              </a:ext>
            </a:extLst>
          </p:cNvPr>
          <p:cNvSpPr/>
          <p:nvPr/>
        </p:nvSpPr>
        <p:spPr>
          <a:xfrm>
            <a:off x="6456935" y="247350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00B907-EE8A-4857-A4C0-F144F5AA81DD}"/>
              </a:ext>
            </a:extLst>
          </p:cNvPr>
          <p:cNvSpPr/>
          <p:nvPr/>
        </p:nvSpPr>
        <p:spPr>
          <a:xfrm>
            <a:off x="6980898" y="247350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D533BC-19A0-4313-A63C-B4063A1F242A}"/>
              </a:ext>
            </a:extLst>
          </p:cNvPr>
          <p:cNvSpPr/>
          <p:nvPr/>
        </p:nvSpPr>
        <p:spPr>
          <a:xfrm>
            <a:off x="7504669" y="247350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8C9518-F8BD-47AB-815F-F35246F9550F}"/>
              </a:ext>
            </a:extLst>
          </p:cNvPr>
          <p:cNvSpPr/>
          <p:nvPr/>
        </p:nvSpPr>
        <p:spPr>
          <a:xfrm>
            <a:off x="8028632" y="247350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13E4D5-F723-44D4-9054-6FFD6CA29BB4}"/>
              </a:ext>
            </a:extLst>
          </p:cNvPr>
          <p:cNvSpPr/>
          <p:nvPr/>
        </p:nvSpPr>
        <p:spPr>
          <a:xfrm>
            <a:off x="3309131" y="297653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FF6465-3FD9-4A1F-B64A-6DE4327BEC1C}"/>
              </a:ext>
            </a:extLst>
          </p:cNvPr>
          <p:cNvSpPr/>
          <p:nvPr/>
        </p:nvSpPr>
        <p:spPr>
          <a:xfrm>
            <a:off x="3833094" y="297653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A34C4B-67AA-4942-9AF7-5F47039C7320}"/>
              </a:ext>
            </a:extLst>
          </p:cNvPr>
          <p:cNvSpPr/>
          <p:nvPr/>
        </p:nvSpPr>
        <p:spPr>
          <a:xfrm>
            <a:off x="4357057" y="297653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75E1F4-43D7-44E8-B05E-042D0A117DF6}"/>
              </a:ext>
            </a:extLst>
          </p:cNvPr>
          <p:cNvSpPr/>
          <p:nvPr/>
        </p:nvSpPr>
        <p:spPr>
          <a:xfrm>
            <a:off x="4877966" y="2976530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361547-AA2B-4CB3-AA04-0B56DE2B4B9F}"/>
              </a:ext>
            </a:extLst>
          </p:cNvPr>
          <p:cNvSpPr/>
          <p:nvPr/>
        </p:nvSpPr>
        <p:spPr>
          <a:xfrm>
            <a:off x="5404983" y="2976529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29F648-E433-464C-8941-22D7C9FBE06B}"/>
              </a:ext>
            </a:extLst>
          </p:cNvPr>
          <p:cNvSpPr/>
          <p:nvPr/>
        </p:nvSpPr>
        <p:spPr>
          <a:xfrm>
            <a:off x="5934383" y="2976528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C71FF9-D174-4364-B1BC-99E829CF14E6}"/>
              </a:ext>
            </a:extLst>
          </p:cNvPr>
          <p:cNvSpPr/>
          <p:nvPr/>
        </p:nvSpPr>
        <p:spPr>
          <a:xfrm>
            <a:off x="6456935" y="2976527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8DFF7F-06CA-4279-889B-F41484B1B509}"/>
              </a:ext>
            </a:extLst>
          </p:cNvPr>
          <p:cNvSpPr/>
          <p:nvPr/>
        </p:nvSpPr>
        <p:spPr>
          <a:xfrm>
            <a:off x="6980898" y="2976527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409860-8AF1-4D51-88DB-6175BC406750}"/>
              </a:ext>
            </a:extLst>
          </p:cNvPr>
          <p:cNvSpPr/>
          <p:nvPr/>
        </p:nvSpPr>
        <p:spPr>
          <a:xfrm>
            <a:off x="7504669" y="2976527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2572F4-3C75-4B06-9F59-C8A1D1233B97}"/>
              </a:ext>
            </a:extLst>
          </p:cNvPr>
          <p:cNvSpPr/>
          <p:nvPr/>
        </p:nvSpPr>
        <p:spPr>
          <a:xfrm>
            <a:off x="8028632" y="2976527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25F488-E3EB-49F8-A1F4-27BD7740B61B}"/>
              </a:ext>
            </a:extLst>
          </p:cNvPr>
          <p:cNvSpPr/>
          <p:nvPr/>
        </p:nvSpPr>
        <p:spPr>
          <a:xfrm>
            <a:off x="3309131" y="3481055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5E0903-16B0-4E99-8BEA-DE27CD04CEDE}"/>
              </a:ext>
            </a:extLst>
          </p:cNvPr>
          <p:cNvSpPr/>
          <p:nvPr/>
        </p:nvSpPr>
        <p:spPr>
          <a:xfrm>
            <a:off x="3830040" y="3481055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51E3CE-CBDB-4576-BB71-B3920C1D2A58}"/>
              </a:ext>
            </a:extLst>
          </p:cNvPr>
          <p:cNvSpPr/>
          <p:nvPr/>
        </p:nvSpPr>
        <p:spPr>
          <a:xfrm>
            <a:off x="4354003" y="3481055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4B50CF-BBB7-46BC-8279-EF14A1A5D65F}"/>
              </a:ext>
            </a:extLst>
          </p:cNvPr>
          <p:cNvSpPr/>
          <p:nvPr/>
        </p:nvSpPr>
        <p:spPr>
          <a:xfrm>
            <a:off x="4877966" y="3481055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8B1722-D331-44B7-8CDE-CD39337B86DF}"/>
              </a:ext>
            </a:extLst>
          </p:cNvPr>
          <p:cNvSpPr/>
          <p:nvPr/>
        </p:nvSpPr>
        <p:spPr>
          <a:xfrm>
            <a:off x="5404983" y="3481054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2B97AD-37FD-4110-8822-BF7B7A20BC87}"/>
              </a:ext>
            </a:extLst>
          </p:cNvPr>
          <p:cNvSpPr/>
          <p:nvPr/>
        </p:nvSpPr>
        <p:spPr>
          <a:xfrm>
            <a:off x="5934383" y="3481053"/>
            <a:ext cx="523963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FD31B3-B15C-445D-8DE0-FAB3C3183D04}"/>
              </a:ext>
            </a:extLst>
          </p:cNvPr>
          <p:cNvSpPr/>
          <p:nvPr/>
        </p:nvSpPr>
        <p:spPr>
          <a:xfrm>
            <a:off x="6456935" y="3481052"/>
            <a:ext cx="523963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BAB46B-35F4-4F63-A8DB-632FC622481E}"/>
              </a:ext>
            </a:extLst>
          </p:cNvPr>
          <p:cNvSpPr/>
          <p:nvPr/>
        </p:nvSpPr>
        <p:spPr>
          <a:xfrm>
            <a:off x="6980898" y="3481052"/>
            <a:ext cx="523963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A45693-47CC-444E-AD81-0CD59159C1E2}"/>
              </a:ext>
            </a:extLst>
          </p:cNvPr>
          <p:cNvSpPr/>
          <p:nvPr/>
        </p:nvSpPr>
        <p:spPr>
          <a:xfrm>
            <a:off x="7504669" y="3481052"/>
            <a:ext cx="523963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26FC2F-8907-4C04-BE39-F67C4CA416A1}"/>
              </a:ext>
            </a:extLst>
          </p:cNvPr>
          <p:cNvSpPr/>
          <p:nvPr/>
        </p:nvSpPr>
        <p:spPr>
          <a:xfrm>
            <a:off x="8028632" y="3481052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1A0F9E-30C3-499F-AB7A-E7A18C2215AD}"/>
              </a:ext>
            </a:extLst>
          </p:cNvPr>
          <p:cNvSpPr/>
          <p:nvPr/>
        </p:nvSpPr>
        <p:spPr>
          <a:xfrm>
            <a:off x="3312489" y="4000446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21BBD1-19C4-4C6E-B70A-068F8669514E}"/>
              </a:ext>
            </a:extLst>
          </p:cNvPr>
          <p:cNvSpPr/>
          <p:nvPr/>
        </p:nvSpPr>
        <p:spPr>
          <a:xfrm>
            <a:off x="3833398" y="4000446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00E064-0B48-424B-A75F-5B1DC395A23E}"/>
              </a:ext>
            </a:extLst>
          </p:cNvPr>
          <p:cNvSpPr/>
          <p:nvPr/>
        </p:nvSpPr>
        <p:spPr>
          <a:xfrm>
            <a:off x="4360415" y="4000446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A75B56-6E76-462B-9E4A-B8EEC211417D}"/>
              </a:ext>
            </a:extLst>
          </p:cNvPr>
          <p:cNvSpPr/>
          <p:nvPr/>
        </p:nvSpPr>
        <p:spPr>
          <a:xfrm>
            <a:off x="4884378" y="4000446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8D2F1D-3B66-4A0A-AD4C-A389F5A35391}"/>
              </a:ext>
            </a:extLst>
          </p:cNvPr>
          <p:cNvSpPr/>
          <p:nvPr/>
        </p:nvSpPr>
        <p:spPr>
          <a:xfrm>
            <a:off x="5408341" y="400044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CF0553-C799-4E5A-AD3A-8AF409547247}"/>
              </a:ext>
            </a:extLst>
          </p:cNvPr>
          <p:cNvSpPr/>
          <p:nvPr/>
        </p:nvSpPr>
        <p:spPr>
          <a:xfrm>
            <a:off x="5937741" y="4000444"/>
            <a:ext cx="523963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E25CB3-07ED-4C21-9105-40D12659717F}"/>
              </a:ext>
            </a:extLst>
          </p:cNvPr>
          <p:cNvSpPr/>
          <p:nvPr/>
        </p:nvSpPr>
        <p:spPr>
          <a:xfrm>
            <a:off x="6460293" y="4000443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69C1AF-FB4C-4FFE-A590-B6AFC6F2D990}"/>
              </a:ext>
            </a:extLst>
          </p:cNvPr>
          <p:cNvSpPr/>
          <p:nvPr/>
        </p:nvSpPr>
        <p:spPr>
          <a:xfrm>
            <a:off x="6984256" y="4000443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25A9CD-0F36-4203-998C-F36BAE5483EE}"/>
              </a:ext>
            </a:extLst>
          </p:cNvPr>
          <p:cNvSpPr/>
          <p:nvPr/>
        </p:nvSpPr>
        <p:spPr>
          <a:xfrm>
            <a:off x="7508027" y="400044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FF20DB-31E7-4769-9AF9-9C3895370314}"/>
              </a:ext>
            </a:extLst>
          </p:cNvPr>
          <p:cNvSpPr/>
          <p:nvPr/>
        </p:nvSpPr>
        <p:spPr>
          <a:xfrm>
            <a:off x="8031990" y="4000443"/>
            <a:ext cx="517055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96C5B77-D535-4DCE-B04F-0DE213985FBC}"/>
              </a:ext>
            </a:extLst>
          </p:cNvPr>
          <p:cNvSpPr/>
          <p:nvPr/>
        </p:nvSpPr>
        <p:spPr>
          <a:xfrm>
            <a:off x="3312489" y="4504971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0B1CFE-AB36-4EBB-A1F5-4611F8E6BF54}"/>
              </a:ext>
            </a:extLst>
          </p:cNvPr>
          <p:cNvSpPr/>
          <p:nvPr/>
        </p:nvSpPr>
        <p:spPr>
          <a:xfrm>
            <a:off x="3833398" y="4504971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B06825-1225-4E9A-AD49-FD003AC14714}"/>
              </a:ext>
            </a:extLst>
          </p:cNvPr>
          <p:cNvSpPr/>
          <p:nvPr/>
        </p:nvSpPr>
        <p:spPr>
          <a:xfrm>
            <a:off x="4357361" y="4504971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AF39BA-17B0-4CC6-A0A9-128C3BE41A53}"/>
              </a:ext>
            </a:extLst>
          </p:cNvPr>
          <p:cNvSpPr/>
          <p:nvPr/>
        </p:nvSpPr>
        <p:spPr>
          <a:xfrm>
            <a:off x="4881324" y="4504971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941917-F6EC-4D66-9838-EC64F7366F5B}"/>
              </a:ext>
            </a:extLst>
          </p:cNvPr>
          <p:cNvSpPr/>
          <p:nvPr/>
        </p:nvSpPr>
        <p:spPr>
          <a:xfrm>
            <a:off x="5405287" y="4504970"/>
            <a:ext cx="524996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2A244F-76E7-4F76-8F14-6F7C8AF65F4F}"/>
              </a:ext>
            </a:extLst>
          </p:cNvPr>
          <p:cNvSpPr/>
          <p:nvPr/>
        </p:nvSpPr>
        <p:spPr>
          <a:xfrm>
            <a:off x="5937741" y="4504969"/>
            <a:ext cx="523963" cy="523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128AC4-C03B-41D9-8CF6-038037EDA2B5}"/>
              </a:ext>
            </a:extLst>
          </p:cNvPr>
          <p:cNvSpPr/>
          <p:nvPr/>
        </p:nvSpPr>
        <p:spPr>
          <a:xfrm>
            <a:off x="6460293" y="450496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2CCAE5-3CE8-428B-849A-DF1630BAE4BD}"/>
              </a:ext>
            </a:extLst>
          </p:cNvPr>
          <p:cNvSpPr/>
          <p:nvPr/>
        </p:nvSpPr>
        <p:spPr>
          <a:xfrm>
            <a:off x="6984256" y="4504968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C74A77-3253-4789-BA7F-A74DB5858B1F}"/>
              </a:ext>
            </a:extLst>
          </p:cNvPr>
          <p:cNvSpPr/>
          <p:nvPr/>
        </p:nvSpPr>
        <p:spPr>
          <a:xfrm>
            <a:off x="7508027" y="450496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FBCED0-CC05-4C38-90A4-01ACE13B2E4D}"/>
              </a:ext>
            </a:extLst>
          </p:cNvPr>
          <p:cNvSpPr/>
          <p:nvPr/>
        </p:nvSpPr>
        <p:spPr>
          <a:xfrm>
            <a:off x="8031990" y="4504968"/>
            <a:ext cx="517055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0BD34B-23C2-4B6A-A711-85320C0C4D9C}"/>
              </a:ext>
            </a:extLst>
          </p:cNvPr>
          <p:cNvSpPr/>
          <p:nvPr/>
        </p:nvSpPr>
        <p:spPr>
          <a:xfrm>
            <a:off x="7625144" y="3583675"/>
            <a:ext cx="286992" cy="2958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1805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14354888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41014362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32818803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0 1 0 1 0 0 0 0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19140567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0 1 0 1 0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3936598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0 1 0 1 0 0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1361021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0 1 0 1 0 0 1 0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1788120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0 1 0 1 0 0 1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0</a:t>
            </a:r>
            <a:endParaRPr lang="hu-HU" sz="2400" dirty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17013815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0 1 0 1 0 0 1 1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35640832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589734" y="2151727"/>
            <a:ext cx="38693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</a:t>
            </a:r>
            <a:r>
              <a:rPr lang="en-GB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the so-called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swap mutation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RANDOM GENES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GENERATED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genes are randomly selected and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their values are swapped</a:t>
            </a:r>
          </a:p>
        </p:txBody>
      </p:sp>
    </p:spTree>
    <p:extLst>
      <p:ext uri="{BB962C8B-B14F-4D97-AF65-F5344CB8AC3E}">
        <p14:creationId xmlns:p14="http://schemas.microsoft.com/office/powerpoint/2010/main" val="40134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2B47DE-2C22-4E20-A497-413DAAE4F7F1}"/>
              </a:ext>
            </a:extLst>
          </p:cNvPr>
          <p:cNvSpPr/>
          <p:nvPr/>
        </p:nvSpPr>
        <p:spPr>
          <a:xfrm>
            <a:off x="2225335" y="2274903"/>
            <a:ext cx="7741329" cy="174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„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Heuristic</a:t>
            </a:r>
            <a:r>
              <a:rPr lang="hu-HU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is a technique designed for 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solving a problem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 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more quickly 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when classic methods are too slow or for finding an 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approximate solution 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when classic methods fail to find any exact solution</a:t>
            </a:r>
            <a:r>
              <a:rPr lang="hu-HU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</a:t>
            </a:r>
            <a:endParaRPr lang="en-GB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62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0 1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589734" y="2151727"/>
            <a:ext cx="38693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</a:t>
            </a:r>
            <a:r>
              <a:rPr lang="en-GB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the so-called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swap mutation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RANDOM GENES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GENERATED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genes are randomly selected and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their values are swapped</a:t>
            </a:r>
          </a:p>
        </p:txBody>
      </p:sp>
    </p:spTree>
    <p:extLst>
      <p:ext uri="{BB962C8B-B14F-4D97-AF65-F5344CB8AC3E}">
        <p14:creationId xmlns:p14="http://schemas.microsoft.com/office/powerpoint/2010/main" val="13695413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0 1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589734" y="2151727"/>
            <a:ext cx="38693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</a:t>
            </a:r>
            <a:r>
              <a:rPr lang="en-GB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the so-called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swap mutation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RANDOM GENES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GENERATED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genes are randomly selected and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their values are swapped</a:t>
            </a:r>
          </a:p>
        </p:txBody>
      </p:sp>
    </p:spTree>
    <p:extLst>
      <p:ext uri="{BB962C8B-B14F-4D97-AF65-F5344CB8AC3E}">
        <p14:creationId xmlns:p14="http://schemas.microsoft.com/office/powerpoint/2010/main" val="6396974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0 1 0 1 0 0 0 0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589734" y="2151727"/>
            <a:ext cx="38693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</a:t>
            </a:r>
            <a:r>
              <a:rPr lang="en-GB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the so-called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swap mutation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RANDOM GENES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GENERATED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genes are randomly selected and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their values are swapped</a:t>
            </a:r>
          </a:p>
        </p:txBody>
      </p:sp>
    </p:spTree>
    <p:extLst>
      <p:ext uri="{BB962C8B-B14F-4D97-AF65-F5344CB8AC3E}">
        <p14:creationId xmlns:p14="http://schemas.microsoft.com/office/powerpoint/2010/main" val="15041251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0 1 0 1 0 0 1 1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783377" y="1994148"/>
            <a:ext cx="35007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SEQUENCE OF GENES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SELECTED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of the genes in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qequence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5421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0 1 0 0 1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783377" y="1994148"/>
            <a:ext cx="35007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SEQUENCE OF GENES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SELECTED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of the genes in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qequence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457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1 0 0 1 0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783377" y="1994148"/>
            <a:ext cx="35007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SEQUENCE OF GENES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SELECTED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of the genes in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qequence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41223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0 1 1 0 0 1 0 1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783377" y="1994148"/>
            <a:ext cx="35007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SEQUENCE OF GENES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SELECTED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of the genes in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qequence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8517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B9BA5-25E1-4840-8870-E6F8FA81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election is used at the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beginning of each c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genetic algorithm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when 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individuals from the actual population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will be used as parents in the next generation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SELECTION PROCESS IS PROBABILITY-BASED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 the fitness value of an individual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the probability it will be selected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next generation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18829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92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ROULETTE WHEEL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53D8A-9959-4C72-A7DF-90BDED3195A7}"/>
              </a:ext>
            </a:extLst>
          </p:cNvPr>
          <p:cNvSpPr txBox="1"/>
          <p:nvPr/>
        </p:nvSpPr>
        <p:spPr>
          <a:xfrm>
            <a:off x="726233" y="1841242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during roulette wheel selection (or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fitness proportionate selection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the 		                probability of selecting an individual is directly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proportionate to its fitness value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like a roulette wheel in casinos when we assign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each individual a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        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portion of the wheel proportional to its fitness value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B2F557-33A9-424C-85A4-8BBE45F01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69" y="4668826"/>
            <a:ext cx="3276662" cy="18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37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92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ROULETTE WHEEL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5A04DD5-0740-4D41-AA61-0B7EE9CD6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00421"/>
              </p:ext>
            </p:extLst>
          </p:nvPr>
        </p:nvGraphicFramePr>
        <p:xfrm>
          <a:off x="2032000" y="257081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65045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10225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692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INDIVIDUAL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FITNESS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RELATIVE PORTION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18%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8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42%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9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27%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13%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2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72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652CB52-6EE6-4037-9BE5-318979E19F20}"/>
              </a:ext>
            </a:extLst>
          </p:cNvPr>
          <p:cNvSpPr txBox="1"/>
          <p:nvPr/>
        </p:nvSpPr>
        <p:spPr>
          <a:xfrm>
            <a:off x="603005" y="3120581"/>
            <a:ext cx="31240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 dirty="0"/>
              <a:t>the</a:t>
            </a:r>
            <a:r>
              <a:rPr lang="hu-HU" sz="2000" b="1" i="1" dirty="0"/>
              <a:t> A*</a:t>
            </a:r>
            <a:r>
              <a:rPr lang="hu-HU" sz="2000" i="1" dirty="0"/>
              <a:t> algorithm makes the </a:t>
            </a:r>
          </a:p>
          <a:p>
            <a:pPr algn="ctr"/>
            <a:r>
              <a:rPr lang="hu-HU" sz="2000" i="1" dirty="0"/>
              <a:t>next step according to </a:t>
            </a:r>
          </a:p>
          <a:p>
            <a:pPr algn="ctr"/>
            <a:r>
              <a:rPr lang="hu-HU" sz="2000" i="1" dirty="0"/>
              <a:t>this </a:t>
            </a:r>
            <a:r>
              <a:rPr lang="hu-HU" sz="2000" b="1" i="1" dirty="0"/>
              <a:t>f(x) </a:t>
            </a:r>
            <a:r>
              <a:rPr lang="hu-HU" sz="2000" i="1" dirty="0"/>
              <a:t>cost-function value</a:t>
            </a:r>
          </a:p>
          <a:p>
            <a:pPr algn="ctr"/>
            <a:endParaRPr lang="hu-HU" sz="2000" i="1" dirty="0"/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LOWER THE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THE BETTER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F90A3DD-3D7C-4CD4-81DB-F0FE1A801411}"/>
              </a:ext>
            </a:extLst>
          </p:cNvPr>
          <p:cNvSpPr txBox="1"/>
          <p:nvPr/>
        </p:nvSpPr>
        <p:spPr>
          <a:xfrm>
            <a:off x="5126291" y="4090077"/>
            <a:ext cx="57590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approximated movement cost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(heuristic estimate) from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the destination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IT THE HEURISTIC ITSELF 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 AN EDUCATED GUESS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don’t know the actual distance to the destionation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obstacles may be in the way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CEE8EC-14B4-40A2-A990-8B690FEA4141}"/>
              </a:ext>
            </a:extLst>
          </p:cNvPr>
          <p:cNvSpPr/>
          <p:nvPr/>
        </p:nvSpPr>
        <p:spPr>
          <a:xfrm>
            <a:off x="4082487" y="2681962"/>
            <a:ext cx="4230225" cy="11079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g(x) + h(x)</a:t>
            </a:r>
            <a:endParaRPr lang="en-GB" sz="3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1C49CE0-7296-4F27-B06B-D71FA870A0BF}"/>
              </a:ext>
            </a:extLst>
          </p:cNvPr>
          <p:cNvSpPr txBox="1"/>
          <p:nvPr/>
        </p:nvSpPr>
        <p:spPr>
          <a:xfrm>
            <a:off x="6669920" y="1170662"/>
            <a:ext cx="2834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 of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oving from the starting 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oint to a given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79162809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92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ROULETTE WHEEL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6AE2E4-9EA5-4D65-8F5D-F0CA2680E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6214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2B3E1E8-CCDB-4BCC-9E88-59D223662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010400"/>
              </p:ext>
            </p:extLst>
          </p:nvPr>
        </p:nvGraphicFramePr>
        <p:xfrm>
          <a:off x="2031999" y="131305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65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92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ROULETTE WHEEL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6AE2E4-9EA5-4D65-8F5D-F0CA2680E5CB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2B3E1E8-CCDB-4BCC-9E88-59D223662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098203"/>
              </p:ext>
            </p:extLst>
          </p:nvPr>
        </p:nvGraphicFramePr>
        <p:xfrm>
          <a:off x="2802646" y="2045229"/>
          <a:ext cx="6586707" cy="439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C20AF8-9F8F-4EBD-8759-4A0173D2E69D}"/>
              </a:ext>
            </a:extLst>
          </p:cNvPr>
          <p:cNvCxnSpPr>
            <a:cxnSpLocks/>
          </p:cNvCxnSpPr>
          <p:nvPr/>
        </p:nvCxnSpPr>
        <p:spPr>
          <a:xfrm>
            <a:off x="1720055" y="3784061"/>
            <a:ext cx="1081663" cy="0"/>
          </a:xfrm>
          <a:prstGeom prst="straightConnector1">
            <a:avLst/>
          </a:prstGeom>
          <a:ln w="1524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F8593F-EC7B-49DD-9E01-77A19999D328}"/>
              </a:ext>
            </a:extLst>
          </p:cNvPr>
          <p:cNvSpPr txBox="1"/>
          <p:nvPr/>
        </p:nvSpPr>
        <p:spPr>
          <a:xfrm>
            <a:off x="432189" y="4304517"/>
            <a:ext cx="3566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time the wheel is turned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this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point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select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individual from the population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 many turns as the number of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 we want to select)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963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92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ROULETTE WHEEL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6AE2E4-9EA5-4D65-8F5D-F0CA2680E5CB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2B3E1E8-CCDB-4BCC-9E88-59D223662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701021"/>
              </p:ext>
            </p:extLst>
          </p:nvPr>
        </p:nvGraphicFramePr>
        <p:xfrm>
          <a:off x="2802646" y="2045229"/>
          <a:ext cx="6586707" cy="439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C20AF8-9F8F-4EBD-8759-4A0173D2E69D}"/>
              </a:ext>
            </a:extLst>
          </p:cNvPr>
          <p:cNvCxnSpPr>
            <a:cxnSpLocks/>
          </p:cNvCxnSpPr>
          <p:nvPr/>
        </p:nvCxnSpPr>
        <p:spPr>
          <a:xfrm>
            <a:off x="1720055" y="3784061"/>
            <a:ext cx="1081663" cy="0"/>
          </a:xfrm>
          <a:prstGeom prst="straightConnector1">
            <a:avLst/>
          </a:prstGeom>
          <a:ln w="1524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B4FCF1-D8F5-436B-B0FF-F1A666023A09}"/>
              </a:ext>
            </a:extLst>
          </p:cNvPr>
          <p:cNvSpPr txBox="1"/>
          <p:nvPr/>
        </p:nvSpPr>
        <p:spPr>
          <a:xfrm>
            <a:off x="432189" y="4304517"/>
            <a:ext cx="3566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time the wheel is turned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this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point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select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individual from the population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 many turns as the number of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 we want to select)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53D8A-9959-4C72-A7DF-90BDED3195A7}"/>
              </a:ext>
            </a:extLst>
          </p:cNvPr>
          <p:cNvSpPr txBox="1"/>
          <p:nvPr/>
        </p:nvSpPr>
        <p:spPr>
          <a:xfrm>
            <a:off x="726232" y="1841242"/>
            <a:ext cx="1080927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</a:t>
            </a:r>
            <a:r>
              <a:rPr lang="en-GB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each round of the </a:t>
            </a:r>
            <a:r>
              <a:rPr lang="en-GB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tournament selection</a:t>
            </a:r>
            <a:r>
              <a:rPr lang="en-GB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method two or more 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   </a:t>
            </a:r>
            <a:r>
              <a:rPr lang="en-GB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 are </a:t>
            </a:r>
            <a:r>
              <a:rPr lang="en-GB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randomly picked </a:t>
            </a:r>
            <a:r>
              <a:rPr lang="en-GB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population</a:t>
            </a:r>
            <a:endParaRPr lang="hu-HU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of course </a:t>
            </a:r>
            <a:r>
              <a:rPr lang="en-GB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one with the </a:t>
            </a:r>
            <a:r>
              <a:rPr lang="en-GB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highest fitness score </a:t>
            </a:r>
            <a:r>
              <a:rPr lang="en-GB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wins and gets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selected</a:t>
            </a:r>
            <a:endParaRPr lang="hu-HU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     (we make as many iterations as the number of indivudals needed)</a:t>
            </a: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</a:t>
            </a: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endParaRPr lang="hu-HU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344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12578"/>
              </p:ext>
            </p:extLst>
          </p:nvPr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8847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/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422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36932"/>
              </p:ext>
            </p:extLst>
          </p:nvPr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795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93460"/>
              </p:ext>
            </p:extLst>
          </p:nvPr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5791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/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073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9349"/>
              </p:ext>
            </p:extLst>
          </p:nvPr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98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if the cost-function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f(x) = g(x)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this case 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 not care about the heuristic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we pick the move that has the lowest cost from the starting node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exactly how shortest path algorithms work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Dijkstra’s algorithm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803006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06065"/>
              </p:ext>
            </p:extLst>
          </p:nvPr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7484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 and 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CCDB0-99AD-45A5-BF91-144448E5FC07}"/>
              </a:ext>
            </a:extLst>
          </p:cNvPr>
          <p:cNvSpPr txBox="1"/>
          <p:nvPr/>
        </p:nvSpPr>
        <p:spPr>
          <a:xfrm>
            <a:off x="838200" y="1453108"/>
            <a:ext cx="102855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Crossover an mutation perform two different roles 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genetic algorithms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crossover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an operation which drive the population</a:t>
            </a:r>
          </a:p>
          <a:p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towards a local maximum (or minimum)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If we use only crossover it will yield approximately the same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result as hill-climbing algorithm !!!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mutation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 so-called divergence operation</a:t>
            </a:r>
          </a:p>
          <a:p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Force one or more indivudals of the population to discover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  other regions of the search space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So it is essential in order to find the global optimum !!!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Crossover is a more frequent operation than mutation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+ mutation only affects few members of the population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440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B50D5A8-73A6-479E-9964-58CB0F14971C}"/>
              </a:ext>
            </a:extLst>
          </p:cNvPr>
          <p:cNvSpPr txBox="1"/>
          <p:nvPr/>
        </p:nvSpPr>
        <p:spPr>
          <a:xfrm>
            <a:off x="1192567" y="1599228"/>
            <a:ext cx="9593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encode the possible solutions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 string of bits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So we have to construct the chromosomes for the problem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to define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 function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of course better solutions have a 		higher fitness value (this is how we can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chromosomes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while the solution is not found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select a random sub-population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perform crossovers and mutation operations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calculate fitness of the sub-population and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store the best individual so far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5884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Advantages of 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21B3BB-4BD7-44BB-8C1A-8EF20F9F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genetic algorithms to a new problem is very simple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just have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a new fitness function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suited to the new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will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often get stuck in a local optimum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 crossover and mutation processes produce radically different chromosomes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„survival of the fittest” principle is quite effective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scales well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in high dimensions !!!! 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51134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Elitism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286660173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775DD-96CA-4856-858D-6B3B7321785D}"/>
              </a:ext>
            </a:extLst>
          </p:cNvPr>
          <p:cNvSpPr/>
          <p:nvPr/>
        </p:nvSpPr>
        <p:spPr>
          <a:xfrm>
            <a:off x="3686536" y="1886674"/>
            <a:ext cx="4818927" cy="4352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Elitism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FDA4F-E4F7-4467-97EE-6172225F199C}"/>
              </a:ext>
            </a:extLst>
          </p:cNvPr>
          <p:cNvSpPr/>
          <p:nvPr/>
        </p:nvSpPr>
        <p:spPr>
          <a:xfrm>
            <a:off x="4068500" y="2392381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100011011010111011000001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2508-9ED2-44B1-A505-3D49067D565B}"/>
              </a:ext>
            </a:extLst>
          </p:cNvPr>
          <p:cNvSpPr/>
          <p:nvPr/>
        </p:nvSpPr>
        <p:spPr>
          <a:xfrm>
            <a:off x="4068500" y="3285573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100010011110100011011001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4FB0FF-175A-4BCA-B5AD-31BC9A1E4D91}"/>
              </a:ext>
            </a:extLst>
          </p:cNvPr>
          <p:cNvSpPr/>
          <p:nvPr/>
        </p:nvSpPr>
        <p:spPr>
          <a:xfrm>
            <a:off x="4068500" y="4178765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001000000111111111000000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E96B3B-4090-4BC0-8C9A-BCC66DD76434}"/>
              </a:ext>
            </a:extLst>
          </p:cNvPr>
          <p:cNvSpPr/>
          <p:nvPr/>
        </p:nvSpPr>
        <p:spPr>
          <a:xfrm>
            <a:off x="4068500" y="5071957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111000100111000111010101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7F873D-0230-4FF8-B253-1C18CA95A06E}"/>
              </a:ext>
            </a:extLst>
          </p:cNvPr>
          <p:cNvSpPr/>
          <p:nvPr/>
        </p:nvSpPr>
        <p:spPr>
          <a:xfrm>
            <a:off x="3626430" y="1613842"/>
            <a:ext cx="4879033" cy="4879033"/>
          </a:xfrm>
          <a:prstGeom prst="ellipse">
            <a:avLst/>
          </a:prstGeom>
          <a:noFill/>
          <a:ln w="136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15433-14C6-4F29-A894-5FF994FD82ED}"/>
              </a:ext>
            </a:extLst>
          </p:cNvPr>
          <p:cNvSpPr txBox="1"/>
          <p:nvPr/>
        </p:nvSpPr>
        <p:spPr>
          <a:xfrm>
            <a:off x="351619" y="2939207"/>
            <a:ext cx="30491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represent every single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 with a so-called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chromosome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CHROMOSOMES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 A POPULATION</a:t>
            </a:r>
          </a:p>
        </p:txBody>
      </p:sp>
    </p:spTree>
    <p:extLst>
      <p:ext uri="{BB962C8B-B14F-4D97-AF65-F5344CB8AC3E}">
        <p14:creationId xmlns:p14="http://schemas.microsoft.com/office/powerpoint/2010/main" val="29524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Elitism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/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8335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Elitism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/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0265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Elitism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17602-732A-4E55-8FA4-88F2B36C2C54}"/>
              </a:ext>
            </a:extLst>
          </p:cNvPr>
          <p:cNvSpPr txBox="1"/>
          <p:nvPr/>
        </p:nvSpPr>
        <p:spPr>
          <a:xfrm>
            <a:off x="838200" y="1459855"/>
            <a:ext cx="352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TOURNAMENT SELECTION</a:t>
            </a:r>
            <a:endParaRPr lang="en-GB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898AA-DE24-4B71-B32D-B1F3ECD6175C}"/>
              </a:ext>
            </a:extLst>
          </p:cNvPr>
          <p:cNvGraphicFramePr>
            <a:graphicFrameLocks noGrp="1"/>
          </p:cNvGraphicFramePr>
          <p:nvPr/>
        </p:nvGraphicFramePr>
        <p:xfrm>
          <a:off x="3386667" y="250918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098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45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INDIVIDUAL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6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6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#6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5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02641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Elitism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may happen that we select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 with smaller fitness values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next iteration (next generation)</a:t>
            </a:r>
          </a:p>
          <a:p>
            <a:r>
              <a:rPr lang="hu-HU" b="1" dirty="0">
                <a:solidFill>
                  <a:srgbClr val="FF9999"/>
                </a:solidFill>
              </a:rPr>
              <a:t>SO THE OVERALL FITNESS MAY DECREASE DURING THE ALGORITHM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elitism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came to be when we make sure the overall fitness does not decrease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always save the top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indivuduals (with highest fitness values) to the next generation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24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Constructing a good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heuristic function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crucial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1.)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heuristic function is admissible if it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never 				overestimates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disance between state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the target</a:t>
            </a: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IF THE H(X) HEURISTIC FUNCTION IS ADMISSIBLE THEN IT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ALWAYS YIELDS THE OPTIMAL SOLUTION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56601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775DD-96CA-4856-858D-6B3B7321785D}"/>
              </a:ext>
            </a:extLst>
          </p:cNvPr>
          <p:cNvSpPr/>
          <p:nvPr/>
        </p:nvSpPr>
        <p:spPr>
          <a:xfrm>
            <a:off x="943332" y="2192298"/>
            <a:ext cx="4818927" cy="3262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Elitism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FDA4F-E4F7-4467-97EE-6172225F199C}"/>
              </a:ext>
            </a:extLst>
          </p:cNvPr>
          <p:cNvSpPr/>
          <p:nvPr/>
        </p:nvSpPr>
        <p:spPr>
          <a:xfrm>
            <a:off x="1325297" y="2365244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100011011010111011000001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2508-9ED2-44B1-A505-3D49067D565B}"/>
              </a:ext>
            </a:extLst>
          </p:cNvPr>
          <p:cNvSpPr/>
          <p:nvPr/>
        </p:nvSpPr>
        <p:spPr>
          <a:xfrm>
            <a:off x="1325297" y="2725775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100010011110100011011001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4FB0FF-175A-4BCA-B5AD-31BC9A1E4D91}"/>
              </a:ext>
            </a:extLst>
          </p:cNvPr>
          <p:cNvSpPr/>
          <p:nvPr/>
        </p:nvSpPr>
        <p:spPr>
          <a:xfrm>
            <a:off x="1325297" y="3095184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001000000111111111000000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E96B3B-4090-4BC0-8C9A-BCC66DD76434}"/>
              </a:ext>
            </a:extLst>
          </p:cNvPr>
          <p:cNvSpPr/>
          <p:nvPr/>
        </p:nvSpPr>
        <p:spPr>
          <a:xfrm>
            <a:off x="1325297" y="3464590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111000100111000111010101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1292A2-60B9-4F2E-B7C4-DC9698704224}"/>
              </a:ext>
            </a:extLst>
          </p:cNvPr>
          <p:cNvSpPr/>
          <p:nvPr/>
        </p:nvSpPr>
        <p:spPr>
          <a:xfrm>
            <a:off x="1325297" y="3847372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100110011010111001000001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842E92-8BF4-441A-929E-86350347BB43}"/>
              </a:ext>
            </a:extLst>
          </p:cNvPr>
          <p:cNvSpPr/>
          <p:nvPr/>
        </p:nvSpPr>
        <p:spPr>
          <a:xfrm>
            <a:off x="1325297" y="4207903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100011111110100011000001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F3BD14-1592-4E47-8425-24D3BE893496}"/>
              </a:ext>
            </a:extLst>
          </p:cNvPr>
          <p:cNvSpPr/>
          <p:nvPr/>
        </p:nvSpPr>
        <p:spPr>
          <a:xfrm>
            <a:off x="1325297" y="4577312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001000000111111111000111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C34B9-59CD-4FD6-999D-A0D1A8C6C861}"/>
              </a:ext>
            </a:extLst>
          </p:cNvPr>
          <p:cNvSpPr/>
          <p:nvPr/>
        </p:nvSpPr>
        <p:spPr>
          <a:xfrm>
            <a:off x="1325297" y="4946718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111111100111000111011111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C2336-8B4F-4470-AA0F-E0CF5EC7C16A}"/>
              </a:ext>
            </a:extLst>
          </p:cNvPr>
          <p:cNvSpPr txBox="1"/>
          <p:nvPr/>
        </p:nvSpPr>
        <p:spPr>
          <a:xfrm>
            <a:off x="2115821" y="5627619"/>
            <a:ext cx="247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GENERATION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940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775DD-96CA-4856-858D-6B3B7321785D}"/>
              </a:ext>
            </a:extLst>
          </p:cNvPr>
          <p:cNvSpPr/>
          <p:nvPr/>
        </p:nvSpPr>
        <p:spPr>
          <a:xfrm>
            <a:off x="943332" y="2192298"/>
            <a:ext cx="4818927" cy="3262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Elitism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FDA4F-E4F7-4467-97EE-6172225F199C}"/>
              </a:ext>
            </a:extLst>
          </p:cNvPr>
          <p:cNvSpPr/>
          <p:nvPr/>
        </p:nvSpPr>
        <p:spPr>
          <a:xfrm>
            <a:off x="1325297" y="2365244"/>
            <a:ext cx="4054998" cy="298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100011011010111011000001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2508-9ED2-44B1-A505-3D49067D565B}"/>
              </a:ext>
            </a:extLst>
          </p:cNvPr>
          <p:cNvSpPr/>
          <p:nvPr/>
        </p:nvSpPr>
        <p:spPr>
          <a:xfrm>
            <a:off x="1325297" y="2725775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100010011110100011011001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4FB0FF-175A-4BCA-B5AD-31BC9A1E4D91}"/>
              </a:ext>
            </a:extLst>
          </p:cNvPr>
          <p:cNvSpPr/>
          <p:nvPr/>
        </p:nvSpPr>
        <p:spPr>
          <a:xfrm>
            <a:off x="1325297" y="3095184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001000000111111111000000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E96B3B-4090-4BC0-8C9A-BCC66DD76434}"/>
              </a:ext>
            </a:extLst>
          </p:cNvPr>
          <p:cNvSpPr/>
          <p:nvPr/>
        </p:nvSpPr>
        <p:spPr>
          <a:xfrm>
            <a:off x="1325297" y="3464590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111000100111000111010101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1292A2-60B9-4F2E-B7C4-DC9698704224}"/>
              </a:ext>
            </a:extLst>
          </p:cNvPr>
          <p:cNvSpPr/>
          <p:nvPr/>
        </p:nvSpPr>
        <p:spPr>
          <a:xfrm>
            <a:off x="1325297" y="3847372"/>
            <a:ext cx="4054998" cy="298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100110011010111001000001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842E92-8BF4-441A-929E-86350347BB43}"/>
              </a:ext>
            </a:extLst>
          </p:cNvPr>
          <p:cNvSpPr/>
          <p:nvPr/>
        </p:nvSpPr>
        <p:spPr>
          <a:xfrm>
            <a:off x="1325297" y="4207903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100011111110100011000001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F3BD14-1592-4E47-8425-24D3BE893496}"/>
              </a:ext>
            </a:extLst>
          </p:cNvPr>
          <p:cNvSpPr/>
          <p:nvPr/>
        </p:nvSpPr>
        <p:spPr>
          <a:xfrm>
            <a:off x="1325297" y="4577312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001000000111111111000111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C34B9-59CD-4FD6-999D-A0D1A8C6C861}"/>
              </a:ext>
            </a:extLst>
          </p:cNvPr>
          <p:cNvSpPr/>
          <p:nvPr/>
        </p:nvSpPr>
        <p:spPr>
          <a:xfrm>
            <a:off x="1325297" y="4946718"/>
            <a:ext cx="4054998" cy="298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111111100111000111011111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1DF0CA-69AA-4848-91F9-2E0EB6A1D4C4}"/>
              </a:ext>
            </a:extLst>
          </p:cNvPr>
          <p:cNvSpPr/>
          <p:nvPr/>
        </p:nvSpPr>
        <p:spPr>
          <a:xfrm>
            <a:off x="6306925" y="2192298"/>
            <a:ext cx="4818927" cy="3262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DC2D68-A1EC-45FB-B01F-37A402DCF90D}"/>
              </a:ext>
            </a:extLst>
          </p:cNvPr>
          <p:cNvSpPr txBox="1"/>
          <p:nvPr/>
        </p:nvSpPr>
        <p:spPr>
          <a:xfrm>
            <a:off x="2115821" y="5627619"/>
            <a:ext cx="247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GENERATION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D5082-8FA7-43D0-AAB9-2053B134D528}"/>
              </a:ext>
            </a:extLst>
          </p:cNvPr>
          <p:cNvSpPr txBox="1"/>
          <p:nvPr/>
        </p:nvSpPr>
        <p:spPr>
          <a:xfrm>
            <a:off x="7616471" y="5627619"/>
            <a:ext cx="219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GENERATION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5123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775DD-96CA-4856-858D-6B3B7321785D}"/>
              </a:ext>
            </a:extLst>
          </p:cNvPr>
          <p:cNvSpPr/>
          <p:nvPr/>
        </p:nvSpPr>
        <p:spPr>
          <a:xfrm>
            <a:off x="943332" y="2192298"/>
            <a:ext cx="4818927" cy="3262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Elitism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FDA4F-E4F7-4467-97EE-6172225F199C}"/>
              </a:ext>
            </a:extLst>
          </p:cNvPr>
          <p:cNvSpPr/>
          <p:nvPr/>
        </p:nvSpPr>
        <p:spPr>
          <a:xfrm>
            <a:off x="1325297" y="2365244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100011011010111011000001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2508-9ED2-44B1-A505-3D49067D565B}"/>
              </a:ext>
            </a:extLst>
          </p:cNvPr>
          <p:cNvSpPr/>
          <p:nvPr/>
        </p:nvSpPr>
        <p:spPr>
          <a:xfrm>
            <a:off x="1325297" y="2725775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100010011110100011011001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4FB0FF-175A-4BCA-B5AD-31BC9A1E4D91}"/>
              </a:ext>
            </a:extLst>
          </p:cNvPr>
          <p:cNvSpPr/>
          <p:nvPr/>
        </p:nvSpPr>
        <p:spPr>
          <a:xfrm>
            <a:off x="1325297" y="3095184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001000000111111111000000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E96B3B-4090-4BC0-8C9A-BCC66DD76434}"/>
              </a:ext>
            </a:extLst>
          </p:cNvPr>
          <p:cNvSpPr/>
          <p:nvPr/>
        </p:nvSpPr>
        <p:spPr>
          <a:xfrm>
            <a:off x="1325297" y="3464590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111000100111000111010101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1292A2-60B9-4F2E-B7C4-DC9698704224}"/>
              </a:ext>
            </a:extLst>
          </p:cNvPr>
          <p:cNvSpPr/>
          <p:nvPr/>
        </p:nvSpPr>
        <p:spPr>
          <a:xfrm>
            <a:off x="1325297" y="3847372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100110011010111001000001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842E92-8BF4-441A-929E-86350347BB43}"/>
              </a:ext>
            </a:extLst>
          </p:cNvPr>
          <p:cNvSpPr/>
          <p:nvPr/>
        </p:nvSpPr>
        <p:spPr>
          <a:xfrm>
            <a:off x="1325297" y="4207903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100011111110100011000001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F3BD14-1592-4E47-8425-24D3BE893496}"/>
              </a:ext>
            </a:extLst>
          </p:cNvPr>
          <p:cNvSpPr/>
          <p:nvPr/>
        </p:nvSpPr>
        <p:spPr>
          <a:xfrm>
            <a:off x="1325297" y="4577312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001000000111111111000111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C34B9-59CD-4FD6-999D-A0D1A8C6C861}"/>
              </a:ext>
            </a:extLst>
          </p:cNvPr>
          <p:cNvSpPr/>
          <p:nvPr/>
        </p:nvSpPr>
        <p:spPr>
          <a:xfrm>
            <a:off x="1325297" y="4946718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111111100111000111011111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1DF0CA-69AA-4848-91F9-2E0EB6A1D4C4}"/>
              </a:ext>
            </a:extLst>
          </p:cNvPr>
          <p:cNvSpPr/>
          <p:nvPr/>
        </p:nvSpPr>
        <p:spPr>
          <a:xfrm>
            <a:off x="6306925" y="2192298"/>
            <a:ext cx="4818927" cy="3262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E3BF1B-19F6-4795-A19F-DCCC71236720}"/>
              </a:ext>
            </a:extLst>
          </p:cNvPr>
          <p:cNvSpPr/>
          <p:nvPr/>
        </p:nvSpPr>
        <p:spPr>
          <a:xfrm>
            <a:off x="6688890" y="2365244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100011011010111011000001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B5F0-BB3C-40B4-8F2A-48D6ACE51FF0}"/>
              </a:ext>
            </a:extLst>
          </p:cNvPr>
          <p:cNvSpPr/>
          <p:nvPr/>
        </p:nvSpPr>
        <p:spPr>
          <a:xfrm>
            <a:off x="6688890" y="2725775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100110011010111001000001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FDD725-8972-42C5-B96A-97BD619D0EEB}"/>
              </a:ext>
            </a:extLst>
          </p:cNvPr>
          <p:cNvSpPr/>
          <p:nvPr/>
        </p:nvSpPr>
        <p:spPr>
          <a:xfrm>
            <a:off x="6688890" y="3095184"/>
            <a:ext cx="4054998" cy="2989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111111100111000111011111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06287-B400-4F44-8C46-62EEA89C58BC}"/>
              </a:ext>
            </a:extLst>
          </p:cNvPr>
          <p:cNvSpPr txBox="1"/>
          <p:nvPr/>
        </p:nvSpPr>
        <p:spPr>
          <a:xfrm>
            <a:off x="2115821" y="5627619"/>
            <a:ext cx="247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GENERATION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B4C-C225-4C41-AC4B-9471A1F07F24}"/>
              </a:ext>
            </a:extLst>
          </p:cNvPr>
          <p:cNvSpPr txBox="1"/>
          <p:nvPr/>
        </p:nvSpPr>
        <p:spPr>
          <a:xfrm>
            <a:off x="7616471" y="5627619"/>
            <a:ext cx="219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GENERATION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5808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 Queens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92627209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 Queens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3E3FA-27B2-49AD-9411-EEF0CC99D6B1}"/>
              </a:ext>
            </a:extLst>
          </p:cNvPr>
          <p:cNvSpPr/>
          <p:nvPr/>
        </p:nvSpPr>
        <p:spPr>
          <a:xfrm>
            <a:off x="2086251" y="2494625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61E85-C5B4-4933-9420-614CFF9A6523}"/>
              </a:ext>
            </a:extLst>
          </p:cNvPr>
          <p:cNvSpPr/>
          <p:nvPr/>
        </p:nvSpPr>
        <p:spPr>
          <a:xfrm>
            <a:off x="2823098" y="2494624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1E164-64C1-4363-9FFB-ABACAF120BB4}"/>
              </a:ext>
            </a:extLst>
          </p:cNvPr>
          <p:cNvSpPr/>
          <p:nvPr/>
        </p:nvSpPr>
        <p:spPr>
          <a:xfrm>
            <a:off x="3559945" y="2494623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F9396-0209-449D-A018-6C9C9E477393}"/>
              </a:ext>
            </a:extLst>
          </p:cNvPr>
          <p:cNvSpPr/>
          <p:nvPr/>
        </p:nvSpPr>
        <p:spPr>
          <a:xfrm>
            <a:off x="4296792" y="2494622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15ECF-DFF0-4D27-859D-38B9042F4C79}"/>
              </a:ext>
            </a:extLst>
          </p:cNvPr>
          <p:cNvSpPr/>
          <p:nvPr/>
        </p:nvSpPr>
        <p:spPr>
          <a:xfrm>
            <a:off x="2086251" y="3231472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F0020-97FE-4100-B1FD-D218ABF3185D}"/>
              </a:ext>
            </a:extLst>
          </p:cNvPr>
          <p:cNvSpPr/>
          <p:nvPr/>
        </p:nvSpPr>
        <p:spPr>
          <a:xfrm>
            <a:off x="2823098" y="3231471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B8E75-39A2-44FF-B101-AE724035AE03}"/>
              </a:ext>
            </a:extLst>
          </p:cNvPr>
          <p:cNvSpPr/>
          <p:nvPr/>
        </p:nvSpPr>
        <p:spPr>
          <a:xfrm>
            <a:off x="3559945" y="3231470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AB4E9-F59F-41CA-AFBD-69A14C657432}"/>
              </a:ext>
            </a:extLst>
          </p:cNvPr>
          <p:cNvSpPr/>
          <p:nvPr/>
        </p:nvSpPr>
        <p:spPr>
          <a:xfrm>
            <a:off x="4296792" y="3231469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F15DC-F689-4688-A970-42A89F7674BA}"/>
              </a:ext>
            </a:extLst>
          </p:cNvPr>
          <p:cNvSpPr/>
          <p:nvPr/>
        </p:nvSpPr>
        <p:spPr>
          <a:xfrm>
            <a:off x="2086251" y="3968319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E0798-D4CF-4AC0-A979-F37E83DEFE35}"/>
              </a:ext>
            </a:extLst>
          </p:cNvPr>
          <p:cNvSpPr/>
          <p:nvPr/>
        </p:nvSpPr>
        <p:spPr>
          <a:xfrm>
            <a:off x="2823098" y="3968318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0779C-C9BD-436A-904F-E1D8C9801512}"/>
              </a:ext>
            </a:extLst>
          </p:cNvPr>
          <p:cNvSpPr/>
          <p:nvPr/>
        </p:nvSpPr>
        <p:spPr>
          <a:xfrm>
            <a:off x="3559945" y="3968317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A94425-4A21-4FC1-A6CB-76A987F457A8}"/>
              </a:ext>
            </a:extLst>
          </p:cNvPr>
          <p:cNvSpPr/>
          <p:nvPr/>
        </p:nvSpPr>
        <p:spPr>
          <a:xfrm>
            <a:off x="4296792" y="3968316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272C5-C344-431D-92CD-464C11450DAF}"/>
              </a:ext>
            </a:extLst>
          </p:cNvPr>
          <p:cNvSpPr/>
          <p:nvPr/>
        </p:nvSpPr>
        <p:spPr>
          <a:xfrm>
            <a:off x="2086251" y="4705166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144089-BCC8-49F4-8029-ED65512FFB3D}"/>
              </a:ext>
            </a:extLst>
          </p:cNvPr>
          <p:cNvSpPr/>
          <p:nvPr/>
        </p:nvSpPr>
        <p:spPr>
          <a:xfrm>
            <a:off x="2823098" y="4705165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2939-3E4F-4E35-94CE-5B45454D3D1B}"/>
              </a:ext>
            </a:extLst>
          </p:cNvPr>
          <p:cNvSpPr/>
          <p:nvPr/>
        </p:nvSpPr>
        <p:spPr>
          <a:xfrm>
            <a:off x="3559945" y="4705164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79610-4046-4583-A9DE-0DB3A6B8B362}"/>
              </a:ext>
            </a:extLst>
          </p:cNvPr>
          <p:cNvSpPr/>
          <p:nvPr/>
        </p:nvSpPr>
        <p:spPr>
          <a:xfrm>
            <a:off x="4296792" y="4705163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FB6DF7-8A35-4F3A-A36B-86636152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25" y="1469567"/>
            <a:ext cx="4985551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states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genetic algorithms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put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queens on the chessboard at random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we need to define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to be able to compare the given states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MEASURE THE NUMBER OF COLLISIONS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C23F1C-6B5B-49FA-8162-2ED2B83B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47" y="2528830"/>
            <a:ext cx="359065" cy="6506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D1BB79-B22C-478D-BF3B-68468030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51" y="2521433"/>
            <a:ext cx="359065" cy="6506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EEF19C-CBBA-466A-AD76-4DEEFA50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74" y="2529005"/>
            <a:ext cx="359065" cy="6506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AEF9F5-05C6-4504-9B16-24019791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21" y="2521607"/>
            <a:ext cx="359065" cy="6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00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 Queens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3E3FA-27B2-49AD-9411-EEF0CC99D6B1}"/>
              </a:ext>
            </a:extLst>
          </p:cNvPr>
          <p:cNvSpPr/>
          <p:nvPr/>
        </p:nvSpPr>
        <p:spPr>
          <a:xfrm>
            <a:off x="2086251" y="2494625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61E85-C5B4-4933-9420-614CFF9A6523}"/>
              </a:ext>
            </a:extLst>
          </p:cNvPr>
          <p:cNvSpPr/>
          <p:nvPr/>
        </p:nvSpPr>
        <p:spPr>
          <a:xfrm>
            <a:off x="2823098" y="2494624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1E164-64C1-4363-9FFB-ABACAF120BB4}"/>
              </a:ext>
            </a:extLst>
          </p:cNvPr>
          <p:cNvSpPr/>
          <p:nvPr/>
        </p:nvSpPr>
        <p:spPr>
          <a:xfrm>
            <a:off x="3559945" y="2494623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F9396-0209-449D-A018-6C9C9E477393}"/>
              </a:ext>
            </a:extLst>
          </p:cNvPr>
          <p:cNvSpPr/>
          <p:nvPr/>
        </p:nvSpPr>
        <p:spPr>
          <a:xfrm>
            <a:off x="4296792" y="2494622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15ECF-DFF0-4D27-859D-38B9042F4C79}"/>
              </a:ext>
            </a:extLst>
          </p:cNvPr>
          <p:cNvSpPr/>
          <p:nvPr/>
        </p:nvSpPr>
        <p:spPr>
          <a:xfrm>
            <a:off x="2086251" y="3231472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F0020-97FE-4100-B1FD-D218ABF3185D}"/>
              </a:ext>
            </a:extLst>
          </p:cNvPr>
          <p:cNvSpPr/>
          <p:nvPr/>
        </p:nvSpPr>
        <p:spPr>
          <a:xfrm>
            <a:off x="2823098" y="3231471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B8E75-39A2-44FF-B101-AE724035AE03}"/>
              </a:ext>
            </a:extLst>
          </p:cNvPr>
          <p:cNvSpPr/>
          <p:nvPr/>
        </p:nvSpPr>
        <p:spPr>
          <a:xfrm>
            <a:off x="3559945" y="3231470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AB4E9-F59F-41CA-AFBD-69A14C657432}"/>
              </a:ext>
            </a:extLst>
          </p:cNvPr>
          <p:cNvSpPr/>
          <p:nvPr/>
        </p:nvSpPr>
        <p:spPr>
          <a:xfrm>
            <a:off x="4296792" y="3231469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F15DC-F689-4688-A970-42A89F7674BA}"/>
              </a:ext>
            </a:extLst>
          </p:cNvPr>
          <p:cNvSpPr/>
          <p:nvPr/>
        </p:nvSpPr>
        <p:spPr>
          <a:xfrm>
            <a:off x="2086251" y="3968319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E0798-D4CF-4AC0-A979-F37E83DEFE35}"/>
              </a:ext>
            </a:extLst>
          </p:cNvPr>
          <p:cNvSpPr/>
          <p:nvPr/>
        </p:nvSpPr>
        <p:spPr>
          <a:xfrm>
            <a:off x="2823098" y="3968318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0779C-C9BD-436A-904F-E1D8C9801512}"/>
              </a:ext>
            </a:extLst>
          </p:cNvPr>
          <p:cNvSpPr/>
          <p:nvPr/>
        </p:nvSpPr>
        <p:spPr>
          <a:xfrm>
            <a:off x="3559945" y="3968317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A94425-4A21-4FC1-A6CB-76A987F457A8}"/>
              </a:ext>
            </a:extLst>
          </p:cNvPr>
          <p:cNvSpPr/>
          <p:nvPr/>
        </p:nvSpPr>
        <p:spPr>
          <a:xfrm>
            <a:off x="4296792" y="3968316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272C5-C344-431D-92CD-464C11450DAF}"/>
              </a:ext>
            </a:extLst>
          </p:cNvPr>
          <p:cNvSpPr/>
          <p:nvPr/>
        </p:nvSpPr>
        <p:spPr>
          <a:xfrm>
            <a:off x="2086251" y="4705166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144089-BCC8-49F4-8029-ED65512FFB3D}"/>
              </a:ext>
            </a:extLst>
          </p:cNvPr>
          <p:cNvSpPr/>
          <p:nvPr/>
        </p:nvSpPr>
        <p:spPr>
          <a:xfrm>
            <a:off x="2823098" y="4705165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2939-3E4F-4E35-94CE-5B45454D3D1B}"/>
              </a:ext>
            </a:extLst>
          </p:cNvPr>
          <p:cNvSpPr/>
          <p:nvPr/>
        </p:nvSpPr>
        <p:spPr>
          <a:xfrm>
            <a:off x="3559945" y="4705164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79610-4046-4583-A9DE-0DB3A6B8B362}"/>
              </a:ext>
            </a:extLst>
          </p:cNvPr>
          <p:cNvSpPr/>
          <p:nvPr/>
        </p:nvSpPr>
        <p:spPr>
          <a:xfrm>
            <a:off x="4296792" y="4705163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FB6DF7-8A35-4F3A-A36B-86636152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25" y="1469567"/>
            <a:ext cx="4985551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states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genetic algorithms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put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queens on the chessboard at random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we need to define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to be able to compare the given states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MEASURE THE NUMBER OF COLLISIONS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C23F1C-6B5B-49FA-8162-2ED2B83B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47" y="3256799"/>
            <a:ext cx="359065" cy="6506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D1BB79-B22C-478D-BF3B-68468030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51" y="2521433"/>
            <a:ext cx="359065" cy="6506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EEF19C-CBBA-466A-AD76-4DEEFA50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74" y="4730677"/>
            <a:ext cx="359065" cy="6506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AEF9F5-05C6-4504-9B16-24019791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21" y="3231820"/>
            <a:ext cx="359065" cy="6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53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 Queens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3E3FA-27B2-49AD-9411-EEF0CC99D6B1}"/>
              </a:ext>
            </a:extLst>
          </p:cNvPr>
          <p:cNvSpPr/>
          <p:nvPr/>
        </p:nvSpPr>
        <p:spPr>
          <a:xfrm>
            <a:off x="2086251" y="2494625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61E85-C5B4-4933-9420-614CFF9A6523}"/>
              </a:ext>
            </a:extLst>
          </p:cNvPr>
          <p:cNvSpPr/>
          <p:nvPr/>
        </p:nvSpPr>
        <p:spPr>
          <a:xfrm>
            <a:off x="2823098" y="2494624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1E164-64C1-4363-9FFB-ABACAF120BB4}"/>
              </a:ext>
            </a:extLst>
          </p:cNvPr>
          <p:cNvSpPr/>
          <p:nvPr/>
        </p:nvSpPr>
        <p:spPr>
          <a:xfrm>
            <a:off x="3559945" y="2494623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F9396-0209-449D-A018-6C9C9E477393}"/>
              </a:ext>
            </a:extLst>
          </p:cNvPr>
          <p:cNvSpPr/>
          <p:nvPr/>
        </p:nvSpPr>
        <p:spPr>
          <a:xfrm>
            <a:off x="4296792" y="2494622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15ECF-DFF0-4D27-859D-38B9042F4C79}"/>
              </a:ext>
            </a:extLst>
          </p:cNvPr>
          <p:cNvSpPr/>
          <p:nvPr/>
        </p:nvSpPr>
        <p:spPr>
          <a:xfrm>
            <a:off x="2086251" y="3231472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F0020-97FE-4100-B1FD-D218ABF3185D}"/>
              </a:ext>
            </a:extLst>
          </p:cNvPr>
          <p:cNvSpPr/>
          <p:nvPr/>
        </p:nvSpPr>
        <p:spPr>
          <a:xfrm>
            <a:off x="2823098" y="3231471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B8E75-39A2-44FF-B101-AE724035AE03}"/>
              </a:ext>
            </a:extLst>
          </p:cNvPr>
          <p:cNvSpPr/>
          <p:nvPr/>
        </p:nvSpPr>
        <p:spPr>
          <a:xfrm>
            <a:off x="3559945" y="3231470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AB4E9-F59F-41CA-AFBD-69A14C657432}"/>
              </a:ext>
            </a:extLst>
          </p:cNvPr>
          <p:cNvSpPr/>
          <p:nvPr/>
        </p:nvSpPr>
        <p:spPr>
          <a:xfrm>
            <a:off x="4296792" y="3231469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F15DC-F689-4688-A970-42A89F7674BA}"/>
              </a:ext>
            </a:extLst>
          </p:cNvPr>
          <p:cNvSpPr/>
          <p:nvPr/>
        </p:nvSpPr>
        <p:spPr>
          <a:xfrm>
            <a:off x="2086251" y="3968319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E0798-D4CF-4AC0-A979-F37E83DEFE35}"/>
              </a:ext>
            </a:extLst>
          </p:cNvPr>
          <p:cNvSpPr/>
          <p:nvPr/>
        </p:nvSpPr>
        <p:spPr>
          <a:xfrm>
            <a:off x="2823098" y="3968318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0779C-C9BD-436A-904F-E1D8C9801512}"/>
              </a:ext>
            </a:extLst>
          </p:cNvPr>
          <p:cNvSpPr/>
          <p:nvPr/>
        </p:nvSpPr>
        <p:spPr>
          <a:xfrm>
            <a:off x="3559945" y="3968317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A94425-4A21-4FC1-A6CB-76A987F457A8}"/>
              </a:ext>
            </a:extLst>
          </p:cNvPr>
          <p:cNvSpPr/>
          <p:nvPr/>
        </p:nvSpPr>
        <p:spPr>
          <a:xfrm>
            <a:off x="4296792" y="3968316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272C5-C344-431D-92CD-464C11450DAF}"/>
              </a:ext>
            </a:extLst>
          </p:cNvPr>
          <p:cNvSpPr/>
          <p:nvPr/>
        </p:nvSpPr>
        <p:spPr>
          <a:xfrm>
            <a:off x="2086251" y="4705166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144089-BCC8-49F4-8029-ED65512FFB3D}"/>
              </a:ext>
            </a:extLst>
          </p:cNvPr>
          <p:cNvSpPr/>
          <p:nvPr/>
        </p:nvSpPr>
        <p:spPr>
          <a:xfrm>
            <a:off x="2823098" y="4705165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2939-3E4F-4E35-94CE-5B45454D3D1B}"/>
              </a:ext>
            </a:extLst>
          </p:cNvPr>
          <p:cNvSpPr/>
          <p:nvPr/>
        </p:nvSpPr>
        <p:spPr>
          <a:xfrm>
            <a:off x="3559945" y="4705164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79610-4046-4583-A9DE-0DB3A6B8B362}"/>
              </a:ext>
            </a:extLst>
          </p:cNvPr>
          <p:cNvSpPr/>
          <p:nvPr/>
        </p:nvSpPr>
        <p:spPr>
          <a:xfrm>
            <a:off x="4296792" y="4705163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FB6DF7-8A35-4F3A-A36B-86636152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25" y="1469567"/>
            <a:ext cx="4985551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states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genetic algorithms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put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queens on the chessboard at random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we need to define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to be able to compare the given states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MEASURE THE NUMBER OF COLLISIONS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C23F1C-6B5B-49FA-8162-2ED2B83B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47" y="3993646"/>
            <a:ext cx="359065" cy="6506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D1BB79-B22C-478D-BF3B-68468030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51" y="4012883"/>
            <a:ext cx="359065" cy="6506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EEF19C-CBBA-466A-AD76-4DEEFA50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74" y="2511254"/>
            <a:ext cx="359065" cy="6506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AEF9F5-05C6-4504-9B16-24019791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21" y="3231820"/>
            <a:ext cx="359065" cy="6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783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 Queens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3E3FA-27B2-49AD-9411-EEF0CC99D6B1}"/>
              </a:ext>
            </a:extLst>
          </p:cNvPr>
          <p:cNvSpPr/>
          <p:nvPr/>
        </p:nvSpPr>
        <p:spPr>
          <a:xfrm>
            <a:off x="2086251" y="2494625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61E85-C5B4-4933-9420-614CFF9A6523}"/>
              </a:ext>
            </a:extLst>
          </p:cNvPr>
          <p:cNvSpPr/>
          <p:nvPr/>
        </p:nvSpPr>
        <p:spPr>
          <a:xfrm>
            <a:off x="2823098" y="2494624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1E164-64C1-4363-9FFB-ABACAF120BB4}"/>
              </a:ext>
            </a:extLst>
          </p:cNvPr>
          <p:cNvSpPr/>
          <p:nvPr/>
        </p:nvSpPr>
        <p:spPr>
          <a:xfrm>
            <a:off x="3559945" y="2494623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F9396-0209-449D-A018-6C9C9E477393}"/>
              </a:ext>
            </a:extLst>
          </p:cNvPr>
          <p:cNvSpPr/>
          <p:nvPr/>
        </p:nvSpPr>
        <p:spPr>
          <a:xfrm>
            <a:off x="4296792" y="2494622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15ECF-DFF0-4D27-859D-38B9042F4C79}"/>
              </a:ext>
            </a:extLst>
          </p:cNvPr>
          <p:cNvSpPr/>
          <p:nvPr/>
        </p:nvSpPr>
        <p:spPr>
          <a:xfrm>
            <a:off x="2086251" y="3231472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F0020-97FE-4100-B1FD-D218ABF3185D}"/>
              </a:ext>
            </a:extLst>
          </p:cNvPr>
          <p:cNvSpPr/>
          <p:nvPr/>
        </p:nvSpPr>
        <p:spPr>
          <a:xfrm>
            <a:off x="2823098" y="3231471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B8E75-39A2-44FF-B101-AE724035AE03}"/>
              </a:ext>
            </a:extLst>
          </p:cNvPr>
          <p:cNvSpPr/>
          <p:nvPr/>
        </p:nvSpPr>
        <p:spPr>
          <a:xfrm>
            <a:off x="3559945" y="3231470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AB4E9-F59F-41CA-AFBD-69A14C657432}"/>
              </a:ext>
            </a:extLst>
          </p:cNvPr>
          <p:cNvSpPr/>
          <p:nvPr/>
        </p:nvSpPr>
        <p:spPr>
          <a:xfrm>
            <a:off x="4296792" y="3231469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F15DC-F689-4688-A970-42A89F7674BA}"/>
              </a:ext>
            </a:extLst>
          </p:cNvPr>
          <p:cNvSpPr/>
          <p:nvPr/>
        </p:nvSpPr>
        <p:spPr>
          <a:xfrm>
            <a:off x="2086251" y="3968319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E0798-D4CF-4AC0-A979-F37E83DEFE35}"/>
              </a:ext>
            </a:extLst>
          </p:cNvPr>
          <p:cNvSpPr/>
          <p:nvPr/>
        </p:nvSpPr>
        <p:spPr>
          <a:xfrm>
            <a:off x="2823098" y="3968318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0779C-C9BD-436A-904F-E1D8C9801512}"/>
              </a:ext>
            </a:extLst>
          </p:cNvPr>
          <p:cNvSpPr/>
          <p:nvPr/>
        </p:nvSpPr>
        <p:spPr>
          <a:xfrm>
            <a:off x="3559945" y="3968317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A94425-4A21-4FC1-A6CB-76A987F457A8}"/>
              </a:ext>
            </a:extLst>
          </p:cNvPr>
          <p:cNvSpPr/>
          <p:nvPr/>
        </p:nvSpPr>
        <p:spPr>
          <a:xfrm>
            <a:off x="4296792" y="3968316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272C5-C344-431D-92CD-464C11450DAF}"/>
              </a:ext>
            </a:extLst>
          </p:cNvPr>
          <p:cNvSpPr/>
          <p:nvPr/>
        </p:nvSpPr>
        <p:spPr>
          <a:xfrm>
            <a:off x="2086251" y="4705166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144089-BCC8-49F4-8029-ED65512FFB3D}"/>
              </a:ext>
            </a:extLst>
          </p:cNvPr>
          <p:cNvSpPr/>
          <p:nvPr/>
        </p:nvSpPr>
        <p:spPr>
          <a:xfrm>
            <a:off x="2823098" y="4705165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2939-3E4F-4E35-94CE-5B45454D3D1B}"/>
              </a:ext>
            </a:extLst>
          </p:cNvPr>
          <p:cNvSpPr/>
          <p:nvPr/>
        </p:nvSpPr>
        <p:spPr>
          <a:xfrm>
            <a:off x="3559945" y="4705164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79610-4046-4583-A9DE-0DB3A6B8B362}"/>
              </a:ext>
            </a:extLst>
          </p:cNvPr>
          <p:cNvSpPr/>
          <p:nvPr/>
        </p:nvSpPr>
        <p:spPr>
          <a:xfrm>
            <a:off x="4296792" y="4705163"/>
            <a:ext cx="736847" cy="736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FB6DF7-8A35-4F3A-A36B-86636152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25" y="1469567"/>
            <a:ext cx="4985551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states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genetic algorithms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put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queens on the chessboard at random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we need to define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to be able to compare the given states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MEASURE THE NUMBER OF COLLISIONS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C23F1C-6B5B-49FA-8162-2ED2B83B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47" y="2528830"/>
            <a:ext cx="359065" cy="6506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D1BB79-B22C-478D-BF3B-68468030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51" y="3258282"/>
            <a:ext cx="359065" cy="6506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EEF19C-CBBA-466A-AD76-4DEEFA50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74" y="4002696"/>
            <a:ext cx="359065" cy="6506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AEF9F5-05C6-4504-9B16-24019791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21" y="4723270"/>
            <a:ext cx="359065" cy="6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289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 Queens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3E3FA-27B2-49AD-9411-EEF0CC99D6B1}"/>
              </a:ext>
            </a:extLst>
          </p:cNvPr>
          <p:cNvSpPr/>
          <p:nvPr/>
        </p:nvSpPr>
        <p:spPr>
          <a:xfrm>
            <a:off x="2086251" y="2494625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61E85-C5B4-4933-9420-614CFF9A6523}"/>
              </a:ext>
            </a:extLst>
          </p:cNvPr>
          <p:cNvSpPr/>
          <p:nvPr/>
        </p:nvSpPr>
        <p:spPr>
          <a:xfrm>
            <a:off x="2823098" y="2494624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1E164-64C1-4363-9FFB-ABACAF120BB4}"/>
              </a:ext>
            </a:extLst>
          </p:cNvPr>
          <p:cNvSpPr/>
          <p:nvPr/>
        </p:nvSpPr>
        <p:spPr>
          <a:xfrm>
            <a:off x="3559945" y="2494623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F9396-0209-449D-A018-6C9C9E477393}"/>
              </a:ext>
            </a:extLst>
          </p:cNvPr>
          <p:cNvSpPr/>
          <p:nvPr/>
        </p:nvSpPr>
        <p:spPr>
          <a:xfrm>
            <a:off x="4296792" y="2494622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15ECF-DFF0-4D27-859D-38B9042F4C79}"/>
              </a:ext>
            </a:extLst>
          </p:cNvPr>
          <p:cNvSpPr/>
          <p:nvPr/>
        </p:nvSpPr>
        <p:spPr>
          <a:xfrm>
            <a:off x="2086251" y="3231472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F0020-97FE-4100-B1FD-D218ABF3185D}"/>
              </a:ext>
            </a:extLst>
          </p:cNvPr>
          <p:cNvSpPr/>
          <p:nvPr/>
        </p:nvSpPr>
        <p:spPr>
          <a:xfrm>
            <a:off x="2823098" y="3231471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B8E75-39A2-44FF-B101-AE724035AE03}"/>
              </a:ext>
            </a:extLst>
          </p:cNvPr>
          <p:cNvSpPr/>
          <p:nvPr/>
        </p:nvSpPr>
        <p:spPr>
          <a:xfrm>
            <a:off x="3559945" y="3231470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AB4E9-F59F-41CA-AFBD-69A14C657432}"/>
              </a:ext>
            </a:extLst>
          </p:cNvPr>
          <p:cNvSpPr/>
          <p:nvPr/>
        </p:nvSpPr>
        <p:spPr>
          <a:xfrm>
            <a:off x="4296792" y="3231469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F15DC-F689-4688-A970-42A89F7674BA}"/>
              </a:ext>
            </a:extLst>
          </p:cNvPr>
          <p:cNvSpPr/>
          <p:nvPr/>
        </p:nvSpPr>
        <p:spPr>
          <a:xfrm>
            <a:off x="2086251" y="3968319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E0798-D4CF-4AC0-A979-F37E83DEFE35}"/>
              </a:ext>
            </a:extLst>
          </p:cNvPr>
          <p:cNvSpPr/>
          <p:nvPr/>
        </p:nvSpPr>
        <p:spPr>
          <a:xfrm>
            <a:off x="2823098" y="3968318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0779C-C9BD-436A-904F-E1D8C9801512}"/>
              </a:ext>
            </a:extLst>
          </p:cNvPr>
          <p:cNvSpPr/>
          <p:nvPr/>
        </p:nvSpPr>
        <p:spPr>
          <a:xfrm>
            <a:off x="3559945" y="3968317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A94425-4A21-4FC1-A6CB-76A987F457A8}"/>
              </a:ext>
            </a:extLst>
          </p:cNvPr>
          <p:cNvSpPr/>
          <p:nvPr/>
        </p:nvSpPr>
        <p:spPr>
          <a:xfrm>
            <a:off x="4296792" y="3968316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272C5-C344-431D-92CD-464C11450DAF}"/>
              </a:ext>
            </a:extLst>
          </p:cNvPr>
          <p:cNvSpPr/>
          <p:nvPr/>
        </p:nvSpPr>
        <p:spPr>
          <a:xfrm>
            <a:off x="2086251" y="4705166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144089-BCC8-49F4-8029-ED65512FFB3D}"/>
              </a:ext>
            </a:extLst>
          </p:cNvPr>
          <p:cNvSpPr/>
          <p:nvPr/>
        </p:nvSpPr>
        <p:spPr>
          <a:xfrm>
            <a:off x="2823098" y="4705165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2939-3E4F-4E35-94CE-5B45454D3D1B}"/>
              </a:ext>
            </a:extLst>
          </p:cNvPr>
          <p:cNvSpPr/>
          <p:nvPr/>
        </p:nvSpPr>
        <p:spPr>
          <a:xfrm>
            <a:off x="3559945" y="4705164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79610-4046-4583-A9DE-0DB3A6B8B362}"/>
              </a:ext>
            </a:extLst>
          </p:cNvPr>
          <p:cNvSpPr/>
          <p:nvPr/>
        </p:nvSpPr>
        <p:spPr>
          <a:xfrm>
            <a:off x="4296792" y="4705163"/>
            <a:ext cx="736847" cy="7368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FB6DF7-8A35-4F3A-A36B-86636152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25" y="1469567"/>
            <a:ext cx="4985551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we need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random states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 for genetic algorithms</a:t>
            </a:r>
          </a:p>
          <a:p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let’s put the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 queens on the chessboard at random</a:t>
            </a:r>
            <a:endParaRPr lang="hu-HU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of course we need to define a 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fitness()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 function to be able to compare the given states</a:t>
            </a:r>
          </a:p>
          <a:p>
            <a:pPr marL="0" indent="0">
              <a:buNone/>
            </a:pPr>
            <a:endParaRPr lang="hu-HU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WE CAN MEASURE THE NUMBER OF COLLISIONS !!!</a:t>
            </a: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endParaRPr lang="hu-HU" i="1" dirty="0">
              <a:solidFill>
                <a:schemeClr val="bg1">
                  <a:lumMod val="8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  <a:p>
            <a:endParaRPr lang="hu-HU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4E5CEE3-09E1-443E-AB1D-9945F3143F29}"/>
                  </a:ext>
                </a:extLst>
              </p:cNvPr>
              <p:cNvSpPr/>
              <p:nvPr/>
            </p:nvSpPr>
            <p:spPr>
              <a:xfrm>
                <a:off x="1381957" y="2689930"/>
                <a:ext cx="9428085" cy="220166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 can calculate the </a:t>
                </a:r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r>
                  <a:rPr lang="hu-HU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number of collisions </a:t>
                </a:r>
                <a:r>
                  <a:rPr lang="hu-HU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(horizontally, vertically and </a:t>
                </a:r>
              </a:p>
              <a:p>
                <a:pPr algn="ctr"/>
                <a:r>
                  <a:rPr lang="hu-HU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 the diagonals) and then we can calculate the </a:t>
                </a:r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f(s)</a:t>
                </a:r>
                <a:r>
                  <a:rPr lang="hu-HU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fitness </a:t>
                </a:r>
                <a:r>
                  <a:rPr lang="hu-HU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based on this value:</a:t>
                </a:r>
              </a:p>
              <a:p>
                <a:pPr algn="ctr"/>
                <a:endParaRPr lang="hu-HU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hu-HU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den>
                    </m:f>
                  </m:oMath>
                </a14:m>
                <a:endParaRPr lang="en-GB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4E5CEE3-09E1-443E-AB1D-9945F3143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957" y="2689930"/>
                <a:ext cx="9428085" cy="220166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3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 Queens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3E3FA-27B2-49AD-9411-EEF0CC99D6B1}"/>
              </a:ext>
            </a:extLst>
          </p:cNvPr>
          <p:cNvSpPr/>
          <p:nvPr/>
        </p:nvSpPr>
        <p:spPr>
          <a:xfrm>
            <a:off x="3098305" y="2423604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15ECF-DFF0-4D27-859D-38B9042F4C79}"/>
              </a:ext>
            </a:extLst>
          </p:cNvPr>
          <p:cNvSpPr/>
          <p:nvPr/>
        </p:nvSpPr>
        <p:spPr>
          <a:xfrm>
            <a:off x="3098305" y="2894120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F15DC-F689-4688-A970-42A89F7674BA}"/>
              </a:ext>
            </a:extLst>
          </p:cNvPr>
          <p:cNvSpPr/>
          <p:nvPr/>
        </p:nvSpPr>
        <p:spPr>
          <a:xfrm>
            <a:off x="3098304" y="3360935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272C5-C344-431D-92CD-464C11450DAF}"/>
              </a:ext>
            </a:extLst>
          </p:cNvPr>
          <p:cNvSpPr/>
          <p:nvPr/>
        </p:nvSpPr>
        <p:spPr>
          <a:xfrm>
            <a:off x="3098303" y="3816756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C23F1C-6B5B-49FA-8162-2ED2B83B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45" y="2955521"/>
            <a:ext cx="189837" cy="3440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E5EF4C5-A40B-493B-902C-F33CE32DCB1E}"/>
              </a:ext>
            </a:extLst>
          </p:cNvPr>
          <p:cNvSpPr/>
          <p:nvPr/>
        </p:nvSpPr>
        <p:spPr>
          <a:xfrm>
            <a:off x="3568822" y="2423604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4F2D98-559A-4843-A08F-7DE7A301C5D2}"/>
              </a:ext>
            </a:extLst>
          </p:cNvPr>
          <p:cNvSpPr/>
          <p:nvPr/>
        </p:nvSpPr>
        <p:spPr>
          <a:xfrm>
            <a:off x="3568822" y="2894120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F1DE12-E8FD-41E6-B635-6111E7900086}"/>
              </a:ext>
            </a:extLst>
          </p:cNvPr>
          <p:cNvSpPr/>
          <p:nvPr/>
        </p:nvSpPr>
        <p:spPr>
          <a:xfrm>
            <a:off x="3568821" y="3360935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EAD52E-E744-439C-A0CB-3719C2893CF5}"/>
              </a:ext>
            </a:extLst>
          </p:cNvPr>
          <p:cNvSpPr/>
          <p:nvPr/>
        </p:nvSpPr>
        <p:spPr>
          <a:xfrm>
            <a:off x="3568820" y="3816756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E4BA00-1B4F-48A2-957A-0EE0DE028902}"/>
              </a:ext>
            </a:extLst>
          </p:cNvPr>
          <p:cNvSpPr/>
          <p:nvPr/>
        </p:nvSpPr>
        <p:spPr>
          <a:xfrm>
            <a:off x="4039338" y="2423601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E0523C-46A5-4EA3-8D6E-4D270A22F59B}"/>
              </a:ext>
            </a:extLst>
          </p:cNvPr>
          <p:cNvSpPr/>
          <p:nvPr/>
        </p:nvSpPr>
        <p:spPr>
          <a:xfrm>
            <a:off x="4039338" y="2894117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C18581-A32E-4789-BD9F-AEEE4CE7A7A9}"/>
              </a:ext>
            </a:extLst>
          </p:cNvPr>
          <p:cNvSpPr/>
          <p:nvPr/>
        </p:nvSpPr>
        <p:spPr>
          <a:xfrm>
            <a:off x="4039337" y="3360932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A293DD-BBAA-439D-ABEC-5735EBE7A0C2}"/>
              </a:ext>
            </a:extLst>
          </p:cNvPr>
          <p:cNvSpPr/>
          <p:nvPr/>
        </p:nvSpPr>
        <p:spPr>
          <a:xfrm>
            <a:off x="4039336" y="3816753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82F20D-62D1-48D5-A22E-8E414EDDBDA9}"/>
              </a:ext>
            </a:extLst>
          </p:cNvPr>
          <p:cNvSpPr/>
          <p:nvPr/>
        </p:nvSpPr>
        <p:spPr>
          <a:xfrm>
            <a:off x="4509855" y="2423601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F3114-CCA7-424F-AAF2-D6DAFF6C87B9}"/>
              </a:ext>
            </a:extLst>
          </p:cNvPr>
          <p:cNvSpPr/>
          <p:nvPr/>
        </p:nvSpPr>
        <p:spPr>
          <a:xfrm>
            <a:off x="4509855" y="2894117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7A1E88-D002-4061-A151-615B3C090058}"/>
              </a:ext>
            </a:extLst>
          </p:cNvPr>
          <p:cNvSpPr/>
          <p:nvPr/>
        </p:nvSpPr>
        <p:spPr>
          <a:xfrm>
            <a:off x="4509854" y="3360932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4320AB-8890-4C76-BB44-EC45FF5B586A}"/>
              </a:ext>
            </a:extLst>
          </p:cNvPr>
          <p:cNvSpPr/>
          <p:nvPr/>
        </p:nvSpPr>
        <p:spPr>
          <a:xfrm>
            <a:off x="4509853" y="3816753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7A60471-B679-409C-900B-05D04591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61" y="2486853"/>
            <a:ext cx="189837" cy="3440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7BAE369-6625-4F17-A1D9-7D72A60B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96" y="2948171"/>
            <a:ext cx="189837" cy="344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EF0472-B894-4E87-87CB-70E9ADB6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676" y="3880005"/>
            <a:ext cx="189837" cy="34401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3857751-B6B4-4A07-A90F-688E5AC90850}"/>
              </a:ext>
            </a:extLst>
          </p:cNvPr>
          <p:cNvSpPr/>
          <p:nvPr/>
        </p:nvSpPr>
        <p:spPr>
          <a:xfrm>
            <a:off x="6741115" y="2423604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3D0F5C-2957-4338-B72A-89CF91C0F763}"/>
              </a:ext>
            </a:extLst>
          </p:cNvPr>
          <p:cNvSpPr/>
          <p:nvPr/>
        </p:nvSpPr>
        <p:spPr>
          <a:xfrm>
            <a:off x="6741115" y="2894120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C08AE3-D985-45BF-A76A-621FB7E2C8E5}"/>
              </a:ext>
            </a:extLst>
          </p:cNvPr>
          <p:cNvSpPr/>
          <p:nvPr/>
        </p:nvSpPr>
        <p:spPr>
          <a:xfrm>
            <a:off x="6741114" y="3360935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105D78-0138-464B-8B38-47E88CE4E86F}"/>
              </a:ext>
            </a:extLst>
          </p:cNvPr>
          <p:cNvSpPr/>
          <p:nvPr/>
        </p:nvSpPr>
        <p:spPr>
          <a:xfrm>
            <a:off x="6741113" y="3816756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905F2C0-D135-400E-904F-2C0E5030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455" y="3402561"/>
            <a:ext cx="189837" cy="3440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AC9D126-D80C-4056-9E56-1F3B7748EE1C}"/>
              </a:ext>
            </a:extLst>
          </p:cNvPr>
          <p:cNvSpPr/>
          <p:nvPr/>
        </p:nvSpPr>
        <p:spPr>
          <a:xfrm>
            <a:off x="7211632" y="2423604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739925-927B-411F-B2D2-59903B3D2569}"/>
              </a:ext>
            </a:extLst>
          </p:cNvPr>
          <p:cNvSpPr/>
          <p:nvPr/>
        </p:nvSpPr>
        <p:spPr>
          <a:xfrm>
            <a:off x="7211632" y="2894120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7EDB18-0F0D-48D0-A8DD-A77A964C9D46}"/>
              </a:ext>
            </a:extLst>
          </p:cNvPr>
          <p:cNvSpPr/>
          <p:nvPr/>
        </p:nvSpPr>
        <p:spPr>
          <a:xfrm>
            <a:off x="7211631" y="3360935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2CB4F9-9923-4483-B3B6-9EE8783870AA}"/>
              </a:ext>
            </a:extLst>
          </p:cNvPr>
          <p:cNvSpPr/>
          <p:nvPr/>
        </p:nvSpPr>
        <p:spPr>
          <a:xfrm>
            <a:off x="7211630" y="3816756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2AB5B9-66BF-466A-A02E-D125244F9CDD}"/>
              </a:ext>
            </a:extLst>
          </p:cNvPr>
          <p:cNvSpPr/>
          <p:nvPr/>
        </p:nvSpPr>
        <p:spPr>
          <a:xfrm>
            <a:off x="7682148" y="2423601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B40976-A81E-4FFC-A320-8005C0B82009}"/>
              </a:ext>
            </a:extLst>
          </p:cNvPr>
          <p:cNvSpPr/>
          <p:nvPr/>
        </p:nvSpPr>
        <p:spPr>
          <a:xfrm>
            <a:off x="7682148" y="2894117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38ACD3-4B0C-431C-9E07-577DF041601E}"/>
              </a:ext>
            </a:extLst>
          </p:cNvPr>
          <p:cNvSpPr/>
          <p:nvPr/>
        </p:nvSpPr>
        <p:spPr>
          <a:xfrm>
            <a:off x="7682147" y="3360932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1884FA-A677-42E1-9C5D-5EE68CFBD11A}"/>
              </a:ext>
            </a:extLst>
          </p:cNvPr>
          <p:cNvSpPr/>
          <p:nvPr/>
        </p:nvSpPr>
        <p:spPr>
          <a:xfrm>
            <a:off x="7682146" y="3816753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831F4A-1B02-437B-BCB1-78E64EBD1DBA}"/>
              </a:ext>
            </a:extLst>
          </p:cNvPr>
          <p:cNvSpPr/>
          <p:nvPr/>
        </p:nvSpPr>
        <p:spPr>
          <a:xfrm>
            <a:off x="8152665" y="2423601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8C583F-B404-4239-9983-56AF615A0B4C}"/>
              </a:ext>
            </a:extLst>
          </p:cNvPr>
          <p:cNvSpPr/>
          <p:nvPr/>
        </p:nvSpPr>
        <p:spPr>
          <a:xfrm>
            <a:off x="8152665" y="2894117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C968EB-DE97-4DBB-B0FE-75727DD7C201}"/>
              </a:ext>
            </a:extLst>
          </p:cNvPr>
          <p:cNvSpPr/>
          <p:nvPr/>
        </p:nvSpPr>
        <p:spPr>
          <a:xfrm>
            <a:off x="8152664" y="3360932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9AAB6E-4E21-4F89-AF9B-5EA8C438EAD0}"/>
              </a:ext>
            </a:extLst>
          </p:cNvPr>
          <p:cNvSpPr/>
          <p:nvPr/>
        </p:nvSpPr>
        <p:spPr>
          <a:xfrm>
            <a:off x="8152663" y="3816753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3C680A0-7B0D-4DE2-8934-DF6D8D30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971" y="2944696"/>
            <a:ext cx="189837" cy="34401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2DFD633-5D24-4EFE-8E70-F2EF0DE72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006" y="2948171"/>
            <a:ext cx="189837" cy="34401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6EB7BA9-9495-44D0-8962-6AB65E11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86" y="2477925"/>
            <a:ext cx="189837" cy="344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5FD82-0F74-4BA5-9E2E-8F3709986512}"/>
              </a:ext>
            </a:extLst>
          </p:cNvPr>
          <p:cNvSpPr txBox="1"/>
          <p:nvPr/>
        </p:nvSpPr>
        <p:spPr>
          <a:xfrm>
            <a:off x="3103191" y="4739386"/>
            <a:ext cx="1877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COLLISIONS: 6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FITNESS:  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478659-6F33-403A-82B0-B8ABD1BF21C3}"/>
              </a:ext>
            </a:extLst>
          </p:cNvPr>
          <p:cNvSpPr txBox="1"/>
          <p:nvPr/>
        </p:nvSpPr>
        <p:spPr>
          <a:xfrm>
            <a:off x="6746001" y="4739386"/>
            <a:ext cx="2007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COLLISIONS: 10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FITNESS:   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EC9D83-B5EB-4CCA-B77E-1B7B22BDD4DB}"/>
                  </a:ext>
                </a:extLst>
              </p:cNvPr>
              <p:cNvSpPr txBox="1"/>
              <p:nvPr/>
            </p:nvSpPr>
            <p:spPr>
              <a:xfrm>
                <a:off x="4416384" y="5200770"/>
                <a:ext cx="375424" cy="611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EC9D83-B5EB-4CCA-B77E-1B7B22BD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84" y="5200770"/>
                <a:ext cx="375424" cy="611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2BA917-FDFC-4A3F-9CB2-EE1A71C1A08C}"/>
                  </a:ext>
                </a:extLst>
              </p:cNvPr>
              <p:cNvSpPr txBox="1"/>
              <p:nvPr/>
            </p:nvSpPr>
            <p:spPr>
              <a:xfrm>
                <a:off x="8092144" y="5200962"/>
                <a:ext cx="5132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2BA917-FDFC-4A3F-9CB2-EE1A71C1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144" y="5200962"/>
                <a:ext cx="51328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8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24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Constructing a good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heuristic function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crucial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2.)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heuristic function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consistent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for every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neighboring 		nodes it is true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c(A,B) + h(B) ≥ h(A)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where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c(A,B)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the 			edge weight between vertex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vertex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IF AN H(x) HEURISTIC FUNCTION IS CONSISTENT THEN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IT IS ADMISSIBLE AS WELL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220861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N Queens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3E3FA-27B2-49AD-9411-EEF0CC99D6B1}"/>
              </a:ext>
            </a:extLst>
          </p:cNvPr>
          <p:cNvSpPr/>
          <p:nvPr/>
        </p:nvSpPr>
        <p:spPr>
          <a:xfrm>
            <a:off x="3098305" y="2423604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15ECF-DFF0-4D27-859D-38B9042F4C79}"/>
              </a:ext>
            </a:extLst>
          </p:cNvPr>
          <p:cNvSpPr/>
          <p:nvPr/>
        </p:nvSpPr>
        <p:spPr>
          <a:xfrm>
            <a:off x="3098305" y="2894120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F15DC-F689-4688-A970-42A89F7674BA}"/>
              </a:ext>
            </a:extLst>
          </p:cNvPr>
          <p:cNvSpPr/>
          <p:nvPr/>
        </p:nvSpPr>
        <p:spPr>
          <a:xfrm>
            <a:off x="3098304" y="3360935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8272C5-C344-431D-92CD-464C11450DAF}"/>
              </a:ext>
            </a:extLst>
          </p:cNvPr>
          <p:cNvSpPr/>
          <p:nvPr/>
        </p:nvSpPr>
        <p:spPr>
          <a:xfrm>
            <a:off x="3098303" y="3816756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C23F1C-6B5B-49FA-8162-2ED2B83B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45" y="2955521"/>
            <a:ext cx="189837" cy="3440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E5EF4C5-A40B-493B-902C-F33CE32DCB1E}"/>
              </a:ext>
            </a:extLst>
          </p:cNvPr>
          <p:cNvSpPr/>
          <p:nvPr/>
        </p:nvSpPr>
        <p:spPr>
          <a:xfrm>
            <a:off x="3568822" y="2423604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4F2D98-559A-4843-A08F-7DE7A301C5D2}"/>
              </a:ext>
            </a:extLst>
          </p:cNvPr>
          <p:cNvSpPr/>
          <p:nvPr/>
        </p:nvSpPr>
        <p:spPr>
          <a:xfrm>
            <a:off x="3568822" y="2894120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F1DE12-E8FD-41E6-B635-6111E7900086}"/>
              </a:ext>
            </a:extLst>
          </p:cNvPr>
          <p:cNvSpPr/>
          <p:nvPr/>
        </p:nvSpPr>
        <p:spPr>
          <a:xfrm>
            <a:off x="3568821" y="3360935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EAD52E-E744-439C-A0CB-3719C2893CF5}"/>
              </a:ext>
            </a:extLst>
          </p:cNvPr>
          <p:cNvSpPr/>
          <p:nvPr/>
        </p:nvSpPr>
        <p:spPr>
          <a:xfrm>
            <a:off x="3568820" y="3816756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E4BA00-1B4F-48A2-957A-0EE0DE028902}"/>
              </a:ext>
            </a:extLst>
          </p:cNvPr>
          <p:cNvSpPr/>
          <p:nvPr/>
        </p:nvSpPr>
        <p:spPr>
          <a:xfrm>
            <a:off x="4039338" y="2423601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E0523C-46A5-4EA3-8D6E-4D270A22F59B}"/>
              </a:ext>
            </a:extLst>
          </p:cNvPr>
          <p:cNvSpPr/>
          <p:nvPr/>
        </p:nvSpPr>
        <p:spPr>
          <a:xfrm>
            <a:off x="4039338" y="2894117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C18581-A32E-4789-BD9F-AEEE4CE7A7A9}"/>
              </a:ext>
            </a:extLst>
          </p:cNvPr>
          <p:cNvSpPr/>
          <p:nvPr/>
        </p:nvSpPr>
        <p:spPr>
          <a:xfrm>
            <a:off x="4039337" y="3360932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A293DD-BBAA-439D-ABEC-5735EBE7A0C2}"/>
              </a:ext>
            </a:extLst>
          </p:cNvPr>
          <p:cNvSpPr/>
          <p:nvPr/>
        </p:nvSpPr>
        <p:spPr>
          <a:xfrm>
            <a:off x="4039336" y="3816753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82F20D-62D1-48D5-A22E-8E414EDDBDA9}"/>
              </a:ext>
            </a:extLst>
          </p:cNvPr>
          <p:cNvSpPr/>
          <p:nvPr/>
        </p:nvSpPr>
        <p:spPr>
          <a:xfrm>
            <a:off x="4509855" y="2423601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F3114-CCA7-424F-AAF2-D6DAFF6C87B9}"/>
              </a:ext>
            </a:extLst>
          </p:cNvPr>
          <p:cNvSpPr/>
          <p:nvPr/>
        </p:nvSpPr>
        <p:spPr>
          <a:xfrm>
            <a:off x="4509855" y="2894117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7A1E88-D002-4061-A151-615B3C090058}"/>
              </a:ext>
            </a:extLst>
          </p:cNvPr>
          <p:cNvSpPr/>
          <p:nvPr/>
        </p:nvSpPr>
        <p:spPr>
          <a:xfrm>
            <a:off x="4509854" y="3360932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4320AB-8890-4C76-BB44-EC45FF5B586A}"/>
              </a:ext>
            </a:extLst>
          </p:cNvPr>
          <p:cNvSpPr/>
          <p:nvPr/>
        </p:nvSpPr>
        <p:spPr>
          <a:xfrm>
            <a:off x="4509853" y="3816753"/>
            <a:ext cx="470519" cy="470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7A60471-B679-409C-900B-05D04591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61" y="2486853"/>
            <a:ext cx="189837" cy="3440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7BAE369-6625-4F17-A1D9-7D72A60B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96" y="2948171"/>
            <a:ext cx="189837" cy="344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EF0472-B894-4E87-87CB-70E9ADB6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676" y="3880005"/>
            <a:ext cx="189837" cy="34401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3857751-B6B4-4A07-A90F-688E5AC90850}"/>
              </a:ext>
            </a:extLst>
          </p:cNvPr>
          <p:cNvSpPr/>
          <p:nvPr/>
        </p:nvSpPr>
        <p:spPr>
          <a:xfrm>
            <a:off x="6741115" y="2423604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3D0F5C-2957-4338-B72A-89CF91C0F763}"/>
              </a:ext>
            </a:extLst>
          </p:cNvPr>
          <p:cNvSpPr/>
          <p:nvPr/>
        </p:nvSpPr>
        <p:spPr>
          <a:xfrm>
            <a:off x="6741115" y="2894120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C08AE3-D985-45BF-A76A-621FB7E2C8E5}"/>
              </a:ext>
            </a:extLst>
          </p:cNvPr>
          <p:cNvSpPr/>
          <p:nvPr/>
        </p:nvSpPr>
        <p:spPr>
          <a:xfrm>
            <a:off x="6741114" y="3360935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105D78-0138-464B-8B38-47E88CE4E86F}"/>
              </a:ext>
            </a:extLst>
          </p:cNvPr>
          <p:cNvSpPr/>
          <p:nvPr/>
        </p:nvSpPr>
        <p:spPr>
          <a:xfrm>
            <a:off x="6741113" y="3816756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C9D126-D80C-4056-9E56-1F3B7748EE1C}"/>
              </a:ext>
            </a:extLst>
          </p:cNvPr>
          <p:cNvSpPr/>
          <p:nvPr/>
        </p:nvSpPr>
        <p:spPr>
          <a:xfrm>
            <a:off x="7211632" y="2423604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739925-927B-411F-B2D2-59903B3D2569}"/>
              </a:ext>
            </a:extLst>
          </p:cNvPr>
          <p:cNvSpPr/>
          <p:nvPr/>
        </p:nvSpPr>
        <p:spPr>
          <a:xfrm>
            <a:off x="7211632" y="2894120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7EDB18-0F0D-48D0-A8DD-A77A964C9D46}"/>
              </a:ext>
            </a:extLst>
          </p:cNvPr>
          <p:cNvSpPr/>
          <p:nvPr/>
        </p:nvSpPr>
        <p:spPr>
          <a:xfrm>
            <a:off x="7211631" y="3360935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2CB4F9-9923-4483-B3B6-9EE8783870AA}"/>
              </a:ext>
            </a:extLst>
          </p:cNvPr>
          <p:cNvSpPr/>
          <p:nvPr/>
        </p:nvSpPr>
        <p:spPr>
          <a:xfrm>
            <a:off x="7211630" y="3816756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2AB5B9-66BF-466A-A02E-D125244F9CDD}"/>
              </a:ext>
            </a:extLst>
          </p:cNvPr>
          <p:cNvSpPr/>
          <p:nvPr/>
        </p:nvSpPr>
        <p:spPr>
          <a:xfrm>
            <a:off x="7682148" y="2423601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B40976-A81E-4FFC-A320-8005C0B82009}"/>
              </a:ext>
            </a:extLst>
          </p:cNvPr>
          <p:cNvSpPr/>
          <p:nvPr/>
        </p:nvSpPr>
        <p:spPr>
          <a:xfrm>
            <a:off x="7682148" y="2894117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38ACD3-4B0C-431C-9E07-577DF041601E}"/>
              </a:ext>
            </a:extLst>
          </p:cNvPr>
          <p:cNvSpPr/>
          <p:nvPr/>
        </p:nvSpPr>
        <p:spPr>
          <a:xfrm>
            <a:off x="7682147" y="3360932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1884FA-A677-42E1-9C5D-5EE68CFBD11A}"/>
              </a:ext>
            </a:extLst>
          </p:cNvPr>
          <p:cNvSpPr/>
          <p:nvPr/>
        </p:nvSpPr>
        <p:spPr>
          <a:xfrm>
            <a:off x="7682146" y="3816753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831F4A-1B02-437B-BCB1-78E64EBD1DBA}"/>
              </a:ext>
            </a:extLst>
          </p:cNvPr>
          <p:cNvSpPr/>
          <p:nvPr/>
        </p:nvSpPr>
        <p:spPr>
          <a:xfrm>
            <a:off x="8152665" y="2423601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8C583F-B404-4239-9983-56AF615A0B4C}"/>
              </a:ext>
            </a:extLst>
          </p:cNvPr>
          <p:cNvSpPr/>
          <p:nvPr/>
        </p:nvSpPr>
        <p:spPr>
          <a:xfrm>
            <a:off x="8152665" y="2894117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C968EB-DE97-4DBB-B0FE-75727DD7C201}"/>
              </a:ext>
            </a:extLst>
          </p:cNvPr>
          <p:cNvSpPr/>
          <p:nvPr/>
        </p:nvSpPr>
        <p:spPr>
          <a:xfrm>
            <a:off x="8152664" y="3360932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9AAB6E-4E21-4F89-AF9B-5EA8C438EAD0}"/>
              </a:ext>
            </a:extLst>
          </p:cNvPr>
          <p:cNvSpPr/>
          <p:nvPr/>
        </p:nvSpPr>
        <p:spPr>
          <a:xfrm>
            <a:off x="8152663" y="3816753"/>
            <a:ext cx="470519" cy="470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5FD82-0F74-4BA5-9E2E-8F3709986512}"/>
              </a:ext>
            </a:extLst>
          </p:cNvPr>
          <p:cNvSpPr txBox="1"/>
          <p:nvPr/>
        </p:nvSpPr>
        <p:spPr>
          <a:xfrm>
            <a:off x="3103191" y="4739386"/>
            <a:ext cx="1877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COLLISIONS: 6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FITNESS:  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478659-6F33-403A-82B0-B8ABD1BF21C3}"/>
              </a:ext>
            </a:extLst>
          </p:cNvPr>
          <p:cNvSpPr txBox="1"/>
          <p:nvPr/>
        </p:nvSpPr>
        <p:spPr>
          <a:xfrm>
            <a:off x="6746001" y="4739386"/>
            <a:ext cx="2007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# COLLISIONS: 10</a:t>
            </a:r>
          </a:p>
          <a:p>
            <a:pPr algn="ctr"/>
            <a:endParaRPr lang="hu-HU" sz="2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FITNESS:   </a:t>
            </a:r>
            <a:endParaRPr lang="en-GB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EC9D83-B5EB-4CCA-B77E-1B7B22BDD4DB}"/>
                  </a:ext>
                </a:extLst>
              </p:cNvPr>
              <p:cNvSpPr txBox="1"/>
              <p:nvPr/>
            </p:nvSpPr>
            <p:spPr>
              <a:xfrm>
                <a:off x="4416384" y="5200770"/>
                <a:ext cx="375424" cy="611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EC9D83-B5EB-4CCA-B77E-1B7B22BD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84" y="5200770"/>
                <a:ext cx="375424" cy="611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2BA917-FDFC-4A3F-9CB2-EE1A71C1A08C}"/>
                  </a:ext>
                </a:extLst>
              </p:cNvPr>
              <p:cNvSpPr txBox="1"/>
              <p:nvPr/>
            </p:nvSpPr>
            <p:spPr>
              <a:xfrm>
                <a:off x="8092144" y="5200962"/>
                <a:ext cx="5132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2BA917-FDFC-4A3F-9CB2-EE1A71C1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144" y="5200962"/>
                <a:ext cx="51328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39B0303-9FAA-4318-95A2-753DAF60B194}"/>
              </a:ext>
            </a:extLst>
          </p:cNvPr>
          <p:cNvSpPr/>
          <p:nvPr/>
        </p:nvSpPr>
        <p:spPr>
          <a:xfrm>
            <a:off x="2364422" y="1667350"/>
            <a:ext cx="3231472" cy="3231472"/>
          </a:xfrm>
          <a:prstGeom prst="ellipse">
            <a:avLst/>
          </a:prstGeom>
          <a:noFill/>
          <a:ln w="984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A4A9D-5CBE-4FBA-9546-B6386060F85B}"/>
              </a:ext>
            </a:extLst>
          </p:cNvPr>
          <p:cNvSpPr txBox="1"/>
          <p:nvPr/>
        </p:nvSpPr>
        <p:spPr>
          <a:xfrm>
            <a:off x="5324041" y="1043955"/>
            <a:ext cx="3114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this state is better</a:t>
            </a:r>
            <a:r>
              <a:rPr lang="hu-HU" i="1" dirty="0"/>
              <a:t> because</a:t>
            </a:r>
          </a:p>
          <a:p>
            <a:pPr algn="ctr"/>
            <a:r>
              <a:rPr lang="hu-HU" i="1" dirty="0"/>
              <a:t>it has a </a:t>
            </a:r>
            <a:r>
              <a:rPr lang="hu-HU" b="1" i="1" dirty="0"/>
              <a:t>higher fitness</a:t>
            </a:r>
            <a:r>
              <a:rPr lang="hu-HU" i="1" dirty="0"/>
              <a:t> value</a:t>
            </a:r>
          </a:p>
          <a:p>
            <a:pPr algn="ctr"/>
            <a:r>
              <a:rPr lang="hu-HU" i="1" dirty="0"/>
              <a:t>(so genetic algorithm prefer </a:t>
            </a:r>
          </a:p>
          <a:p>
            <a:pPr algn="ctr"/>
            <a:r>
              <a:rPr lang="hu-HU" i="1" dirty="0"/>
              <a:t>this state during the iterations)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58CF-42F5-4537-A15F-A598FA362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579" y="2486853"/>
            <a:ext cx="181651" cy="33778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F2C2A29-1098-4DD6-8092-8259872DC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096" y="2954396"/>
            <a:ext cx="181651" cy="33778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077D34E-E65B-472E-B41E-41F034176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063" y="2945297"/>
            <a:ext cx="181651" cy="3377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2603A70-CEBF-4920-ADDF-78928F581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335" y="3429000"/>
            <a:ext cx="181651" cy="3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8510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Knapsack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Pro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77865335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combinatorial optimization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related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set of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usually numbered from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these item has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mass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 value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the number of each item to include in a collection so that the total weight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less than or equal to a given limit and the total value is as large as possible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often arises in resource allocation where there are financial constraints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648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C7CCC-777F-4012-9A13-E637647C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77" y="1916482"/>
            <a:ext cx="4612245" cy="39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420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knapsack problem has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course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nding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least wasteful way to cut raw materials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 investments and portfolios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assets for asset-backed securitization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onstruction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scoring of tests in which the test-takers have a choice as to which questions they answer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712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C3D1CC9E-3642-4155-B19E-6E899919F452}"/>
              </a:ext>
            </a:extLst>
          </p:cNvPr>
          <p:cNvSpPr/>
          <p:nvPr/>
        </p:nvSpPr>
        <p:spPr>
          <a:xfrm>
            <a:off x="5297009" y="3042646"/>
            <a:ext cx="1939057" cy="772707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A8D83-E377-4477-8920-F47959D317FF}"/>
              </a:ext>
            </a:extLst>
          </p:cNvPr>
          <p:cNvSpPr txBox="1"/>
          <p:nvPr/>
        </p:nvSpPr>
        <p:spPr>
          <a:xfrm>
            <a:off x="1340528" y="3000950"/>
            <a:ext cx="3185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DIVISIBLE KNAPSACK PROBLEM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can take fractions of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items – fast algorithm)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E581D-B02E-4D5D-8599-3B80C34A1C5F}"/>
              </a:ext>
            </a:extLst>
          </p:cNvPr>
          <p:cNvSpPr txBox="1"/>
          <p:nvPr/>
        </p:nvSpPr>
        <p:spPr>
          <a:xfrm>
            <a:off x="7817714" y="2973318"/>
            <a:ext cx="335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0-1 KNAPSACK PROBLEM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(either we take a given item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do not take – complex solution)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4001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Divisible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can take fractions of the given items then the greedy approach can be used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the items according to their values - can be done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with the item that is the most valuable and take as much as possible – starting with highest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try with the next item from our sorted list – we make a linear search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running time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 + O(N) = O(NlogN)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can solve the divisible knapsack problem quite fast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7573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we are not able to take fractions - we have to decide whether to take an item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x=1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or not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x=0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greedy algorithm will not provide the optimal result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would be to sort by cost per unit weight and include from highest on down until knapsack is full but again not a good solution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possible solutions are there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items?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approach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exponential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4315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olves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larger problem by relating it to overlapping subproblems and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solves the subproblems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works through the exponential set of solutions, but does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examine them all explicitly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tores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intermediate results so that they are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recomputed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this is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memoization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olution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original problem is easily computed from the solutions to the subproblems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8534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6519610" y="5406182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360838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82B1D5-5570-4176-A0F5-E6773F049FFD}"/>
              </a:ext>
            </a:extLst>
          </p:cNvPr>
          <p:cNvCxnSpPr/>
          <p:nvPr/>
        </p:nvCxnSpPr>
        <p:spPr>
          <a:xfrm>
            <a:off x="6994651" y="5128081"/>
            <a:ext cx="2768958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6F7E0-60AE-49BD-9168-4494F31C395F}"/>
              </a:ext>
            </a:extLst>
          </p:cNvPr>
          <p:cNvCxnSpPr/>
          <p:nvPr/>
        </p:nvCxnSpPr>
        <p:spPr>
          <a:xfrm flipV="1">
            <a:off x="9730657" y="3247765"/>
            <a:ext cx="0" cy="188031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2EB89-0B13-4468-9E25-F6FDD982883C}"/>
              </a:ext>
            </a:extLst>
          </p:cNvPr>
          <p:cNvCxnSpPr/>
          <p:nvPr/>
        </p:nvCxnSpPr>
        <p:spPr>
          <a:xfrm flipV="1">
            <a:off x="6994651" y="3247765"/>
            <a:ext cx="2768958" cy="1880316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E01314-FAAB-452C-8AD0-A7E114FB1E5B}"/>
              </a:ext>
            </a:extLst>
          </p:cNvPr>
          <p:cNvCxnSpPr/>
          <p:nvPr/>
        </p:nvCxnSpPr>
        <p:spPr>
          <a:xfrm>
            <a:off x="1635754" y="5128081"/>
            <a:ext cx="2768958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6DB6E-E784-4F15-AB16-51DA23791E76}"/>
              </a:ext>
            </a:extLst>
          </p:cNvPr>
          <p:cNvCxnSpPr/>
          <p:nvPr/>
        </p:nvCxnSpPr>
        <p:spPr>
          <a:xfrm flipV="1">
            <a:off x="4373682" y="3247765"/>
            <a:ext cx="0" cy="1880316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1F7675-83BE-41FA-98DC-4153185B4538}"/>
              </a:ext>
            </a:extLst>
          </p:cNvPr>
          <p:cNvSpPr txBox="1"/>
          <p:nvPr/>
        </p:nvSpPr>
        <p:spPr>
          <a:xfrm>
            <a:off x="1789768" y="5200991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„Manhattan-distance”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B417A-E5F5-4503-8252-9349BF8CA842}"/>
              </a:ext>
            </a:extLst>
          </p:cNvPr>
          <p:cNvSpPr txBox="1"/>
          <p:nvPr/>
        </p:nvSpPr>
        <p:spPr>
          <a:xfrm>
            <a:off x="7446766" y="52036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„Euclidean-distance”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20CEFE-E9CB-4853-9275-5BEA59751C9E}"/>
              </a:ext>
            </a:extLst>
          </p:cNvPr>
          <p:cNvSpPr/>
          <p:nvPr/>
        </p:nvSpPr>
        <p:spPr>
          <a:xfrm>
            <a:off x="1473194" y="4965521"/>
            <a:ext cx="325120" cy="3251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3DB724-ADB9-4933-96BE-D53527E713E5}"/>
              </a:ext>
            </a:extLst>
          </p:cNvPr>
          <p:cNvSpPr/>
          <p:nvPr/>
        </p:nvSpPr>
        <p:spPr>
          <a:xfrm>
            <a:off x="4211122" y="3118130"/>
            <a:ext cx="325120" cy="3251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100184-F39D-432F-A0D7-20D50B8B3575}"/>
              </a:ext>
            </a:extLst>
          </p:cNvPr>
          <p:cNvSpPr/>
          <p:nvPr/>
        </p:nvSpPr>
        <p:spPr>
          <a:xfrm>
            <a:off x="6830169" y="4965521"/>
            <a:ext cx="325120" cy="3251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4163AE-39A2-4D15-BAB9-F720F9C851AF}"/>
              </a:ext>
            </a:extLst>
          </p:cNvPr>
          <p:cNvSpPr/>
          <p:nvPr/>
        </p:nvSpPr>
        <p:spPr>
          <a:xfrm>
            <a:off x="9568097" y="3118130"/>
            <a:ext cx="325120" cy="3251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32953C-4EED-4095-B1B4-D582A8E7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70" y="1891449"/>
            <a:ext cx="2898547" cy="9682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68BD1E-1504-44A7-B3E7-DED5344B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86" y="1958084"/>
            <a:ext cx="2649294" cy="8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4739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3234769" y="3737585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317582316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3225252" y="3739049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3225252" y="2913683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162768935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6519610" y="5406182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185468477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3225252" y="3714642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3225252" y="2906797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148853544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6519610" y="5406182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338679917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3234130" y="3732147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6519610" y="5406182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130658319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1AB28-5EA7-4AA5-BB02-9AF353AB67E6}"/>
              </a:ext>
            </a:extLst>
          </p:cNvPr>
          <p:cNvSpPr txBox="1"/>
          <p:nvPr/>
        </p:nvSpPr>
        <p:spPr>
          <a:xfrm>
            <a:off x="3657598" y="1651989"/>
            <a:ext cx="52995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whether we take item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not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accordingly)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value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weight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maximum capacity of knapsack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EFC655-6A09-469E-9DE6-E623E2F85678}"/>
              </a:ext>
            </a:extLst>
          </p:cNvPr>
          <p:cNvSpPr txBox="1"/>
          <p:nvPr/>
        </p:nvSpPr>
        <p:spPr>
          <a:xfrm>
            <a:off x="2718484" y="3835015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-------------------------------------------------------------------------------------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4C413-EEB1-424C-8B8A-1A2B2D3D924C}"/>
                  </a:ext>
                </a:extLst>
              </p:cNvPr>
              <p:cNvSpPr txBox="1"/>
              <p:nvPr/>
            </p:nvSpPr>
            <p:spPr>
              <a:xfrm>
                <a:off x="4210844" y="4557210"/>
                <a:ext cx="122411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∗ 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4C413-EEB1-424C-8B8A-1A2B2D3D9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44" y="4557210"/>
                <a:ext cx="1224118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39FF6A6-706D-4CF3-826F-E8056E9F3DD0}"/>
              </a:ext>
            </a:extLst>
          </p:cNvPr>
          <p:cNvSpPr txBox="1"/>
          <p:nvPr/>
        </p:nvSpPr>
        <p:spPr>
          <a:xfrm>
            <a:off x="2994034" y="480817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F85509-3C80-4113-9A09-73746471FC4D}"/>
              </a:ext>
            </a:extLst>
          </p:cNvPr>
          <p:cNvSpPr txBox="1"/>
          <p:nvPr/>
        </p:nvSpPr>
        <p:spPr>
          <a:xfrm>
            <a:off x="4719611" y="4952861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B5113D-7EC2-4427-9179-5A3D2E527B59}"/>
              </a:ext>
            </a:extLst>
          </p:cNvPr>
          <p:cNvSpPr txBox="1"/>
          <p:nvPr/>
        </p:nvSpPr>
        <p:spPr>
          <a:xfrm>
            <a:off x="5229429" y="4970352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44B18-7930-4D7C-A357-533C188C8AC7}"/>
              </a:ext>
            </a:extLst>
          </p:cNvPr>
          <p:cNvSpPr txBox="1"/>
          <p:nvPr/>
        </p:nvSpPr>
        <p:spPr>
          <a:xfrm>
            <a:off x="5634680" y="4808176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subject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313588-0895-4103-A404-1F35FA03D39D}"/>
                  </a:ext>
                </a:extLst>
              </p:cNvPr>
              <p:cNvSpPr txBox="1"/>
              <p:nvPr/>
            </p:nvSpPr>
            <p:spPr>
              <a:xfrm>
                <a:off x="7125136" y="4517229"/>
                <a:ext cx="1827552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∗ 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&lt;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313588-0895-4103-A404-1F35FA03D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36" y="4517229"/>
                <a:ext cx="1827552" cy="876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00F7CD0-2541-4397-946F-51F5639C4CBB}"/>
              </a:ext>
            </a:extLst>
          </p:cNvPr>
          <p:cNvSpPr txBox="1"/>
          <p:nvPr/>
        </p:nvSpPr>
        <p:spPr>
          <a:xfrm>
            <a:off x="7672452" y="4934161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7DDE1-9CC5-47CC-8740-A1F32A20872B}"/>
              </a:ext>
            </a:extLst>
          </p:cNvPr>
          <p:cNvSpPr txBox="1"/>
          <p:nvPr/>
        </p:nvSpPr>
        <p:spPr>
          <a:xfrm>
            <a:off x="8182270" y="4951652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C34AE5-4087-46DD-AFEB-F8809E5AD54F}"/>
              </a:ext>
            </a:extLst>
          </p:cNvPr>
          <p:cNvCxnSpPr/>
          <p:nvPr/>
        </p:nvCxnSpPr>
        <p:spPr>
          <a:xfrm>
            <a:off x="8418456" y="5091287"/>
            <a:ext cx="13241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2869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define subproblems: 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so we have to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decisions whether to take the item with given index or not</a:t>
            </a:r>
          </a:p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subproblems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solution considering every possible combination of remaining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items and remaining weight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][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to the subproblem corresponding to the first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and available weight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][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maximum cost of items that fit inside a knapsack of size (weight)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choosing from the first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decide whether to take the item or not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524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08E5E-46F5-469C-9AE1-6272E7AE0963}"/>
              </a:ext>
            </a:extLst>
          </p:cNvPr>
          <p:cNvSpPr txBox="1"/>
          <p:nvPr/>
        </p:nvSpPr>
        <p:spPr>
          <a:xfrm>
            <a:off x="1690064" y="1775534"/>
            <a:ext cx="96637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consider all subsets of the items – there may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cases: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given item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solution (optimal subset)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given item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included 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maximum value (solution) can be reduced to smaller and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smaller subproblems – and these subproblems overlap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 is not included which means that the max value is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obtained by the previous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(and M total weights)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 is included – max value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plus the values obtained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by the previous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(and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M-w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total weights)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1832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A59E9-DCE2-48A4-85DF-9F2358ADA1EE}"/>
              </a:ext>
            </a:extLst>
          </p:cNvPr>
          <p:cNvSpPr txBox="1"/>
          <p:nvPr/>
        </p:nvSpPr>
        <p:spPr>
          <a:xfrm>
            <a:off x="2393433" y="1958152"/>
            <a:ext cx="723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</a:rPr>
              <a:t>S[i][w]          =          Math.max(       S[i-1][w]          ;          v</a:t>
            </a:r>
            <a:r>
              <a:rPr lang="hu-HU" b="1" baseline="-25000" dirty="0">
                <a:solidFill>
                  <a:srgbClr val="92D050"/>
                </a:solidFill>
              </a:rPr>
              <a:t>i</a:t>
            </a:r>
            <a:r>
              <a:rPr lang="hu-HU" b="1" dirty="0">
                <a:solidFill>
                  <a:srgbClr val="92D050"/>
                </a:solidFill>
              </a:rPr>
              <a:t> + S[i-1][w-w</a:t>
            </a:r>
            <a:r>
              <a:rPr lang="hu-HU" b="1" baseline="-25000" dirty="0">
                <a:solidFill>
                  <a:srgbClr val="92D050"/>
                </a:solidFill>
              </a:rPr>
              <a:t>i</a:t>
            </a:r>
            <a:r>
              <a:rPr lang="hu-HU" b="1" dirty="0">
                <a:solidFill>
                  <a:srgbClr val="92D050"/>
                </a:solidFill>
              </a:rPr>
              <a:t>]       )</a:t>
            </a:r>
          </a:p>
          <a:p>
            <a:endParaRPr lang="hu-H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A044E-BFA0-46BA-9FC4-380630659629}"/>
              </a:ext>
            </a:extLst>
          </p:cNvPr>
          <p:cNvSpPr txBox="1"/>
          <p:nvPr/>
        </p:nvSpPr>
        <p:spPr>
          <a:xfrm>
            <a:off x="5462734" y="2479725"/>
            <a:ext cx="127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take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F0E3D-020D-4D43-B455-0980DB922A09}"/>
              </a:ext>
            </a:extLst>
          </p:cNvPr>
          <p:cNvSpPr txBox="1"/>
          <p:nvPr/>
        </p:nvSpPr>
        <p:spPr>
          <a:xfrm>
            <a:off x="7825472" y="2479725"/>
            <a:ext cx="100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take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B79EB-E11D-4A67-AD44-4F0EBB6A5577}"/>
              </a:ext>
            </a:extLst>
          </p:cNvPr>
          <p:cNvSpPr txBox="1"/>
          <p:nvPr/>
        </p:nvSpPr>
        <p:spPr>
          <a:xfrm>
            <a:off x="3115080" y="3803451"/>
            <a:ext cx="62696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use this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S[][]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two-dimensional array (list)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only considering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S[i-1][w-w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can fit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&gt; w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not room for it: the answer is just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S[i-1][w]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!!!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2EBC3-D04C-45FC-BE75-EB9C478C6D69}"/>
              </a:ext>
            </a:extLst>
          </p:cNvPr>
          <p:cNvSpPr txBox="1"/>
          <p:nvPr/>
        </p:nvSpPr>
        <p:spPr>
          <a:xfrm>
            <a:off x="1173328" y="2410282"/>
            <a:ext cx="3358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maximum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fit inside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knapsack of weight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choosing from the first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1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BBCBA7-F5F3-437F-ADFD-4A8A3AE429D4}"/>
              </a:ext>
            </a:extLst>
          </p:cNvPr>
          <p:cNvSpPr/>
          <p:nvPr/>
        </p:nvSpPr>
        <p:spPr>
          <a:xfrm>
            <a:off x="2353365" y="2039221"/>
            <a:ext cx="3677055" cy="42728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FE4CE-090D-4BD4-A906-D0F6D1854DF6}"/>
              </a:ext>
            </a:extLst>
          </p:cNvPr>
          <p:cNvSpPr txBox="1"/>
          <p:nvPr/>
        </p:nvSpPr>
        <p:spPr>
          <a:xfrm>
            <a:off x="2479502" y="2380983"/>
            <a:ext cx="34247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 DISTANCE</a:t>
            </a:r>
          </a:p>
          <a:p>
            <a:pPr algn="ctr"/>
            <a:endParaRPr lang="hu-HU" sz="1600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sum of the vertical 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horizontal differences of the points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calculate this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heuristic function quite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not admissible – it has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tendency 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overestimate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distance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B51A60-CC4C-4901-87BE-BAF7FABFF98D}"/>
              </a:ext>
            </a:extLst>
          </p:cNvPr>
          <p:cNvSpPr/>
          <p:nvPr/>
        </p:nvSpPr>
        <p:spPr>
          <a:xfrm>
            <a:off x="6475947" y="2039221"/>
            <a:ext cx="3677055" cy="42728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B9A29-2AF9-46FC-BD8B-190B478542E9}"/>
              </a:ext>
            </a:extLst>
          </p:cNvPr>
          <p:cNvSpPr txBox="1"/>
          <p:nvPr/>
        </p:nvSpPr>
        <p:spPr>
          <a:xfrm>
            <a:off x="6572304" y="2380983"/>
            <a:ext cx="348435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 DISTANCE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yields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exact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two points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always efficient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root operation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admissible as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heuristic function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2950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of Knapsack: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O(nM)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it is not polynomial – it is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pseudo-polynomial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umeric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runs in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pseudo-polynomial time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if its running time is polynomial in the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 value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of the input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is exponential in the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of the input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number of bits required to represent it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2315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Advantages and Limitations of Genetic Algorithms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319800168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Genetic Algorithms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A436C-9175-44A2-8B48-AEF8A7117D51}"/>
              </a:ext>
            </a:extLst>
          </p:cNvPr>
          <p:cNvCxnSpPr/>
          <p:nvPr/>
        </p:nvCxnSpPr>
        <p:spPr>
          <a:xfrm flipV="1">
            <a:off x="1241689" y="2974031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058C6-6689-48F4-B88F-7DAE5B866956}"/>
              </a:ext>
            </a:extLst>
          </p:cNvPr>
          <p:cNvCxnSpPr>
            <a:cxnSpLocks/>
          </p:cNvCxnSpPr>
          <p:nvPr/>
        </p:nvCxnSpPr>
        <p:spPr>
          <a:xfrm>
            <a:off x="932596" y="5318438"/>
            <a:ext cx="556585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">
            <a:extLst>
              <a:ext uri="{FF2B5EF4-FFF2-40B4-BE49-F238E27FC236}">
                <a16:creationId xmlns:a16="http://schemas.microsoft.com/office/drawing/2014/main" id="{EF8688CA-EFCD-4E48-91F9-CFC0BC6A9842}"/>
              </a:ext>
            </a:extLst>
          </p:cNvPr>
          <p:cNvSpPr/>
          <p:nvPr/>
        </p:nvSpPr>
        <p:spPr>
          <a:xfrm>
            <a:off x="1491324" y="2874262"/>
            <a:ext cx="4824132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A33A-E53B-4A56-A276-1E81EA6B6569}"/>
              </a:ext>
            </a:extLst>
          </p:cNvPr>
          <p:cNvSpPr txBox="1"/>
          <p:nvPr/>
        </p:nvSpPr>
        <p:spPr>
          <a:xfrm>
            <a:off x="959481" y="241694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5608-BF04-44BA-83DC-B6869A9686F7}"/>
              </a:ext>
            </a:extLst>
          </p:cNvPr>
          <p:cNvSpPr txBox="1"/>
          <p:nvPr/>
        </p:nvSpPr>
        <p:spPr>
          <a:xfrm>
            <a:off x="6532600" y="506984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2408A-7632-414B-BD90-2609EF32599A}"/>
              </a:ext>
            </a:extLst>
          </p:cNvPr>
          <p:cNvSpPr txBox="1"/>
          <p:nvPr/>
        </p:nvSpPr>
        <p:spPr>
          <a:xfrm>
            <a:off x="6801785" y="2286647"/>
            <a:ext cx="45843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gradient-based approaches are prone to </a:t>
            </a:r>
          </a:p>
          <a:p>
            <a:pPr algn="ctr"/>
            <a:r>
              <a:rPr lang="en-GB" sz="2000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getting stuck in a local maximum </a:t>
            </a:r>
            <a:r>
              <a:rPr lang="en-GB" sz="200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</a:t>
            </a:r>
          </a:p>
          <a:p>
            <a:pPr algn="ctr"/>
            <a:r>
              <a:rPr lang="en-GB" sz="200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finding the global one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GENETIC ALGOITHMS ARE LESS SENSITIVE</a:t>
            </a:r>
            <a:b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THIS PHENOMENON 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maintain the diversity of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population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premature convergence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6341AD-FFBB-4E9F-B98C-458DD500DA1E}"/>
              </a:ext>
            </a:extLst>
          </p:cNvPr>
          <p:cNvSpPr/>
          <p:nvPr/>
        </p:nvSpPr>
        <p:spPr>
          <a:xfrm>
            <a:off x="3819373" y="4655820"/>
            <a:ext cx="169154" cy="1691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B13326-25D7-4865-A1E1-33B146AB02B9}"/>
              </a:ext>
            </a:extLst>
          </p:cNvPr>
          <p:cNvSpPr/>
          <p:nvPr/>
        </p:nvSpPr>
        <p:spPr>
          <a:xfrm>
            <a:off x="2783053" y="4129481"/>
            <a:ext cx="169154" cy="169154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92247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Advantages of 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need to understand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mathematical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for the given problems (we just need to implement the fitness function and the problem represenation)</a:t>
            </a:r>
          </a:p>
        </p:txBody>
      </p:sp>
    </p:spTree>
    <p:extLst>
      <p:ext uri="{BB962C8B-B14F-4D97-AF65-F5344CB8AC3E}">
        <p14:creationId xmlns:p14="http://schemas.microsoft.com/office/powerpoint/2010/main" val="10329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Advantages of 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need to understand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mathematical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for the given problems (we just need to implement the fitness function and the problem represenation)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genetic algorithms are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resilient to noise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thanks to the repetitive operation of re</a:t>
            </a:r>
            <a:r>
              <a:rPr lang="hu-HU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assembling</a:t>
            </a:r>
            <a:r>
              <a:rPr lang="hu-HU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re</a:t>
            </a:r>
            <a:r>
              <a:rPr lang="hu-HU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evaluating the individuals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82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Advantages of 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need to understand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mathematical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for the given problems (we just need to implement the fitness function and the problem represenation)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genetic algorithms are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resilient to noise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thanks to the repetitive operation of re</a:t>
            </a:r>
            <a:r>
              <a:rPr lang="hu-HU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assembling</a:t>
            </a:r>
            <a:r>
              <a:rPr lang="hu-HU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re</a:t>
            </a:r>
            <a:r>
              <a:rPr lang="hu-HU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0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evaluating the individuals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1D4BC7-EF7A-4C81-A814-E4D35244BB4D}"/>
              </a:ext>
            </a:extLst>
          </p:cNvPr>
          <p:cNvSpPr/>
          <p:nvPr/>
        </p:nvSpPr>
        <p:spPr>
          <a:xfrm>
            <a:off x="4153269" y="5167311"/>
            <a:ext cx="7492753" cy="13255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 is calculated independently for each individual – we can execute most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in parallel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Limitations of 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suitable representation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problem (and designing the fitness function) is not always an easy task</a:t>
            </a:r>
          </a:p>
        </p:txBody>
      </p:sp>
    </p:spTree>
    <p:extLst>
      <p:ext uri="{BB962C8B-B14F-4D97-AF65-F5344CB8AC3E}">
        <p14:creationId xmlns:p14="http://schemas.microsoft.com/office/powerpoint/2010/main" val="16583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Limitations of 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suitable representation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problem (and designing the fitness function) is not always an easy task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parameters for the algorithm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tune such as population size, corssover rate, mutation rate etc.</a:t>
            </a:r>
          </a:p>
        </p:txBody>
      </p:sp>
    </p:spTree>
    <p:extLst>
      <p:ext uri="{BB962C8B-B14F-4D97-AF65-F5344CB8AC3E}">
        <p14:creationId xmlns:p14="http://schemas.microsoft.com/office/powerpoint/2010/main" val="13248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Limitations of 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suitable representation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problem (and designing the fitness function) is not always an easy task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parameters for the algorithm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tune such as population size, corssover rate, mutation rate etc.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1D4BC7-EF7A-4C81-A814-E4D35244BB4D}"/>
              </a:ext>
            </a:extLst>
          </p:cNvPr>
          <p:cNvSpPr/>
          <p:nvPr/>
        </p:nvSpPr>
        <p:spPr>
          <a:xfrm>
            <a:off x="4153269" y="5167311"/>
            <a:ext cx="7492753" cy="1325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a single individual (because of the high fitness)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takes over the entire population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lead to the genetic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getting prematurely stuck in a local maximum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Swarm Intelligence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36777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93DBD4-2EC5-4D98-BBF3-50793AC0AA9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7350770" y="2776646"/>
            <a:ext cx="1546818" cy="6948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8B93A480-93F4-4161-9295-8D0EC702CA60}"/>
              </a:ext>
            </a:extLst>
          </p:cNvPr>
          <p:cNvSpPr/>
          <p:nvPr/>
        </p:nvSpPr>
        <p:spPr>
          <a:xfrm>
            <a:off x="4673359" y="2011785"/>
            <a:ext cx="751562" cy="7515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A79C9320-7421-4958-8641-821D35587E4C}"/>
              </a:ext>
            </a:extLst>
          </p:cNvPr>
          <p:cNvSpPr/>
          <p:nvPr/>
        </p:nvSpPr>
        <p:spPr>
          <a:xfrm>
            <a:off x="2612761" y="5204680"/>
            <a:ext cx="751562" cy="7515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490C663F-9039-4109-B0EC-92D7B95ED3C3}"/>
              </a:ext>
            </a:extLst>
          </p:cNvPr>
          <p:cNvSpPr/>
          <p:nvPr/>
        </p:nvSpPr>
        <p:spPr>
          <a:xfrm>
            <a:off x="8458817" y="4786230"/>
            <a:ext cx="751562" cy="7515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A4557697-4F26-4D83-A331-40D61C9E0770}"/>
              </a:ext>
            </a:extLst>
          </p:cNvPr>
          <p:cNvSpPr/>
          <p:nvPr/>
        </p:nvSpPr>
        <p:spPr>
          <a:xfrm>
            <a:off x="5856538" y="4579172"/>
            <a:ext cx="751562" cy="7515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B33B9446-4FFA-43AF-AEB1-850DC5E9CD23}"/>
              </a:ext>
            </a:extLst>
          </p:cNvPr>
          <p:cNvSpPr/>
          <p:nvPr/>
        </p:nvSpPr>
        <p:spPr>
          <a:xfrm>
            <a:off x="6761014" y="3184178"/>
            <a:ext cx="751562" cy="7515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C9BAB39A-2D35-4FFA-993F-20859FE9504E}"/>
              </a:ext>
            </a:extLst>
          </p:cNvPr>
          <p:cNvSpPr/>
          <p:nvPr/>
        </p:nvSpPr>
        <p:spPr>
          <a:xfrm>
            <a:off x="8787524" y="2135148"/>
            <a:ext cx="751562" cy="7515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4" name="Ellipszis 10">
            <a:extLst>
              <a:ext uri="{FF2B5EF4-FFF2-40B4-BE49-F238E27FC236}">
                <a16:creationId xmlns:a16="http://schemas.microsoft.com/office/drawing/2014/main" id="{31FA3C44-C36B-4D93-A052-F16428F0001F}"/>
              </a:ext>
            </a:extLst>
          </p:cNvPr>
          <p:cNvSpPr/>
          <p:nvPr/>
        </p:nvSpPr>
        <p:spPr>
          <a:xfrm>
            <a:off x="2882010" y="3538649"/>
            <a:ext cx="751562" cy="7515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7440A2-3919-41A1-B9EF-E5C1C1D7D70A}"/>
              </a:ext>
            </a:extLst>
          </p:cNvPr>
          <p:cNvCxnSpPr>
            <a:cxnSpLocks/>
          </p:cNvCxnSpPr>
          <p:nvPr/>
        </p:nvCxnSpPr>
        <p:spPr>
          <a:xfrm flipV="1">
            <a:off x="3051960" y="4290211"/>
            <a:ext cx="128666" cy="914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27322-DCCA-4E54-9C0E-27ED0DBE46B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50576" y="4954953"/>
            <a:ext cx="2505962" cy="4946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24B170-7FFC-4490-816E-CFBB9BC12705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424921" y="2387566"/>
            <a:ext cx="3362603" cy="1233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A96A57-EEFE-4E44-B769-09A2A1CD5C6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309484" y="3825676"/>
            <a:ext cx="561594" cy="75349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892AF0-DD73-4664-8050-ABA9060D7468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6608100" y="4954953"/>
            <a:ext cx="1850717" cy="2070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A842F0-4762-46D0-8F89-946DD750FEE4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 flipH="1">
            <a:off x="8834598" y="2886710"/>
            <a:ext cx="328707" cy="18995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8E133-C6AD-4BC5-8AF2-FF73A1202209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7402512" y="3825676"/>
            <a:ext cx="1166369" cy="1070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E667FB-48E9-46E1-8028-E97298B17655}"/>
              </a:ext>
            </a:extLst>
          </p:cNvPr>
          <p:cNvCxnSpPr>
            <a:cxnSpLocks/>
            <a:stCxn id="14" idx="7"/>
            <a:endCxn id="7" idx="3"/>
          </p:cNvCxnSpPr>
          <p:nvPr/>
        </p:nvCxnSpPr>
        <p:spPr>
          <a:xfrm flipV="1">
            <a:off x="3523508" y="2653283"/>
            <a:ext cx="1259915" cy="9954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10BD83-6DAF-42F0-AF33-4E2439FD0F2A}"/>
              </a:ext>
            </a:extLst>
          </p:cNvPr>
          <p:cNvCxnSpPr>
            <a:cxnSpLocks/>
            <a:stCxn id="14" idx="6"/>
            <a:endCxn id="10" idx="1"/>
          </p:cNvCxnSpPr>
          <p:nvPr/>
        </p:nvCxnSpPr>
        <p:spPr>
          <a:xfrm>
            <a:off x="3633572" y="3914430"/>
            <a:ext cx="2333030" cy="7748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DB1FC-6ED5-4DFE-88D9-AD4FB357900A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314857" y="2653283"/>
            <a:ext cx="1556221" cy="6409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FEA5D2-0FAB-4868-9806-D65837B870D1}"/>
              </a:ext>
            </a:extLst>
          </p:cNvPr>
          <p:cNvSpPr txBox="1"/>
          <p:nvPr/>
        </p:nvSpPr>
        <p:spPr>
          <a:xfrm>
            <a:off x="2079295" y="4858427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3B6C19-CDD5-4548-8189-2F0276235FB7}"/>
              </a:ext>
            </a:extLst>
          </p:cNvPr>
          <p:cNvSpPr txBox="1"/>
          <p:nvPr/>
        </p:nvSpPr>
        <p:spPr>
          <a:xfrm>
            <a:off x="2564452" y="3068332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(10,20)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91BCA3-B981-4314-8746-14F785DCF4CD}"/>
              </a:ext>
            </a:extLst>
          </p:cNvPr>
          <p:cNvSpPr txBox="1"/>
          <p:nvPr/>
        </p:nvSpPr>
        <p:spPr>
          <a:xfrm>
            <a:off x="5656467" y="5434167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(30,10)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E7E2A7-9B68-4FC1-A194-B6F706E86D08}"/>
              </a:ext>
            </a:extLst>
          </p:cNvPr>
          <p:cNvSpPr txBox="1"/>
          <p:nvPr/>
        </p:nvSpPr>
        <p:spPr>
          <a:xfrm>
            <a:off x="5144384" y="1533206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(20,40)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9F7D71-C0D7-4FCF-88CD-584A22E6C013}"/>
              </a:ext>
            </a:extLst>
          </p:cNvPr>
          <p:cNvSpPr txBox="1"/>
          <p:nvPr/>
        </p:nvSpPr>
        <p:spPr>
          <a:xfrm>
            <a:off x="6871078" y="2750888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(40,30)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8396E8-C27D-4214-8EC1-991871B8AAFD}"/>
              </a:ext>
            </a:extLst>
          </p:cNvPr>
          <p:cNvSpPr txBox="1"/>
          <p:nvPr/>
        </p:nvSpPr>
        <p:spPr>
          <a:xfrm>
            <a:off x="9356900" y="1771875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(50,40)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6D2908-4D03-4F54-9607-67780A23D868}"/>
              </a:ext>
            </a:extLst>
          </p:cNvPr>
          <p:cNvSpPr txBox="1"/>
          <p:nvPr/>
        </p:nvSpPr>
        <p:spPr>
          <a:xfrm>
            <a:off x="9163305" y="4544649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(50,10)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905B6-E87C-4292-B596-9942BEC04C0A}"/>
              </a:ext>
            </a:extLst>
          </p:cNvPr>
          <p:cNvSpPr txBox="1"/>
          <p:nvPr/>
        </p:nvSpPr>
        <p:spPr>
          <a:xfrm>
            <a:off x="3146666" y="456318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7EAB48-055A-4B74-9008-028E28BA4A97}"/>
              </a:ext>
            </a:extLst>
          </p:cNvPr>
          <p:cNvSpPr txBox="1"/>
          <p:nvPr/>
        </p:nvSpPr>
        <p:spPr>
          <a:xfrm>
            <a:off x="4460553" y="530282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50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B54B-1961-4AC3-B47C-FB1D1F1C58DB}"/>
              </a:ext>
            </a:extLst>
          </p:cNvPr>
          <p:cNvSpPr txBox="1"/>
          <p:nvPr/>
        </p:nvSpPr>
        <p:spPr>
          <a:xfrm>
            <a:off x="4320226" y="37356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D86451-1C56-4A7A-9DF0-74C81A3EDADC}"/>
              </a:ext>
            </a:extLst>
          </p:cNvPr>
          <p:cNvSpPr txBox="1"/>
          <p:nvPr/>
        </p:nvSpPr>
        <p:spPr>
          <a:xfrm>
            <a:off x="3724489" y="262830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F95225-C09B-42E4-8398-6EE59A86480E}"/>
              </a:ext>
            </a:extLst>
          </p:cNvPr>
          <p:cNvSpPr txBox="1"/>
          <p:nvPr/>
        </p:nvSpPr>
        <p:spPr>
          <a:xfrm>
            <a:off x="6862095" y="196283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8FC95F-98F9-4339-AC16-3AF679B694F3}"/>
              </a:ext>
            </a:extLst>
          </p:cNvPr>
          <p:cNvSpPr txBox="1"/>
          <p:nvPr/>
        </p:nvSpPr>
        <p:spPr>
          <a:xfrm>
            <a:off x="5663705" y="30643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9888EB-A041-41FC-8451-A78E7991D482}"/>
              </a:ext>
            </a:extLst>
          </p:cNvPr>
          <p:cNvSpPr txBox="1"/>
          <p:nvPr/>
        </p:nvSpPr>
        <p:spPr>
          <a:xfrm>
            <a:off x="7928224" y="319206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049FC0-F0F7-4125-80D9-3603F66E83EC}"/>
              </a:ext>
            </a:extLst>
          </p:cNvPr>
          <p:cNvSpPr txBox="1"/>
          <p:nvPr/>
        </p:nvSpPr>
        <p:spPr>
          <a:xfrm>
            <a:off x="7356789" y="420242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50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9F3C5B-259C-4B28-8BC7-C0A79BA68E58}"/>
              </a:ext>
            </a:extLst>
          </p:cNvPr>
          <p:cNvSpPr txBox="1"/>
          <p:nvPr/>
        </p:nvSpPr>
        <p:spPr>
          <a:xfrm>
            <a:off x="9113840" y="352278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0EF204-40BB-4262-BEDC-5E1977CB47CF}"/>
              </a:ext>
            </a:extLst>
          </p:cNvPr>
          <p:cNvSpPr txBox="1"/>
          <p:nvPr/>
        </p:nvSpPr>
        <p:spPr>
          <a:xfrm>
            <a:off x="7197049" y="514984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80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2010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Swarm Intelligence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warm intelligence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collective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behavior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of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decentralized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self-organized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systems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introduced by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Gerardo Beni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Jing Wang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back in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1989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inspiration comes from nature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biological systems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2305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Swarm Intelligence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A4728-23C7-4B4D-956D-8915B3F941B0}"/>
              </a:ext>
            </a:extLst>
          </p:cNvPr>
          <p:cNvSpPr txBox="1"/>
          <p:nvPr/>
        </p:nvSpPr>
        <p:spPr>
          <a:xfrm>
            <a:off x="7278144" y="2084369"/>
            <a:ext cx="42354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agents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(birds)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 very simple rules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without a centralized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system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INTERACTIONS BETWEEN ENTITIES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LIKE THESE MAY LEAD TO EMERGENCE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OF INTELLIGENCE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interactions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other and globally they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 quite intelligently</a:t>
            </a:r>
          </a:p>
        </p:txBody>
      </p:sp>
    </p:spTree>
    <p:extLst>
      <p:ext uri="{BB962C8B-B14F-4D97-AF65-F5344CB8AC3E}">
        <p14:creationId xmlns:p14="http://schemas.microsoft.com/office/powerpoint/2010/main" val="389207346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EFD588-56AB-424B-A2B2-EC186EDF3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0"/>
          <a:stretch/>
        </p:blipFill>
        <p:spPr>
          <a:xfrm>
            <a:off x="3094256" y="3232702"/>
            <a:ext cx="2318184" cy="2883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Swarm Intelligence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A4728-23C7-4B4D-956D-8915B3F941B0}"/>
              </a:ext>
            </a:extLst>
          </p:cNvPr>
          <p:cNvSpPr txBox="1"/>
          <p:nvPr/>
        </p:nvSpPr>
        <p:spPr>
          <a:xfrm>
            <a:off x="7062500" y="1690688"/>
            <a:ext cx="4071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ANT COLONIES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optimize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routes and shortest paths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(ant colony optimization) 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BEE COLONIES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find the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of their nest in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extremely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efficient manner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 SCHOOLING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swarm of fish is another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for swarm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C7B74-9EFD-4D64-BF3E-B4D005FCD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35" y="2372557"/>
            <a:ext cx="2850444" cy="1899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28CA8F-1245-41AC-A21D-F26FFCDA5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64" y="1970721"/>
            <a:ext cx="2440278" cy="18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281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Swarm Intelligence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typical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swarm intelligence system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the following properties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components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(agents or individuals) in the system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individuals are quite similar (homoegenous) to each other – usually 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identical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 exploit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information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exclusively</a:t>
            </a: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overall behaviour of the system results from the interactions of individuals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each other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with their environment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1286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Complexity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B776A6-2FE3-4BD2-8FE9-060E055A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our universe is full of complex phenomena – but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how does this complexity arise?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a system with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 number of independent individuals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perform local interactions with each other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get an extremely complex system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EMERGENCE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9152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Complexity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EF27B-0914-4F96-B92F-99479E9A2DC4}"/>
              </a:ext>
            </a:extLst>
          </p:cNvPr>
          <p:cNvSpPr txBox="1"/>
          <p:nvPr/>
        </p:nvSpPr>
        <p:spPr>
          <a:xfrm>
            <a:off x="7342848" y="2141015"/>
            <a:ext cx="39107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of Life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simple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simulation created by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John Conway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1970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 FOR EMERGENCE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COMPLEXITY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huge number of agents (cells) and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simple rules can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extremely complex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patterns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structures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BEDC03-98B6-44F8-B636-06C6404E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58321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Particle Swarm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Optimi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ation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80578435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A436C-9175-44A2-8B48-AEF8A7117D51}"/>
              </a:ext>
            </a:extLst>
          </p:cNvPr>
          <p:cNvCxnSpPr/>
          <p:nvPr/>
        </p:nvCxnSpPr>
        <p:spPr>
          <a:xfrm flipV="1">
            <a:off x="1241689" y="2974031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058C6-6689-48F4-B88F-7DAE5B866956}"/>
              </a:ext>
            </a:extLst>
          </p:cNvPr>
          <p:cNvCxnSpPr>
            <a:cxnSpLocks/>
          </p:cNvCxnSpPr>
          <p:nvPr/>
        </p:nvCxnSpPr>
        <p:spPr>
          <a:xfrm>
            <a:off x="932596" y="5318438"/>
            <a:ext cx="556585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">
            <a:extLst>
              <a:ext uri="{FF2B5EF4-FFF2-40B4-BE49-F238E27FC236}">
                <a16:creationId xmlns:a16="http://schemas.microsoft.com/office/drawing/2014/main" id="{EF8688CA-EFCD-4E48-91F9-CFC0BC6A9842}"/>
              </a:ext>
            </a:extLst>
          </p:cNvPr>
          <p:cNvSpPr/>
          <p:nvPr/>
        </p:nvSpPr>
        <p:spPr>
          <a:xfrm>
            <a:off x="1625436" y="2874262"/>
            <a:ext cx="4464646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A33A-E53B-4A56-A276-1E81EA6B6569}"/>
              </a:ext>
            </a:extLst>
          </p:cNvPr>
          <p:cNvSpPr txBox="1"/>
          <p:nvPr/>
        </p:nvSpPr>
        <p:spPr>
          <a:xfrm>
            <a:off x="959481" y="241694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5608-BF04-44BA-83DC-B6869A9686F7}"/>
              </a:ext>
            </a:extLst>
          </p:cNvPr>
          <p:cNvSpPr txBox="1"/>
          <p:nvPr/>
        </p:nvSpPr>
        <p:spPr>
          <a:xfrm>
            <a:off x="6532600" y="506984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2408A-7632-414B-BD90-2609EF32599A}"/>
              </a:ext>
            </a:extLst>
          </p:cNvPr>
          <p:cNvSpPr txBox="1"/>
          <p:nvPr/>
        </p:nvSpPr>
        <p:spPr>
          <a:xfrm>
            <a:off x="7232159" y="2257150"/>
            <a:ext cx="41216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find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maximum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cost-function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IS EXTREMELY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EXPENSIVE IN HIGER DIMENSIONS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reltively easy in lower dimensions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what if we are dealing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100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dimensions?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6341AD-FFBB-4E9F-B98C-458DD500DA1E}"/>
              </a:ext>
            </a:extLst>
          </p:cNvPr>
          <p:cNvSpPr/>
          <p:nvPr/>
        </p:nvSpPr>
        <p:spPr>
          <a:xfrm>
            <a:off x="3744697" y="4592474"/>
            <a:ext cx="232500" cy="232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89340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particle swarm optimization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m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ethod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 optimizes a problem by iteratively trying to improve a candidate solution with regard to a given measure of quality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define several parameters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position 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velocity of a given particle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other swarm intelligence algorithms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ant colony optimization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bee colony optimization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6860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swarm intelligence is the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collective behavior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 decentralized, self-organized systems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inspiration often comes from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biological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typically of a population of simp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 agents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particles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agents are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interacting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locally with one another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with their environment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agents follow very simple rules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can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lead to the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emergence of intelligent global behavior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unknown to the individual agents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9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93DBD4-2EC5-4D98-BBF3-50793AC0AA9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7350770" y="2776646"/>
            <a:ext cx="1546818" cy="69483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8B93A480-93F4-4161-9295-8D0EC702CA60}"/>
              </a:ext>
            </a:extLst>
          </p:cNvPr>
          <p:cNvSpPr/>
          <p:nvPr/>
        </p:nvSpPr>
        <p:spPr>
          <a:xfrm>
            <a:off x="4673359" y="2011785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A79C9320-7421-4958-8641-821D35587E4C}"/>
              </a:ext>
            </a:extLst>
          </p:cNvPr>
          <p:cNvSpPr/>
          <p:nvPr/>
        </p:nvSpPr>
        <p:spPr>
          <a:xfrm>
            <a:off x="2612761" y="520468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490C663F-9039-4109-B0EC-92D7B95ED3C3}"/>
              </a:ext>
            </a:extLst>
          </p:cNvPr>
          <p:cNvSpPr/>
          <p:nvPr/>
        </p:nvSpPr>
        <p:spPr>
          <a:xfrm>
            <a:off x="8458817" y="4786230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A4557697-4F26-4D83-A331-40D61C9E0770}"/>
              </a:ext>
            </a:extLst>
          </p:cNvPr>
          <p:cNvSpPr/>
          <p:nvPr/>
        </p:nvSpPr>
        <p:spPr>
          <a:xfrm>
            <a:off x="5856538" y="4579172"/>
            <a:ext cx="751562" cy="7515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B33B9446-4FFA-43AF-AEB1-850DC5E9CD23}"/>
              </a:ext>
            </a:extLst>
          </p:cNvPr>
          <p:cNvSpPr/>
          <p:nvPr/>
        </p:nvSpPr>
        <p:spPr>
          <a:xfrm>
            <a:off x="6761014" y="318417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C9BAB39A-2D35-4FFA-993F-20859FE9504E}"/>
              </a:ext>
            </a:extLst>
          </p:cNvPr>
          <p:cNvSpPr/>
          <p:nvPr/>
        </p:nvSpPr>
        <p:spPr>
          <a:xfrm>
            <a:off x="8787524" y="2135148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4" name="Ellipszis 10">
            <a:extLst>
              <a:ext uri="{FF2B5EF4-FFF2-40B4-BE49-F238E27FC236}">
                <a16:creationId xmlns:a16="http://schemas.microsoft.com/office/drawing/2014/main" id="{31FA3C44-C36B-4D93-A052-F16428F0001F}"/>
              </a:ext>
            </a:extLst>
          </p:cNvPr>
          <p:cNvSpPr/>
          <p:nvPr/>
        </p:nvSpPr>
        <p:spPr>
          <a:xfrm>
            <a:off x="2882010" y="3538649"/>
            <a:ext cx="751562" cy="751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7440A2-3919-41A1-B9EF-E5C1C1D7D70A}"/>
              </a:ext>
            </a:extLst>
          </p:cNvPr>
          <p:cNvCxnSpPr>
            <a:cxnSpLocks/>
          </p:cNvCxnSpPr>
          <p:nvPr/>
        </p:nvCxnSpPr>
        <p:spPr>
          <a:xfrm flipV="1">
            <a:off x="3051960" y="4290211"/>
            <a:ext cx="128666" cy="91446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27322-DCCA-4E54-9C0E-27ED0DBE46B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50576" y="4954953"/>
            <a:ext cx="2505962" cy="49467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24B170-7FFC-4490-816E-CFBB9BC12705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424921" y="2387566"/>
            <a:ext cx="3362603" cy="12336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A96A57-EEFE-4E44-B769-09A2A1CD5C6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309484" y="3825676"/>
            <a:ext cx="561594" cy="75349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892AF0-DD73-4664-8050-ABA9060D7468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6608100" y="4954953"/>
            <a:ext cx="1850717" cy="20705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A842F0-4762-46D0-8F89-946DD750FEE4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 flipH="1">
            <a:off x="8834598" y="2886710"/>
            <a:ext cx="328707" cy="18995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8E133-C6AD-4BC5-8AF2-FF73A1202209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7402512" y="3825676"/>
            <a:ext cx="1166369" cy="107061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E667FB-48E9-46E1-8028-E97298B17655}"/>
              </a:ext>
            </a:extLst>
          </p:cNvPr>
          <p:cNvCxnSpPr>
            <a:cxnSpLocks/>
            <a:stCxn id="14" idx="7"/>
            <a:endCxn id="7" idx="3"/>
          </p:cNvCxnSpPr>
          <p:nvPr/>
        </p:nvCxnSpPr>
        <p:spPr>
          <a:xfrm flipV="1">
            <a:off x="3523508" y="2653283"/>
            <a:ext cx="1259915" cy="99543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10BD83-6DAF-42F0-AF33-4E2439FD0F2A}"/>
              </a:ext>
            </a:extLst>
          </p:cNvPr>
          <p:cNvCxnSpPr>
            <a:cxnSpLocks/>
            <a:stCxn id="14" idx="6"/>
            <a:endCxn id="10" idx="1"/>
          </p:cNvCxnSpPr>
          <p:nvPr/>
        </p:nvCxnSpPr>
        <p:spPr>
          <a:xfrm>
            <a:off x="3633572" y="3914430"/>
            <a:ext cx="2333030" cy="77480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DB1FC-6ED5-4DFE-88D9-AD4FB357900A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314857" y="2653283"/>
            <a:ext cx="1556221" cy="6409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FEA5D2-0FAB-4868-9806-D65837B870D1}"/>
              </a:ext>
            </a:extLst>
          </p:cNvPr>
          <p:cNvSpPr txBox="1"/>
          <p:nvPr/>
        </p:nvSpPr>
        <p:spPr>
          <a:xfrm>
            <a:off x="2079295" y="4858427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3B6C19-CDD5-4548-8189-2F0276235FB7}"/>
              </a:ext>
            </a:extLst>
          </p:cNvPr>
          <p:cNvSpPr txBox="1"/>
          <p:nvPr/>
        </p:nvSpPr>
        <p:spPr>
          <a:xfrm>
            <a:off x="2564452" y="3068332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(10,20)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91BCA3-B981-4314-8746-14F785DCF4CD}"/>
              </a:ext>
            </a:extLst>
          </p:cNvPr>
          <p:cNvSpPr txBox="1"/>
          <p:nvPr/>
        </p:nvSpPr>
        <p:spPr>
          <a:xfrm>
            <a:off x="5656467" y="5434167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(30,10)</a:t>
            </a:r>
            <a:endParaRPr lang="en-GB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E7E2A7-9B68-4FC1-A194-B6F706E86D08}"/>
              </a:ext>
            </a:extLst>
          </p:cNvPr>
          <p:cNvSpPr txBox="1"/>
          <p:nvPr/>
        </p:nvSpPr>
        <p:spPr>
          <a:xfrm>
            <a:off x="5144384" y="1533206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(20,40)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9F7D71-C0D7-4FCF-88CD-584A22E6C013}"/>
              </a:ext>
            </a:extLst>
          </p:cNvPr>
          <p:cNvSpPr txBox="1"/>
          <p:nvPr/>
        </p:nvSpPr>
        <p:spPr>
          <a:xfrm>
            <a:off x="6871078" y="2750888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(40,30)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8396E8-C27D-4214-8EC1-991871B8AAFD}"/>
              </a:ext>
            </a:extLst>
          </p:cNvPr>
          <p:cNvSpPr txBox="1"/>
          <p:nvPr/>
        </p:nvSpPr>
        <p:spPr>
          <a:xfrm>
            <a:off x="9356900" y="1771875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(50,40)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6D2908-4D03-4F54-9607-67780A23D868}"/>
              </a:ext>
            </a:extLst>
          </p:cNvPr>
          <p:cNvSpPr txBox="1"/>
          <p:nvPr/>
        </p:nvSpPr>
        <p:spPr>
          <a:xfrm>
            <a:off x="9163305" y="4544649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(50,10)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905B6-E87C-4292-B596-9942BEC04C0A}"/>
              </a:ext>
            </a:extLst>
          </p:cNvPr>
          <p:cNvSpPr txBox="1"/>
          <p:nvPr/>
        </p:nvSpPr>
        <p:spPr>
          <a:xfrm>
            <a:off x="3146666" y="456318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7EAB48-055A-4B74-9008-028E28BA4A97}"/>
              </a:ext>
            </a:extLst>
          </p:cNvPr>
          <p:cNvSpPr txBox="1"/>
          <p:nvPr/>
        </p:nvSpPr>
        <p:spPr>
          <a:xfrm>
            <a:off x="4460553" y="530282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en-GB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B54B-1961-4AC3-B47C-FB1D1F1C58DB}"/>
              </a:ext>
            </a:extLst>
          </p:cNvPr>
          <p:cNvSpPr txBox="1"/>
          <p:nvPr/>
        </p:nvSpPr>
        <p:spPr>
          <a:xfrm>
            <a:off x="4320226" y="37356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20</a:t>
            </a:r>
            <a:endParaRPr lang="en-GB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D86451-1C56-4A7A-9DF0-74C81A3EDADC}"/>
              </a:ext>
            </a:extLst>
          </p:cNvPr>
          <p:cNvSpPr txBox="1"/>
          <p:nvPr/>
        </p:nvSpPr>
        <p:spPr>
          <a:xfrm>
            <a:off x="3724489" y="262830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F95225-C09B-42E4-8398-6EE59A86480E}"/>
              </a:ext>
            </a:extLst>
          </p:cNvPr>
          <p:cNvSpPr txBox="1"/>
          <p:nvPr/>
        </p:nvSpPr>
        <p:spPr>
          <a:xfrm>
            <a:off x="6862095" y="196283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30</a:t>
            </a:r>
            <a:endParaRPr lang="en-GB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8FC95F-98F9-4339-AC16-3AF679B694F3}"/>
              </a:ext>
            </a:extLst>
          </p:cNvPr>
          <p:cNvSpPr txBox="1"/>
          <p:nvPr/>
        </p:nvSpPr>
        <p:spPr>
          <a:xfrm>
            <a:off x="5663705" y="30643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9888EB-A041-41FC-8451-A78E7991D482}"/>
              </a:ext>
            </a:extLst>
          </p:cNvPr>
          <p:cNvSpPr txBox="1"/>
          <p:nvPr/>
        </p:nvSpPr>
        <p:spPr>
          <a:xfrm>
            <a:off x="7928224" y="319206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049FC0-F0F7-4125-80D9-3603F66E83EC}"/>
              </a:ext>
            </a:extLst>
          </p:cNvPr>
          <p:cNvSpPr txBox="1"/>
          <p:nvPr/>
        </p:nvSpPr>
        <p:spPr>
          <a:xfrm>
            <a:off x="7356789" y="420242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en-GB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9F3C5B-259C-4B28-8BC7-C0A79BA68E58}"/>
              </a:ext>
            </a:extLst>
          </p:cNvPr>
          <p:cNvSpPr txBox="1"/>
          <p:nvPr/>
        </p:nvSpPr>
        <p:spPr>
          <a:xfrm>
            <a:off x="9113840" y="352278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0EF204-40BB-4262-BEDC-5E1977CB47CF}"/>
              </a:ext>
            </a:extLst>
          </p:cNvPr>
          <p:cNvSpPr txBox="1"/>
          <p:nvPr/>
        </p:nvSpPr>
        <p:spPr>
          <a:xfrm>
            <a:off x="7197049" y="514984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80</a:t>
            </a:r>
            <a:endParaRPr lang="en-GB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63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particles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move them around the search-space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can change the particles’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positions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velocities)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every particle is influenced by its (usually) local optimum -  </a:t>
            </a:r>
          </a:p>
        </p:txBody>
      </p:sp>
    </p:spTree>
    <p:extLst>
      <p:ext uri="{BB962C8B-B14F-4D97-AF65-F5344CB8AC3E}">
        <p14:creationId xmlns:p14="http://schemas.microsoft.com/office/powerpoint/2010/main" val="238080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particles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move them around the search-space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can change the particles’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positions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velocities)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every particle is influenced by its (usually) local optimum -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particle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toward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known positions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search-space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are updated as better positions are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 by other particles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(move swarm toward the best solution)</a:t>
            </a:r>
          </a:p>
        </p:txBody>
      </p:sp>
    </p:spTree>
    <p:extLst>
      <p:ext uri="{BB962C8B-B14F-4D97-AF65-F5344CB8AC3E}">
        <p14:creationId xmlns:p14="http://schemas.microsoft.com/office/powerpoint/2010/main" val="145427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particles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move them around the search-space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can change the particles’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positions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velocities)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every particle is influenced by its (usually) local optimum -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particle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toward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known positions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search-space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are updated as better positions are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 by other particles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(move swarm toward the best solution)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1D4BC7-EF7A-4C81-A814-E4D35244BB4D}"/>
              </a:ext>
            </a:extLst>
          </p:cNvPr>
          <p:cNvSpPr/>
          <p:nvPr/>
        </p:nvSpPr>
        <p:spPr>
          <a:xfrm>
            <a:off x="4153269" y="5167311"/>
            <a:ext cx="7492753" cy="13255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need the gradient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cost-function to find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optimum (minimum or maximum location)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6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Particle Swarm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Optimi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ation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371489843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4BCE69E-1B42-4B01-B2DF-BFF9A4DA52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t="8224" r="10240" b="11796"/>
          <a:stretch/>
        </p:blipFill>
        <p:spPr>
          <a:xfrm>
            <a:off x="1483360" y="1808480"/>
            <a:ext cx="5293360" cy="419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02F34-43FE-4054-9769-EA1B1CD6F2DE}"/>
              </a:ext>
            </a:extLst>
          </p:cNvPr>
          <p:cNvSpPr/>
          <p:nvPr/>
        </p:nvSpPr>
        <p:spPr>
          <a:xfrm>
            <a:off x="2142080" y="2598155"/>
            <a:ext cx="232500" cy="2325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CB78EF-F796-4A9D-8D51-A15CA4D20CC4}"/>
              </a:ext>
            </a:extLst>
          </p:cNvPr>
          <p:cNvSpPr/>
          <p:nvPr/>
        </p:nvSpPr>
        <p:spPr>
          <a:xfrm>
            <a:off x="2298810" y="4000235"/>
            <a:ext cx="232500" cy="2325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C347A-1106-4993-8A33-CC7DD008F6EB}"/>
              </a:ext>
            </a:extLst>
          </p:cNvPr>
          <p:cNvSpPr/>
          <p:nvPr/>
        </p:nvSpPr>
        <p:spPr>
          <a:xfrm>
            <a:off x="5521320" y="4417961"/>
            <a:ext cx="232500" cy="2325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ABF725-8A3A-4B68-99D1-EFBF4568732C}"/>
              </a:ext>
            </a:extLst>
          </p:cNvPr>
          <p:cNvSpPr/>
          <p:nvPr/>
        </p:nvSpPr>
        <p:spPr>
          <a:xfrm>
            <a:off x="3136580" y="5087355"/>
            <a:ext cx="232500" cy="2325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9C141F-0057-4AAC-A8FE-0C007B97C2A6}"/>
              </a:ext>
            </a:extLst>
          </p:cNvPr>
          <p:cNvSpPr/>
          <p:nvPr/>
        </p:nvSpPr>
        <p:spPr>
          <a:xfrm>
            <a:off x="3805960" y="3331668"/>
            <a:ext cx="232500" cy="2325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1B5049-6D19-4430-92B6-6902CE62D521}"/>
              </a:ext>
            </a:extLst>
          </p:cNvPr>
          <p:cNvSpPr/>
          <p:nvPr/>
        </p:nvSpPr>
        <p:spPr>
          <a:xfrm>
            <a:off x="4917780" y="2481905"/>
            <a:ext cx="232500" cy="2325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DBD3A-0039-4996-B6FE-2EE6CE96E905}"/>
              </a:ext>
            </a:extLst>
          </p:cNvPr>
          <p:cNvSpPr/>
          <p:nvPr/>
        </p:nvSpPr>
        <p:spPr>
          <a:xfrm>
            <a:off x="3811760" y="4160481"/>
            <a:ext cx="232500" cy="2325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4495E9-93EC-4E06-8AB7-D934AFD4A616}"/>
              </a:ext>
            </a:extLst>
          </p:cNvPr>
          <p:cNvSpPr txBox="1"/>
          <p:nvPr/>
        </p:nvSpPr>
        <p:spPr>
          <a:xfrm>
            <a:off x="7435440" y="2341283"/>
            <a:ext cx="37737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find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maximum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: R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cost-function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CREATE SEVERAL 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ARTIFICIAL PARTICLES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track the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locations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velocities of the particles</a:t>
            </a:r>
          </a:p>
        </p:txBody>
      </p:sp>
    </p:spTree>
    <p:extLst>
      <p:ext uri="{BB962C8B-B14F-4D97-AF65-F5344CB8AC3E}">
        <p14:creationId xmlns:p14="http://schemas.microsoft.com/office/powerpoint/2010/main" val="10240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735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5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C 0.03 -0.038 0.075 -0.062 0.125 -0.062 C 0.175 -0.062 0.22 -0.038 0.25 0 C 0.22 0.038 0.175 0.062 0.125 0.062 C 0.075 0.062 0.03 0.038 0 0 Z" pathEditMode="relative" ptsTypes="">
                                          <p:cBhvr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8711 0.0338 L 0.04675 0.32176 L -0.05482 0.35556 L 0.00573 -0.07569 L 0.08711 0.0338 Z " pathEditMode="relative" rAng="6240000" ptsTypes="AAAAA">
                                          <p:cBhvr>
                                            <p:cTn id="1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02" y="12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18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58333E-6 -0.01111 C 0.00104 0.02292 0.01093 0.05394 0.02799 0.07384 C 0.02799 0.075 0.05494 0.10185 0.05494 0.10093 C 0.07005 0.11597 0.07903 0.13681 0.07903 0.1588 C 0.07903 0.20278 0.04401 0.23796 4.58333E-6 0.23889 C -0.04401 0.23796 -0.07904 0.20278 -0.07904 0.1588 C -0.07904 0.13681 -0.07006 0.11597 -0.05495 0.10093 C -0.05495 0.10185 -0.028 0.075 -0.028 0.07384 C -0.01094 0.05394 -0.00105 0.02292 4.58333E-6 -0.01111 Z " pathEditMode="relative" rAng="0" ptsTypes="AAAAAAAAA">
                                          <p:cBhvr>
                                            <p:cTn id="16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2.22222E-6 C -0.01406 -0.00509 -0.02903 -0.00903 -0.04401 -0.00903 C -0.11406 -0.00903 -0.16901 0.04791 -0.16901 0.1169 C -0.16901 0.18495 -0.11406 0.24097 -0.04401 0.24097 C -0.02903 0.24097 -0.01406 0.23796 -4.58333E-6 0.2331 C -0.047 0.21504 -0.07994 0.16991 -0.07994 0.1169 C -0.07994 0.06296 -0.047 0.01805 -4.58333E-6 2.22222E-6 Z " pathEditMode="relative" rAng="0" ptsTypes="AAAAAAA">
                                          <p:cBhvr>
                                            <p:cTn id="1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451" y="1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-0.147 L 0.25 0 L 0 0 Z" pathEditMode="relative" ptsTypes="">
                                          <p:cBhvr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25 -0.084 L 0.25 0 L 0.125 0.084 L 0 0 Z" pathEditMode="relative" ptsTypes="">
                                          <p:cBhvr>
                                            <p:cTn id="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1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003 0.15278 C -0.11068 0.14792 -0.11784 0.11435 -0.10117 0.08148 C -0.07591 0.03102 -0.05677 0.02431 -0.04427 -0.03796 C -0.03646 -0.07639 -0.03477 -0.13356 -0.02227 -0.15903 C 0.00534 -0.21759 0.02617 -0.2088 0.03945 -0.18935 C 0.05951 -0.16319 0.03984 -0.06273 -0.00078 0.03357 C -0.04245 0.13195 -0.09922 0.18009 -0.11003 0.15278 Z " pathEditMode="relative" rAng="18540000" ptsTypes="AAAAAAA">
                                          <p:cBhvr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69" y="-1678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5" bmkName="Bookmark 1"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735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7BCE6-27BD-41C3-B74C-F6E056160924}"/>
              </a:ext>
            </a:extLst>
          </p:cNvPr>
          <p:cNvSpPr/>
          <p:nvPr/>
        </p:nvSpPr>
        <p:spPr>
          <a:xfrm>
            <a:off x="3960180" y="1785887"/>
            <a:ext cx="4271640" cy="6363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number of particles in the swarm </a:t>
            </a:r>
          </a:p>
        </p:txBody>
      </p:sp>
    </p:spTree>
    <p:extLst>
      <p:ext uri="{BB962C8B-B14F-4D97-AF65-F5344CB8AC3E}">
        <p14:creationId xmlns:p14="http://schemas.microsoft.com/office/powerpoint/2010/main" val="30403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7BCE6-27BD-41C3-B74C-F6E056160924}"/>
              </a:ext>
            </a:extLst>
          </p:cNvPr>
          <p:cNvSpPr/>
          <p:nvPr/>
        </p:nvSpPr>
        <p:spPr>
          <a:xfrm>
            <a:off x="3960180" y="1785887"/>
            <a:ext cx="4271640" cy="6363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number of particles in the swarm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C9D9EB-634B-4B29-AA19-F021D2B5AE26}"/>
              </a:ext>
            </a:extLst>
          </p:cNvPr>
          <p:cNvSpPr/>
          <p:nvPr/>
        </p:nvSpPr>
        <p:spPr>
          <a:xfrm>
            <a:off x="3960180" y="2684011"/>
            <a:ext cx="4271640" cy="636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location (position) of particle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32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7BCE6-27BD-41C3-B74C-F6E056160924}"/>
              </a:ext>
            </a:extLst>
          </p:cNvPr>
          <p:cNvSpPr/>
          <p:nvPr/>
        </p:nvSpPr>
        <p:spPr>
          <a:xfrm>
            <a:off x="3960180" y="1785887"/>
            <a:ext cx="4271640" cy="6363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number of particles in the swarm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C9D9EB-634B-4B29-AA19-F021D2B5AE26}"/>
              </a:ext>
            </a:extLst>
          </p:cNvPr>
          <p:cNvSpPr/>
          <p:nvPr/>
        </p:nvSpPr>
        <p:spPr>
          <a:xfrm>
            <a:off x="3960180" y="2684011"/>
            <a:ext cx="4271640" cy="636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location (position) of particle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382AD9-0910-40BE-A063-AD736C5E2F09}"/>
              </a:ext>
            </a:extLst>
          </p:cNvPr>
          <p:cNvSpPr/>
          <p:nvPr/>
        </p:nvSpPr>
        <p:spPr>
          <a:xfrm>
            <a:off x="3960180" y="3582135"/>
            <a:ext cx="4271640" cy="6363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velocity of particle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0852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7BCE6-27BD-41C3-B74C-F6E056160924}"/>
              </a:ext>
            </a:extLst>
          </p:cNvPr>
          <p:cNvSpPr/>
          <p:nvPr/>
        </p:nvSpPr>
        <p:spPr>
          <a:xfrm>
            <a:off x="3960180" y="1785887"/>
            <a:ext cx="4271640" cy="6363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number of particles in the swarm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C9D9EB-634B-4B29-AA19-F021D2B5AE26}"/>
              </a:ext>
            </a:extLst>
          </p:cNvPr>
          <p:cNvSpPr/>
          <p:nvPr/>
        </p:nvSpPr>
        <p:spPr>
          <a:xfrm>
            <a:off x="3960180" y="2684011"/>
            <a:ext cx="4271640" cy="636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location (position) of particle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382AD9-0910-40BE-A063-AD736C5E2F09}"/>
              </a:ext>
            </a:extLst>
          </p:cNvPr>
          <p:cNvSpPr/>
          <p:nvPr/>
        </p:nvSpPr>
        <p:spPr>
          <a:xfrm>
            <a:off x="3960180" y="3582135"/>
            <a:ext cx="4271640" cy="6363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velocity of particle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3B5C15-D25A-4ABA-9944-B02195282BD8}"/>
              </a:ext>
            </a:extLst>
          </p:cNvPr>
          <p:cNvSpPr/>
          <p:nvPr/>
        </p:nvSpPr>
        <p:spPr>
          <a:xfrm>
            <a:off x="3960180" y="4480259"/>
            <a:ext cx="4271640" cy="636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best know position of particle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778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7BCE6-27BD-41C3-B74C-F6E056160924}"/>
              </a:ext>
            </a:extLst>
          </p:cNvPr>
          <p:cNvSpPr/>
          <p:nvPr/>
        </p:nvSpPr>
        <p:spPr>
          <a:xfrm>
            <a:off x="3960180" y="1785887"/>
            <a:ext cx="4271640" cy="6363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number of particles in the swarm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C9D9EB-634B-4B29-AA19-F021D2B5AE26}"/>
              </a:ext>
            </a:extLst>
          </p:cNvPr>
          <p:cNvSpPr/>
          <p:nvPr/>
        </p:nvSpPr>
        <p:spPr>
          <a:xfrm>
            <a:off x="3960180" y="2684011"/>
            <a:ext cx="4271640" cy="636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location (position) of particle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382AD9-0910-40BE-A063-AD736C5E2F09}"/>
              </a:ext>
            </a:extLst>
          </p:cNvPr>
          <p:cNvSpPr/>
          <p:nvPr/>
        </p:nvSpPr>
        <p:spPr>
          <a:xfrm>
            <a:off x="3960180" y="3582135"/>
            <a:ext cx="4271640" cy="6363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velocity of particle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3B5C15-D25A-4ABA-9944-B02195282BD8}"/>
              </a:ext>
            </a:extLst>
          </p:cNvPr>
          <p:cNvSpPr/>
          <p:nvPr/>
        </p:nvSpPr>
        <p:spPr>
          <a:xfrm>
            <a:off x="3960180" y="4480259"/>
            <a:ext cx="4271640" cy="6363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best know position of particle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F830A2-F2EB-496F-B135-526FBE0B1395}"/>
              </a:ext>
            </a:extLst>
          </p:cNvPr>
          <p:cNvSpPr/>
          <p:nvPr/>
        </p:nvSpPr>
        <p:spPr>
          <a:xfrm>
            <a:off x="3960180" y="5378383"/>
            <a:ext cx="4271640" cy="6363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best know position of entire swarm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Graph Algorithms in A.I.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why do we need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artificial intelligence?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many artificial intelligence related problems can be reduced to the problem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finding a path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764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Brute Force Search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55784510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E1220-1E9B-41E0-A0CD-93416368E90A}"/>
              </a:ext>
            </a:extLst>
          </p:cNvPr>
          <p:cNvSpPr/>
          <p:nvPr/>
        </p:nvSpPr>
        <p:spPr>
          <a:xfrm>
            <a:off x="2627043" y="2000912"/>
            <a:ext cx="7297445" cy="39150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D5E632-4299-4C9D-A768-C1E868D694E5}"/>
              </a:ext>
            </a:extLst>
          </p:cNvPr>
          <p:cNvSpPr txBox="1"/>
          <p:nvPr/>
        </p:nvSpPr>
        <p:spPr>
          <a:xfrm>
            <a:off x="3048793" y="2219481"/>
            <a:ext cx="66302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every particle i=1 , 2 ... S: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initialize the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position for every particle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 initialize the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velocity for every particle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initialize the particle best known position    p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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update best position of the swarm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if f(p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) &lt; f(g) 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	g  p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63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E1220-1E9B-41E0-A0CD-93416368E90A}"/>
              </a:ext>
            </a:extLst>
          </p:cNvPr>
          <p:cNvSpPr/>
          <p:nvPr/>
        </p:nvSpPr>
        <p:spPr>
          <a:xfrm>
            <a:off x="3130756" y="2975048"/>
            <a:ext cx="5957593" cy="8488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D5E632-4299-4C9D-A768-C1E868D694E5}"/>
              </a:ext>
            </a:extLst>
          </p:cNvPr>
          <p:cNvSpPr txBox="1"/>
          <p:nvPr/>
        </p:nvSpPr>
        <p:spPr>
          <a:xfrm>
            <a:off x="3193247" y="3199403"/>
            <a:ext cx="5957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 w *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+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p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-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) +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g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–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DA223B-E3AC-48A5-90E6-C8CE87310FA8}"/>
              </a:ext>
            </a:extLst>
          </p:cNvPr>
          <p:cNvSpPr/>
          <p:nvPr/>
        </p:nvSpPr>
        <p:spPr>
          <a:xfrm>
            <a:off x="5310561" y="5347889"/>
            <a:ext cx="1597981" cy="8488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7BE92-8646-4AA2-8DAB-3AD92A34A783}"/>
              </a:ext>
            </a:extLst>
          </p:cNvPr>
          <p:cNvSpPr txBox="1"/>
          <p:nvPr/>
        </p:nvSpPr>
        <p:spPr>
          <a:xfrm>
            <a:off x="5475711" y="557224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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+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91F41-9C0C-41B4-8FA6-3FACA473ABE3}"/>
              </a:ext>
            </a:extLst>
          </p:cNvPr>
          <p:cNvSpPr txBox="1"/>
          <p:nvPr/>
        </p:nvSpPr>
        <p:spPr>
          <a:xfrm>
            <a:off x="3166267" y="1667241"/>
            <a:ext cx="5847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have to update the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velocity values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that we have to consider all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i=1 ... 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particles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we have to consider all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= 1 ... 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E7C02-26E9-4286-A83F-1CB7E612F082}"/>
              </a:ext>
            </a:extLst>
          </p:cNvPr>
          <p:cNvSpPr txBox="1"/>
          <p:nvPr/>
        </p:nvSpPr>
        <p:spPr>
          <a:xfrm>
            <a:off x="3763213" y="4198254"/>
            <a:ext cx="4665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we have to update the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locations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positions based on the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velocity values</a:t>
            </a:r>
          </a:p>
        </p:txBody>
      </p:sp>
    </p:spTree>
    <p:extLst>
      <p:ext uri="{BB962C8B-B14F-4D97-AF65-F5344CB8AC3E}">
        <p14:creationId xmlns:p14="http://schemas.microsoft.com/office/powerpoint/2010/main" val="33743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E1220-1E9B-41E0-A0CD-93416368E90A}"/>
              </a:ext>
            </a:extLst>
          </p:cNvPr>
          <p:cNvSpPr/>
          <p:nvPr/>
        </p:nvSpPr>
        <p:spPr>
          <a:xfrm>
            <a:off x="2290440" y="3809553"/>
            <a:ext cx="7696940" cy="8488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D5E632-4299-4C9D-A768-C1E868D694E5}"/>
              </a:ext>
            </a:extLst>
          </p:cNvPr>
          <p:cNvSpPr txBox="1"/>
          <p:nvPr/>
        </p:nvSpPr>
        <p:spPr>
          <a:xfrm>
            <a:off x="2669965" y="4033908"/>
            <a:ext cx="685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    w *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+   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p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-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)    +   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g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–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91F41-9C0C-41B4-8FA6-3FACA473ABE3}"/>
              </a:ext>
            </a:extLst>
          </p:cNvPr>
          <p:cNvSpPr txBox="1"/>
          <p:nvPr/>
        </p:nvSpPr>
        <p:spPr>
          <a:xfrm>
            <a:off x="1892318" y="1915043"/>
            <a:ext cx="442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inertia weight define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of the system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how significant </a:t>
            </a:r>
          </a:p>
          <a:p>
            <a:pPr lvl="1"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last step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FAB4428-50D8-41D3-811B-8175EBC83536}"/>
              </a:ext>
            </a:extLst>
          </p:cNvPr>
          <p:cNvSpPr/>
          <p:nvPr/>
        </p:nvSpPr>
        <p:spPr>
          <a:xfrm rot="5400000">
            <a:off x="3934992" y="2933455"/>
            <a:ext cx="336185" cy="991089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0EA86-8184-4585-BF5B-47F72A3C4E8D}"/>
              </a:ext>
            </a:extLst>
          </p:cNvPr>
          <p:cNvSpPr txBox="1"/>
          <p:nvPr/>
        </p:nvSpPr>
        <p:spPr>
          <a:xfrm>
            <a:off x="2678061" y="5331806"/>
            <a:ext cx="62595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local weight that defines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tendency to return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particle’s best previous position     </a:t>
            </a:r>
          </a:p>
          <a:p>
            <a:pPr lvl="1"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SO-CALLED ATTRACTOR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BE01F24-8128-4213-9CE0-C2877B858B04}"/>
              </a:ext>
            </a:extLst>
          </p:cNvPr>
          <p:cNvSpPr/>
          <p:nvPr/>
        </p:nvSpPr>
        <p:spPr>
          <a:xfrm rot="16200000">
            <a:off x="5639736" y="4454594"/>
            <a:ext cx="336185" cy="991089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95295-ED03-4A5F-BDC4-DFB1F433D8D1}"/>
              </a:ext>
            </a:extLst>
          </p:cNvPr>
          <p:cNvSpPr txBox="1"/>
          <p:nvPr/>
        </p:nvSpPr>
        <p:spPr>
          <a:xfrm>
            <a:off x="6231743" y="1490008"/>
            <a:ext cx="46294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global weight that defines the </a:t>
            </a:r>
          </a:p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tendency to move towards the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neighborhood's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previous position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SO-CALLED REPELLENT</a:t>
            </a:r>
          </a:p>
          <a:p>
            <a:pPr lvl="1"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0843544-A392-4148-B2AD-A680B7DE5530}"/>
              </a:ext>
            </a:extLst>
          </p:cNvPr>
          <p:cNvSpPr/>
          <p:nvPr/>
        </p:nvSpPr>
        <p:spPr>
          <a:xfrm rot="5400000">
            <a:off x="8378386" y="2963532"/>
            <a:ext cx="336185" cy="991089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E1220-1E9B-41E0-A0CD-93416368E90A}"/>
              </a:ext>
            </a:extLst>
          </p:cNvPr>
          <p:cNvSpPr/>
          <p:nvPr/>
        </p:nvSpPr>
        <p:spPr>
          <a:xfrm>
            <a:off x="2290440" y="3081586"/>
            <a:ext cx="7696940" cy="8488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D5E632-4299-4C9D-A768-C1E868D694E5}"/>
              </a:ext>
            </a:extLst>
          </p:cNvPr>
          <p:cNvSpPr txBox="1"/>
          <p:nvPr/>
        </p:nvSpPr>
        <p:spPr>
          <a:xfrm>
            <a:off x="2669965" y="3305941"/>
            <a:ext cx="685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    w *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+   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p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-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)    +   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g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–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6CE844-8D5E-47E1-8847-4F4B523D0B9A}"/>
              </a:ext>
            </a:extLst>
          </p:cNvPr>
          <p:cNvSpPr/>
          <p:nvPr/>
        </p:nvSpPr>
        <p:spPr>
          <a:xfrm>
            <a:off x="5134315" y="2789754"/>
            <a:ext cx="2103063" cy="1510622"/>
          </a:xfrm>
          <a:prstGeom prst="ellipse">
            <a:avLst/>
          </a:prstGeom>
          <a:noFill/>
          <a:ln w="1079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11175-E95A-41A0-B9FD-500BF77EEEF4}"/>
              </a:ext>
            </a:extLst>
          </p:cNvPr>
          <p:cNvSpPr txBox="1"/>
          <p:nvPr/>
        </p:nvSpPr>
        <p:spPr>
          <a:xfrm>
            <a:off x="6505382" y="4476112"/>
            <a:ext cx="1901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it controls how to</a:t>
            </a:r>
          </a:p>
          <a:p>
            <a:pPr algn="ctr"/>
            <a:r>
              <a:rPr lang="hu-HU" i="1" dirty="0"/>
              <a:t>deal with the </a:t>
            </a:r>
            <a:r>
              <a:rPr lang="hu-HU" b="1" i="1" dirty="0"/>
              <a:t>local</a:t>
            </a:r>
          </a:p>
          <a:p>
            <a:pPr algn="ctr"/>
            <a:r>
              <a:rPr lang="hu-HU" b="1" i="1" dirty="0"/>
              <a:t>neighborhood</a:t>
            </a:r>
          </a:p>
        </p:txBody>
      </p:sp>
    </p:spTree>
    <p:extLst>
      <p:ext uri="{BB962C8B-B14F-4D97-AF65-F5344CB8AC3E}">
        <p14:creationId xmlns:p14="http://schemas.microsoft.com/office/powerpoint/2010/main" val="3122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1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 animBg="1"/>
      <p:bldP spid="15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E1220-1E9B-41E0-A0CD-93416368E90A}"/>
              </a:ext>
            </a:extLst>
          </p:cNvPr>
          <p:cNvSpPr/>
          <p:nvPr/>
        </p:nvSpPr>
        <p:spPr>
          <a:xfrm>
            <a:off x="2290440" y="3081586"/>
            <a:ext cx="7696940" cy="8488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D5E632-4299-4C9D-A768-C1E868D694E5}"/>
              </a:ext>
            </a:extLst>
          </p:cNvPr>
          <p:cNvSpPr txBox="1"/>
          <p:nvPr/>
        </p:nvSpPr>
        <p:spPr>
          <a:xfrm>
            <a:off x="2669965" y="3305941"/>
            <a:ext cx="685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    w *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+   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p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-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)    +   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g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–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6CE844-8D5E-47E1-8847-4F4B523D0B9A}"/>
              </a:ext>
            </a:extLst>
          </p:cNvPr>
          <p:cNvSpPr/>
          <p:nvPr/>
        </p:nvSpPr>
        <p:spPr>
          <a:xfrm>
            <a:off x="7527326" y="2789754"/>
            <a:ext cx="2103063" cy="1510622"/>
          </a:xfrm>
          <a:prstGeom prst="ellipse">
            <a:avLst/>
          </a:prstGeom>
          <a:noFill/>
          <a:ln w="1079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11175-E95A-41A0-B9FD-500BF77EEEF4}"/>
              </a:ext>
            </a:extLst>
          </p:cNvPr>
          <p:cNvSpPr txBox="1"/>
          <p:nvPr/>
        </p:nvSpPr>
        <p:spPr>
          <a:xfrm>
            <a:off x="6058023" y="1808769"/>
            <a:ext cx="206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it controls how to</a:t>
            </a:r>
          </a:p>
          <a:p>
            <a:pPr algn="ctr"/>
            <a:r>
              <a:rPr lang="hu-HU" i="1" dirty="0"/>
              <a:t>deal with the </a:t>
            </a:r>
            <a:r>
              <a:rPr lang="hu-HU" b="1" i="1" dirty="0"/>
              <a:t>global</a:t>
            </a:r>
          </a:p>
          <a:p>
            <a:pPr algn="ctr"/>
            <a:r>
              <a:rPr lang="hu-HU" b="1" i="1" dirty="0"/>
              <a:t>neighborhood</a:t>
            </a:r>
          </a:p>
        </p:txBody>
      </p:sp>
    </p:spTree>
    <p:extLst>
      <p:ext uri="{BB962C8B-B14F-4D97-AF65-F5344CB8AC3E}">
        <p14:creationId xmlns:p14="http://schemas.microsoft.com/office/powerpoint/2010/main" val="2668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1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 animBg="1"/>
      <p:bldP spid="15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inertia weight is small then local search is dominant while the algorithm does a global search with high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called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cognitive weight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(or local weight) as it controls how to handle the local values and optimums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called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 weight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(or global weight) as it controls how to handle the global values and optimums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4602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Particle Swarm Intelligence Visualization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72638366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A436C-9175-44A2-8B48-AEF8A7117D51}"/>
              </a:ext>
            </a:extLst>
          </p:cNvPr>
          <p:cNvCxnSpPr>
            <a:cxnSpLocks/>
          </p:cNvCxnSpPr>
          <p:nvPr/>
        </p:nvCxnSpPr>
        <p:spPr>
          <a:xfrm flipV="1">
            <a:off x="3751433" y="2830751"/>
            <a:ext cx="0" cy="31730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058C6-6689-48F4-B88F-7DAE5B866956}"/>
              </a:ext>
            </a:extLst>
          </p:cNvPr>
          <p:cNvCxnSpPr>
            <a:cxnSpLocks/>
          </p:cNvCxnSpPr>
          <p:nvPr/>
        </p:nvCxnSpPr>
        <p:spPr>
          <a:xfrm>
            <a:off x="3442340" y="5707546"/>
            <a:ext cx="44370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25A33A-E53B-4A56-A276-1E81EA6B6569}"/>
              </a:ext>
            </a:extLst>
          </p:cNvPr>
          <p:cNvSpPr txBox="1"/>
          <p:nvPr/>
        </p:nvSpPr>
        <p:spPr>
          <a:xfrm>
            <a:off x="3595686" y="231967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5608-BF04-44BA-83DC-B6869A9686F7}"/>
              </a:ext>
            </a:extLst>
          </p:cNvPr>
          <p:cNvSpPr txBox="1"/>
          <p:nvPr/>
        </p:nvSpPr>
        <p:spPr>
          <a:xfrm>
            <a:off x="7894479" y="545895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6341AD-FFBB-4E9F-B98C-458DD500DA1E}"/>
              </a:ext>
            </a:extLst>
          </p:cNvPr>
          <p:cNvSpPr/>
          <p:nvPr/>
        </p:nvSpPr>
        <p:spPr>
          <a:xfrm>
            <a:off x="4639167" y="4592473"/>
            <a:ext cx="232500" cy="2325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B5E1D-8A13-486C-B8C7-DA4ADBA82313}"/>
              </a:ext>
            </a:extLst>
          </p:cNvPr>
          <p:cNvSpPr/>
          <p:nvPr/>
        </p:nvSpPr>
        <p:spPr>
          <a:xfrm>
            <a:off x="6848270" y="3287950"/>
            <a:ext cx="282100" cy="282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6216BD8-5FF4-430B-AED0-5B16B58A3BCE}"/>
              </a:ext>
            </a:extLst>
          </p:cNvPr>
          <p:cNvSpPr/>
          <p:nvPr/>
        </p:nvSpPr>
        <p:spPr>
          <a:xfrm>
            <a:off x="6687767" y="4907353"/>
            <a:ext cx="301553" cy="259959"/>
          </a:xfrm>
          <a:prstGeom prst="triangl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A7D0B-F8AF-453E-9321-EA76C990813C}"/>
              </a:ext>
            </a:extLst>
          </p:cNvPr>
          <p:cNvSpPr txBox="1"/>
          <p:nvPr/>
        </p:nvSpPr>
        <p:spPr>
          <a:xfrm>
            <a:off x="4005434" y="4935583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9F068-4FD7-4353-8F13-F8F43B71AC9A}"/>
              </a:ext>
            </a:extLst>
          </p:cNvPr>
          <p:cNvSpPr txBox="1"/>
          <p:nvPr/>
        </p:nvSpPr>
        <p:spPr>
          <a:xfrm>
            <a:off x="7130370" y="466608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particle’s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005E-996B-4754-A277-34A2C0892556}"/>
              </a:ext>
            </a:extLst>
          </p:cNvPr>
          <p:cNvSpPr txBox="1"/>
          <p:nvPr/>
        </p:nvSpPr>
        <p:spPr>
          <a:xfrm>
            <a:off x="7252775" y="2666804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0385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47374-C0C7-448D-82D9-BCF41765C9BC}"/>
              </a:ext>
            </a:extLst>
          </p:cNvPr>
          <p:cNvCxnSpPr>
            <a:cxnSpLocks/>
          </p:cNvCxnSpPr>
          <p:nvPr/>
        </p:nvCxnSpPr>
        <p:spPr>
          <a:xfrm flipV="1">
            <a:off x="4744974" y="4279392"/>
            <a:ext cx="595122" cy="4371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01BD47-01FF-40D4-8C87-4F0B3A8E1C13}"/>
              </a:ext>
            </a:extLst>
          </p:cNvPr>
          <p:cNvCxnSpPr>
            <a:cxnSpLocks/>
          </p:cNvCxnSpPr>
          <p:nvPr/>
        </p:nvCxnSpPr>
        <p:spPr>
          <a:xfrm>
            <a:off x="4786323" y="4714819"/>
            <a:ext cx="717911" cy="19253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178F37-6C15-409C-823A-8CC1C1EBF946}"/>
              </a:ext>
            </a:extLst>
          </p:cNvPr>
          <p:cNvCxnSpPr>
            <a:cxnSpLocks/>
          </p:cNvCxnSpPr>
          <p:nvPr/>
        </p:nvCxnSpPr>
        <p:spPr>
          <a:xfrm flipH="1" flipV="1">
            <a:off x="4517136" y="3907536"/>
            <a:ext cx="234487" cy="8072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A436C-9175-44A2-8B48-AEF8A7117D51}"/>
              </a:ext>
            </a:extLst>
          </p:cNvPr>
          <p:cNvCxnSpPr>
            <a:cxnSpLocks/>
          </p:cNvCxnSpPr>
          <p:nvPr/>
        </p:nvCxnSpPr>
        <p:spPr>
          <a:xfrm flipV="1">
            <a:off x="3751433" y="2830751"/>
            <a:ext cx="0" cy="31730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058C6-6689-48F4-B88F-7DAE5B866956}"/>
              </a:ext>
            </a:extLst>
          </p:cNvPr>
          <p:cNvCxnSpPr>
            <a:cxnSpLocks/>
          </p:cNvCxnSpPr>
          <p:nvPr/>
        </p:nvCxnSpPr>
        <p:spPr>
          <a:xfrm>
            <a:off x="3442340" y="5707546"/>
            <a:ext cx="44370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25A33A-E53B-4A56-A276-1E81EA6B6569}"/>
              </a:ext>
            </a:extLst>
          </p:cNvPr>
          <p:cNvSpPr txBox="1"/>
          <p:nvPr/>
        </p:nvSpPr>
        <p:spPr>
          <a:xfrm>
            <a:off x="3595686" y="231967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5608-BF04-44BA-83DC-B6869A9686F7}"/>
              </a:ext>
            </a:extLst>
          </p:cNvPr>
          <p:cNvSpPr txBox="1"/>
          <p:nvPr/>
        </p:nvSpPr>
        <p:spPr>
          <a:xfrm>
            <a:off x="7894479" y="545895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6341AD-FFBB-4E9F-B98C-458DD500DA1E}"/>
              </a:ext>
            </a:extLst>
          </p:cNvPr>
          <p:cNvSpPr/>
          <p:nvPr/>
        </p:nvSpPr>
        <p:spPr>
          <a:xfrm>
            <a:off x="4639167" y="4592473"/>
            <a:ext cx="232500" cy="2325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B5E1D-8A13-486C-B8C7-DA4ADBA82313}"/>
              </a:ext>
            </a:extLst>
          </p:cNvPr>
          <p:cNvSpPr/>
          <p:nvPr/>
        </p:nvSpPr>
        <p:spPr>
          <a:xfrm>
            <a:off x="6848270" y="3287950"/>
            <a:ext cx="282100" cy="282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6216BD8-5FF4-430B-AED0-5B16B58A3BCE}"/>
              </a:ext>
            </a:extLst>
          </p:cNvPr>
          <p:cNvSpPr/>
          <p:nvPr/>
        </p:nvSpPr>
        <p:spPr>
          <a:xfrm>
            <a:off x="6687767" y="4907353"/>
            <a:ext cx="301553" cy="259959"/>
          </a:xfrm>
          <a:prstGeom prst="triangl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A7D0B-F8AF-453E-9321-EA76C990813C}"/>
              </a:ext>
            </a:extLst>
          </p:cNvPr>
          <p:cNvSpPr txBox="1"/>
          <p:nvPr/>
        </p:nvSpPr>
        <p:spPr>
          <a:xfrm>
            <a:off x="4005434" y="4935583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9F068-4FD7-4353-8F13-F8F43B71AC9A}"/>
              </a:ext>
            </a:extLst>
          </p:cNvPr>
          <p:cNvSpPr txBox="1"/>
          <p:nvPr/>
        </p:nvSpPr>
        <p:spPr>
          <a:xfrm>
            <a:off x="7130370" y="466608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particle’s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005E-996B-4754-A277-34A2C0892556}"/>
              </a:ext>
            </a:extLst>
          </p:cNvPr>
          <p:cNvSpPr txBox="1"/>
          <p:nvPr/>
        </p:nvSpPr>
        <p:spPr>
          <a:xfrm>
            <a:off x="7252775" y="2666804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7107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47374-C0C7-448D-82D9-BCF41765C9BC}"/>
              </a:ext>
            </a:extLst>
          </p:cNvPr>
          <p:cNvCxnSpPr>
            <a:cxnSpLocks/>
          </p:cNvCxnSpPr>
          <p:nvPr/>
        </p:nvCxnSpPr>
        <p:spPr>
          <a:xfrm flipV="1">
            <a:off x="4562094" y="3405632"/>
            <a:ext cx="595122" cy="4371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01BD47-01FF-40D4-8C87-4F0B3A8E1C13}"/>
              </a:ext>
            </a:extLst>
          </p:cNvPr>
          <p:cNvCxnSpPr>
            <a:cxnSpLocks/>
          </p:cNvCxnSpPr>
          <p:nvPr/>
        </p:nvCxnSpPr>
        <p:spPr>
          <a:xfrm>
            <a:off x="5202883" y="3424499"/>
            <a:ext cx="717911" cy="19253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178F37-6C15-409C-823A-8CC1C1EBF946}"/>
              </a:ext>
            </a:extLst>
          </p:cNvPr>
          <p:cNvCxnSpPr>
            <a:cxnSpLocks/>
          </p:cNvCxnSpPr>
          <p:nvPr/>
        </p:nvCxnSpPr>
        <p:spPr>
          <a:xfrm flipH="1" flipV="1">
            <a:off x="4517136" y="3907536"/>
            <a:ext cx="234487" cy="8072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A436C-9175-44A2-8B48-AEF8A7117D51}"/>
              </a:ext>
            </a:extLst>
          </p:cNvPr>
          <p:cNvCxnSpPr>
            <a:cxnSpLocks/>
          </p:cNvCxnSpPr>
          <p:nvPr/>
        </p:nvCxnSpPr>
        <p:spPr>
          <a:xfrm flipV="1">
            <a:off x="3751433" y="2830751"/>
            <a:ext cx="0" cy="31730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058C6-6689-48F4-B88F-7DAE5B866956}"/>
              </a:ext>
            </a:extLst>
          </p:cNvPr>
          <p:cNvCxnSpPr>
            <a:cxnSpLocks/>
          </p:cNvCxnSpPr>
          <p:nvPr/>
        </p:nvCxnSpPr>
        <p:spPr>
          <a:xfrm>
            <a:off x="3442340" y="5707546"/>
            <a:ext cx="44370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25A33A-E53B-4A56-A276-1E81EA6B6569}"/>
              </a:ext>
            </a:extLst>
          </p:cNvPr>
          <p:cNvSpPr txBox="1"/>
          <p:nvPr/>
        </p:nvSpPr>
        <p:spPr>
          <a:xfrm>
            <a:off x="3595686" y="231967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5608-BF04-44BA-83DC-B6869A9686F7}"/>
              </a:ext>
            </a:extLst>
          </p:cNvPr>
          <p:cNvSpPr txBox="1"/>
          <p:nvPr/>
        </p:nvSpPr>
        <p:spPr>
          <a:xfrm>
            <a:off x="7894479" y="545895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6341AD-FFBB-4E9F-B98C-458DD500DA1E}"/>
              </a:ext>
            </a:extLst>
          </p:cNvPr>
          <p:cNvSpPr/>
          <p:nvPr/>
        </p:nvSpPr>
        <p:spPr>
          <a:xfrm>
            <a:off x="4639167" y="4592473"/>
            <a:ext cx="232500" cy="2325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B5E1D-8A13-486C-B8C7-DA4ADBA82313}"/>
              </a:ext>
            </a:extLst>
          </p:cNvPr>
          <p:cNvSpPr/>
          <p:nvPr/>
        </p:nvSpPr>
        <p:spPr>
          <a:xfrm>
            <a:off x="6848270" y="3287950"/>
            <a:ext cx="282100" cy="282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6216BD8-5FF4-430B-AED0-5B16B58A3BCE}"/>
              </a:ext>
            </a:extLst>
          </p:cNvPr>
          <p:cNvSpPr/>
          <p:nvPr/>
        </p:nvSpPr>
        <p:spPr>
          <a:xfrm>
            <a:off x="6687767" y="4907353"/>
            <a:ext cx="301553" cy="259959"/>
          </a:xfrm>
          <a:prstGeom prst="triangl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A7D0B-F8AF-453E-9321-EA76C990813C}"/>
              </a:ext>
            </a:extLst>
          </p:cNvPr>
          <p:cNvSpPr txBox="1"/>
          <p:nvPr/>
        </p:nvSpPr>
        <p:spPr>
          <a:xfrm>
            <a:off x="4005434" y="4935583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9F068-4FD7-4353-8F13-F8F43B71AC9A}"/>
              </a:ext>
            </a:extLst>
          </p:cNvPr>
          <p:cNvSpPr txBox="1"/>
          <p:nvPr/>
        </p:nvSpPr>
        <p:spPr>
          <a:xfrm>
            <a:off x="7130370" y="466608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particle’s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005E-996B-4754-A277-34A2C0892556}"/>
              </a:ext>
            </a:extLst>
          </p:cNvPr>
          <p:cNvSpPr txBox="1"/>
          <p:nvPr/>
        </p:nvSpPr>
        <p:spPr>
          <a:xfrm>
            <a:off x="7252775" y="2666804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0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hat is the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motivation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behind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brute-force search?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find the minimum (or maximum) of a given 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function is usually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cost-function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203894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43604A-22B4-494D-A10A-09BDE8C0CC76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4837618" y="3728722"/>
            <a:ext cx="1083176" cy="89780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47374-C0C7-448D-82D9-BCF41765C9BC}"/>
              </a:ext>
            </a:extLst>
          </p:cNvPr>
          <p:cNvCxnSpPr>
            <a:cxnSpLocks/>
          </p:cNvCxnSpPr>
          <p:nvPr/>
        </p:nvCxnSpPr>
        <p:spPr>
          <a:xfrm flipV="1">
            <a:off x="4562094" y="3405632"/>
            <a:ext cx="595122" cy="4371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01BD47-01FF-40D4-8C87-4F0B3A8E1C13}"/>
              </a:ext>
            </a:extLst>
          </p:cNvPr>
          <p:cNvCxnSpPr>
            <a:cxnSpLocks/>
          </p:cNvCxnSpPr>
          <p:nvPr/>
        </p:nvCxnSpPr>
        <p:spPr>
          <a:xfrm>
            <a:off x="5202883" y="3424499"/>
            <a:ext cx="717911" cy="19253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178F37-6C15-409C-823A-8CC1C1EBF946}"/>
              </a:ext>
            </a:extLst>
          </p:cNvPr>
          <p:cNvCxnSpPr>
            <a:cxnSpLocks/>
          </p:cNvCxnSpPr>
          <p:nvPr/>
        </p:nvCxnSpPr>
        <p:spPr>
          <a:xfrm flipH="1" flipV="1">
            <a:off x="4517136" y="3907536"/>
            <a:ext cx="234487" cy="8072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A436C-9175-44A2-8B48-AEF8A7117D51}"/>
              </a:ext>
            </a:extLst>
          </p:cNvPr>
          <p:cNvCxnSpPr>
            <a:cxnSpLocks/>
          </p:cNvCxnSpPr>
          <p:nvPr/>
        </p:nvCxnSpPr>
        <p:spPr>
          <a:xfrm flipV="1">
            <a:off x="3751433" y="2830751"/>
            <a:ext cx="0" cy="31730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058C6-6689-48F4-B88F-7DAE5B866956}"/>
              </a:ext>
            </a:extLst>
          </p:cNvPr>
          <p:cNvCxnSpPr>
            <a:cxnSpLocks/>
          </p:cNvCxnSpPr>
          <p:nvPr/>
        </p:nvCxnSpPr>
        <p:spPr>
          <a:xfrm>
            <a:off x="3442340" y="5707546"/>
            <a:ext cx="44370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25A33A-E53B-4A56-A276-1E81EA6B6569}"/>
              </a:ext>
            </a:extLst>
          </p:cNvPr>
          <p:cNvSpPr txBox="1"/>
          <p:nvPr/>
        </p:nvSpPr>
        <p:spPr>
          <a:xfrm>
            <a:off x="3595686" y="231967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5608-BF04-44BA-83DC-B6869A9686F7}"/>
              </a:ext>
            </a:extLst>
          </p:cNvPr>
          <p:cNvSpPr txBox="1"/>
          <p:nvPr/>
        </p:nvSpPr>
        <p:spPr>
          <a:xfrm>
            <a:off x="7894479" y="545895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6341AD-FFBB-4E9F-B98C-458DD500DA1E}"/>
              </a:ext>
            </a:extLst>
          </p:cNvPr>
          <p:cNvSpPr/>
          <p:nvPr/>
        </p:nvSpPr>
        <p:spPr>
          <a:xfrm>
            <a:off x="4639167" y="4592473"/>
            <a:ext cx="232500" cy="2325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B5E1D-8A13-486C-B8C7-DA4ADBA82313}"/>
              </a:ext>
            </a:extLst>
          </p:cNvPr>
          <p:cNvSpPr/>
          <p:nvPr/>
        </p:nvSpPr>
        <p:spPr>
          <a:xfrm>
            <a:off x="6848270" y="3287950"/>
            <a:ext cx="282100" cy="282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6216BD8-5FF4-430B-AED0-5B16B58A3BCE}"/>
              </a:ext>
            </a:extLst>
          </p:cNvPr>
          <p:cNvSpPr/>
          <p:nvPr/>
        </p:nvSpPr>
        <p:spPr>
          <a:xfrm>
            <a:off x="6687767" y="4907353"/>
            <a:ext cx="301553" cy="259959"/>
          </a:xfrm>
          <a:prstGeom prst="triangl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A7D0B-F8AF-453E-9321-EA76C990813C}"/>
              </a:ext>
            </a:extLst>
          </p:cNvPr>
          <p:cNvSpPr txBox="1"/>
          <p:nvPr/>
        </p:nvSpPr>
        <p:spPr>
          <a:xfrm>
            <a:off x="4005434" y="4935583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9F068-4FD7-4353-8F13-F8F43B71AC9A}"/>
              </a:ext>
            </a:extLst>
          </p:cNvPr>
          <p:cNvSpPr txBox="1"/>
          <p:nvPr/>
        </p:nvSpPr>
        <p:spPr>
          <a:xfrm>
            <a:off x="7130370" y="466608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particle’s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005E-996B-4754-A277-34A2C0892556}"/>
              </a:ext>
            </a:extLst>
          </p:cNvPr>
          <p:cNvSpPr txBox="1"/>
          <p:nvPr/>
        </p:nvSpPr>
        <p:spPr>
          <a:xfrm>
            <a:off x="7252775" y="2666804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3043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238C51-D38B-4AB2-A5D1-BAB7AEC830FA}"/>
              </a:ext>
            </a:extLst>
          </p:cNvPr>
          <p:cNvCxnSpPr>
            <a:cxnSpLocks/>
          </p:cNvCxnSpPr>
          <p:nvPr/>
        </p:nvCxnSpPr>
        <p:spPr>
          <a:xfrm flipV="1">
            <a:off x="5906144" y="3250217"/>
            <a:ext cx="449810" cy="3728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28A59C-263D-4527-8BE9-2B5A9C1B14F8}"/>
              </a:ext>
            </a:extLst>
          </p:cNvPr>
          <p:cNvCxnSpPr>
            <a:cxnSpLocks/>
          </p:cNvCxnSpPr>
          <p:nvPr/>
        </p:nvCxnSpPr>
        <p:spPr>
          <a:xfrm flipV="1">
            <a:off x="5925181" y="3494128"/>
            <a:ext cx="539119" cy="1310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3AC8DA-493E-4C8A-A72E-0B78E22979CD}"/>
              </a:ext>
            </a:extLst>
          </p:cNvPr>
          <p:cNvCxnSpPr>
            <a:cxnSpLocks/>
          </p:cNvCxnSpPr>
          <p:nvPr/>
        </p:nvCxnSpPr>
        <p:spPr>
          <a:xfrm>
            <a:off x="5897827" y="3631763"/>
            <a:ext cx="248973" cy="4423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A436C-9175-44A2-8B48-AEF8A7117D51}"/>
              </a:ext>
            </a:extLst>
          </p:cNvPr>
          <p:cNvCxnSpPr>
            <a:cxnSpLocks/>
          </p:cNvCxnSpPr>
          <p:nvPr/>
        </p:nvCxnSpPr>
        <p:spPr>
          <a:xfrm flipV="1">
            <a:off x="3751433" y="2830751"/>
            <a:ext cx="0" cy="31730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058C6-6689-48F4-B88F-7DAE5B866956}"/>
              </a:ext>
            </a:extLst>
          </p:cNvPr>
          <p:cNvCxnSpPr>
            <a:cxnSpLocks/>
          </p:cNvCxnSpPr>
          <p:nvPr/>
        </p:nvCxnSpPr>
        <p:spPr>
          <a:xfrm>
            <a:off x="3442340" y="5707546"/>
            <a:ext cx="44370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25A33A-E53B-4A56-A276-1E81EA6B6569}"/>
              </a:ext>
            </a:extLst>
          </p:cNvPr>
          <p:cNvSpPr txBox="1"/>
          <p:nvPr/>
        </p:nvSpPr>
        <p:spPr>
          <a:xfrm>
            <a:off x="3595686" y="231967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5608-BF04-44BA-83DC-B6869A9686F7}"/>
              </a:ext>
            </a:extLst>
          </p:cNvPr>
          <p:cNvSpPr txBox="1"/>
          <p:nvPr/>
        </p:nvSpPr>
        <p:spPr>
          <a:xfrm>
            <a:off x="7894479" y="545895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6341AD-FFBB-4E9F-B98C-458DD500DA1E}"/>
              </a:ext>
            </a:extLst>
          </p:cNvPr>
          <p:cNvSpPr/>
          <p:nvPr/>
        </p:nvSpPr>
        <p:spPr>
          <a:xfrm>
            <a:off x="5777087" y="3525673"/>
            <a:ext cx="232500" cy="2325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B5E1D-8A13-486C-B8C7-DA4ADBA82313}"/>
              </a:ext>
            </a:extLst>
          </p:cNvPr>
          <p:cNvSpPr/>
          <p:nvPr/>
        </p:nvSpPr>
        <p:spPr>
          <a:xfrm>
            <a:off x="6848270" y="3287950"/>
            <a:ext cx="282100" cy="282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6216BD8-5FF4-430B-AED0-5B16B58A3BCE}"/>
              </a:ext>
            </a:extLst>
          </p:cNvPr>
          <p:cNvSpPr/>
          <p:nvPr/>
        </p:nvSpPr>
        <p:spPr>
          <a:xfrm>
            <a:off x="6687767" y="4907353"/>
            <a:ext cx="301553" cy="259959"/>
          </a:xfrm>
          <a:prstGeom prst="triangl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A7D0B-F8AF-453E-9321-EA76C990813C}"/>
              </a:ext>
            </a:extLst>
          </p:cNvPr>
          <p:cNvSpPr txBox="1"/>
          <p:nvPr/>
        </p:nvSpPr>
        <p:spPr>
          <a:xfrm>
            <a:off x="4199955" y="375095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9F068-4FD7-4353-8F13-F8F43B71AC9A}"/>
              </a:ext>
            </a:extLst>
          </p:cNvPr>
          <p:cNvSpPr txBox="1"/>
          <p:nvPr/>
        </p:nvSpPr>
        <p:spPr>
          <a:xfrm>
            <a:off x="7130370" y="466608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particle’s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005E-996B-4754-A277-34A2C0892556}"/>
              </a:ext>
            </a:extLst>
          </p:cNvPr>
          <p:cNvSpPr txBox="1"/>
          <p:nvPr/>
        </p:nvSpPr>
        <p:spPr>
          <a:xfrm>
            <a:off x="7252775" y="2666804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921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238C51-D38B-4AB2-A5D1-BAB7AEC830FA}"/>
              </a:ext>
            </a:extLst>
          </p:cNvPr>
          <p:cNvCxnSpPr>
            <a:cxnSpLocks/>
          </p:cNvCxnSpPr>
          <p:nvPr/>
        </p:nvCxnSpPr>
        <p:spPr>
          <a:xfrm flipV="1">
            <a:off x="5906144" y="3250217"/>
            <a:ext cx="449810" cy="37282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28A59C-263D-4527-8BE9-2B5A9C1B14F8}"/>
              </a:ext>
            </a:extLst>
          </p:cNvPr>
          <p:cNvCxnSpPr>
            <a:cxnSpLocks/>
          </p:cNvCxnSpPr>
          <p:nvPr/>
        </p:nvCxnSpPr>
        <p:spPr>
          <a:xfrm flipV="1">
            <a:off x="5925181" y="3494128"/>
            <a:ext cx="539119" cy="13100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3AC8DA-493E-4C8A-A72E-0B78E22979CD}"/>
              </a:ext>
            </a:extLst>
          </p:cNvPr>
          <p:cNvCxnSpPr>
            <a:cxnSpLocks/>
          </p:cNvCxnSpPr>
          <p:nvPr/>
        </p:nvCxnSpPr>
        <p:spPr>
          <a:xfrm>
            <a:off x="5897827" y="3631763"/>
            <a:ext cx="248973" cy="442397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A436C-9175-44A2-8B48-AEF8A7117D51}"/>
              </a:ext>
            </a:extLst>
          </p:cNvPr>
          <p:cNvCxnSpPr>
            <a:cxnSpLocks/>
          </p:cNvCxnSpPr>
          <p:nvPr/>
        </p:nvCxnSpPr>
        <p:spPr>
          <a:xfrm flipV="1">
            <a:off x="3751433" y="2830751"/>
            <a:ext cx="0" cy="317301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058C6-6689-48F4-B88F-7DAE5B866956}"/>
              </a:ext>
            </a:extLst>
          </p:cNvPr>
          <p:cNvCxnSpPr>
            <a:cxnSpLocks/>
          </p:cNvCxnSpPr>
          <p:nvPr/>
        </p:nvCxnSpPr>
        <p:spPr>
          <a:xfrm>
            <a:off x="3442340" y="5707546"/>
            <a:ext cx="4437072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25A33A-E53B-4A56-A276-1E81EA6B6569}"/>
              </a:ext>
            </a:extLst>
          </p:cNvPr>
          <p:cNvSpPr txBox="1"/>
          <p:nvPr/>
        </p:nvSpPr>
        <p:spPr>
          <a:xfrm>
            <a:off x="3595686" y="231967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5608-BF04-44BA-83DC-B6869A9686F7}"/>
              </a:ext>
            </a:extLst>
          </p:cNvPr>
          <p:cNvSpPr txBox="1"/>
          <p:nvPr/>
        </p:nvSpPr>
        <p:spPr>
          <a:xfrm>
            <a:off x="7894479" y="545895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6341AD-FFBB-4E9F-B98C-458DD500DA1E}"/>
              </a:ext>
            </a:extLst>
          </p:cNvPr>
          <p:cNvSpPr/>
          <p:nvPr/>
        </p:nvSpPr>
        <p:spPr>
          <a:xfrm>
            <a:off x="5777087" y="3525673"/>
            <a:ext cx="232500" cy="2325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B5E1D-8A13-486C-B8C7-DA4ADBA82313}"/>
              </a:ext>
            </a:extLst>
          </p:cNvPr>
          <p:cNvSpPr/>
          <p:nvPr/>
        </p:nvSpPr>
        <p:spPr>
          <a:xfrm>
            <a:off x="6848270" y="3287950"/>
            <a:ext cx="282100" cy="28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6216BD8-5FF4-430B-AED0-5B16B58A3BCE}"/>
              </a:ext>
            </a:extLst>
          </p:cNvPr>
          <p:cNvSpPr/>
          <p:nvPr/>
        </p:nvSpPr>
        <p:spPr>
          <a:xfrm>
            <a:off x="6687767" y="4907353"/>
            <a:ext cx="301553" cy="25995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A7D0B-F8AF-453E-9321-EA76C990813C}"/>
              </a:ext>
            </a:extLst>
          </p:cNvPr>
          <p:cNvSpPr txBox="1"/>
          <p:nvPr/>
        </p:nvSpPr>
        <p:spPr>
          <a:xfrm>
            <a:off x="4199955" y="375095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actual particle</a:t>
            </a:r>
          </a:p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hu-HU" b="1" i="1" baseline="-25000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hu-HU" b="1" i="1" baseline="-25000" dirty="0">
                <a:solidFill>
                  <a:schemeClr val="bg1">
                    <a:lumMod val="95000"/>
                  </a:schemeClr>
                </a:solidFill>
              </a:rPr>
              <a:t>i</a:t>
            </a:r>
            <a:endParaRPr lang="en-GB" b="1" i="1" baseline="-2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9F068-4FD7-4353-8F13-F8F43B71AC9A}"/>
              </a:ext>
            </a:extLst>
          </p:cNvPr>
          <p:cNvSpPr txBox="1"/>
          <p:nvPr/>
        </p:nvSpPr>
        <p:spPr>
          <a:xfrm>
            <a:off x="7130370" y="466608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actual particle’s</a:t>
            </a:r>
            <a:endParaRPr lang="hu-HU" b="1" i="1" baseline="-25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best location</a:t>
            </a:r>
            <a:endParaRPr lang="hu-HU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005E-996B-4754-A277-34A2C0892556}"/>
              </a:ext>
            </a:extLst>
          </p:cNvPr>
          <p:cNvSpPr txBox="1"/>
          <p:nvPr/>
        </p:nvSpPr>
        <p:spPr>
          <a:xfrm>
            <a:off x="7252775" y="2666804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global</a:t>
            </a:r>
            <a:endParaRPr lang="hu-HU" b="1" i="1" baseline="-25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best location</a:t>
            </a:r>
            <a:endParaRPr lang="hu-HU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C7BA8-87B8-4AC8-BBE1-94B9085BC83D}"/>
              </a:ext>
            </a:extLst>
          </p:cNvPr>
          <p:cNvSpPr/>
          <p:nvPr/>
        </p:nvSpPr>
        <p:spPr>
          <a:xfrm>
            <a:off x="1638300" y="2529617"/>
            <a:ext cx="8915400" cy="2731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TO USE RANDOM VALUES?</a:t>
            </a:r>
          </a:p>
          <a:p>
            <a:pPr algn="ctr"/>
            <a:endParaRPr lang="hu-HU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this is how we make sure the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length of these vectors are random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(sometimes the particle’s best position is the dominating factor, sometimes the global best position is dominating but there are cases when we do not care about the best locations)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452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E1220-1E9B-41E0-A0CD-93416368E90A}"/>
              </a:ext>
            </a:extLst>
          </p:cNvPr>
          <p:cNvSpPr/>
          <p:nvPr/>
        </p:nvSpPr>
        <p:spPr>
          <a:xfrm>
            <a:off x="2290440" y="3081586"/>
            <a:ext cx="7696940" cy="8488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D5E632-4299-4C9D-A768-C1E868D694E5}"/>
              </a:ext>
            </a:extLst>
          </p:cNvPr>
          <p:cNvSpPr txBox="1"/>
          <p:nvPr/>
        </p:nvSpPr>
        <p:spPr>
          <a:xfrm>
            <a:off x="2669965" y="3305941"/>
            <a:ext cx="685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    w * v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+   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p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-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)    +    c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* r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( g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– x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6CE844-8D5E-47E1-8847-4F4B523D0B9A}"/>
              </a:ext>
            </a:extLst>
          </p:cNvPr>
          <p:cNvSpPr/>
          <p:nvPr/>
        </p:nvSpPr>
        <p:spPr>
          <a:xfrm>
            <a:off x="3686847" y="2976880"/>
            <a:ext cx="1149313" cy="1099976"/>
          </a:xfrm>
          <a:prstGeom prst="ellipse">
            <a:avLst/>
          </a:prstGeom>
          <a:noFill/>
          <a:ln w="1079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11175-E95A-41A0-B9FD-500BF77EEEF4}"/>
              </a:ext>
            </a:extLst>
          </p:cNvPr>
          <p:cNvSpPr txBox="1"/>
          <p:nvPr/>
        </p:nvSpPr>
        <p:spPr>
          <a:xfrm>
            <a:off x="2351332" y="1958266"/>
            <a:ext cx="3820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inertia weight controls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and exploitation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trade-off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720D2-6319-4AD3-946C-49D5464DBF01}"/>
              </a:ext>
            </a:extLst>
          </p:cNvPr>
          <p:cNvSpPr txBox="1"/>
          <p:nvPr/>
        </p:nvSpPr>
        <p:spPr>
          <a:xfrm>
            <a:off x="2371037" y="4674973"/>
            <a:ext cx="744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large: this is 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particles scan the whole search space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looking for new states (in order to find the best one)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0984E-7F0D-46BD-BB22-9350EB3AFE5E}"/>
              </a:ext>
            </a:extLst>
          </p:cNvPr>
          <p:cNvSpPr txBox="1"/>
          <p:nvPr/>
        </p:nvSpPr>
        <p:spPr>
          <a:xfrm>
            <a:off x="1464162" y="5479588"/>
            <a:ext cx="9263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small: this is 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exploitation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particles scan the states near to the global best location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they exploit the information available at the moment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 algorithm converges faster but maybe it misses the global optimum)</a:t>
            </a:r>
          </a:p>
        </p:txBody>
      </p:sp>
    </p:spTree>
    <p:extLst>
      <p:ext uri="{BB962C8B-B14F-4D97-AF65-F5344CB8AC3E}">
        <p14:creationId xmlns:p14="http://schemas.microsoft.com/office/powerpoint/2010/main" val="339432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2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 animBg="1"/>
      <p:bldP spid="15" grpId="0"/>
      <p:bldP spid="8" grpId="0"/>
      <p:bldP spid="10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E1220-1E9B-41E0-A0CD-93416368E90A}"/>
              </a:ext>
            </a:extLst>
          </p:cNvPr>
          <p:cNvSpPr/>
          <p:nvPr/>
        </p:nvSpPr>
        <p:spPr>
          <a:xfrm>
            <a:off x="2290440" y="3081586"/>
            <a:ext cx="7696940" cy="8488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Particle Swarm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10 Seconds Timer with Music">
            <a:hlinkClick r:id="" action="ppaction://media"/>
            <a:extLst>
              <a:ext uri="{FF2B5EF4-FFF2-40B4-BE49-F238E27FC236}">
                <a16:creationId xmlns:a16="http://schemas.microsoft.com/office/drawing/2014/main" id="{478B4982-8B95-4DA6-A21B-1D0240AB494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307.375"/>
                  <p14:bmkLst>
                    <p14:bmk name="Bookmark 1" time="18.42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0119" y="-517843"/>
            <a:ext cx="487362" cy="487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D5E632-4299-4C9D-A768-C1E868D694E5}"/>
              </a:ext>
            </a:extLst>
          </p:cNvPr>
          <p:cNvSpPr txBox="1"/>
          <p:nvPr/>
        </p:nvSpPr>
        <p:spPr>
          <a:xfrm>
            <a:off x="2669965" y="3305941"/>
            <a:ext cx="685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v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        w * v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    +    c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*  r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( p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 - x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 )    +    c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* r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( g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– x</a:t>
            </a:r>
            <a:r>
              <a:rPr lang="hu-HU" sz="2000" b="1" baseline="-25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i,d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11175-E95A-41A0-B9FD-500BF77EEEF4}"/>
              </a:ext>
            </a:extLst>
          </p:cNvPr>
          <p:cNvSpPr txBox="1"/>
          <p:nvPr/>
        </p:nvSpPr>
        <p:spPr>
          <a:xfrm>
            <a:off x="2351332" y="1958266"/>
            <a:ext cx="3820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 inertia weight controls</a:t>
            </a:r>
          </a:p>
          <a:p>
            <a:pPr algn="ctr"/>
            <a:r>
              <a:rPr lang="hu-HU" b="1" i="1" dirty="0">
                <a:solidFill>
                  <a:schemeClr val="bg1">
                    <a:lumMod val="75000"/>
                  </a:schemeClr>
                </a:solidFill>
              </a:rPr>
              <a:t>exploration and exploitation </a:t>
            </a:r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trade-off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720D2-6319-4AD3-946C-49D5464DBF01}"/>
              </a:ext>
            </a:extLst>
          </p:cNvPr>
          <p:cNvSpPr txBox="1"/>
          <p:nvPr/>
        </p:nvSpPr>
        <p:spPr>
          <a:xfrm>
            <a:off x="2371037" y="4674973"/>
            <a:ext cx="744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 is large: this is called </a:t>
            </a:r>
            <a:r>
              <a:rPr lang="hu-HU" b="1" i="1" dirty="0">
                <a:solidFill>
                  <a:schemeClr val="bg1">
                    <a:lumMod val="75000"/>
                  </a:schemeClr>
                </a:solidFill>
              </a:rPr>
              <a:t>exploration</a:t>
            </a:r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. The particles scan the whole search space</a:t>
            </a:r>
          </a:p>
          <a:p>
            <a:pPr algn="ctr"/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and looking for new states (in order to find the best one)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0984E-7F0D-46BD-BB22-9350EB3AFE5E}"/>
              </a:ext>
            </a:extLst>
          </p:cNvPr>
          <p:cNvSpPr txBox="1"/>
          <p:nvPr/>
        </p:nvSpPr>
        <p:spPr>
          <a:xfrm>
            <a:off x="1464162" y="5479588"/>
            <a:ext cx="9263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 is small: this is called </a:t>
            </a:r>
            <a:r>
              <a:rPr lang="hu-HU" b="1" i="1" dirty="0">
                <a:solidFill>
                  <a:schemeClr val="bg1">
                    <a:lumMod val="75000"/>
                  </a:schemeClr>
                </a:solidFill>
              </a:rPr>
              <a:t>exploitation</a:t>
            </a:r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. The particles scan the states near to the global best location</a:t>
            </a:r>
          </a:p>
          <a:p>
            <a:pPr algn="ctr"/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so they exploit the information available at the moment</a:t>
            </a:r>
          </a:p>
          <a:p>
            <a:pPr algn="ctr"/>
            <a:r>
              <a:rPr lang="hu-HU" i="1" dirty="0">
                <a:solidFill>
                  <a:schemeClr val="bg1">
                    <a:lumMod val="75000"/>
                  </a:schemeClr>
                </a:solidFill>
              </a:rPr>
              <a:t>(the algorithm converges faster but maybe it misses the global optimum)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A513A1-3AB3-42DD-B767-79FCE26671F5}"/>
              </a:ext>
            </a:extLst>
          </p:cNvPr>
          <p:cNvSpPr/>
          <p:nvPr/>
        </p:nvSpPr>
        <p:spPr>
          <a:xfrm>
            <a:off x="1638300" y="2529617"/>
            <a:ext cx="8915400" cy="2731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AND EXPLOITATION TRADE-OFF</a:t>
            </a:r>
          </a:p>
          <a:p>
            <a:pPr algn="ctr"/>
            <a:endParaRPr lang="hu-HU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because both of the approaches are essential this is why the best approach is to start 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high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values and decrease the value of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during the algorithm !!!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>
                <p:cTn id="2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5" grpId="0"/>
      <p:bldP spid="8" grpId="0"/>
      <p:bldP spid="10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Ant Colony Optimization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10903388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238C51-D38B-4AB2-A5D1-BAB7AEC830FA}"/>
              </a:ext>
            </a:extLst>
          </p:cNvPr>
          <p:cNvCxnSpPr>
            <a:cxnSpLocks/>
          </p:cNvCxnSpPr>
          <p:nvPr/>
        </p:nvCxnSpPr>
        <p:spPr>
          <a:xfrm flipV="1">
            <a:off x="5906144" y="3250217"/>
            <a:ext cx="449810" cy="3728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28A59C-263D-4527-8BE9-2B5A9C1B14F8}"/>
              </a:ext>
            </a:extLst>
          </p:cNvPr>
          <p:cNvCxnSpPr>
            <a:cxnSpLocks/>
          </p:cNvCxnSpPr>
          <p:nvPr/>
        </p:nvCxnSpPr>
        <p:spPr>
          <a:xfrm flipV="1">
            <a:off x="5925181" y="3494128"/>
            <a:ext cx="539119" cy="1310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3AC8DA-493E-4C8A-A72E-0B78E22979CD}"/>
              </a:ext>
            </a:extLst>
          </p:cNvPr>
          <p:cNvCxnSpPr>
            <a:cxnSpLocks/>
          </p:cNvCxnSpPr>
          <p:nvPr/>
        </p:nvCxnSpPr>
        <p:spPr>
          <a:xfrm>
            <a:off x="5897827" y="3631763"/>
            <a:ext cx="248973" cy="4423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Ant Colony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A436C-9175-44A2-8B48-AEF8A7117D51}"/>
              </a:ext>
            </a:extLst>
          </p:cNvPr>
          <p:cNvCxnSpPr>
            <a:cxnSpLocks/>
          </p:cNvCxnSpPr>
          <p:nvPr/>
        </p:nvCxnSpPr>
        <p:spPr>
          <a:xfrm flipV="1">
            <a:off x="3751433" y="2830751"/>
            <a:ext cx="0" cy="31730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E058C6-6689-48F4-B88F-7DAE5B866956}"/>
              </a:ext>
            </a:extLst>
          </p:cNvPr>
          <p:cNvCxnSpPr>
            <a:cxnSpLocks/>
          </p:cNvCxnSpPr>
          <p:nvPr/>
        </p:nvCxnSpPr>
        <p:spPr>
          <a:xfrm>
            <a:off x="3442340" y="5707546"/>
            <a:ext cx="44370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25A33A-E53B-4A56-A276-1E81EA6B6569}"/>
              </a:ext>
            </a:extLst>
          </p:cNvPr>
          <p:cNvSpPr txBox="1"/>
          <p:nvPr/>
        </p:nvSpPr>
        <p:spPr>
          <a:xfrm>
            <a:off x="3595686" y="231967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A5608-BF04-44BA-83DC-B6869A9686F7}"/>
              </a:ext>
            </a:extLst>
          </p:cNvPr>
          <p:cNvSpPr txBox="1"/>
          <p:nvPr/>
        </p:nvSpPr>
        <p:spPr>
          <a:xfrm>
            <a:off x="7894479" y="545895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6341AD-FFBB-4E9F-B98C-458DD500DA1E}"/>
              </a:ext>
            </a:extLst>
          </p:cNvPr>
          <p:cNvSpPr/>
          <p:nvPr/>
        </p:nvSpPr>
        <p:spPr>
          <a:xfrm>
            <a:off x="5777087" y="3525673"/>
            <a:ext cx="232500" cy="2325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B5E1D-8A13-486C-B8C7-DA4ADBA82313}"/>
              </a:ext>
            </a:extLst>
          </p:cNvPr>
          <p:cNvSpPr/>
          <p:nvPr/>
        </p:nvSpPr>
        <p:spPr>
          <a:xfrm>
            <a:off x="6848270" y="3287950"/>
            <a:ext cx="282100" cy="282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6216BD8-5FF4-430B-AED0-5B16B58A3BCE}"/>
              </a:ext>
            </a:extLst>
          </p:cNvPr>
          <p:cNvSpPr/>
          <p:nvPr/>
        </p:nvSpPr>
        <p:spPr>
          <a:xfrm>
            <a:off x="6687767" y="4907353"/>
            <a:ext cx="301553" cy="259959"/>
          </a:xfrm>
          <a:prstGeom prst="triangl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A7D0B-F8AF-453E-9321-EA76C990813C}"/>
              </a:ext>
            </a:extLst>
          </p:cNvPr>
          <p:cNvSpPr txBox="1"/>
          <p:nvPr/>
        </p:nvSpPr>
        <p:spPr>
          <a:xfrm>
            <a:off x="4199955" y="375095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9F068-4FD7-4353-8F13-F8F43B71AC9A}"/>
              </a:ext>
            </a:extLst>
          </p:cNvPr>
          <p:cNvSpPr txBox="1"/>
          <p:nvPr/>
        </p:nvSpPr>
        <p:spPr>
          <a:xfrm>
            <a:off x="7130370" y="466608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particle’s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005E-996B-4754-A277-34A2C0892556}"/>
              </a:ext>
            </a:extLst>
          </p:cNvPr>
          <p:cNvSpPr txBox="1"/>
          <p:nvPr/>
        </p:nvSpPr>
        <p:spPr>
          <a:xfrm>
            <a:off x="7252775" y="2666804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</a:t>
            </a:r>
            <a:endParaRPr lang="hu-HU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location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6225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221035233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086" y="1918167"/>
            <a:ext cx="4116422" cy="389886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G(V,E) graph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represents the game –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complete game tree include every possible outcomes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are the positions in the game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the moves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9F5F-3381-4474-B1D9-325AB8BA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60" y="1892939"/>
            <a:ext cx="4657117" cy="36558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5851689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086" y="1918167"/>
            <a:ext cx="4116422" cy="389886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G(V,E) graph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represents the game –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complete game tree include every possible outcomes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are the positions in the game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the moves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9F5F-3381-4474-B1D9-325AB8BA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60" y="1892939"/>
            <a:ext cx="4657117" cy="36558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Folyamatábra: Másik feldolgozás 13">
            <a:extLst>
              <a:ext uri="{FF2B5EF4-FFF2-40B4-BE49-F238E27FC236}">
                <a16:creationId xmlns:a16="http://schemas.microsoft.com/office/drawing/2014/main" id="{D6D1438F-F0CF-4BF3-A3BB-61BF88874EF1}"/>
              </a:ext>
            </a:extLst>
          </p:cNvPr>
          <p:cNvSpPr/>
          <p:nvPr/>
        </p:nvSpPr>
        <p:spPr>
          <a:xfrm rot="21221910">
            <a:off x="2825786" y="2070067"/>
            <a:ext cx="1110271" cy="39261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OUR TURN</a:t>
            </a:r>
          </a:p>
        </p:txBody>
      </p:sp>
    </p:spTree>
    <p:extLst>
      <p:ext uri="{BB962C8B-B14F-4D97-AF65-F5344CB8AC3E}">
        <p14:creationId xmlns:p14="http://schemas.microsoft.com/office/powerpoint/2010/main" val="13144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QUADRATIC OPTIMIZATION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want to find the optimal solution for the travelling salesman problem or vehicle routing problem etc.</a:t>
            </a:r>
          </a:p>
        </p:txBody>
      </p:sp>
    </p:spTree>
    <p:extLst>
      <p:ext uri="{BB962C8B-B14F-4D97-AF65-F5344CB8AC3E}">
        <p14:creationId xmlns:p14="http://schemas.microsoft.com/office/powerpoint/2010/main" val="14669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086" y="1918167"/>
            <a:ext cx="4116422" cy="389886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G(V,E) graph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represents the game –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complete game tree include every possible outcomes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are the positions in the game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the moves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9F5F-3381-4474-B1D9-325AB8BA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60" y="1892939"/>
            <a:ext cx="4657117" cy="36558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Folyamatábra: Másik feldolgozás 13">
            <a:extLst>
              <a:ext uri="{FF2B5EF4-FFF2-40B4-BE49-F238E27FC236}">
                <a16:creationId xmlns:a16="http://schemas.microsoft.com/office/drawing/2014/main" id="{D6D1438F-F0CF-4BF3-A3BB-61BF88874EF1}"/>
              </a:ext>
            </a:extLst>
          </p:cNvPr>
          <p:cNvSpPr/>
          <p:nvPr/>
        </p:nvSpPr>
        <p:spPr>
          <a:xfrm rot="21221910">
            <a:off x="2502263" y="2931050"/>
            <a:ext cx="1941067" cy="392611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COMPUTER’S TURN</a:t>
            </a:r>
          </a:p>
        </p:txBody>
      </p:sp>
    </p:spTree>
    <p:extLst>
      <p:ext uri="{BB962C8B-B14F-4D97-AF65-F5344CB8AC3E}">
        <p14:creationId xmlns:p14="http://schemas.microsoft.com/office/powerpoint/2010/main" val="330612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086" y="1918167"/>
            <a:ext cx="4116422" cy="389886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G(V,E) graph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represents the game –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complete game tree include every possible outcomes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are the positions in the game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the moves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9F5F-3381-4474-B1D9-325AB8BA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60" y="1892939"/>
            <a:ext cx="4657117" cy="36558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Folyamatábra: Másik feldolgozás 13">
            <a:extLst>
              <a:ext uri="{FF2B5EF4-FFF2-40B4-BE49-F238E27FC236}">
                <a16:creationId xmlns:a16="http://schemas.microsoft.com/office/drawing/2014/main" id="{D6D1438F-F0CF-4BF3-A3BB-61BF88874EF1}"/>
              </a:ext>
            </a:extLst>
          </p:cNvPr>
          <p:cNvSpPr/>
          <p:nvPr/>
        </p:nvSpPr>
        <p:spPr>
          <a:xfrm rot="21221910">
            <a:off x="3036383" y="4015600"/>
            <a:ext cx="1110271" cy="39261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OUR TURN</a:t>
            </a:r>
          </a:p>
        </p:txBody>
      </p:sp>
    </p:spTree>
    <p:extLst>
      <p:ext uri="{BB962C8B-B14F-4D97-AF65-F5344CB8AC3E}">
        <p14:creationId xmlns:p14="http://schemas.microsoft.com/office/powerpoint/2010/main" val="249221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086" y="1918167"/>
            <a:ext cx="4116422" cy="389886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G(V,E) graph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represents the game –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complete game tree include every possible outcomes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are the positions in the game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the moves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9F5F-3381-4474-B1D9-325AB8BA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60" y="1892939"/>
            <a:ext cx="4657117" cy="36558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Folyamatábra: Másik feldolgozás 13">
            <a:extLst>
              <a:ext uri="{FF2B5EF4-FFF2-40B4-BE49-F238E27FC236}">
                <a16:creationId xmlns:a16="http://schemas.microsoft.com/office/drawing/2014/main" id="{D6D1438F-F0CF-4BF3-A3BB-61BF88874EF1}"/>
              </a:ext>
            </a:extLst>
          </p:cNvPr>
          <p:cNvSpPr/>
          <p:nvPr/>
        </p:nvSpPr>
        <p:spPr>
          <a:xfrm rot="21221910">
            <a:off x="2774638" y="4973858"/>
            <a:ext cx="1941067" cy="392611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COMPUTER’S TURN</a:t>
            </a:r>
          </a:p>
        </p:txBody>
      </p:sp>
    </p:spTree>
    <p:extLst>
      <p:ext uri="{BB962C8B-B14F-4D97-AF65-F5344CB8AC3E}">
        <p14:creationId xmlns:p14="http://schemas.microsoft.com/office/powerpoint/2010/main" val="100773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G(V,E) graph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represents the game –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complete game tree include every possible outcomes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are the positions in the game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the moves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 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impossible to build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whole game tree because there are a huge number of possible states –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tree can get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only a few moves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large games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chess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is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forced to estimate who is winning or losing by sampling just a small portion of the entire tree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we just construct the first few levels of the tree and have a guess with the help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heuristic function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6277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games are important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get the best move in a game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we have to construct an effective search algorithm that will scan the game tree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 important approach is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minimax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is essentially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depth-first search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8807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86">
            <a:extLst>
              <a:ext uri="{FF2B5EF4-FFF2-40B4-BE49-F238E27FC236}">
                <a16:creationId xmlns:a16="http://schemas.microsoft.com/office/drawing/2014/main" id="{262C7A3B-6F5A-4A30-BAE9-4E91687B5FFB}"/>
              </a:ext>
            </a:extLst>
          </p:cNvPr>
          <p:cNvSpPr/>
          <p:nvPr/>
        </p:nvSpPr>
        <p:spPr>
          <a:xfrm>
            <a:off x="5326741" y="14711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57381EA4-B64E-49D3-9AE8-3055521E891D}"/>
              </a:ext>
            </a:extLst>
          </p:cNvPr>
          <p:cNvSpPr/>
          <p:nvPr/>
        </p:nvSpPr>
        <p:spPr>
          <a:xfrm>
            <a:off x="5541401" y="14711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25B3655B-5A69-494D-8126-47ACEC081A40}"/>
              </a:ext>
            </a:extLst>
          </p:cNvPr>
          <p:cNvSpPr/>
          <p:nvPr/>
        </p:nvSpPr>
        <p:spPr>
          <a:xfrm>
            <a:off x="5760913" y="14711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" name="Rectangle 86">
            <a:extLst>
              <a:ext uri="{FF2B5EF4-FFF2-40B4-BE49-F238E27FC236}">
                <a16:creationId xmlns:a16="http://schemas.microsoft.com/office/drawing/2014/main" id="{5A7B9328-B845-443B-B5D0-4F9AF25EB98E}"/>
              </a:ext>
            </a:extLst>
          </p:cNvPr>
          <p:cNvSpPr/>
          <p:nvPr/>
        </p:nvSpPr>
        <p:spPr>
          <a:xfrm>
            <a:off x="5326741" y="16906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Rectangle 86">
            <a:extLst>
              <a:ext uri="{FF2B5EF4-FFF2-40B4-BE49-F238E27FC236}">
                <a16:creationId xmlns:a16="http://schemas.microsoft.com/office/drawing/2014/main" id="{5E41B8DE-8E44-4B8F-AF79-E263F6C4C419}"/>
              </a:ext>
            </a:extLst>
          </p:cNvPr>
          <p:cNvSpPr/>
          <p:nvPr/>
        </p:nvSpPr>
        <p:spPr>
          <a:xfrm>
            <a:off x="5541401" y="16906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86">
            <a:extLst>
              <a:ext uri="{FF2B5EF4-FFF2-40B4-BE49-F238E27FC236}">
                <a16:creationId xmlns:a16="http://schemas.microsoft.com/office/drawing/2014/main" id="{C9962EFA-7F31-4B4E-BDB5-5A9E1AB90B63}"/>
              </a:ext>
            </a:extLst>
          </p:cNvPr>
          <p:cNvSpPr/>
          <p:nvPr/>
        </p:nvSpPr>
        <p:spPr>
          <a:xfrm>
            <a:off x="5760913" y="168908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" name="Rectangle 86">
            <a:extLst>
              <a:ext uri="{FF2B5EF4-FFF2-40B4-BE49-F238E27FC236}">
                <a16:creationId xmlns:a16="http://schemas.microsoft.com/office/drawing/2014/main" id="{2560148A-044D-4FDD-A999-F6E7E70E9834}"/>
              </a:ext>
            </a:extLst>
          </p:cNvPr>
          <p:cNvSpPr/>
          <p:nvPr/>
        </p:nvSpPr>
        <p:spPr>
          <a:xfrm>
            <a:off x="5326741" y="19085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Rectangle 86">
            <a:extLst>
              <a:ext uri="{FF2B5EF4-FFF2-40B4-BE49-F238E27FC236}">
                <a16:creationId xmlns:a16="http://schemas.microsoft.com/office/drawing/2014/main" id="{77A1DAD7-DD5F-4FDF-84E2-E66058F8DCDF}"/>
              </a:ext>
            </a:extLst>
          </p:cNvPr>
          <p:cNvSpPr/>
          <p:nvPr/>
        </p:nvSpPr>
        <p:spPr>
          <a:xfrm>
            <a:off x="5541401" y="19085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BEB91BDC-5612-469F-9406-298A67457420}"/>
              </a:ext>
            </a:extLst>
          </p:cNvPr>
          <p:cNvSpPr/>
          <p:nvPr/>
        </p:nvSpPr>
        <p:spPr>
          <a:xfrm>
            <a:off x="5760913" y="190932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D6316C53-818D-4995-88ED-E4A63A5A0FD1}"/>
              </a:ext>
            </a:extLst>
          </p:cNvPr>
          <p:cNvSpPr txBox="1"/>
          <p:nvPr/>
        </p:nvSpPr>
        <p:spPr>
          <a:xfrm>
            <a:off x="6751448" y="934601"/>
            <a:ext cx="2833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tree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state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F8D937-241F-468F-AC7F-49F1FC8AC4B3}"/>
              </a:ext>
            </a:extLst>
          </p:cNvPr>
          <p:cNvSpPr/>
          <p:nvPr/>
        </p:nvSpPr>
        <p:spPr>
          <a:xfrm>
            <a:off x="5013996" y="1140152"/>
            <a:ext cx="1279800" cy="127980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86">
            <a:extLst>
              <a:ext uri="{FF2B5EF4-FFF2-40B4-BE49-F238E27FC236}">
                <a16:creationId xmlns:a16="http://schemas.microsoft.com/office/drawing/2014/main" id="{262C7A3B-6F5A-4A30-BAE9-4E91687B5FFB}"/>
              </a:ext>
            </a:extLst>
          </p:cNvPr>
          <p:cNvSpPr/>
          <p:nvPr/>
        </p:nvSpPr>
        <p:spPr>
          <a:xfrm>
            <a:off x="5326741" y="14711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57381EA4-B64E-49D3-9AE8-3055521E891D}"/>
              </a:ext>
            </a:extLst>
          </p:cNvPr>
          <p:cNvSpPr/>
          <p:nvPr/>
        </p:nvSpPr>
        <p:spPr>
          <a:xfrm>
            <a:off x="5541401" y="14711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25B3655B-5A69-494D-8126-47ACEC081A40}"/>
              </a:ext>
            </a:extLst>
          </p:cNvPr>
          <p:cNvSpPr/>
          <p:nvPr/>
        </p:nvSpPr>
        <p:spPr>
          <a:xfrm>
            <a:off x="5760913" y="14711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" name="Rectangle 86">
            <a:extLst>
              <a:ext uri="{FF2B5EF4-FFF2-40B4-BE49-F238E27FC236}">
                <a16:creationId xmlns:a16="http://schemas.microsoft.com/office/drawing/2014/main" id="{5A7B9328-B845-443B-B5D0-4F9AF25EB98E}"/>
              </a:ext>
            </a:extLst>
          </p:cNvPr>
          <p:cNvSpPr/>
          <p:nvPr/>
        </p:nvSpPr>
        <p:spPr>
          <a:xfrm>
            <a:off x="5326741" y="16906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Rectangle 86">
            <a:extLst>
              <a:ext uri="{FF2B5EF4-FFF2-40B4-BE49-F238E27FC236}">
                <a16:creationId xmlns:a16="http://schemas.microsoft.com/office/drawing/2014/main" id="{5E41B8DE-8E44-4B8F-AF79-E263F6C4C419}"/>
              </a:ext>
            </a:extLst>
          </p:cNvPr>
          <p:cNvSpPr/>
          <p:nvPr/>
        </p:nvSpPr>
        <p:spPr>
          <a:xfrm>
            <a:off x="5541401" y="16906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86">
            <a:extLst>
              <a:ext uri="{FF2B5EF4-FFF2-40B4-BE49-F238E27FC236}">
                <a16:creationId xmlns:a16="http://schemas.microsoft.com/office/drawing/2014/main" id="{C9962EFA-7F31-4B4E-BDB5-5A9E1AB90B63}"/>
              </a:ext>
            </a:extLst>
          </p:cNvPr>
          <p:cNvSpPr/>
          <p:nvPr/>
        </p:nvSpPr>
        <p:spPr>
          <a:xfrm>
            <a:off x="5760913" y="168908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" name="Rectangle 86">
            <a:extLst>
              <a:ext uri="{FF2B5EF4-FFF2-40B4-BE49-F238E27FC236}">
                <a16:creationId xmlns:a16="http://schemas.microsoft.com/office/drawing/2014/main" id="{2560148A-044D-4FDD-A999-F6E7E70E9834}"/>
              </a:ext>
            </a:extLst>
          </p:cNvPr>
          <p:cNvSpPr/>
          <p:nvPr/>
        </p:nvSpPr>
        <p:spPr>
          <a:xfrm>
            <a:off x="5326741" y="19085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Rectangle 86">
            <a:extLst>
              <a:ext uri="{FF2B5EF4-FFF2-40B4-BE49-F238E27FC236}">
                <a16:creationId xmlns:a16="http://schemas.microsoft.com/office/drawing/2014/main" id="{77A1DAD7-DD5F-4FDF-84E2-E66058F8DCDF}"/>
              </a:ext>
            </a:extLst>
          </p:cNvPr>
          <p:cNvSpPr/>
          <p:nvPr/>
        </p:nvSpPr>
        <p:spPr>
          <a:xfrm>
            <a:off x="5541401" y="19085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BEB91BDC-5612-469F-9406-298A67457420}"/>
              </a:ext>
            </a:extLst>
          </p:cNvPr>
          <p:cNvSpPr/>
          <p:nvPr/>
        </p:nvSpPr>
        <p:spPr>
          <a:xfrm>
            <a:off x="5760913" y="190932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4" name="Rectangle 86">
            <a:extLst>
              <a:ext uri="{FF2B5EF4-FFF2-40B4-BE49-F238E27FC236}">
                <a16:creationId xmlns:a16="http://schemas.microsoft.com/office/drawing/2014/main" id="{B000D3E2-0B1F-452F-B601-D102A177DEE1}"/>
              </a:ext>
            </a:extLst>
          </p:cNvPr>
          <p:cNvSpPr/>
          <p:nvPr/>
        </p:nvSpPr>
        <p:spPr>
          <a:xfrm>
            <a:off x="4453998" y="273475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5" name="Rectangle 86">
            <a:extLst>
              <a:ext uri="{FF2B5EF4-FFF2-40B4-BE49-F238E27FC236}">
                <a16:creationId xmlns:a16="http://schemas.microsoft.com/office/drawing/2014/main" id="{58796587-4BA4-49F6-8B93-61F69E595AD3}"/>
              </a:ext>
            </a:extLst>
          </p:cNvPr>
          <p:cNvSpPr/>
          <p:nvPr/>
        </p:nvSpPr>
        <p:spPr>
          <a:xfrm>
            <a:off x="4668658" y="273475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6" name="Rectangle 86">
            <a:extLst>
              <a:ext uri="{FF2B5EF4-FFF2-40B4-BE49-F238E27FC236}">
                <a16:creationId xmlns:a16="http://schemas.microsoft.com/office/drawing/2014/main" id="{5B37AD3A-D8A4-47E5-AA40-849267322F61}"/>
              </a:ext>
            </a:extLst>
          </p:cNvPr>
          <p:cNvSpPr/>
          <p:nvPr/>
        </p:nvSpPr>
        <p:spPr>
          <a:xfrm>
            <a:off x="4888170" y="273475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7" name="Rectangle 86">
            <a:extLst>
              <a:ext uri="{FF2B5EF4-FFF2-40B4-BE49-F238E27FC236}">
                <a16:creationId xmlns:a16="http://schemas.microsoft.com/office/drawing/2014/main" id="{6AB32731-06AC-4A38-8C56-4B0D98EC2CD1}"/>
              </a:ext>
            </a:extLst>
          </p:cNvPr>
          <p:cNvSpPr/>
          <p:nvPr/>
        </p:nvSpPr>
        <p:spPr>
          <a:xfrm>
            <a:off x="4453998" y="295427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86">
            <a:extLst>
              <a:ext uri="{FF2B5EF4-FFF2-40B4-BE49-F238E27FC236}">
                <a16:creationId xmlns:a16="http://schemas.microsoft.com/office/drawing/2014/main" id="{6A727154-9997-4843-B590-F18FA33CEA70}"/>
              </a:ext>
            </a:extLst>
          </p:cNvPr>
          <p:cNvSpPr/>
          <p:nvPr/>
        </p:nvSpPr>
        <p:spPr>
          <a:xfrm>
            <a:off x="4668658" y="295427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86">
            <a:extLst>
              <a:ext uri="{FF2B5EF4-FFF2-40B4-BE49-F238E27FC236}">
                <a16:creationId xmlns:a16="http://schemas.microsoft.com/office/drawing/2014/main" id="{A40E12F1-C76E-4BC8-87EF-4C5576960E96}"/>
              </a:ext>
            </a:extLst>
          </p:cNvPr>
          <p:cNvSpPr/>
          <p:nvPr/>
        </p:nvSpPr>
        <p:spPr>
          <a:xfrm>
            <a:off x="4888170" y="295266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0" name="Rectangle 86">
            <a:extLst>
              <a:ext uri="{FF2B5EF4-FFF2-40B4-BE49-F238E27FC236}">
                <a16:creationId xmlns:a16="http://schemas.microsoft.com/office/drawing/2014/main" id="{36CF4783-50CA-4040-97F1-47B882EBB412}"/>
              </a:ext>
            </a:extLst>
          </p:cNvPr>
          <p:cNvSpPr/>
          <p:nvPr/>
        </p:nvSpPr>
        <p:spPr>
          <a:xfrm>
            <a:off x="4453998" y="3172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1" name="Rectangle 86">
            <a:extLst>
              <a:ext uri="{FF2B5EF4-FFF2-40B4-BE49-F238E27FC236}">
                <a16:creationId xmlns:a16="http://schemas.microsoft.com/office/drawing/2014/main" id="{A2CDCC6F-364D-4ADF-99B8-39574B76BCED}"/>
              </a:ext>
            </a:extLst>
          </p:cNvPr>
          <p:cNvSpPr/>
          <p:nvPr/>
        </p:nvSpPr>
        <p:spPr>
          <a:xfrm>
            <a:off x="4668658" y="3172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2" name="Rectangle 86">
            <a:extLst>
              <a:ext uri="{FF2B5EF4-FFF2-40B4-BE49-F238E27FC236}">
                <a16:creationId xmlns:a16="http://schemas.microsoft.com/office/drawing/2014/main" id="{8770D6E1-DADE-4AB7-AD1A-B627F3228737}"/>
              </a:ext>
            </a:extLst>
          </p:cNvPr>
          <p:cNvSpPr/>
          <p:nvPr/>
        </p:nvSpPr>
        <p:spPr>
          <a:xfrm>
            <a:off x="4888170" y="317290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3" name="Rectangle 86">
            <a:extLst>
              <a:ext uri="{FF2B5EF4-FFF2-40B4-BE49-F238E27FC236}">
                <a16:creationId xmlns:a16="http://schemas.microsoft.com/office/drawing/2014/main" id="{D0CBA53B-34CB-4C53-907C-39D08E2B3A35}"/>
              </a:ext>
            </a:extLst>
          </p:cNvPr>
          <p:cNvSpPr/>
          <p:nvPr/>
        </p:nvSpPr>
        <p:spPr>
          <a:xfrm>
            <a:off x="6194614" y="273178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4" name="Rectangle 86">
            <a:extLst>
              <a:ext uri="{FF2B5EF4-FFF2-40B4-BE49-F238E27FC236}">
                <a16:creationId xmlns:a16="http://schemas.microsoft.com/office/drawing/2014/main" id="{09E3CF6E-2CF3-449A-9CB7-28D36281A896}"/>
              </a:ext>
            </a:extLst>
          </p:cNvPr>
          <p:cNvSpPr/>
          <p:nvPr/>
        </p:nvSpPr>
        <p:spPr>
          <a:xfrm>
            <a:off x="6409274" y="273178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5" name="Rectangle 86">
            <a:extLst>
              <a:ext uri="{FF2B5EF4-FFF2-40B4-BE49-F238E27FC236}">
                <a16:creationId xmlns:a16="http://schemas.microsoft.com/office/drawing/2014/main" id="{F9BFC9FD-E4DD-4570-8E24-9913406BD9D0}"/>
              </a:ext>
            </a:extLst>
          </p:cNvPr>
          <p:cNvSpPr/>
          <p:nvPr/>
        </p:nvSpPr>
        <p:spPr>
          <a:xfrm>
            <a:off x="6628786" y="273178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6" name="Rectangle 86">
            <a:extLst>
              <a:ext uri="{FF2B5EF4-FFF2-40B4-BE49-F238E27FC236}">
                <a16:creationId xmlns:a16="http://schemas.microsoft.com/office/drawing/2014/main" id="{537DEB0E-B555-49C5-83CF-6DDFD5171871}"/>
              </a:ext>
            </a:extLst>
          </p:cNvPr>
          <p:cNvSpPr/>
          <p:nvPr/>
        </p:nvSpPr>
        <p:spPr>
          <a:xfrm>
            <a:off x="6194614" y="295129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7" name="Rectangle 86">
            <a:extLst>
              <a:ext uri="{FF2B5EF4-FFF2-40B4-BE49-F238E27FC236}">
                <a16:creationId xmlns:a16="http://schemas.microsoft.com/office/drawing/2014/main" id="{A4E8AFD6-024F-49A7-A1D1-63C153A73A50}"/>
              </a:ext>
            </a:extLst>
          </p:cNvPr>
          <p:cNvSpPr/>
          <p:nvPr/>
        </p:nvSpPr>
        <p:spPr>
          <a:xfrm>
            <a:off x="6409274" y="295129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8" name="Rectangle 86">
            <a:extLst>
              <a:ext uri="{FF2B5EF4-FFF2-40B4-BE49-F238E27FC236}">
                <a16:creationId xmlns:a16="http://schemas.microsoft.com/office/drawing/2014/main" id="{ADA9DE52-B2AE-46FA-89C1-80EC44DF111E}"/>
              </a:ext>
            </a:extLst>
          </p:cNvPr>
          <p:cNvSpPr/>
          <p:nvPr/>
        </p:nvSpPr>
        <p:spPr>
          <a:xfrm>
            <a:off x="6628786" y="294969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 86">
            <a:extLst>
              <a:ext uri="{FF2B5EF4-FFF2-40B4-BE49-F238E27FC236}">
                <a16:creationId xmlns:a16="http://schemas.microsoft.com/office/drawing/2014/main" id="{581794C6-DAAF-4A10-A74A-1220CEA54CBD}"/>
              </a:ext>
            </a:extLst>
          </p:cNvPr>
          <p:cNvSpPr/>
          <p:nvPr/>
        </p:nvSpPr>
        <p:spPr>
          <a:xfrm>
            <a:off x="6194614" y="316920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0" name="Rectangle 86">
            <a:extLst>
              <a:ext uri="{FF2B5EF4-FFF2-40B4-BE49-F238E27FC236}">
                <a16:creationId xmlns:a16="http://schemas.microsoft.com/office/drawing/2014/main" id="{30B89A42-C4ED-44B9-B893-4171A24071DC}"/>
              </a:ext>
            </a:extLst>
          </p:cNvPr>
          <p:cNvSpPr/>
          <p:nvPr/>
        </p:nvSpPr>
        <p:spPr>
          <a:xfrm>
            <a:off x="6409274" y="316920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1" name="Rectangle 86">
            <a:extLst>
              <a:ext uri="{FF2B5EF4-FFF2-40B4-BE49-F238E27FC236}">
                <a16:creationId xmlns:a16="http://schemas.microsoft.com/office/drawing/2014/main" id="{E6F36F67-3640-4B22-B979-7C7A3B8103CE}"/>
              </a:ext>
            </a:extLst>
          </p:cNvPr>
          <p:cNvSpPr/>
          <p:nvPr/>
        </p:nvSpPr>
        <p:spPr>
          <a:xfrm>
            <a:off x="6628786" y="31699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B7B2F86A-6ACC-4368-92A9-2B05BFA64A77}"/>
              </a:ext>
            </a:extLst>
          </p:cNvPr>
          <p:cNvSpPr/>
          <p:nvPr/>
        </p:nvSpPr>
        <p:spPr>
          <a:xfrm>
            <a:off x="5326732" y="273556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0" name="Rectangle 86">
            <a:extLst>
              <a:ext uri="{FF2B5EF4-FFF2-40B4-BE49-F238E27FC236}">
                <a16:creationId xmlns:a16="http://schemas.microsoft.com/office/drawing/2014/main" id="{223C95C0-41C7-42CA-8AB2-007B8DBB91A8}"/>
              </a:ext>
            </a:extLst>
          </p:cNvPr>
          <p:cNvSpPr/>
          <p:nvPr/>
        </p:nvSpPr>
        <p:spPr>
          <a:xfrm>
            <a:off x="5541392" y="273556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7C8EEA3E-1E74-4F30-8F81-7399CB81E821}"/>
              </a:ext>
            </a:extLst>
          </p:cNvPr>
          <p:cNvSpPr/>
          <p:nvPr/>
        </p:nvSpPr>
        <p:spPr>
          <a:xfrm>
            <a:off x="5760904" y="273556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CC907D13-B07D-491A-AC20-C3298EDF16E9}"/>
              </a:ext>
            </a:extLst>
          </p:cNvPr>
          <p:cNvSpPr/>
          <p:nvPr/>
        </p:nvSpPr>
        <p:spPr>
          <a:xfrm>
            <a:off x="5326732" y="295508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3" name="Rectangle 86">
            <a:extLst>
              <a:ext uri="{FF2B5EF4-FFF2-40B4-BE49-F238E27FC236}">
                <a16:creationId xmlns:a16="http://schemas.microsoft.com/office/drawing/2014/main" id="{CD3E7B73-ED44-483E-B93E-83F621C34884}"/>
              </a:ext>
            </a:extLst>
          </p:cNvPr>
          <p:cNvSpPr/>
          <p:nvPr/>
        </p:nvSpPr>
        <p:spPr>
          <a:xfrm>
            <a:off x="5541392" y="295508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Rectangle 86">
            <a:extLst>
              <a:ext uri="{FF2B5EF4-FFF2-40B4-BE49-F238E27FC236}">
                <a16:creationId xmlns:a16="http://schemas.microsoft.com/office/drawing/2014/main" id="{35E381C5-37FD-439A-8BA2-F7A80F3D200A}"/>
              </a:ext>
            </a:extLst>
          </p:cNvPr>
          <p:cNvSpPr/>
          <p:nvPr/>
        </p:nvSpPr>
        <p:spPr>
          <a:xfrm>
            <a:off x="5760904" y="29534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5" name="Rectangle 86">
            <a:extLst>
              <a:ext uri="{FF2B5EF4-FFF2-40B4-BE49-F238E27FC236}">
                <a16:creationId xmlns:a16="http://schemas.microsoft.com/office/drawing/2014/main" id="{6814C37C-8131-4E8B-85B0-C2083ABD0F71}"/>
              </a:ext>
            </a:extLst>
          </p:cNvPr>
          <p:cNvSpPr/>
          <p:nvPr/>
        </p:nvSpPr>
        <p:spPr>
          <a:xfrm>
            <a:off x="5326732" y="317299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6" name="Rectangle 86">
            <a:extLst>
              <a:ext uri="{FF2B5EF4-FFF2-40B4-BE49-F238E27FC236}">
                <a16:creationId xmlns:a16="http://schemas.microsoft.com/office/drawing/2014/main" id="{14F440B9-5D26-47DA-BA06-66540A194DA1}"/>
              </a:ext>
            </a:extLst>
          </p:cNvPr>
          <p:cNvSpPr/>
          <p:nvPr/>
        </p:nvSpPr>
        <p:spPr>
          <a:xfrm>
            <a:off x="5541392" y="317299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024D7FD2-2BFF-4C3F-AAE0-D2B18AD7265C}"/>
              </a:ext>
            </a:extLst>
          </p:cNvPr>
          <p:cNvSpPr/>
          <p:nvPr/>
        </p:nvSpPr>
        <p:spPr>
          <a:xfrm>
            <a:off x="5760904" y="317371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8" name="Rectangle 86">
            <a:extLst>
              <a:ext uri="{FF2B5EF4-FFF2-40B4-BE49-F238E27FC236}">
                <a16:creationId xmlns:a16="http://schemas.microsoft.com/office/drawing/2014/main" id="{BA67FA56-4FB5-41EE-8019-BC95D531CEA9}"/>
              </a:ext>
            </a:extLst>
          </p:cNvPr>
          <p:cNvSpPr/>
          <p:nvPr/>
        </p:nvSpPr>
        <p:spPr>
          <a:xfrm>
            <a:off x="1845269" y="273315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99" name="Rectangle 86">
            <a:extLst>
              <a:ext uri="{FF2B5EF4-FFF2-40B4-BE49-F238E27FC236}">
                <a16:creationId xmlns:a16="http://schemas.microsoft.com/office/drawing/2014/main" id="{3EBA5796-CF92-4953-96F2-FDD2B4BC3971}"/>
              </a:ext>
            </a:extLst>
          </p:cNvPr>
          <p:cNvSpPr/>
          <p:nvPr/>
        </p:nvSpPr>
        <p:spPr>
          <a:xfrm>
            <a:off x="2059929" y="273315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0" name="Rectangle 86">
            <a:extLst>
              <a:ext uri="{FF2B5EF4-FFF2-40B4-BE49-F238E27FC236}">
                <a16:creationId xmlns:a16="http://schemas.microsoft.com/office/drawing/2014/main" id="{55D10886-A585-4CA0-9E3B-36D22F957568}"/>
              </a:ext>
            </a:extLst>
          </p:cNvPr>
          <p:cNvSpPr/>
          <p:nvPr/>
        </p:nvSpPr>
        <p:spPr>
          <a:xfrm>
            <a:off x="2279441" y="273315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1" name="Rectangle 86">
            <a:extLst>
              <a:ext uri="{FF2B5EF4-FFF2-40B4-BE49-F238E27FC236}">
                <a16:creationId xmlns:a16="http://schemas.microsoft.com/office/drawing/2014/main" id="{4D64692A-F367-4E49-B36F-05F357AAF95C}"/>
              </a:ext>
            </a:extLst>
          </p:cNvPr>
          <p:cNvSpPr/>
          <p:nvPr/>
        </p:nvSpPr>
        <p:spPr>
          <a:xfrm>
            <a:off x="1845269" y="295266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2" name="Rectangle 86">
            <a:extLst>
              <a:ext uri="{FF2B5EF4-FFF2-40B4-BE49-F238E27FC236}">
                <a16:creationId xmlns:a16="http://schemas.microsoft.com/office/drawing/2014/main" id="{879816BE-56E9-4AA0-AA59-BEF8D5FEBFEE}"/>
              </a:ext>
            </a:extLst>
          </p:cNvPr>
          <p:cNvSpPr/>
          <p:nvPr/>
        </p:nvSpPr>
        <p:spPr>
          <a:xfrm>
            <a:off x="2059929" y="295266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3" name="Rectangle 86">
            <a:extLst>
              <a:ext uri="{FF2B5EF4-FFF2-40B4-BE49-F238E27FC236}">
                <a16:creationId xmlns:a16="http://schemas.microsoft.com/office/drawing/2014/main" id="{751404A5-1B07-4843-9A30-20D67095AD8C}"/>
              </a:ext>
            </a:extLst>
          </p:cNvPr>
          <p:cNvSpPr/>
          <p:nvPr/>
        </p:nvSpPr>
        <p:spPr>
          <a:xfrm>
            <a:off x="2279441" y="29510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C7E9F634-986C-4383-87B7-59AA94584D0B}"/>
              </a:ext>
            </a:extLst>
          </p:cNvPr>
          <p:cNvSpPr/>
          <p:nvPr/>
        </p:nvSpPr>
        <p:spPr>
          <a:xfrm>
            <a:off x="1845269" y="3170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5" name="Rectangle 86">
            <a:extLst>
              <a:ext uri="{FF2B5EF4-FFF2-40B4-BE49-F238E27FC236}">
                <a16:creationId xmlns:a16="http://schemas.microsoft.com/office/drawing/2014/main" id="{D355BD12-AE55-4742-8CC8-00B4BD514922}"/>
              </a:ext>
            </a:extLst>
          </p:cNvPr>
          <p:cNvSpPr/>
          <p:nvPr/>
        </p:nvSpPr>
        <p:spPr>
          <a:xfrm>
            <a:off x="2059929" y="3170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6" name="Rectangle 86">
            <a:extLst>
              <a:ext uri="{FF2B5EF4-FFF2-40B4-BE49-F238E27FC236}">
                <a16:creationId xmlns:a16="http://schemas.microsoft.com/office/drawing/2014/main" id="{59959F98-9B85-40D8-994A-F51B67971036}"/>
              </a:ext>
            </a:extLst>
          </p:cNvPr>
          <p:cNvSpPr/>
          <p:nvPr/>
        </p:nvSpPr>
        <p:spPr>
          <a:xfrm>
            <a:off x="2279441" y="317130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7" name="Rectangle 86">
            <a:extLst>
              <a:ext uri="{FF2B5EF4-FFF2-40B4-BE49-F238E27FC236}">
                <a16:creationId xmlns:a16="http://schemas.microsoft.com/office/drawing/2014/main" id="{B289BE4A-763E-4981-82AF-9F7AB1CED987}"/>
              </a:ext>
            </a:extLst>
          </p:cNvPr>
          <p:cNvSpPr/>
          <p:nvPr/>
        </p:nvSpPr>
        <p:spPr>
          <a:xfrm>
            <a:off x="3585885" y="2730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8" name="Rectangle 86">
            <a:extLst>
              <a:ext uri="{FF2B5EF4-FFF2-40B4-BE49-F238E27FC236}">
                <a16:creationId xmlns:a16="http://schemas.microsoft.com/office/drawing/2014/main" id="{32DCB708-5427-4E9E-9705-378B78940284}"/>
              </a:ext>
            </a:extLst>
          </p:cNvPr>
          <p:cNvSpPr/>
          <p:nvPr/>
        </p:nvSpPr>
        <p:spPr>
          <a:xfrm>
            <a:off x="3800545" y="2730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9" name="Rectangle 86">
            <a:extLst>
              <a:ext uri="{FF2B5EF4-FFF2-40B4-BE49-F238E27FC236}">
                <a16:creationId xmlns:a16="http://schemas.microsoft.com/office/drawing/2014/main" id="{BAFFACBD-B107-45F2-BC11-E2ACDEE6EA59}"/>
              </a:ext>
            </a:extLst>
          </p:cNvPr>
          <p:cNvSpPr/>
          <p:nvPr/>
        </p:nvSpPr>
        <p:spPr>
          <a:xfrm>
            <a:off x="4020057" y="2730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tangle 86">
            <a:extLst>
              <a:ext uri="{FF2B5EF4-FFF2-40B4-BE49-F238E27FC236}">
                <a16:creationId xmlns:a16="http://schemas.microsoft.com/office/drawing/2014/main" id="{6BE696E6-627F-42CC-8099-5450AFB75C95}"/>
              </a:ext>
            </a:extLst>
          </p:cNvPr>
          <p:cNvSpPr/>
          <p:nvPr/>
        </p:nvSpPr>
        <p:spPr>
          <a:xfrm>
            <a:off x="3585885" y="294969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1" name="Rectangle 86">
            <a:extLst>
              <a:ext uri="{FF2B5EF4-FFF2-40B4-BE49-F238E27FC236}">
                <a16:creationId xmlns:a16="http://schemas.microsoft.com/office/drawing/2014/main" id="{7445A483-1E69-4285-9140-BA08D69C2BE7}"/>
              </a:ext>
            </a:extLst>
          </p:cNvPr>
          <p:cNvSpPr/>
          <p:nvPr/>
        </p:nvSpPr>
        <p:spPr>
          <a:xfrm>
            <a:off x="3800545" y="294969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2" name="Rectangle 86">
            <a:extLst>
              <a:ext uri="{FF2B5EF4-FFF2-40B4-BE49-F238E27FC236}">
                <a16:creationId xmlns:a16="http://schemas.microsoft.com/office/drawing/2014/main" id="{DF58AC76-2895-4924-A0EF-4A6AA7B51496}"/>
              </a:ext>
            </a:extLst>
          </p:cNvPr>
          <p:cNvSpPr/>
          <p:nvPr/>
        </p:nvSpPr>
        <p:spPr>
          <a:xfrm>
            <a:off x="4020057" y="29480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3" name="Rectangle 86">
            <a:extLst>
              <a:ext uri="{FF2B5EF4-FFF2-40B4-BE49-F238E27FC236}">
                <a16:creationId xmlns:a16="http://schemas.microsoft.com/office/drawing/2014/main" id="{D70F6C2B-4F5E-424D-B886-C767712E0A3A}"/>
              </a:ext>
            </a:extLst>
          </p:cNvPr>
          <p:cNvSpPr/>
          <p:nvPr/>
        </p:nvSpPr>
        <p:spPr>
          <a:xfrm>
            <a:off x="3585885" y="316760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4" name="Rectangle 86">
            <a:extLst>
              <a:ext uri="{FF2B5EF4-FFF2-40B4-BE49-F238E27FC236}">
                <a16:creationId xmlns:a16="http://schemas.microsoft.com/office/drawing/2014/main" id="{4F379EEA-9CB5-42C7-997D-F24E0FA2F750}"/>
              </a:ext>
            </a:extLst>
          </p:cNvPr>
          <p:cNvSpPr/>
          <p:nvPr/>
        </p:nvSpPr>
        <p:spPr>
          <a:xfrm>
            <a:off x="3800545" y="316760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5" name="Rectangle 86">
            <a:extLst>
              <a:ext uri="{FF2B5EF4-FFF2-40B4-BE49-F238E27FC236}">
                <a16:creationId xmlns:a16="http://schemas.microsoft.com/office/drawing/2014/main" id="{91536732-5FAA-4350-8500-9A010A8C70C6}"/>
              </a:ext>
            </a:extLst>
          </p:cNvPr>
          <p:cNvSpPr/>
          <p:nvPr/>
        </p:nvSpPr>
        <p:spPr>
          <a:xfrm>
            <a:off x="4020057" y="316833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6" name="Rectangle 86">
            <a:extLst>
              <a:ext uri="{FF2B5EF4-FFF2-40B4-BE49-F238E27FC236}">
                <a16:creationId xmlns:a16="http://schemas.microsoft.com/office/drawing/2014/main" id="{87A3DA1E-577F-4695-8455-CED90F0A0E4F}"/>
              </a:ext>
            </a:extLst>
          </p:cNvPr>
          <p:cNvSpPr/>
          <p:nvPr/>
        </p:nvSpPr>
        <p:spPr>
          <a:xfrm>
            <a:off x="2718003" y="27339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7" name="Rectangle 86">
            <a:extLst>
              <a:ext uri="{FF2B5EF4-FFF2-40B4-BE49-F238E27FC236}">
                <a16:creationId xmlns:a16="http://schemas.microsoft.com/office/drawing/2014/main" id="{F06C7B6C-78C7-41E7-A64C-EA5E0DBB0910}"/>
              </a:ext>
            </a:extLst>
          </p:cNvPr>
          <p:cNvSpPr/>
          <p:nvPr/>
        </p:nvSpPr>
        <p:spPr>
          <a:xfrm>
            <a:off x="2932663" y="27339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Rectangle 86">
            <a:extLst>
              <a:ext uri="{FF2B5EF4-FFF2-40B4-BE49-F238E27FC236}">
                <a16:creationId xmlns:a16="http://schemas.microsoft.com/office/drawing/2014/main" id="{D811EC88-2EA6-4782-B130-53EEBFBF2A37}"/>
              </a:ext>
            </a:extLst>
          </p:cNvPr>
          <p:cNvSpPr/>
          <p:nvPr/>
        </p:nvSpPr>
        <p:spPr>
          <a:xfrm>
            <a:off x="3152175" y="27339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9" name="Rectangle 86">
            <a:extLst>
              <a:ext uri="{FF2B5EF4-FFF2-40B4-BE49-F238E27FC236}">
                <a16:creationId xmlns:a16="http://schemas.microsoft.com/office/drawing/2014/main" id="{C61377ED-D09A-4CD3-A628-926D831125A5}"/>
              </a:ext>
            </a:extLst>
          </p:cNvPr>
          <p:cNvSpPr/>
          <p:nvPr/>
        </p:nvSpPr>
        <p:spPr>
          <a:xfrm>
            <a:off x="2718003" y="29534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0" name="Rectangle 86">
            <a:extLst>
              <a:ext uri="{FF2B5EF4-FFF2-40B4-BE49-F238E27FC236}">
                <a16:creationId xmlns:a16="http://schemas.microsoft.com/office/drawing/2014/main" id="{6910B947-EABB-406D-BE78-49471E26FEA3}"/>
              </a:ext>
            </a:extLst>
          </p:cNvPr>
          <p:cNvSpPr/>
          <p:nvPr/>
        </p:nvSpPr>
        <p:spPr>
          <a:xfrm>
            <a:off x="2932663" y="29534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1" name="Rectangle 86">
            <a:extLst>
              <a:ext uri="{FF2B5EF4-FFF2-40B4-BE49-F238E27FC236}">
                <a16:creationId xmlns:a16="http://schemas.microsoft.com/office/drawing/2014/main" id="{86101AD4-B09D-4EA1-8019-7C6851516403}"/>
              </a:ext>
            </a:extLst>
          </p:cNvPr>
          <p:cNvSpPr/>
          <p:nvPr/>
        </p:nvSpPr>
        <p:spPr>
          <a:xfrm>
            <a:off x="3152175" y="29518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2" name="Rectangle 86">
            <a:extLst>
              <a:ext uri="{FF2B5EF4-FFF2-40B4-BE49-F238E27FC236}">
                <a16:creationId xmlns:a16="http://schemas.microsoft.com/office/drawing/2014/main" id="{97E10422-B1CA-4F52-9825-D7FA0E30FF6D}"/>
              </a:ext>
            </a:extLst>
          </p:cNvPr>
          <p:cNvSpPr/>
          <p:nvPr/>
        </p:nvSpPr>
        <p:spPr>
          <a:xfrm>
            <a:off x="2718003" y="31713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3" name="Rectangle 86">
            <a:extLst>
              <a:ext uri="{FF2B5EF4-FFF2-40B4-BE49-F238E27FC236}">
                <a16:creationId xmlns:a16="http://schemas.microsoft.com/office/drawing/2014/main" id="{50369118-6BC5-4945-B11B-BE97F1F5D92F}"/>
              </a:ext>
            </a:extLst>
          </p:cNvPr>
          <p:cNvSpPr/>
          <p:nvPr/>
        </p:nvSpPr>
        <p:spPr>
          <a:xfrm>
            <a:off x="2932663" y="31713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4" name="Rectangle 86">
            <a:extLst>
              <a:ext uri="{FF2B5EF4-FFF2-40B4-BE49-F238E27FC236}">
                <a16:creationId xmlns:a16="http://schemas.microsoft.com/office/drawing/2014/main" id="{9700FDF8-D2B0-4926-BBBA-D1EC94C0578C}"/>
              </a:ext>
            </a:extLst>
          </p:cNvPr>
          <p:cNvSpPr/>
          <p:nvPr/>
        </p:nvSpPr>
        <p:spPr>
          <a:xfrm>
            <a:off x="3152175" y="317211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5" name="Rectangle 86">
            <a:extLst>
              <a:ext uri="{FF2B5EF4-FFF2-40B4-BE49-F238E27FC236}">
                <a16:creationId xmlns:a16="http://schemas.microsoft.com/office/drawing/2014/main" id="{A6143EC4-647C-4A10-AA0A-F71C68DEB240}"/>
              </a:ext>
            </a:extLst>
          </p:cNvPr>
          <p:cNvSpPr/>
          <p:nvPr/>
        </p:nvSpPr>
        <p:spPr>
          <a:xfrm>
            <a:off x="7084549" y="27315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6" name="Rectangle 86">
            <a:extLst>
              <a:ext uri="{FF2B5EF4-FFF2-40B4-BE49-F238E27FC236}">
                <a16:creationId xmlns:a16="http://schemas.microsoft.com/office/drawing/2014/main" id="{50601D77-80AB-4257-9AD0-04FBA3D953A7}"/>
              </a:ext>
            </a:extLst>
          </p:cNvPr>
          <p:cNvSpPr/>
          <p:nvPr/>
        </p:nvSpPr>
        <p:spPr>
          <a:xfrm>
            <a:off x="7299209" y="27315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7" name="Rectangle 86">
            <a:extLst>
              <a:ext uri="{FF2B5EF4-FFF2-40B4-BE49-F238E27FC236}">
                <a16:creationId xmlns:a16="http://schemas.microsoft.com/office/drawing/2014/main" id="{D31EFDFA-EE4C-4C9C-96AE-9CF4C8F7897D}"/>
              </a:ext>
            </a:extLst>
          </p:cNvPr>
          <p:cNvSpPr/>
          <p:nvPr/>
        </p:nvSpPr>
        <p:spPr>
          <a:xfrm>
            <a:off x="7518721" y="27315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8" name="Rectangle 86">
            <a:extLst>
              <a:ext uri="{FF2B5EF4-FFF2-40B4-BE49-F238E27FC236}">
                <a16:creationId xmlns:a16="http://schemas.microsoft.com/office/drawing/2014/main" id="{6E718080-9D41-42EB-A774-8DFE110737E3}"/>
              </a:ext>
            </a:extLst>
          </p:cNvPr>
          <p:cNvSpPr/>
          <p:nvPr/>
        </p:nvSpPr>
        <p:spPr>
          <a:xfrm>
            <a:off x="7084549" y="29510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9" name="Rectangle 86">
            <a:extLst>
              <a:ext uri="{FF2B5EF4-FFF2-40B4-BE49-F238E27FC236}">
                <a16:creationId xmlns:a16="http://schemas.microsoft.com/office/drawing/2014/main" id="{EAF6ACF9-A920-46D1-9C70-7105E321D5F6}"/>
              </a:ext>
            </a:extLst>
          </p:cNvPr>
          <p:cNvSpPr/>
          <p:nvPr/>
        </p:nvSpPr>
        <p:spPr>
          <a:xfrm>
            <a:off x="7299209" y="29510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0" name="Rectangle 86">
            <a:extLst>
              <a:ext uri="{FF2B5EF4-FFF2-40B4-BE49-F238E27FC236}">
                <a16:creationId xmlns:a16="http://schemas.microsoft.com/office/drawing/2014/main" id="{8320A064-B467-4881-86C1-3610023B67A0}"/>
              </a:ext>
            </a:extLst>
          </p:cNvPr>
          <p:cNvSpPr/>
          <p:nvPr/>
        </p:nvSpPr>
        <p:spPr>
          <a:xfrm>
            <a:off x="7518721" y="294946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1" name="Rectangle 86">
            <a:extLst>
              <a:ext uri="{FF2B5EF4-FFF2-40B4-BE49-F238E27FC236}">
                <a16:creationId xmlns:a16="http://schemas.microsoft.com/office/drawing/2014/main" id="{C49C18E8-DB7D-4FAD-AC7B-48DADB38640B}"/>
              </a:ext>
            </a:extLst>
          </p:cNvPr>
          <p:cNvSpPr/>
          <p:nvPr/>
        </p:nvSpPr>
        <p:spPr>
          <a:xfrm>
            <a:off x="7084549" y="316897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ectangle 86">
            <a:extLst>
              <a:ext uri="{FF2B5EF4-FFF2-40B4-BE49-F238E27FC236}">
                <a16:creationId xmlns:a16="http://schemas.microsoft.com/office/drawing/2014/main" id="{E9F49E9F-8EF5-410A-A525-C99125546827}"/>
              </a:ext>
            </a:extLst>
          </p:cNvPr>
          <p:cNvSpPr/>
          <p:nvPr/>
        </p:nvSpPr>
        <p:spPr>
          <a:xfrm>
            <a:off x="7299209" y="316897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3" name="Rectangle 86">
            <a:extLst>
              <a:ext uri="{FF2B5EF4-FFF2-40B4-BE49-F238E27FC236}">
                <a16:creationId xmlns:a16="http://schemas.microsoft.com/office/drawing/2014/main" id="{616E9EBE-0B94-4AF0-9771-0CFCA3456CE4}"/>
              </a:ext>
            </a:extLst>
          </p:cNvPr>
          <p:cNvSpPr/>
          <p:nvPr/>
        </p:nvSpPr>
        <p:spPr>
          <a:xfrm>
            <a:off x="7518721" y="316970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4" name="Rectangle 86">
            <a:extLst>
              <a:ext uri="{FF2B5EF4-FFF2-40B4-BE49-F238E27FC236}">
                <a16:creationId xmlns:a16="http://schemas.microsoft.com/office/drawing/2014/main" id="{35EEE10C-6C1B-447A-B12C-6460C570E79D}"/>
              </a:ext>
            </a:extLst>
          </p:cNvPr>
          <p:cNvSpPr/>
          <p:nvPr/>
        </p:nvSpPr>
        <p:spPr>
          <a:xfrm>
            <a:off x="8825165" y="2728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5" name="Rectangle 86">
            <a:extLst>
              <a:ext uri="{FF2B5EF4-FFF2-40B4-BE49-F238E27FC236}">
                <a16:creationId xmlns:a16="http://schemas.microsoft.com/office/drawing/2014/main" id="{5728F952-8335-4BE6-A211-331E43DDC917}"/>
              </a:ext>
            </a:extLst>
          </p:cNvPr>
          <p:cNvSpPr/>
          <p:nvPr/>
        </p:nvSpPr>
        <p:spPr>
          <a:xfrm>
            <a:off x="9039825" y="2728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6" name="Rectangle 86">
            <a:extLst>
              <a:ext uri="{FF2B5EF4-FFF2-40B4-BE49-F238E27FC236}">
                <a16:creationId xmlns:a16="http://schemas.microsoft.com/office/drawing/2014/main" id="{70FC3721-F3AA-40E0-8D77-1114D587971C}"/>
              </a:ext>
            </a:extLst>
          </p:cNvPr>
          <p:cNvSpPr/>
          <p:nvPr/>
        </p:nvSpPr>
        <p:spPr>
          <a:xfrm>
            <a:off x="9259337" y="2728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7" name="Rectangle 86">
            <a:extLst>
              <a:ext uri="{FF2B5EF4-FFF2-40B4-BE49-F238E27FC236}">
                <a16:creationId xmlns:a16="http://schemas.microsoft.com/office/drawing/2014/main" id="{18ECF713-4E4C-4832-9817-7088C3909DA9}"/>
              </a:ext>
            </a:extLst>
          </p:cNvPr>
          <p:cNvSpPr/>
          <p:nvPr/>
        </p:nvSpPr>
        <p:spPr>
          <a:xfrm>
            <a:off x="8825165" y="29480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8" name="Rectangle 86">
            <a:extLst>
              <a:ext uri="{FF2B5EF4-FFF2-40B4-BE49-F238E27FC236}">
                <a16:creationId xmlns:a16="http://schemas.microsoft.com/office/drawing/2014/main" id="{6D54848D-851D-4E34-B05C-8A747A5ED569}"/>
              </a:ext>
            </a:extLst>
          </p:cNvPr>
          <p:cNvSpPr/>
          <p:nvPr/>
        </p:nvSpPr>
        <p:spPr>
          <a:xfrm>
            <a:off x="9039825" y="29480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9" name="Rectangle 86">
            <a:extLst>
              <a:ext uri="{FF2B5EF4-FFF2-40B4-BE49-F238E27FC236}">
                <a16:creationId xmlns:a16="http://schemas.microsoft.com/office/drawing/2014/main" id="{BF4A3A27-DEE1-4D94-8BDE-6FFF683A1796}"/>
              </a:ext>
            </a:extLst>
          </p:cNvPr>
          <p:cNvSpPr/>
          <p:nvPr/>
        </p:nvSpPr>
        <p:spPr>
          <a:xfrm>
            <a:off x="9259337" y="29464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0" name="Rectangle 86">
            <a:extLst>
              <a:ext uri="{FF2B5EF4-FFF2-40B4-BE49-F238E27FC236}">
                <a16:creationId xmlns:a16="http://schemas.microsoft.com/office/drawing/2014/main" id="{EDC5F578-6E65-44D1-89B1-7F875579047B}"/>
              </a:ext>
            </a:extLst>
          </p:cNvPr>
          <p:cNvSpPr/>
          <p:nvPr/>
        </p:nvSpPr>
        <p:spPr>
          <a:xfrm>
            <a:off x="8825165" y="31660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1" name="Rectangle 86">
            <a:extLst>
              <a:ext uri="{FF2B5EF4-FFF2-40B4-BE49-F238E27FC236}">
                <a16:creationId xmlns:a16="http://schemas.microsoft.com/office/drawing/2014/main" id="{C02D70FA-A77D-4C84-ADBA-1107474BFFE7}"/>
              </a:ext>
            </a:extLst>
          </p:cNvPr>
          <p:cNvSpPr/>
          <p:nvPr/>
        </p:nvSpPr>
        <p:spPr>
          <a:xfrm>
            <a:off x="9039825" y="31660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2" name="Rectangle 86">
            <a:extLst>
              <a:ext uri="{FF2B5EF4-FFF2-40B4-BE49-F238E27FC236}">
                <a16:creationId xmlns:a16="http://schemas.microsoft.com/office/drawing/2014/main" id="{C7C00122-C639-45EF-AB34-8F504C59FF82}"/>
              </a:ext>
            </a:extLst>
          </p:cNvPr>
          <p:cNvSpPr/>
          <p:nvPr/>
        </p:nvSpPr>
        <p:spPr>
          <a:xfrm>
            <a:off x="9259337" y="316672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Rectangle 86">
            <a:extLst>
              <a:ext uri="{FF2B5EF4-FFF2-40B4-BE49-F238E27FC236}">
                <a16:creationId xmlns:a16="http://schemas.microsoft.com/office/drawing/2014/main" id="{DBA780D6-1C96-4641-AB74-8F77195F5EAA}"/>
              </a:ext>
            </a:extLst>
          </p:cNvPr>
          <p:cNvSpPr/>
          <p:nvPr/>
        </p:nvSpPr>
        <p:spPr>
          <a:xfrm>
            <a:off x="7957283" y="273236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4" name="Rectangle 86">
            <a:extLst>
              <a:ext uri="{FF2B5EF4-FFF2-40B4-BE49-F238E27FC236}">
                <a16:creationId xmlns:a16="http://schemas.microsoft.com/office/drawing/2014/main" id="{88778631-69FB-489D-980F-C94368197D11}"/>
              </a:ext>
            </a:extLst>
          </p:cNvPr>
          <p:cNvSpPr/>
          <p:nvPr/>
        </p:nvSpPr>
        <p:spPr>
          <a:xfrm>
            <a:off x="8171943" y="273236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5" name="Rectangle 86">
            <a:extLst>
              <a:ext uri="{FF2B5EF4-FFF2-40B4-BE49-F238E27FC236}">
                <a16:creationId xmlns:a16="http://schemas.microsoft.com/office/drawing/2014/main" id="{288D8E58-76D6-40B0-B966-C6458F83F8B6}"/>
              </a:ext>
            </a:extLst>
          </p:cNvPr>
          <p:cNvSpPr/>
          <p:nvPr/>
        </p:nvSpPr>
        <p:spPr>
          <a:xfrm>
            <a:off x="8391455" y="273236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6" name="Rectangle 86">
            <a:extLst>
              <a:ext uri="{FF2B5EF4-FFF2-40B4-BE49-F238E27FC236}">
                <a16:creationId xmlns:a16="http://schemas.microsoft.com/office/drawing/2014/main" id="{B8B9E38C-1807-4F8C-9D70-8A502A549E12}"/>
              </a:ext>
            </a:extLst>
          </p:cNvPr>
          <p:cNvSpPr/>
          <p:nvPr/>
        </p:nvSpPr>
        <p:spPr>
          <a:xfrm>
            <a:off x="7957283" y="29518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7" name="Rectangle 86">
            <a:extLst>
              <a:ext uri="{FF2B5EF4-FFF2-40B4-BE49-F238E27FC236}">
                <a16:creationId xmlns:a16="http://schemas.microsoft.com/office/drawing/2014/main" id="{60E22DEF-5AA1-46EB-AEB8-EBB0468EE266}"/>
              </a:ext>
            </a:extLst>
          </p:cNvPr>
          <p:cNvSpPr/>
          <p:nvPr/>
        </p:nvSpPr>
        <p:spPr>
          <a:xfrm>
            <a:off x="8171943" y="29518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8" name="Rectangle 86">
            <a:extLst>
              <a:ext uri="{FF2B5EF4-FFF2-40B4-BE49-F238E27FC236}">
                <a16:creationId xmlns:a16="http://schemas.microsoft.com/office/drawing/2014/main" id="{4F5263B7-6484-423B-9DB4-ED9DF64A0042}"/>
              </a:ext>
            </a:extLst>
          </p:cNvPr>
          <p:cNvSpPr/>
          <p:nvPr/>
        </p:nvSpPr>
        <p:spPr>
          <a:xfrm>
            <a:off x="8391455" y="295027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9" name="Rectangle 86">
            <a:extLst>
              <a:ext uri="{FF2B5EF4-FFF2-40B4-BE49-F238E27FC236}">
                <a16:creationId xmlns:a16="http://schemas.microsoft.com/office/drawing/2014/main" id="{B56EED9A-41E3-47D6-B861-4CEB07ACEE4A}"/>
              </a:ext>
            </a:extLst>
          </p:cNvPr>
          <p:cNvSpPr/>
          <p:nvPr/>
        </p:nvSpPr>
        <p:spPr>
          <a:xfrm>
            <a:off x="7957283" y="316978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0" name="Rectangle 86">
            <a:extLst>
              <a:ext uri="{FF2B5EF4-FFF2-40B4-BE49-F238E27FC236}">
                <a16:creationId xmlns:a16="http://schemas.microsoft.com/office/drawing/2014/main" id="{65BB2124-01FE-4585-BD5C-DB198A154060}"/>
              </a:ext>
            </a:extLst>
          </p:cNvPr>
          <p:cNvSpPr/>
          <p:nvPr/>
        </p:nvSpPr>
        <p:spPr>
          <a:xfrm>
            <a:off x="8171943" y="316978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Rectangle 86">
            <a:extLst>
              <a:ext uri="{FF2B5EF4-FFF2-40B4-BE49-F238E27FC236}">
                <a16:creationId xmlns:a16="http://schemas.microsoft.com/office/drawing/2014/main" id="{D2220510-6903-4749-A7B0-57D8D6085CC9}"/>
              </a:ext>
            </a:extLst>
          </p:cNvPr>
          <p:cNvSpPr/>
          <p:nvPr/>
        </p:nvSpPr>
        <p:spPr>
          <a:xfrm>
            <a:off x="8391455" y="317051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5D43A-EA1C-48C3-B4B8-7CD3E748729C}"/>
              </a:ext>
            </a:extLst>
          </p:cNvPr>
          <p:cNvCxnSpPr>
            <a:stCxn id="13" idx="2"/>
            <a:endCxn id="99" idx="0"/>
          </p:cNvCxnSpPr>
          <p:nvPr/>
        </p:nvCxnSpPr>
        <p:spPr>
          <a:xfrm flipH="1">
            <a:off x="2169685" y="2128110"/>
            <a:ext cx="3481472" cy="6050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B6F25F4-63FD-4EF7-A066-7337E81A9A8E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3042419" y="2130116"/>
            <a:ext cx="2626042" cy="6038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6640AE5-C28E-49C5-918C-15B20AD6DF99}"/>
              </a:ext>
            </a:extLst>
          </p:cNvPr>
          <p:cNvCxnSpPr>
            <a:cxnSpLocks/>
            <a:stCxn id="13" idx="2"/>
            <a:endCxn id="108" idx="0"/>
          </p:cNvCxnSpPr>
          <p:nvPr/>
        </p:nvCxnSpPr>
        <p:spPr>
          <a:xfrm flipH="1">
            <a:off x="3910301" y="2128110"/>
            <a:ext cx="1740856" cy="6020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02B8794-55F8-40D9-BE97-B5C7FC276FFE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4778414" y="2128110"/>
            <a:ext cx="872743" cy="6066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8B0EA77-FEF0-43EE-8AC6-080F50D33062}"/>
              </a:ext>
            </a:extLst>
          </p:cNvPr>
          <p:cNvCxnSpPr>
            <a:cxnSpLocks/>
            <a:stCxn id="13" idx="2"/>
            <a:endCxn id="90" idx="0"/>
          </p:cNvCxnSpPr>
          <p:nvPr/>
        </p:nvCxnSpPr>
        <p:spPr>
          <a:xfrm flipH="1">
            <a:off x="5651148" y="2128110"/>
            <a:ext cx="9" cy="6074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3EB9E98-5AE9-4CC7-9948-FD0F796612B3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>
            <a:off x="5651157" y="2128110"/>
            <a:ext cx="867873" cy="6036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CBDE362-B595-4685-A024-8C53B6EAABC0}"/>
              </a:ext>
            </a:extLst>
          </p:cNvPr>
          <p:cNvCxnSpPr>
            <a:cxnSpLocks/>
            <a:stCxn id="13" idx="2"/>
            <a:endCxn id="126" idx="0"/>
          </p:cNvCxnSpPr>
          <p:nvPr/>
        </p:nvCxnSpPr>
        <p:spPr>
          <a:xfrm>
            <a:off x="5651157" y="2128110"/>
            <a:ext cx="1757808" cy="603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2F0AA0F-83F2-4CFB-B56A-195315518B73}"/>
              </a:ext>
            </a:extLst>
          </p:cNvPr>
          <p:cNvCxnSpPr>
            <a:cxnSpLocks/>
            <a:stCxn id="13" idx="2"/>
            <a:endCxn id="144" idx="0"/>
          </p:cNvCxnSpPr>
          <p:nvPr/>
        </p:nvCxnSpPr>
        <p:spPr>
          <a:xfrm>
            <a:off x="5651157" y="2128110"/>
            <a:ext cx="2630542" cy="60425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EC21819-1D54-4E3D-AB8C-FA45DA8AC615}"/>
              </a:ext>
            </a:extLst>
          </p:cNvPr>
          <p:cNvCxnSpPr>
            <a:cxnSpLocks/>
            <a:stCxn id="13" idx="2"/>
            <a:endCxn id="135" idx="0"/>
          </p:cNvCxnSpPr>
          <p:nvPr/>
        </p:nvCxnSpPr>
        <p:spPr>
          <a:xfrm>
            <a:off x="5651157" y="2128110"/>
            <a:ext cx="3498424" cy="6004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86">
            <a:extLst>
              <a:ext uri="{FF2B5EF4-FFF2-40B4-BE49-F238E27FC236}">
                <a16:creationId xmlns:a16="http://schemas.microsoft.com/office/drawing/2014/main" id="{262C7A3B-6F5A-4A30-BAE9-4E91687B5FFB}"/>
              </a:ext>
            </a:extLst>
          </p:cNvPr>
          <p:cNvSpPr/>
          <p:nvPr/>
        </p:nvSpPr>
        <p:spPr>
          <a:xfrm>
            <a:off x="5326741" y="14711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57381EA4-B64E-49D3-9AE8-3055521E891D}"/>
              </a:ext>
            </a:extLst>
          </p:cNvPr>
          <p:cNvSpPr/>
          <p:nvPr/>
        </p:nvSpPr>
        <p:spPr>
          <a:xfrm>
            <a:off x="5541401" y="14711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25B3655B-5A69-494D-8126-47ACEC081A40}"/>
              </a:ext>
            </a:extLst>
          </p:cNvPr>
          <p:cNvSpPr/>
          <p:nvPr/>
        </p:nvSpPr>
        <p:spPr>
          <a:xfrm>
            <a:off x="5760913" y="14711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" name="Rectangle 86">
            <a:extLst>
              <a:ext uri="{FF2B5EF4-FFF2-40B4-BE49-F238E27FC236}">
                <a16:creationId xmlns:a16="http://schemas.microsoft.com/office/drawing/2014/main" id="{5A7B9328-B845-443B-B5D0-4F9AF25EB98E}"/>
              </a:ext>
            </a:extLst>
          </p:cNvPr>
          <p:cNvSpPr/>
          <p:nvPr/>
        </p:nvSpPr>
        <p:spPr>
          <a:xfrm>
            <a:off x="5326741" y="16906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Rectangle 86">
            <a:extLst>
              <a:ext uri="{FF2B5EF4-FFF2-40B4-BE49-F238E27FC236}">
                <a16:creationId xmlns:a16="http://schemas.microsoft.com/office/drawing/2014/main" id="{5E41B8DE-8E44-4B8F-AF79-E263F6C4C419}"/>
              </a:ext>
            </a:extLst>
          </p:cNvPr>
          <p:cNvSpPr/>
          <p:nvPr/>
        </p:nvSpPr>
        <p:spPr>
          <a:xfrm>
            <a:off x="5541401" y="16906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86">
            <a:extLst>
              <a:ext uri="{FF2B5EF4-FFF2-40B4-BE49-F238E27FC236}">
                <a16:creationId xmlns:a16="http://schemas.microsoft.com/office/drawing/2014/main" id="{C9962EFA-7F31-4B4E-BDB5-5A9E1AB90B63}"/>
              </a:ext>
            </a:extLst>
          </p:cNvPr>
          <p:cNvSpPr/>
          <p:nvPr/>
        </p:nvSpPr>
        <p:spPr>
          <a:xfrm>
            <a:off x="5760913" y="168908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" name="Rectangle 86">
            <a:extLst>
              <a:ext uri="{FF2B5EF4-FFF2-40B4-BE49-F238E27FC236}">
                <a16:creationId xmlns:a16="http://schemas.microsoft.com/office/drawing/2014/main" id="{2560148A-044D-4FDD-A999-F6E7E70E9834}"/>
              </a:ext>
            </a:extLst>
          </p:cNvPr>
          <p:cNvSpPr/>
          <p:nvPr/>
        </p:nvSpPr>
        <p:spPr>
          <a:xfrm>
            <a:off x="5326741" y="19085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Rectangle 86">
            <a:extLst>
              <a:ext uri="{FF2B5EF4-FFF2-40B4-BE49-F238E27FC236}">
                <a16:creationId xmlns:a16="http://schemas.microsoft.com/office/drawing/2014/main" id="{77A1DAD7-DD5F-4FDF-84E2-E66058F8DCDF}"/>
              </a:ext>
            </a:extLst>
          </p:cNvPr>
          <p:cNvSpPr/>
          <p:nvPr/>
        </p:nvSpPr>
        <p:spPr>
          <a:xfrm>
            <a:off x="5541401" y="19085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BEB91BDC-5612-469F-9406-298A67457420}"/>
              </a:ext>
            </a:extLst>
          </p:cNvPr>
          <p:cNvSpPr/>
          <p:nvPr/>
        </p:nvSpPr>
        <p:spPr>
          <a:xfrm>
            <a:off x="5760913" y="190932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4" name="Rectangle 86">
            <a:extLst>
              <a:ext uri="{FF2B5EF4-FFF2-40B4-BE49-F238E27FC236}">
                <a16:creationId xmlns:a16="http://schemas.microsoft.com/office/drawing/2014/main" id="{B000D3E2-0B1F-452F-B601-D102A177DEE1}"/>
              </a:ext>
            </a:extLst>
          </p:cNvPr>
          <p:cNvSpPr/>
          <p:nvPr/>
        </p:nvSpPr>
        <p:spPr>
          <a:xfrm>
            <a:off x="4453998" y="273475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5" name="Rectangle 86">
            <a:extLst>
              <a:ext uri="{FF2B5EF4-FFF2-40B4-BE49-F238E27FC236}">
                <a16:creationId xmlns:a16="http://schemas.microsoft.com/office/drawing/2014/main" id="{58796587-4BA4-49F6-8B93-61F69E595AD3}"/>
              </a:ext>
            </a:extLst>
          </p:cNvPr>
          <p:cNvSpPr/>
          <p:nvPr/>
        </p:nvSpPr>
        <p:spPr>
          <a:xfrm>
            <a:off x="4668658" y="273475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6" name="Rectangle 86">
            <a:extLst>
              <a:ext uri="{FF2B5EF4-FFF2-40B4-BE49-F238E27FC236}">
                <a16:creationId xmlns:a16="http://schemas.microsoft.com/office/drawing/2014/main" id="{5B37AD3A-D8A4-47E5-AA40-849267322F61}"/>
              </a:ext>
            </a:extLst>
          </p:cNvPr>
          <p:cNvSpPr/>
          <p:nvPr/>
        </p:nvSpPr>
        <p:spPr>
          <a:xfrm>
            <a:off x="4888170" y="273475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7" name="Rectangle 86">
            <a:extLst>
              <a:ext uri="{FF2B5EF4-FFF2-40B4-BE49-F238E27FC236}">
                <a16:creationId xmlns:a16="http://schemas.microsoft.com/office/drawing/2014/main" id="{6AB32731-06AC-4A38-8C56-4B0D98EC2CD1}"/>
              </a:ext>
            </a:extLst>
          </p:cNvPr>
          <p:cNvSpPr/>
          <p:nvPr/>
        </p:nvSpPr>
        <p:spPr>
          <a:xfrm>
            <a:off x="4453998" y="295427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86">
            <a:extLst>
              <a:ext uri="{FF2B5EF4-FFF2-40B4-BE49-F238E27FC236}">
                <a16:creationId xmlns:a16="http://schemas.microsoft.com/office/drawing/2014/main" id="{6A727154-9997-4843-B590-F18FA33CEA70}"/>
              </a:ext>
            </a:extLst>
          </p:cNvPr>
          <p:cNvSpPr/>
          <p:nvPr/>
        </p:nvSpPr>
        <p:spPr>
          <a:xfrm>
            <a:off x="4668658" y="295427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86">
            <a:extLst>
              <a:ext uri="{FF2B5EF4-FFF2-40B4-BE49-F238E27FC236}">
                <a16:creationId xmlns:a16="http://schemas.microsoft.com/office/drawing/2014/main" id="{A40E12F1-C76E-4BC8-87EF-4C5576960E96}"/>
              </a:ext>
            </a:extLst>
          </p:cNvPr>
          <p:cNvSpPr/>
          <p:nvPr/>
        </p:nvSpPr>
        <p:spPr>
          <a:xfrm>
            <a:off x="4888170" y="295266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0" name="Rectangle 86">
            <a:extLst>
              <a:ext uri="{FF2B5EF4-FFF2-40B4-BE49-F238E27FC236}">
                <a16:creationId xmlns:a16="http://schemas.microsoft.com/office/drawing/2014/main" id="{36CF4783-50CA-4040-97F1-47B882EBB412}"/>
              </a:ext>
            </a:extLst>
          </p:cNvPr>
          <p:cNvSpPr/>
          <p:nvPr/>
        </p:nvSpPr>
        <p:spPr>
          <a:xfrm>
            <a:off x="4453998" y="3172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1" name="Rectangle 86">
            <a:extLst>
              <a:ext uri="{FF2B5EF4-FFF2-40B4-BE49-F238E27FC236}">
                <a16:creationId xmlns:a16="http://schemas.microsoft.com/office/drawing/2014/main" id="{A2CDCC6F-364D-4ADF-99B8-39574B76BCED}"/>
              </a:ext>
            </a:extLst>
          </p:cNvPr>
          <p:cNvSpPr/>
          <p:nvPr/>
        </p:nvSpPr>
        <p:spPr>
          <a:xfrm>
            <a:off x="4668658" y="3172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2" name="Rectangle 86">
            <a:extLst>
              <a:ext uri="{FF2B5EF4-FFF2-40B4-BE49-F238E27FC236}">
                <a16:creationId xmlns:a16="http://schemas.microsoft.com/office/drawing/2014/main" id="{8770D6E1-DADE-4AB7-AD1A-B627F3228737}"/>
              </a:ext>
            </a:extLst>
          </p:cNvPr>
          <p:cNvSpPr/>
          <p:nvPr/>
        </p:nvSpPr>
        <p:spPr>
          <a:xfrm>
            <a:off x="4888170" y="317290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3" name="Rectangle 86">
            <a:extLst>
              <a:ext uri="{FF2B5EF4-FFF2-40B4-BE49-F238E27FC236}">
                <a16:creationId xmlns:a16="http://schemas.microsoft.com/office/drawing/2014/main" id="{D0CBA53B-34CB-4C53-907C-39D08E2B3A35}"/>
              </a:ext>
            </a:extLst>
          </p:cNvPr>
          <p:cNvSpPr/>
          <p:nvPr/>
        </p:nvSpPr>
        <p:spPr>
          <a:xfrm>
            <a:off x="6194614" y="273178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4" name="Rectangle 86">
            <a:extLst>
              <a:ext uri="{FF2B5EF4-FFF2-40B4-BE49-F238E27FC236}">
                <a16:creationId xmlns:a16="http://schemas.microsoft.com/office/drawing/2014/main" id="{09E3CF6E-2CF3-449A-9CB7-28D36281A896}"/>
              </a:ext>
            </a:extLst>
          </p:cNvPr>
          <p:cNvSpPr/>
          <p:nvPr/>
        </p:nvSpPr>
        <p:spPr>
          <a:xfrm>
            <a:off x="6409274" y="273178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5" name="Rectangle 86">
            <a:extLst>
              <a:ext uri="{FF2B5EF4-FFF2-40B4-BE49-F238E27FC236}">
                <a16:creationId xmlns:a16="http://schemas.microsoft.com/office/drawing/2014/main" id="{F9BFC9FD-E4DD-4570-8E24-9913406BD9D0}"/>
              </a:ext>
            </a:extLst>
          </p:cNvPr>
          <p:cNvSpPr/>
          <p:nvPr/>
        </p:nvSpPr>
        <p:spPr>
          <a:xfrm>
            <a:off x="6628786" y="273178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6" name="Rectangle 86">
            <a:extLst>
              <a:ext uri="{FF2B5EF4-FFF2-40B4-BE49-F238E27FC236}">
                <a16:creationId xmlns:a16="http://schemas.microsoft.com/office/drawing/2014/main" id="{537DEB0E-B555-49C5-83CF-6DDFD5171871}"/>
              </a:ext>
            </a:extLst>
          </p:cNvPr>
          <p:cNvSpPr/>
          <p:nvPr/>
        </p:nvSpPr>
        <p:spPr>
          <a:xfrm>
            <a:off x="6194614" y="295129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7" name="Rectangle 86">
            <a:extLst>
              <a:ext uri="{FF2B5EF4-FFF2-40B4-BE49-F238E27FC236}">
                <a16:creationId xmlns:a16="http://schemas.microsoft.com/office/drawing/2014/main" id="{A4E8AFD6-024F-49A7-A1D1-63C153A73A50}"/>
              </a:ext>
            </a:extLst>
          </p:cNvPr>
          <p:cNvSpPr/>
          <p:nvPr/>
        </p:nvSpPr>
        <p:spPr>
          <a:xfrm>
            <a:off x="6409274" y="295129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8" name="Rectangle 86">
            <a:extLst>
              <a:ext uri="{FF2B5EF4-FFF2-40B4-BE49-F238E27FC236}">
                <a16:creationId xmlns:a16="http://schemas.microsoft.com/office/drawing/2014/main" id="{ADA9DE52-B2AE-46FA-89C1-80EC44DF111E}"/>
              </a:ext>
            </a:extLst>
          </p:cNvPr>
          <p:cNvSpPr/>
          <p:nvPr/>
        </p:nvSpPr>
        <p:spPr>
          <a:xfrm>
            <a:off x="6628786" y="294969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 86">
            <a:extLst>
              <a:ext uri="{FF2B5EF4-FFF2-40B4-BE49-F238E27FC236}">
                <a16:creationId xmlns:a16="http://schemas.microsoft.com/office/drawing/2014/main" id="{581794C6-DAAF-4A10-A74A-1220CEA54CBD}"/>
              </a:ext>
            </a:extLst>
          </p:cNvPr>
          <p:cNvSpPr/>
          <p:nvPr/>
        </p:nvSpPr>
        <p:spPr>
          <a:xfrm>
            <a:off x="6194614" y="316920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0" name="Rectangle 86">
            <a:extLst>
              <a:ext uri="{FF2B5EF4-FFF2-40B4-BE49-F238E27FC236}">
                <a16:creationId xmlns:a16="http://schemas.microsoft.com/office/drawing/2014/main" id="{30B89A42-C4ED-44B9-B893-4171A24071DC}"/>
              </a:ext>
            </a:extLst>
          </p:cNvPr>
          <p:cNvSpPr/>
          <p:nvPr/>
        </p:nvSpPr>
        <p:spPr>
          <a:xfrm>
            <a:off x="6409274" y="316920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1" name="Rectangle 86">
            <a:extLst>
              <a:ext uri="{FF2B5EF4-FFF2-40B4-BE49-F238E27FC236}">
                <a16:creationId xmlns:a16="http://schemas.microsoft.com/office/drawing/2014/main" id="{E6F36F67-3640-4B22-B979-7C7A3B8103CE}"/>
              </a:ext>
            </a:extLst>
          </p:cNvPr>
          <p:cNvSpPr/>
          <p:nvPr/>
        </p:nvSpPr>
        <p:spPr>
          <a:xfrm>
            <a:off x="6628786" y="31699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B7B2F86A-6ACC-4368-92A9-2B05BFA64A77}"/>
              </a:ext>
            </a:extLst>
          </p:cNvPr>
          <p:cNvSpPr/>
          <p:nvPr/>
        </p:nvSpPr>
        <p:spPr>
          <a:xfrm>
            <a:off x="5326732" y="273556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0" name="Rectangle 86">
            <a:extLst>
              <a:ext uri="{FF2B5EF4-FFF2-40B4-BE49-F238E27FC236}">
                <a16:creationId xmlns:a16="http://schemas.microsoft.com/office/drawing/2014/main" id="{223C95C0-41C7-42CA-8AB2-007B8DBB91A8}"/>
              </a:ext>
            </a:extLst>
          </p:cNvPr>
          <p:cNvSpPr/>
          <p:nvPr/>
        </p:nvSpPr>
        <p:spPr>
          <a:xfrm>
            <a:off x="5541392" y="273556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7C8EEA3E-1E74-4F30-8F81-7399CB81E821}"/>
              </a:ext>
            </a:extLst>
          </p:cNvPr>
          <p:cNvSpPr/>
          <p:nvPr/>
        </p:nvSpPr>
        <p:spPr>
          <a:xfrm>
            <a:off x="5760904" y="273556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CC907D13-B07D-491A-AC20-C3298EDF16E9}"/>
              </a:ext>
            </a:extLst>
          </p:cNvPr>
          <p:cNvSpPr/>
          <p:nvPr/>
        </p:nvSpPr>
        <p:spPr>
          <a:xfrm>
            <a:off x="5326732" y="295508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3" name="Rectangle 86">
            <a:extLst>
              <a:ext uri="{FF2B5EF4-FFF2-40B4-BE49-F238E27FC236}">
                <a16:creationId xmlns:a16="http://schemas.microsoft.com/office/drawing/2014/main" id="{CD3E7B73-ED44-483E-B93E-83F621C34884}"/>
              </a:ext>
            </a:extLst>
          </p:cNvPr>
          <p:cNvSpPr/>
          <p:nvPr/>
        </p:nvSpPr>
        <p:spPr>
          <a:xfrm>
            <a:off x="5541392" y="295508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Rectangle 86">
            <a:extLst>
              <a:ext uri="{FF2B5EF4-FFF2-40B4-BE49-F238E27FC236}">
                <a16:creationId xmlns:a16="http://schemas.microsoft.com/office/drawing/2014/main" id="{35E381C5-37FD-439A-8BA2-F7A80F3D200A}"/>
              </a:ext>
            </a:extLst>
          </p:cNvPr>
          <p:cNvSpPr/>
          <p:nvPr/>
        </p:nvSpPr>
        <p:spPr>
          <a:xfrm>
            <a:off x="5760904" y="29534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5" name="Rectangle 86">
            <a:extLst>
              <a:ext uri="{FF2B5EF4-FFF2-40B4-BE49-F238E27FC236}">
                <a16:creationId xmlns:a16="http://schemas.microsoft.com/office/drawing/2014/main" id="{6814C37C-8131-4E8B-85B0-C2083ABD0F71}"/>
              </a:ext>
            </a:extLst>
          </p:cNvPr>
          <p:cNvSpPr/>
          <p:nvPr/>
        </p:nvSpPr>
        <p:spPr>
          <a:xfrm>
            <a:off x="5326732" y="317299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6" name="Rectangle 86">
            <a:extLst>
              <a:ext uri="{FF2B5EF4-FFF2-40B4-BE49-F238E27FC236}">
                <a16:creationId xmlns:a16="http://schemas.microsoft.com/office/drawing/2014/main" id="{14F440B9-5D26-47DA-BA06-66540A194DA1}"/>
              </a:ext>
            </a:extLst>
          </p:cNvPr>
          <p:cNvSpPr/>
          <p:nvPr/>
        </p:nvSpPr>
        <p:spPr>
          <a:xfrm>
            <a:off x="5541392" y="317299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024D7FD2-2BFF-4C3F-AAE0-D2B18AD7265C}"/>
              </a:ext>
            </a:extLst>
          </p:cNvPr>
          <p:cNvSpPr/>
          <p:nvPr/>
        </p:nvSpPr>
        <p:spPr>
          <a:xfrm>
            <a:off x="5760904" y="317371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8" name="Rectangle 86">
            <a:extLst>
              <a:ext uri="{FF2B5EF4-FFF2-40B4-BE49-F238E27FC236}">
                <a16:creationId xmlns:a16="http://schemas.microsoft.com/office/drawing/2014/main" id="{BA67FA56-4FB5-41EE-8019-BC95D531CEA9}"/>
              </a:ext>
            </a:extLst>
          </p:cNvPr>
          <p:cNvSpPr/>
          <p:nvPr/>
        </p:nvSpPr>
        <p:spPr>
          <a:xfrm>
            <a:off x="1845269" y="273315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99" name="Rectangle 86">
            <a:extLst>
              <a:ext uri="{FF2B5EF4-FFF2-40B4-BE49-F238E27FC236}">
                <a16:creationId xmlns:a16="http://schemas.microsoft.com/office/drawing/2014/main" id="{3EBA5796-CF92-4953-96F2-FDD2B4BC3971}"/>
              </a:ext>
            </a:extLst>
          </p:cNvPr>
          <p:cNvSpPr/>
          <p:nvPr/>
        </p:nvSpPr>
        <p:spPr>
          <a:xfrm>
            <a:off x="2059929" y="273315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0" name="Rectangle 86">
            <a:extLst>
              <a:ext uri="{FF2B5EF4-FFF2-40B4-BE49-F238E27FC236}">
                <a16:creationId xmlns:a16="http://schemas.microsoft.com/office/drawing/2014/main" id="{55D10886-A585-4CA0-9E3B-36D22F957568}"/>
              </a:ext>
            </a:extLst>
          </p:cNvPr>
          <p:cNvSpPr/>
          <p:nvPr/>
        </p:nvSpPr>
        <p:spPr>
          <a:xfrm>
            <a:off x="2279441" y="273315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1" name="Rectangle 86">
            <a:extLst>
              <a:ext uri="{FF2B5EF4-FFF2-40B4-BE49-F238E27FC236}">
                <a16:creationId xmlns:a16="http://schemas.microsoft.com/office/drawing/2014/main" id="{4D64692A-F367-4E49-B36F-05F357AAF95C}"/>
              </a:ext>
            </a:extLst>
          </p:cNvPr>
          <p:cNvSpPr/>
          <p:nvPr/>
        </p:nvSpPr>
        <p:spPr>
          <a:xfrm>
            <a:off x="1845269" y="295266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2" name="Rectangle 86">
            <a:extLst>
              <a:ext uri="{FF2B5EF4-FFF2-40B4-BE49-F238E27FC236}">
                <a16:creationId xmlns:a16="http://schemas.microsoft.com/office/drawing/2014/main" id="{879816BE-56E9-4AA0-AA59-BEF8D5FEBFEE}"/>
              </a:ext>
            </a:extLst>
          </p:cNvPr>
          <p:cNvSpPr/>
          <p:nvPr/>
        </p:nvSpPr>
        <p:spPr>
          <a:xfrm>
            <a:off x="2059929" y="295266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3" name="Rectangle 86">
            <a:extLst>
              <a:ext uri="{FF2B5EF4-FFF2-40B4-BE49-F238E27FC236}">
                <a16:creationId xmlns:a16="http://schemas.microsoft.com/office/drawing/2014/main" id="{751404A5-1B07-4843-9A30-20D67095AD8C}"/>
              </a:ext>
            </a:extLst>
          </p:cNvPr>
          <p:cNvSpPr/>
          <p:nvPr/>
        </p:nvSpPr>
        <p:spPr>
          <a:xfrm>
            <a:off x="2279441" y="29510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4" name="Rectangle 86">
            <a:extLst>
              <a:ext uri="{FF2B5EF4-FFF2-40B4-BE49-F238E27FC236}">
                <a16:creationId xmlns:a16="http://schemas.microsoft.com/office/drawing/2014/main" id="{C7E9F634-986C-4383-87B7-59AA94584D0B}"/>
              </a:ext>
            </a:extLst>
          </p:cNvPr>
          <p:cNvSpPr/>
          <p:nvPr/>
        </p:nvSpPr>
        <p:spPr>
          <a:xfrm>
            <a:off x="1845269" y="3170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5" name="Rectangle 86">
            <a:extLst>
              <a:ext uri="{FF2B5EF4-FFF2-40B4-BE49-F238E27FC236}">
                <a16:creationId xmlns:a16="http://schemas.microsoft.com/office/drawing/2014/main" id="{D355BD12-AE55-4742-8CC8-00B4BD514922}"/>
              </a:ext>
            </a:extLst>
          </p:cNvPr>
          <p:cNvSpPr/>
          <p:nvPr/>
        </p:nvSpPr>
        <p:spPr>
          <a:xfrm>
            <a:off x="2059929" y="3170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6" name="Rectangle 86">
            <a:extLst>
              <a:ext uri="{FF2B5EF4-FFF2-40B4-BE49-F238E27FC236}">
                <a16:creationId xmlns:a16="http://schemas.microsoft.com/office/drawing/2014/main" id="{59959F98-9B85-40D8-994A-F51B67971036}"/>
              </a:ext>
            </a:extLst>
          </p:cNvPr>
          <p:cNvSpPr/>
          <p:nvPr/>
        </p:nvSpPr>
        <p:spPr>
          <a:xfrm>
            <a:off x="2279441" y="317130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7" name="Rectangle 86">
            <a:extLst>
              <a:ext uri="{FF2B5EF4-FFF2-40B4-BE49-F238E27FC236}">
                <a16:creationId xmlns:a16="http://schemas.microsoft.com/office/drawing/2014/main" id="{B289BE4A-763E-4981-82AF-9F7AB1CED987}"/>
              </a:ext>
            </a:extLst>
          </p:cNvPr>
          <p:cNvSpPr/>
          <p:nvPr/>
        </p:nvSpPr>
        <p:spPr>
          <a:xfrm>
            <a:off x="3585885" y="2730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8" name="Rectangle 86">
            <a:extLst>
              <a:ext uri="{FF2B5EF4-FFF2-40B4-BE49-F238E27FC236}">
                <a16:creationId xmlns:a16="http://schemas.microsoft.com/office/drawing/2014/main" id="{32DCB708-5427-4E9E-9705-378B78940284}"/>
              </a:ext>
            </a:extLst>
          </p:cNvPr>
          <p:cNvSpPr/>
          <p:nvPr/>
        </p:nvSpPr>
        <p:spPr>
          <a:xfrm>
            <a:off x="3800545" y="2730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9" name="Rectangle 86">
            <a:extLst>
              <a:ext uri="{FF2B5EF4-FFF2-40B4-BE49-F238E27FC236}">
                <a16:creationId xmlns:a16="http://schemas.microsoft.com/office/drawing/2014/main" id="{BAFFACBD-B107-45F2-BC11-E2ACDEE6EA59}"/>
              </a:ext>
            </a:extLst>
          </p:cNvPr>
          <p:cNvSpPr/>
          <p:nvPr/>
        </p:nvSpPr>
        <p:spPr>
          <a:xfrm>
            <a:off x="4020057" y="27301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tangle 86">
            <a:extLst>
              <a:ext uri="{FF2B5EF4-FFF2-40B4-BE49-F238E27FC236}">
                <a16:creationId xmlns:a16="http://schemas.microsoft.com/office/drawing/2014/main" id="{6BE696E6-627F-42CC-8099-5450AFB75C95}"/>
              </a:ext>
            </a:extLst>
          </p:cNvPr>
          <p:cNvSpPr/>
          <p:nvPr/>
        </p:nvSpPr>
        <p:spPr>
          <a:xfrm>
            <a:off x="3585885" y="294969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1" name="Rectangle 86">
            <a:extLst>
              <a:ext uri="{FF2B5EF4-FFF2-40B4-BE49-F238E27FC236}">
                <a16:creationId xmlns:a16="http://schemas.microsoft.com/office/drawing/2014/main" id="{7445A483-1E69-4285-9140-BA08D69C2BE7}"/>
              </a:ext>
            </a:extLst>
          </p:cNvPr>
          <p:cNvSpPr/>
          <p:nvPr/>
        </p:nvSpPr>
        <p:spPr>
          <a:xfrm>
            <a:off x="3800545" y="294969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2" name="Rectangle 86">
            <a:extLst>
              <a:ext uri="{FF2B5EF4-FFF2-40B4-BE49-F238E27FC236}">
                <a16:creationId xmlns:a16="http://schemas.microsoft.com/office/drawing/2014/main" id="{DF58AC76-2895-4924-A0EF-4A6AA7B51496}"/>
              </a:ext>
            </a:extLst>
          </p:cNvPr>
          <p:cNvSpPr/>
          <p:nvPr/>
        </p:nvSpPr>
        <p:spPr>
          <a:xfrm>
            <a:off x="4020057" y="29480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3" name="Rectangle 86">
            <a:extLst>
              <a:ext uri="{FF2B5EF4-FFF2-40B4-BE49-F238E27FC236}">
                <a16:creationId xmlns:a16="http://schemas.microsoft.com/office/drawing/2014/main" id="{D70F6C2B-4F5E-424D-B886-C767712E0A3A}"/>
              </a:ext>
            </a:extLst>
          </p:cNvPr>
          <p:cNvSpPr/>
          <p:nvPr/>
        </p:nvSpPr>
        <p:spPr>
          <a:xfrm>
            <a:off x="3585885" y="316760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4" name="Rectangle 86">
            <a:extLst>
              <a:ext uri="{FF2B5EF4-FFF2-40B4-BE49-F238E27FC236}">
                <a16:creationId xmlns:a16="http://schemas.microsoft.com/office/drawing/2014/main" id="{4F379EEA-9CB5-42C7-997D-F24E0FA2F750}"/>
              </a:ext>
            </a:extLst>
          </p:cNvPr>
          <p:cNvSpPr/>
          <p:nvPr/>
        </p:nvSpPr>
        <p:spPr>
          <a:xfrm>
            <a:off x="3800545" y="316760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5" name="Rectangle 86">
            <a:extLst>
              <a:ext uri="{FF2B5EF4-FFF2-40B4-BE49-F238E27FC236}">
                <a16:creationId xmlns:a16="http://schemas.microsoft.com/office/drawing/2014/main" id="{91536732-5FAA-4350-8500-9A010A8C70C6}"/>
              </a:ext>
            </a:extLst>
          </p:cNvPr>
          <p:cNvSpPr/>
          <p:nvPr/>
        </p:nvSpPr>
        <p:spPr>
          <a:xfrm>
            <a:off x="4020057" y="316833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6" name="Rectangle 86">
            <a:extLst>
              <a:ext uri="{FF2B5EF4-FFF2-40B4-BE49-F238E27FC236}">
                <a16:creationId xmlns:a16="http://schemas.microsoft.com/office/drawing/2014/main" id="{87A3DA1E-577F-4695-8455-CED90F0A0E4F}"/>
              </a:ext>
            </a:extLst>
          </p:cNvPr>
          <p:cNvSpPr/>
          <p:nvPr/>
        </p:nvSpPr>
        <p:spPr>
          <a:xfrm>
            <a:off x="2718003" y="27339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7" name="Rectangle 86">
            <a:extLst>
              <a:ext uri="{FF2B5EF4-FFF2-40B4-BE49-F238E27FC236}">
                <a16:creationId xmlns:a16="http://schemas.microsoft.com/office/drawing/2014/main" id="{F06C7B6C-78C7-41E7-A64C-EA5E0DBB0910}"/>
              </a:ext>
            </a:extLst>
          </p:cNvPr>
          <p:cNvSpPr/>
          <p:nvPr/>
        </p:nvSpPr>
        <p:spPr>
          <a:xfrm>
            <a:off x="2932663" y="27339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Rectangle 86">
            <a:extLst>
              <a:ext uri="{FF2B5EF4-FFF2-40B4-BE49-F238E27FC236}">
                <a16:creationId xmlns:a16="http://schemas.microsoft.com/office/drawing/2014/main" id="{D811EC88-2EA6-4782-B130-53EEBFBF2A37}"/>
              </a:ext>
            </a:extLst>
          </p:cNvPr>
          <p:cNvSpPr/>
          <p:nvPr/>
        </p:nvSpPr>
        <p:spPr>
          <a:xfrm>
            <a:off x="3152175" y="27339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9" name="Rectangle 86">
            <a:extLst>
              <a:ext uri="{FF2B5EF4-FFF2-40B4-BE49-F238E27FC236}">
                <a16:creationId xmlns:a16="http://schemas.microsoft.com/office/drawing/2014/main" id="{C61377ED-D09A-4CD3-A628-926D831125A5}"/>
              </a:ext>
            </a:extLst>
          </p:cNvPr>
          <p:cNvSpPr/>
          <p:nvPr/>
        </p:nvSpPr>
        <p:spPr>
          <a:xfrm>
            <a:off x="2718003" y="29534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0" name="Rectangle 86">
            <a:extLst>
              <a:ext uri="{FF2B5EF4-FFF2-40B4-BE49-F238E27FC236}">
                <a16:creationId xmlns:a16="http://schemas.microsoft.com/office/drawing/2014/main" id="{6910B947-EABB-406D-BE78-49471E26FEA3}"/>
              </a:ext>
            </a:extLst>
          </p:cNvPr>
          <p:cNvSpPr/>
          <p:nvPr/>
        </p:nvSpPr>
        <p:spPr>
          <a:xfrm>
            <a:off x="2932663" y="29534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1" name="Rectangle 86">
            <a:extLst>
              <a:ext uri="{FF2B5EF4-FFF2-40B4-BE49-F238E27FC236}">
                <a16:creationId xmlns:a16="http://schemas.microsoft.com/office/drawing/2014/main" id="{86101AD4-B09D-4EA1-8019-7C6851516403}"/>
              </a:ext>
            </a:extLst>
          </p:cNvPr>
          <p:cNvSpPr/>
          <p:nvPr/>
        </p:nvSpPr>
        <p:spPr>
          <a:xfrm>
            <a:off x="3152175" y="29518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2" name="Rectangle 86">
            <a:extLst>
              <a:ext uri="{FF2B5EF4-FFF2-40B4-BE49-F238E27FC236}">
                <a16:creationId xmlns:a16="http://schemas.microsoft.com/office/drawing/2014/main" id="{97E10422-B1CA-4F52-9825-D7FA0E30FF6D}"/>
              </a:ext>
            </a:extLst>
          </p:cNvPr>
          <p:cNvSpPr/>
          <p:nvPr/>
        </p:nvSpPr>
        <p:spPr>
          <a:xfrm>
            <a:off x="2718003" y="31713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3" name="Rectangle 86">
            <a:extLst>
              <a:ext uri="{FF2B5EF4-FFF2-40B4-BE49-F238E27FC236}">
                <a16:creationId xmlns:a16="http://schemas.microsoft.com/office/drawing/2014/main" id="{50369118-6BC5-4945-B11B-BE97F1F5D92F}"/>
              </a:ext>
            </a:extLst>
          </p:cNvPr>
          <p:cNvSpPr/>
          <p:nvPr/>
        </p:nvSpPr>
        <p:spPr>
          <a:xfrm>
            <a:off x="2932663" y="31713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4" name="Rectangle 86">
            <a:extLst>
              <a:ext uri="{FF2B5EF4-FFF2-40B4-BE49-F238E27FC236}">
                <a16:creationId xmlns:a16="http://schemas.microsoft.com/office/drawing/2014/main" id="{9700FDF8-D2B0-4926-BBBA-D1EC94C0578C}"/>
              </a:ext>
            </a:extLst>
          </p:cNvPr>
          <p:cNvSpPr/>
          <p:nvPr/>
        </p:nvSpPr>
        <p:spPr>
          <a:xfrm>
            <a:off x="3152175" y="317211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5" name="Rectangle 86">
            <a:extLst>
              <a:ext uri="{FF2B5EF4-FFF2-40B4-BE49-F238E27FC236}">
                <a16:creationId xmlns:a16="http://schemas.microsoft.com/office/drawing/2014/main" id="{A6143EC4-647C-4A10-AA0A-F71C68DEB240}"/>
              </a:ext>
            </a:extLst>
          </p:cNvPr>
          <p:cNvSpPr/>
          <p:nvPr/>
        </p:nvSpPr>
        <p:spPr>
          <a:xfrm>
            <a:off x="7084549" y="27315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6" name="Rectangle 86">
            <a:extLst>
              <a:ext uri="{FF2B5EF4-FFF2-40B4-BE49-F238E27FC236}">
                <a16:creationId xmlns:a16="http://schemas.microsoft.com/office/drawing/2014/main" id="{50601D77-80AB-4257-9AD0-04FBA3D953A7}"/>
              </a:ext>
            </a:extLst>
          </p:cNvPr>
          <p:cNvSpPr/>
          <p:nvPr/>
        </p:nvSpPr>
        <p:spPr>
          <a:xfrm>
            <a:off x="7299209" y="27315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7" name="Rectangle 86">
            <a:extLst>
              <a:ext uri="{FF2B5EF4-FFF2-40B4-BE49-F238E27FC236}">
                <a16:creationId xmlns:a16="http://schemas.microsoft.com/office/drawing/2014/main" id="{D31EFDFA-EE4C-4C9C-96AE-9CF4C8F7897D}"/>
              </a:ext>
            </a:extLst>
          </p:cNvPr>
          <p:cNvSpPr/>
          <p:nvPr/>
        </p:nvSpPr>
        <p:spPr>
          <a:xfrm>
            <a:off x="7518721" y="27315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8" name="Rectangle 86">
            <a:extLst>
              <a:ext uri="{FF2B5EF4-FFF2-40B4-BE49-F238E27FC236}">
                <a16:creationId xmlns:a16="http://schemas.microsoft.com/office/drawing/2014/main" id="{6E718080-9D41-42EB-A774-8DFE110737E3}"/>
              </a:ext>
            </a:extLst>
          </p:cNvPr>
          <p:cNvSpPr/>
          <p:nvPr/>
        </p:nvSpPr>
        <p:spPr>
          <a:xfrm>
            <a:off x="7084549" y="29510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9" name="Rectangle 86">
            <a:extLst>
              <a:ext uri="{FF2B5EF4-FFF2-40B4-BE49-F238E27FC236}">
                <a16:creationId xmlns:a16="http://schemas.microsoft.com/office/drawing/2014/main" id="{EAF6ACF9-A920-46D1-9C70-7105E321D5F6}"/>
              </a:ext>
            </a:extLst>
          </p:cNvPr>
          <p:cNvSpPr/>
          <p:nvPr/>
        </p:nvSpPr>
        <p:spPr>
          <a:xfrm>
            <a:off x="7299209" y="29510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0" name="Rectangle 86">
            <a:extLst>
              <a:ext uri="{FF2B5EF4-FFF2-40B4-BE49-F238E27FC236}">
                <a16:creationId xmlns:a16="http://schemas.microsoft.com/office/drawing/2014/main" id="{8320A064-B467-4881-86C1-3610023B67A0}"/>
              </a:ext>
            </a:extLst>
          </p:cNvPr>
          <p:cNvSpPr/>
          <p:nvPr/>
        </p:nvSpPr>
        <p:spPr>
          <a:xfrm>
            <a:off x="7518721" y="294946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1" name="Rectangle 86">
            <a:extLst>
              <a:ext uri="{FF2B5EF4-FFF2-40B4-BE49-F238E27FC236}">
                <a16:creationId xmlns:a16="http://schemas.microsoft.com/office/drawing/2014/main" id="{C49C18E8-DB7D-4FAD-AC7B-48DADB38640B}"/>
              </a:ext>
            </a:extLst>
          </p:cNvPr>
          <p:cNvSpPr/>
          <p:nvPr/>
        </p:nvSpPr>
        <p:spPr>
          <a:xfrm>
            <a:off x="7084549" y="316897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ectangle 86">
            <a:extLst>
              <a:ext uri="{FF2B5EF4-FFF2-40B4-BE49-F238E27FC236}">
                <a16:creationId xmlns:a16="http://schemas.microsoft.com/office/drawing/2014/main" id="{E9F49E9F-8EF5-410A-A525-C99125546827}"/>
              </a:ext>
            </a:extLst>
          </p:cNvPr>
          <p:cNvSpPr/>
          <p:nvPr/>
        </p:nvSpPr>
        <p:spPr>
          <a:xfrm>
            <a:off x="7299209" y="316897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3" name="Rectangle 86">
            <a:extLst>
              <a:ext uri="{FF2B5EF4-FFF2-40B4-BE49-F238E27FC236}">
                <a16:creationId xmlns:a16="http://schemas.microsoft.com/office/drawing/2014/main" id="{616E9EBE-0B94-4AF0-9771-0CFCA3456CE4}"/>
              </a:ext>
            </a:extLst>
          </p:cNvPr>
          <p:cNvSpPr/>
          <p:nvPr/>
        </p:nvSpPr>
        <p:spPr>
          <a:xfrm>
            <a:off x="7518721" y="316970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4" name="Rectangle 86">
            <a:extLst>
              <a:ext uri="{FF2B5EF4-FFF2-40B4-BE49-F238E27FC236}">
                <a16:creationId xmlns:a16="http://schemas.microsoft.com/office/drawing/2014/main" id="{35EEE10C-6C1B-447A-B12C-6460C570E79D}"/>
              </a:ext>
            </a:extLst>
          </p:cNvPr>
          <p:cNvSpPr/>
          <p:nvPr/>
        </p:nvSpPr>
        <p:spPr>
          <a:xfrm>
            <a:off x="8825165" y="2728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5" name="Rectangle 86">
            <a:extLst>
              <a:ext uri="{FF2B5EF4-FFF2-40B4-BE49-F238E27FC236}">
                <a16:creationId xmlns:a16="http://schemas.microsoft.com/office/drawing/2014/main" id="{5728F952-8335-4BE6-A211-331E43DDC917}"/>
              </a:ext>
            </a:extLst>
          </p:cNvPr>
          <p:cNvSpPr/>
          <p:nvPr/>
        </p:nvSpPr>
        <p:spPr>
          <a:xfrm>
            <a:off x="9039825" y="2728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6" name="Rectangle 86">
            <a:extLst>
              <a:ext uri="{FF2B5EF4-FFF2-40B4-BE49-F238E27FC236}">
                <a16:creationId xmlns:a16="http://schemas.microsoft.com/office/drawing/2014/main" id="{70FC3721-F3AA-40E0-8D77-1114D587971C}"/>
              </a:ext>
            </a:extLst>
          </p:cNvPr>
          <p:cNvSpPr/>
          <p:nvPr/>
        </p:nvSpPr>
        <p:spPr>
          <a:xfrm>
            <a:off x="9259337" y="27285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7" name="Rectangle 86">
            <a:extLst>
              <a:ext uri="{FF2B5EF4-FFF2-40B4-BE49-F238E27FC236}">
                <a16:creationId xmlns:a16="http://schemas.microsoft.com/office/drawing/2014/main" id="{18ECF713-4E4C-4832-9817-7088C3909DA9}"/>
              </a:ext>
            </a:extLst>
          </p:cNvPr>
          <p:cNvSpPr/>
          <p:nvPr/>
        </p:nvSpPr>
        <p:spPr>
          <a:xfrm>
            <a:off x="8825165" y="29480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8" name="Rectangle 86">
            <a:extLst>
              <a:ext uri="{FF2B5EF4-FFF2-40B4-BE49-F238E27FC236}">
                <a16:creationId xmlns:a16="http://schemas.microsoft.com/office/drawing/2014/main" id="{6D54848D-851D-4E34-B05C-8A747A5ED569}"/>
              </a:ext>
            </a:extLst>
          </p:cNvPr>
          <p:cNvSpPr/>
          <p:nvPr/>
        </p:nvSpPr>
        <p:spPr>
          <a:xfrm>
            <a:off x="9039825" y="29480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9" name="Rectangle 86">
            <a:extLst>
              <a:ext uri="{FF2B5EF4-FFF2-40B4-BE49-F238E27FC236}">
                <a16:creationId xmlns:a16="http://schemas.microsoft.com/office/drawing/2014/main" id="{BF4A3A27-DEE1-4D94-8BDE-6FFF683A1796}"/>
              </a:ext>
            </a:extLst>
          </p:cNvPr>
          <p:cNvSpPr/>
          <p:nvPr/>
        </p:nvSpPr>
        <p:spPr>
          <a:xfrm>
            <a:off x="9259337" y="29464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0" name="Rectangle 86">
            <a:extLst>
              <a:ext uri="{FF2B5EF4-FFF2-40B4-BE49-F238E27FC236}">
                <a16:creationId xmlns:a16="http://schemas.microsoft.com/office/drawing/2014/main" id="{EDC5F578-6E65-44D1-89B1-7F875579047B}"/>
              </a:ext>
            </a:extLst>
          </p:cNvPr>
          <p:cNvSpPr/>
          <p:nvPr/>
        </p:nvSpPr>
        <p:spPr>
          <a:xfrm>
            <a:off x="8825165" y="31660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1" name="Rectangle 86">
            <a:extLst>
              <a:ext uri="{FF2B5EF4-FFF2-40B4-BE49-F238E27FC236}">
                <a16:creationId xmlns:a16="http://schemas.microsoft.com/office/drawing/2014/main" id="{C02D70FA-A77D-4C84-ADBA-1107474BFFE7}"/>
              </a:ext>
            </a:extLst>
          </p:cNvPr>
          <p:cNvSpPr/>
          <p:nvPr/>
        </p:nvSpPr>
        <p:spPr>
          <a:xfrm>
            <a:off x="9039825" y="31660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2" name="Rectangle 86">
            <a:extLst>
              <a:ext uri="{FF2B5EF4-FFF2-40B4-BE49-F238E27FC236}">
                <a16:creationId xmlns:a16="http://schemas.microsoft.com/office/drawing/2014/main" id="{C7C00122-C639-45EF-AB34-8F504C59FF82}"/>
              </a:ext>
            </a:extLst>
          </p:cNvPr>
          <p:cNvSpPr/>
          <p:nvPr/>
        </p:nvSpPr>
        <p:spPr>
          <a:xfrm>
            <a:off x="9259337" y="316672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Rectangle 86">
            <a:extLst>
              <a:ext uri="{FF2B5EF4-FFF2-40B4-BE49-F238E27FC236}">
                <a16:creationId xmlns:a16="http://schemas.microsoft.com/office/drawing/2014/main" id="{DBA780D6-1C96-4641-AB74-8F77195F5EAA}"/>
              </a:ext>
            </a:extLst>
          </p:cNvPr>
          <p:cNvSpPr/>
          <p:nvPr/>
        </p:nvSpPr>
        <p:spPr>
          <a:xfrm>
            <a:off x="7957283" y="273236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4" name="Rectangle 86">
            <a:extLst>
              <a:ext uri="{FF2B5EF4-FFF2-40B4-BE49-F238E27FC236}">
                <a16:creationId xmlns:a16="http://schemas.microsoft.com/office/drawing/2014/main" id="{88778631-69FB-489D-980F-C94368197D11}"/>
              </a:ext>
            </a:extLst>
          </p:cNvPr>
          <p:cNvSpPr/>
          <p:nvPr/>
        </p:nvSpPr>
        <p:spPr>
          <a:xfrm>
            <a:off x="8171943" y="273236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5" name="Rectangle 86">
            <a:extLst>
              <a:ext uri="{FF2B5EF4-FFF2-40B4-BE49-F238E27FC236}">
                <a16:creationId xmlns:a16="http://schemas.microsoft.com/office/drawing/2014/main" id="{288D8E58-76D6-40B0-B966-C6458F83F8B6}"/>
              </a:ext>
            </a:extLst>
          </p:cNvPr>
          <p:cNvSpPr/>
          <p:nvPr/>
        </p:nvSpPr>
        <p:spPr>
          <a:xfrm>
            <a:off x="8391455" y="273236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6" name="Rectangle 86">
            <a:extLst>
              <a:ext uri="{FF2B5EF4-FFF2-40B4-BE49-F238E27FC236}">
                <a16:creationId xmlns:a16="http://schemas.microsoft.com/office/drawing/2014/main" id="{B8B9E38C-1807-4F8C-9D70-8A502A549E12}"/>
              </a:ext>
            </a:extLst>
          </p:cNvPr>
          <p:cNvSpPr/>
          <p:nvPr/>
        </p:nvSpPr>
        <p:spPr>
          <a:xfrm>
            <a:off x="7957283" y="29518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7" name="Rectangle 86">
            <a:extLst>
              <a:ext uri="{FF2B5EF4-FFF2-40B4-BE49-F238E27FC236}">
                <a16:creationId xmlns:a16="http://schemas.microsoft.com/office/drawing/2014/main" id="{60E22DEF-5AA1-46EB-AEB8-EBB0468EE266}"/>
              </a:ext>
            </a:extLst>
          </p:cNvPr>
          <p:cNvSpPr/>
          <p:nvPr/>
        </p:nvSpPr>
        <p:spPr>
          <a:xfrm>
            <a:off x="8171943" y="29518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8" name="Rectangle 86">
            <a:extLst>
              <a:ext uri="{FF2B5EF4-FFF2-40B4-BE49-F238E27FC236}">
                <a16:creationId xmlns:a16="http://schemas.microsoft.com/office/drawing/2014/main" id="{4F5263B7-6484-423B-9DB4-ED9DF64A0042}"/>
              </a:ext>
            </a:extLst>
          </p:cNvPr>
          <p:cNvSpPr/>
          <p:nvPr/>
        </p:nvSpPr>
        <p:spPr>
          <a:xfrm>
            <a:off x="8391455" y="295027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9" name="Rectangle 86">
            <a:extLst>
              <a:ext uri="{FF2B5EF4-FFF2-40B4-BE49-F238E27FC236}">
                <a16:creationId xmlns:a16="http://schemas.microsoft.com/office/drawing/2014/main" id="{B56EED9A-41E3-47D6-B861-4CEB07ACEE4A}"/>
              </a:ext>
            </a:extLst>
          </p:cNvPr>
          <p:cNvSpPr/>
          <p:nvPr/>
        </p:nvSpPr>
        <p:spPr>
          <a:xfrm>
            <a:off x="7957283" y="316978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0" name="Rectangle 86">
            <a:extLst>
              <a:ext uri="{FF2B5EF4-FFF2-40B4-BE49-F238E27FC236}">
                <a16:creationId xmlns:a16="http://schemas.microsoft.com/office/drawing/2014/main" id="{65BB2124-01FE-4585-BD5C-DB198A154060}"/>
              </a:ext>
            </a:extLst>
          </p:cNvPr>
          <p:cNvSpPr/>
          <p:nvPr/>
        </p:nvSpPr>
        <p:spPr>
          <a:xfrm>
            <a:off x="8171943" y="316978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Rectangle 86">
            <a:extLst>
              <a:ext uri="{FF2B5EF4-FFF2-40B4-BE49-F238E27FC236}">
                <a16:creationId xmlns:a16="http://schemas.microsoft.com/office/drawing/2014/main" id="{D2220510-6903-4749-A7B0-57D8D6085CC9}"/>
              </a:ext>
            </a:extLst>
          </p:cNvPr>
          <p:cNvSpPr/>
          <p:nvPr/>
        </p:nvSpPr>
        <p:spPr>
          <a:xfrm>
            <a:off x="8391455" y="317051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5D43A-EA1C-48C3-B4B8-7CD3E748729C}"/>
              </a:ext>
            </a:extLst>
          </p:cNvPr>
          <p:cNvCxnSpPr>
            <a:stCxn id="13" idx="2"/>
            <a:endCxn id="99" idx="0"/>
          </p:cNvCxnSpPr>
          <p:nvPr/>
        </p:nvCxnSpPr>
        <p:spPr>
          <a:xfrm flipH="1">
            <a:off x="2169685" y="2128110"/>
            <a:ext cx="3481472" cy="6050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B6F25F4-63FD-4EF7-A066-7337E81A9A8E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3042419" y="2130116"/>
            <a:ext cx="2626042" cy="6038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6640AE5-C28E-49C5-918C-15B20AD6DF99}"/>
              </a:ext>
            </a:extLst>
          </p:cNvPr>
          <p:cNvCxnSpPr>
            <a:cxnSpLocks/>
            <a:stCxn id="13" idx="2"/>
            <a:endCxn id="108" idx="0"/>
          </p:cNvCxnSpPr>
          <p:nvPr/>
        </p:nvCxnSpPr>
        <p:spPr>
          <a:xfrm flipH="1">
            <a:off x="3910301" y="2128110"/>
            <a:ext cx="1740856" cy="6020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02B8794-55F8-40D9-BE97-B5C7FC276FFE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4778414" y="2128110"/>
            <a:ext cx="872743" cy="6066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8B0EA77-FEF0-43EE-8AC6-080F50D33062}"/>
              </a:ext>
            </a:extLst>
          </p:cNvPr>
          <p:cNvCxnSpPr>
            <a:cxnSpLocks/>
            <a:stCxn id="13" idx="2"/>
            <a:endCxn id="90" idx="0"/>
          </p:cNvCxnSpPr>
          <p:nvPr/>
        </p:nvCxnSpPr>
        <p:spPr>
          <a:xfrm flipH="1">
            <a:off x="5651148" y="2128110"/>
            <a:ext cx="9" cy="60745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3EB9E98-5AE9-4CC7-9948-FD0F796612B3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>
            <a:off x="5651157" y="2128110"/>
            <a:ext cx="867873" cy="6036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CBDE362-B595-4685-A024-8C53B6EAABC0}"/>
              </a:ext>
            </a:extLst>
          </p:cNvPr>
          <p:cNvCxnSpPr>
            <a:cxnSpLocks/>
            <a:stCxn id="13" idx="2"/>
            <a:endCxn id="126" idx="0"/>
          </p:cNvCxnSpPr>
          <p:nvPr/>
        </p:nvCxnSpPr>
        <p:spPr>
          <a:xfrm>
            <a:off x="5651157" y="2128110"/>
            <a:ext cx="1757808" cy="603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2F0AA0F-83F2-4CFB-B56A-195315518B73}"/>
              </a:ext>
            </a:extLst>
          </p:cNvPr>
          <p:cNvCxnSpPr>
            <a:cxnSpLocks/>
            <a:stCxn id="13" idx="2"/>
            <a:endCxn id="144" idx="0"/>
          </p:cNvCxnSpPr>
          <p:nvPr/>
        </p:nvCxnSpPr>
        <p:spPr>
          <a:xfrm>
            <a:off x="5651157" y="2128110"/>
            <a:ext cx="2630542" cy="60425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EC21819-1D54-4E3D-AB8C-FA45DA8AC615}"/>
              </a:ext>
            </a:extLst>
          </p:cNvPr>
          <p:cNvCxnSpPr>
            <a:cxnSpLocks/>
            <a:stCxn id="13" idx="2"/>
            <a:endCxn id="135" idx="0"/>
          </p:cNvCxnSpPr>
          <p:nvPr/>
        </p:nvCxnSpPr>
        <p:spPr>
          <a:xfrm>
            <a:off x="5651157" y="2128110"/>
            <a:ext cx="3498424" cy="6004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86">
            <a:extLst>
              <a:ext uri="{FF2B5EF4-FFF2-40B4-BE49-F238E27FC236}">
                <a16:creationId xmlns:a16="http://schemas.microsoft.com/office/drawing/2014/main" id="{146DEE0F-F402-4D27-A255-281FB1DF7266}"/>
              </a:ext>
            </a:extLst>
          </p:cNvPr>
          <p:cNvSpPr/>
          <p:nvPr/>
        </p:nvSpPr>
        <p:spPr>
          <a:xfrm>
            <a:off x="5771946" y="399493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5" name="Rectangle 86">
            <a:extLst>
              <a:ext uri="{FF2B5EF4-FFF2-40B4-BE49-F238E27FC236}">
                <a16:creationId xmlns:a16="http://schemas.microsoft.com/office/drawing/2014/main" id="{3D091E54-4B6E-4B3C-BDB7-9C727E50CCF6}"/>
              </a:ext>
            </a:extLst>
          </p:cNvPr>
          <p:cNvSpPr/>
          <p:nvPr/>
        </p:nvSpPr>
        <p:spPr>
          <a:xfrm>
            <a:off x="5986606" y="399493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6" name="Rectangle 86">
            <a:extLst>
              <a:ext uri="{FF2B5EF4-FFF2-40B4-BE49-F238E27FC236}">
                <a16:creationId xmlns:a16="http://schemas.microsoft.com/office/drawing/2014/main" id="{AD30079C-FB22-47C7-B1D2-A9CC622F9270}"/>
              </a:ext>
            </a:extLst>
          </p:cNvPr>
          <p:cNvSpPr/>
          <p:nvPr/>
        </p:nvSpPr>
        <p:spPr>
          <a:xfrm>
            <a:off x="6206118" y="399493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8" name="Rectangle 86">
            <a:extLst>
              <a:ext uri="{FF2B5EF4-FFF2-40B4-BE49-F238E27FC236}">
                <a16:creationId xmlns:a16="http://schemas.microsoft.com/office/drawing/2014/main" id="{CEAB3D7E-E54E-488E-8227-FB84E7432128}"/>
              </a:ext>
            </a:extLst>
          </p:cNvPr>
          <p:cNvSpPr/>
          <p:nvPr/>
        </p:nvSpPr>
        <p:spPr>
          <a:xfrm>
            <a:off x="5771946" y="421444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ectangle 86">
            <a:extLst>
              <a:ext uri="{FF2B5EF4-FFF2-40B4-BE49-F238E27FC236}">
                <a16:creationId xmlns:a16="http://schemas.microsoft.com/office/drawing/2014/main" id="{CE936953-26FF-4921-A966-5F8014175CD8}"/>
              </a:ext>
            </a:extLst>
          </p:cNvPr>
          <p:cNvSpPr/>
          <p:nvPr/>
        </p:nvSpPr>
        <p:spPr>
          <a:xfrm>
            <a:off x="5986606" y="421444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Rectangle 86">
            <a:extLst>
              <a:ext uri="{FF2B5EF4-FFF2-40B4-BE49-F238E27FC236}">
                <a16:creationId xmlns:a16="http://schemas.microsoft.com/office/drawing/2014/main" id="{4ABA9067-B90D-426D-802E-9427A01FA6DD}"/>
              </a:ext>
            </a:extLst>
          </p:cNvPr>
          <p:cNvSpPr/>
          <p:nvPr/>
        </p:nvSpPr>
        <p:spPr>
          <a:xfrm>
            <a:off x="6206118" y="421284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Rectangle 86">
            <a:extLst>
              <a:ext uri="{FF2B5EF4-FFF2-40B4-BE49-F238E27FC236}">
                <a16:creationId xmlns:a16="http://schemas.microsoft.com/office/drawing/2014/main" id="{61D59684-D15B-4687-93FE-3AFF85BCDE2A}"/>
              </a:ext>
            </a:extLst>
          </p:cNvPr>
          <p:cNvSpPr/>
          <p:nvPr/>
        </p:nvSpPr>
        <p:spPr>
          <a:xfrm>
            <a:off x="5771946" y="443235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4" name="Rectangle 86">
            <a:extLst>
              <a:ext uri="{FF2B5EF4-FFF2-40B4-BE49-F238E27FC236}">
                <a16:creationId xmlns:a16="http://schemas.microsoft.com/office/drawing/2014/main" id="{714D728B-5458-403E-B7AA-5231311AD542}"/>
              </a:ext>
            </a:extLst>
          </p:cNvPr>
          <p:cNvSpPr/>
          <p:nvPr/>
        </p:nvSpPr>
        <p:spPr>
          <a:xfrm>
            <a:off x="5986606" y="443235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5" name="Rectangle 86">
            <a:extLst>
              <a:ext uri="{FF2B5EF4-FFF2-40B4-BE49-F238E27FC236}">
                <a16:creationId xmlns:a16="http://schemas.microsoft.com/office/drawing/2014/main" id="{9F4ABB17-771A-47D5-8C2B-C860B03633A9}"/>
              </a:ext>
            </a:extLst>
          </p:cNvPr>
          <p:cNvSpPr/>
          <p:nvPr/>
        </p:nvSpPr>
        <p:spPr>
          <a:xfrm>
            <a:off x="6206118" y="443308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7" name="Rectangle 86">
            <a:extLst>
              <a:ext uri="{FF2B5EF4-FFF2-40B4-BE49-F238E27FC236}">
                <a16:creationId xmlns:a16="http://schemas.microsoft.com/office/drawing/2014/main" id="{10498861-6C7B-49C1-9F88-29AFF940ACE1}"/>
              </a:ext>
            </a:extLst>
          </p:cNvPr>
          <p:cNvSpPr/>
          <p:nvPr/>
        </p:nvSpPr>
        <p:spPr>
          <a:xfrm>
            <a:off x="7502844" y="39919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8" name="Rectangle 86">
            <a:extLst>
              <a:ext uri="{FF2B5EF4-FFF2-40B4-BE49-F238E27FC236}">
                <a16:creationId xmlns:a16="http://schemas.microsoft.com/office/drawing/2014/main" id="{9761D63E-E4D5-4E1C-B2CC-8A1EA3381E55}"/>
              </a:ext>
            </a:extLst>
          </p:cNvPr>
          <p:cNvSpPr/>
          <p:nvPr/>
        </p:nvSpPr>
        <p:spPr>
          <a:xfrm>
            <a:off x="7717504" y="39919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0" name="Rectangle 86">
            <a:extLst>
              <a:ext uri="{FF2B5EF4-FFF2-40B4-BE49-F238E27FC236}">
                <a16:creationId xmlns:a16="http://schemas.microsoft.com/office/drawing/2014/main" id="{AD97E4BD-1FE9-4F50-926C-6AB0364CA04A}"/>
              </a:ext>
            </a:extLst>
          </p:cNvPr>
          <p:cNvSpPr/>
          <p:nvPr/>
        </p:nvSpPr>
        <p:spPr>
          <a:xfrm>
            <a:off x="7937016" y="39919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1" name="Rectangle 86">
            <a:extLst>
              <a:ext uri="{FF2B5EF4-FFF2-40B4-BE49-F238E27FC236}">
                <a16:creationId xmlns:a16="http://schemas.microsoft.com/office/drawing/2014/main" id="{10C18F74-D99F-4F51-AE1C-3AB16E425FE0}"/>
              </a:ext>
            </a:extLst>
          </p:cNvPr>
          <p:cNvSpPr/>
          <p:nvPr/>
        </p:nvSpPr>
        <p:spPr>
          <a:xfrm>
            <a:off x="7502844" y="42114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3" name="Rectangle 86">
            <a:extLst>
              <a:ext uri="{FF2B5EF4-FFF2-40B4-BE49-F238E27FC236}">
                <a16:creationId xmlns:a16="http://schemas.microsoft.com/office/drawing/2014/main" id="{3855A1B5-9A8A-4065-B38A-89E07E667F1B}"/>
              </a:ext>
            </a:extLst>
          </p:cNvPr>
          <p:cNvSpPr/>
          <p:nvPr/>
        </p:nvSpPr>
        <p:spPr>
          <a:xfrm>
            <a:off x="7717504" y="42114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4" name="Rectangle 86">
            <a:extLst>
              <a:ext uri="{FF2B5EF4-FFF2-40B4-BE49-F238E27FC236}">
                <a16:creationId xmlns:a16="http://schemas.microsoft.com/office/drawing/2014/main" id="{E6728A9C-D7B0-4523-84E8-666D4ABB1676}"/>
              </a:ext>
            </a:extLst>
          </p:cNvPr>
          <p:cNvSpPr/>
          <p:nvPr/>
        </p:nvSpPr>
        <p:spPr>
          <a:xfrm>
            <a:off x="7937016" y="420986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5" name="Rectangle 86">
            <a:extLst>
              <a:ext uri="{FF2B5EF4-FFF2-40B4-BE49-F238E27FC236}">
                <a16:creationId xmlns:a16="http://schemas.microsoft.com/office/drawing/2014/main" id="{36C24D67-CC67-46CC-8D7A-C19B8EF4E632}"/>
              </a:ext>
            </a:extLst>
          </p:cNvPr>
          <p:cNvSpPr/>
          <p:nvPr/>
        </p:nvSpPr>
        <p:spPr>
          <a:xfrm>
            <a:off x="7502844" y="442937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le 86">
            <a:extLst>
              <a:ext uri="{FF2B5EF4-FFF2-40B4-BE49-F238E27FC236}">
                <a16:creationId xmlns:a16="http://schemas.microsoft.com/office/drawing/2014/main" id="{D730571A-7FC5-4AE6-9070-96085D0BC32D}"/>
              </a:ext>
            </a:extLst>
          </p:cNvPr>
          <p:cNvSpPr/>
          <p:nvPr/>
        </p:nvSpPr>
        <p:spPr>
          <a:xfrm>
            <a:off x="7717504" y="442937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7" name="Rectangle 86">
            <a:extLst>
              <a:ext uri="{FF2B5EF4-FFF2-40B4-BE49-F238E27FC236}">
                <a16:creationId xmlns:a16="http://schemas.microsoft.com/office/drawing/2014/main" id="{4CD91E90-226E-453B-99FE-5D15B1005A6B}"/>
              </a:ext>
            </a:extLst>
          </p:cNvPr>
          <p:cNvSpPr/>
          <p:nvPr/>
        </p:nvSpPr>
        <p:spPr>
          <a:xfrm>
            <a:off x="7937016" y="443010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8" name="Rectangle 86">
            <a:extLst>
              <a:ext uri="{FF2B5EF4-FFF2-40B4-BE49-F238E27FC236}">
                <a16:creationId xmlns:a16="http://schemas.microsoft.com/office/drawing/2014/main" id="{48A90C2B-CA1C-4AE1-ABF0-30E8010AC2FA}"/>
              </a:ext>
            </a:extLst>
          </p:cNvPr>
          <p:cNvSpPr/>
          <p:nvPr/>
        </p:nvSpPr>
        <p:spPr>
          <a:xfrm>
            <a:off x="6634962" y="39957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9" name="Rectangle 86">
            <a:extLst>
              <a:ext uri="{FF2B5EF4-FFF2-40B4-BE49-F238E27FC236}">
                <a16:creationId xmlns:a16="http://schemas.microsoft.com/office/drawing/2014/main" id="{4E5007A2-4DC4-4D83-BE8A-9C7B807C0198}"/>
              </a:ext>
            </a:extLst>
          </p:cNvPr>
          <p:cNvSpPr/>
          <p:nvPr/>
        </p:nvSpPr>
        <p:spPr>
          <a:xfrm>
            <a:off x="6849622" y="39957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0" name="Rectangle 86">
            <a:extLst>
              <a:ext uri="{FF2B5EF4-FFF2-40B4-BE49-F238E27FC236}">
                <a16:creationId xmlns:a16="http://schemas.microsoft.com/office/drawing/2014/main" id="{89059D74-18FB-49B1-9EB7-6E585637B652}"/>
              </a:ext>
            </a:extLst>
          </p:cNvPr>
          <p:cNvSpPr/>
          <p:nvPr/>
        </p:nvSpPr>
        <p:spPr>
          <a:xfrm>
            <a:off x="7069134" y="39957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1" name="Rectangle 86">
            <a:extLst>
              <a:ext uri="{FF2B5EF4-FFF2-40B4-BE49-F238E27FC236}">
                <a16:creationId xmlns:a16="http://schemas.microsoft.com/office/drawing/2014/main" id="{F80A9918-4B0A-48B1-9AC2-A992BA3BB384}"/>
              </a:ext>
            </a:extLst>
          </p:cNvPr>
          <p:cNvSpPr/>
          <p:nvPr/>
        </p:nvSpPr>
        <p:spPr>
          <a:xfrm>
            <a:off x="6634962" y="421525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2" name="Rectangle 86">
            <a:extLst>
              <a:ext uri="{FF2B5EF4-FFF2-40B4-BE49-F238E27FC236}">
                <a16:creationId xmlns:a16="http://schemas.microsoft.com/office/drawing/2014/main" id="{220F0BA3-782C-4846-BC43-0B77C596C185}"/>
              </a:ext>
            </a:extLst>
          </p:cNvPr>
          <p:cNvSpPr/>
          <p:nvPr/>
        </p:nvSpPr>
        <p:spPr>
          <a:xfrm>
            <a:off x="6849622" y="421525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Rectangle 86">
            <a:extLst>
              <a:ext uri="{FF2B5EF4-FFF2-40B4-BE49-F238E27FC236}">
                <a16:creationId xmlns:a16="http://schemas.microsoft.com/office/drawing/2014/main" id="{E810581E-C0D1-46A8-997F-73065D0C952E}"/>
              </a:ext>
            </a:extLst>
          </p:cNvPr>
          <p:cNvSpPr/>
          <p:nvPr/>
        </p:nvSpPr>
        <p:spPr>
          <a:xfrm>
            <a:off x="7069134" y="421365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ectangle 86">
            <a:extLst>
              <a:ext uri="{FF2B5EF4-FFF2-40B4-BE49-F238E27FC236}">
                <a16:creationId xmlns:a16="http://schemas.microsoft.com/office/drawing/2014/main" id="{E5FE4412-1EF1-4632-95BC-B08B67B6DE20}"/>
              </a:ext>
            </a:extLst>
          </p:cNvPr>
          <p:cNvSpPr/>
          <p:nvPr/>
        </p:nvSpPr>
        <p:spPr>
          <a:xfrm>
            <a:off x="6634962" y="443316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5" name="Rectangle 86">
            <a:extLst>
              <a:ext uri="{FF2B5EF4-FFF2-40B4-BE49-F238E27FC236}">
                <a16:creationId xmlns:a16="http://schemas.microsoft.com/office/drawing/2014/main" id="{098E0304-4221-4F88-8E23-9E5CADCBABCD}"/>
              </a:ext>
            </a:extLst>
          </p:cNvPr>
          <p:cNvSpPr/>
          <p:nvPr/>
        </p:nvSpPr>
        <p:spPr>
          <a:xfrm>
            <a:off x="6849622" y="443316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6" name="Rectangle 86">
            <a:extLst>
              <a:ext uri="{FF2B5EF4-FFF2-40B4-BE49-F238E27FC236}">
                <a16:creationId xmlns:a16="http://schemas.microsoft.com/office/drawing/2014/main" id="{853642B8-4B00-46A1-9249-E56F27DE5C02}"/>
              </a:ext>
            </a:extLst>
          </p:cNvPr>
          <p:cNvSpPr/>
          <p:nvPr/>
        </p:nvSpPr>
        <p:spPr>
          <a:xfrm>
            <a:off x="7069134" y="44338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7" name="Rectangle 86">
            <a:extLst>
              <a:ext uri="{FF2B5EF4-FFF2-40B4-BE49-F238E27FC236}">
                <a16:creationId xmlns:a16="http://schemas.microsoft.com/office/drawing/2014/main" id="{9F8954DD-59B4-4D9C-834A-642B1215183F}"/>
              </a:ext>
            </a:extLst>
          </p:cNvPr>
          <p:cNvSpPr/>
          <p:nvPr/>
        </p:nvSpPr>
        <p:spPr>
          <a:xfrm>
            <a:off x="3163217" y="399332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188" name="Rectangle 86">
            <a:extLst>
              <a:ext uri="{FF2B5EF4-FFF2-40B4-BE49-F238E27FC236}">
                <a16:creationId xmlns:a16="http://schemas.microsoft.com/office/drawing/2014/main" id="{DD93A64C-0B54-4A34-B3E9-F5E5CFD24223}"/>
              </a:ext>
            </a:extLst>
          </p:cNvPr>
          <p:cNvSpPr/>
          <p:nvPr/>
        </p:nvSpPr>
        <p:spPr>
          <a:xfrm>
            <a:off x="3377877" y="399332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9" name="Rectangle 86">
            <a:extLst>
              <a:ext uri="{FF2B5EF4-FFF2-40B4-BE49-F238E27FC236}">
                <a16:creationId xmlns:a16="http://schemas.microsoft.com/office/drawing/2014/main" id="{1C3B641C-FA8A-451C-8DE0-E716FBB2C931}"/>
              </a:ext>
            </a:extLst>
          </p:cNvPr>
          <p:cNvSpPr/>
          <p:nvPr/>
        </p:nvSpPr>
        <p:spPr>
          <a:xfrm>
            <a:off x="3597389" y="399332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0" name="Rectangle 86">
            <a:extLst>
              <a:ext uri="{FF2B5EF4-FFF2-40B4-BE49-F238E27FC236}">
                <a16:creationId xmlns:a16="http://schemas.microsoft.com/office/drawing/2014/main" id="{6E323F2F-538B-457B-96CC-3FF068A2D4BE}"/>
              </a:ext>
            </a:extLst>
          </p:cNvPr>
          <p:cNvSpPr/>
          <p:nvPr/>
        </p:nvSpPr>
        <p:spPr>
          <a:xfrm>
            <a:off x="3163217" y="421284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1" name="Rectangle 86">
            <a:extLst>
              <a:ext uri="{FF2B5EF4-FFF2-40B4-BE49-F238E27FC236}">
                <a16:creationId xmlns:a16="http://schemas.microsoft.com/office/drawing/2014/main" id="{5C695BAC-DB6D-4ACA-9A39-CE50B22BCCF1}"/>
              </a:ext>
            </a:extLst>
          </p:cNvPr>
          <p:cNvSpPr/>
          <p:nvPr/>
        </p:nvSpPr>
        <p:spPr>
          <a:xfrm>
            <a:off x="3377877" y="421284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2" name="Rectangle 86">
            <a:extLst>
              <a:ext uri="{FF2B5EF4-FFF2-40B4-BE49-F238E27FC236}">
                <a16:creationId xmlns:a16="http://schemas.microsoft.com/office/drawing/2014/main" id="{6E66D19B-F02D-40B0-B592-74B34EA06420}"/>
              </a:ext>
            </a:extLst>
          </p:cNvPr>
          <p:cNvSpPr/>
          <p:nvPr/>
        </p:nvSpPr>
        <p:spPr>
          <a:xfrm>
            <a:off x="3597389" y="421123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Rectangle 86">
            <a:extLst>
              <a:ext uri="{FF2B5EF4-FFF2-40B4-BE49-F238E27FC236}">
                <a16:creationId xmlns:a16="http://schemas.microsoft.com/office/drawing/2014/main" id="{877A18FE-F841-41C1-BD1D-CBD800DD57D3}"/>
              </a:ext>
            </a:extLst>
          </p:cNvPr>
          <p:cNvSpPr/>
          <p:nvPr/>
        </p:nvSpPr>
        <p:spPr>
          <a:xfrm>
            <a:off x="3163217" y="443075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4" name="Rectangle 86">
            <a:extLst>
              <a:ext uri="{FF2B5EF4-FFF2-40B4-BE49-F238E27FC236}">
                <a16:creationId xmlns:a16="http://schemas.microsoft.com/office/drawing/2014/main" id="{409F2169-D14F-4B4E-8E1C-A3488C76F59A}"/>
              </a:ext>
            </a:extLst>
          </p:cNvPr>
          <p:cNvSpPr/>
          <p:nvPr/>
        </p:nvSpPr>
        <p:spPr>
          <a:xfrm>
            <a:off x="3377877" y="443075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5" name="Rectangle 86">
            <a:extLst>
              <a:ext uri="{FF2B5EF4-FFF2-40B4-BE49-F238E27FC236}">
                <a16:creationId xmlns:a16="http://schemas.microsoft.com/office/drawing/2014/main" id="{E25898DA-26B8-473F-B870-A39E034221C0}"/>
              </a:ext>
            </a:extLst>
          </p:cNvPr>
          <p:cNvSpPr/>
          <p:nvPr/>
        </p:nvSpPr>
        <p:spPr>
          <a:xfrm>
            <a:off x="3597389" y="44314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6" name="Rectangle 86">
            <a:extLst>
              <a:ext uri="{FF2B5EF4-FFF2-40B4-BE49-F238E27FC236}">
                <a16:creationId xmlns:a16="http://schemas.microsoft.com/office/drawing/2014/main" id="{173FEF23-B1FF-4A03-88A3-86C04560D536}"/>
              </a:ext>
            </a:extLst>
          </p:cNvPr>
          <p:cNvSpPr/>
          <p:nvPr/>
        </p:nvSpPr>
        <p:spPr>
          <a:xfrm>
            <a:off x="4903833" y="399035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7" name="Rectangle 86">
            <a:extLst>
              <a:ext uri="{FF2B5EF4-FFF2-40B4-BE49-F238E27FC236}">
                <a16:creationId xmlns:a16="http://schemas.microsoft.com/office/drawing/2014/main" id="{030A7462-1193-4B63-84B7-0C680C1576C0}"/>
              </a:ext>
            </a:extLst>
          </p:cNvPr>
          <p:cNvSpPr/>
          <p:nvPr/>
        </p:nvSpPr>
        <p:spPr>
          <a:xfrm>
            <a:off x="5118493" y="399035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8" name="Rectangle 86">
            <a:extLst>
              <a:ext uri="{FF2B5EF4-FFF2-40B4-BE49-F238E27FC236}">
                <a16:creationId xmlns:a16="http://schemas.microsoft.com/office/drawing/2014/main" id="{C1EC485E-134D-4E59-8432-712365D0CFFD}"/>
              </a:ext>
            </a:extLst>
          </p:cNvPr>
          <p:cNvSpPr/>
          <p:nvPr/>
        </p:nvSpPr>
        <p:spPr>
          <a:xfrm>
            <a:off x="5338005" y="399035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9" name="Rectangle 86">
            <a:extLst>
              <a:ext uri="{FF2B5EF4-FFF2-40B4-BE49-F238E27FC236}">
                <a16:creationId xmlns:a16="http://schemas.microsoft.com/office/drawing/2014/main" id="{1C94AB20-79E8-4976-91F5-9C4206F250B4}"/>
              </a:ext>
            </a:extLst>
          </p:cNvPr>
          <p:cNvSpPr/>
          <p:nvPr/>
        </p:nvSpPr>
        <p:spPr>
          <a:xfrm>
            <a:off x="4903833" y="420986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0" name="Rectangle 86">
            <a:extLst>
              <a:ext uri="{FF2B5EF4-FFF2-40B4-BE49-F238E27FC236}">
                <a16:creationId xmlns:a16="http://schemas.microsoft.com/office/drawing/2014/main" id="{A07E87EE-2716-44AE-BFE8-F5D284123FA7}"/>
              </a:ext>
            </a:extLst>
          </p:cNvPr>
          <p:cNvSpPr/>
          <p:nvPr/>
        </p:nvSpPr>
        <p:spPr>
          <a:xfrm>
            <a:off x="5118493" y="420986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1" name="Rectangle 86">
            <a:extLst>
              <a:ext uri="{FF2B5EF4-FFF2-40B4-BE49-F238E27FC236}">
                <a16:creationId xmlns:a16="http://schemas.microsoft.com/office/drawing/2014/main" id="{FF24D04C-3D1E-460C-8D07-1CEB1A20B90B}"/>
              </a:ext>
            </a:extLst>
          </p:cNvPr>
          <p:cNvSpPr/>
          <p:nvPr/>
        </p:nvSpPr>
        <p:spPr>
          <a:xfrm>
            <a:off x="5338005" y="420826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2" name="Rectangle 86">
            <a:extLst>
              <a:ext uri="{FF2B5EF4-FFF2-40B4-BE49-F238E27FC236}">
                <a16:creationId xmlns:a16="http://schemas.microsoft.com/office/drawing/2014/main" id="{F4BCACE9-81BC-4F6D-B844-72C047777713}"/>
              </a:ext>
            </a:extLst>
          </p:cNvPr>
          <p:cNvSpPr/>
          <p:nvPr/>
        </p:nvSpPr>
        <p:spPr>
          <a:xfrm>
            <a:off x="4903833" y="442777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3" name="Rectangle 86">
            <a:extLst>
              <a:ext uri="{FF2B5EF4-FFF2-40B4-BE49-F238E27FC236}">
                <a16:creationId xmlns:a16="http://schemas.microsoft.com/office/drawing/2014/main" id="{E47680D1-CE0F-41AA-ABDA-1C29C18E5856}"/>
              </a:ext>
            </a:extLst>
          </p:cNvPr>
          <p:cNvSpPr/>
          <p:nvPr/>
        </p:nvSpPr>
        <p:spPr>
          <a:xfrm>
            <a:off x="5118493" y="442777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4" name="Rectangle 86">
            <a:extLst>
              <a:ext uri="{FF2B5EF4-FFF2-40B4-BE49-F238E27FC236}">
                <a16:creationId xmlns:a16="http://schemas.microsoft.com/office/drawing/2014/main" id="{0B6D2D01-1A21-4F26-92F4-1DAAE8E9FB64}"/>
              </a:ext>
            </a:extLst>
          </p:cNvPr>
          <p:cNvSpPr/>
          <p:nvPr/>
        </p:nvSpPr>
        <p:spPr>
          <a:xfrm>
            <a:off x="5338005" y="442850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5" name="Rectangle 86">
            <a:extLst>
              <a:ext uri="{FF2B5EF4-FFF2-40B4-BE49-F238E27FC236}">
                <a16:creationId xmlns:a16="http://schemas.microsoft.com/office/drawing/2014/main" id="{DD5ED4D9-A660-4223-9048-28A09C97B2DF}"/>
              </a:ext>
            </a:extLst>
          </p:cNvPr>
          <p:cNvSpPr/>
          <p:nvPr/>
        </p:nvSpPr>
        <p:spPr>
          <a:xfrm>
            <a:off x="4035951" y="39941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6" name="Rectangle 86">
            <a:extLst>
              <a:ext uri="{FF2B5EF4-FFF2-40B4-BE49-F238E27FC236}">
                <a16:creationId xmlns:a16="http://schemas.microsoft.com/office/drawing/2014/main" id="{C512D86B-3022-4CA2-A838-018400FC2EE4}"/>
              </a:ext>
            </a:extLst>
          </p:cNvPr>
          <p:cNvSpPr/>
          <p:nvPr/>
        </p:nvSpPr>
        <p:spPr>
          <a:xfrm>
            <a:off x="4250611" y="39941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Rectangle 86">
            <a:extLst>
              <a:ext uri="{FF2B5EF4-FFF2-40B4-BE49-F238E27FC236}">
                <a16:creationId xmlns:a16="http://schemas.microsoft.com/office/drawing/2014/main" id="{A5A274DA-93E8-470F-BBEB-10034F22EB32}"/>
              </a:ext>
            </a:extLst>
          </p:cNvPr>
          <p:cNvSpPr/>
          <p:nvPr/>
        </p:nvSpPr>
        <p:spPr>
          <a:xfrm>
            <a:off x="4470123" y="39941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8" name="Rectangle 86">
            <a:extLst>
              <a:ext uri="{FF2B5EF4-FFF2-40B4-BE49-F238E27FC236}">
                <a16:creationId xmlns:a16="http://schemas.microsoft.com/office/drawing/2014/main" id="{73D3880E-AB4B-4113-B1FE-D3F348E76FF5}"/>
              </a:ext>
            </a:extLst>
          </p:cNvPr>
          <p:cNvSpPr/>
          <p:nvPr/>
        </p:nvSpPr>
        <p:spPr>
          <a:xfrm>
            <a:off x="4035951" y="421365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9" name="Rectangle 86">
            <a:extLst>
              <a:ext uri="{FF2B5EF4-FFF2-40B4-BE49-F238E27FC236}">
                <a16:creationId xmlns:a16="http://schemas.microsoft.com/office/drawing/2014/main" id="{364A798C-FB49-4152-A71D-8E1A7299B273}"/>
              </a:ext>
            </a:extLst>
          </p:cNvPr>
          <p:cNvSpPr/>
          <p:nvPr/>
        </p:nvSpPr>
        <p:spPr>
          <a:xfrm>
            <a:off x="4250611" y="421365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0" name="Rectangle 86">
            <a:extLst>
              <a:ext uri="{FF2B5EF4-FFF2-40B4-BE49-F238E27FC236}">
                <a16:creationId xmlns:a16="http://schemas.microsoft.com/office/drawing/2014/main" id="{D159584A-20E1-4FB4-9DFF-184E06AFEF99}"/>
              </a:ext>
            </a:extLst>
          </p:cNvPr>
          <p:cNvSpPr/>
          <p:nvPr/>
        </p:nvSpPr>
        <p:spPr>
          <a:xfrm>
            <a:off x="4470123" y="421204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1" name="Rectangle 86">
            <a:extLst>
              <a:ext uri="{FF2B5EF4-FFF2-40B4-BE49-F238E27FC236}">
                <a16:creationId xmlns:a16="http://schemas.microsoft.com/office/drawing/2014/main" id="{0ED80938-2AD2-42DD-847E-30AF597CDA51}"/>
              </a:ext>
            </a:extLst>
          </p:cNvPr>
          <p:cNvSpPr/>
          <p:nvPr/>
        </p:nvSpPr>
        <p:spPr>
          <a:xfrm>
            <a:off x="4035951" y="443156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2" name="Rectangle 86">
            <a:extLst>
              <a:ext uri="{FF2B5EF4-FFF2-40B4-BE49-F238E27FC236}">
                <a16:creationId xmlns:a16="http://schemas.microsoft.com/office/drawing/2014/main" id="{16EB8836-A735-4584-B54A-33C570C64057}"/>
              </a:ext>
            </a:extLst>
          </p:cNvPr>
          <p:cNvSpPr/>
          <p:nvPr/>
        </p:nvSpPr>
        <p:spPr>
          <a:xfrm>
            <a:off x="4250611" y="443156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3" name="Rectangle 86">
            <a:extLst>
              <a:ext uri="{FF2B5EF4-FFF2-40B4-BE49-F238E27FC236}">
                <a16:creationId xmlns:a16="http://schemas.microsoft.com/office/drawing/2014/main" id="{F32C2C92-5427-42D0-89BD-61393A5CA65E}"/>
              </a:ext>
            </a:extLst>
          </p:cNvPr>
          <p:cNvSpPr/>
          <p:nvPr/>
        </p:nvSpPr>
        <p:spPr>
          <a:xfrm>
            <a:off x="4470123" y="443228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4" name="Rectangle 86">
            <a:extLst>
              <a:ext uri="{FF2B5EF4-FFF2-40B4-BE49-F238E27FC236}">
                <a16:creationId xmlns:a16="http://schemas.microsoft.com/office/drawing/2014/main" id="{80897B3C-2171-4B22-957E-27D08969E8A8}"/>
              </a:ext>
            </a:extLst>
          </p:cNvPr>
          <p:cNvSpPr/>
          <p:nvPr/>
        </p:nvSpPr>
        <p:spPr>
          <a:xfrm>
            <a:off x="8392779" y="399172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5" name="Rectangle 86">
            <a:extLst>
              <a:ext uri="{FF2B5EF4-FFF2-40B4-BE49-F238E27FC236}">
                <a16:creationId xmlns:a16="http://schemas.microsoft.com/office/drawing/2014/main" id="{E33D9A6E-A97E-4A03-91E8-F0B3FA68AB1E}"/>
              </a:ext>
            </a:extLst>
          </p:cNvPr>
          <p:cNvSpPr/>
          <p:nvPr/>
        </p:nvSpPr>
        <p:spPr>
          <a:xfrm>
            <a:off x="8607439" y="399172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6" name="Rectangle 86">
            <a:extLst>
              <a:ext uri="{FF2B5EF4-FFF2-40B4-BE49-F238E27FC236}">
                <a16:creationId xmlns:a16="http://schemas.microsoft.com/office/drawing/2014/main" id="{F05A42F6-9F30-4851-B9C3-BFE91F5B6834}"/>
              </a:ext>
            </a:extLst>
          </p:cNvPr>
          <p:cNvSpPr/>
          <p:nvPr/>
        </p:nvSpPr>
        <p:spPr>
          <a:xfrm>
            <a:off x="8826951" y="399172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7" name="Rectangle 86">
            <a:extLst>
              <a:ext uri="{FF2B5EF4-FFF2-40B4-BE49-F238E27FC236}">
                <a16:creationId xmlns:a16="http://schemas.microsoft.com/office/drawing/2014/main" id="{CF13BB6A-D53C-4401-8EA7-592EDFAEF6D0}"/>
              </a:ext>
            </a:extLst>
          </p:cNvPr>
          <p:cNvSpPr/>
          <p:nvPr/>
        </p:nvSpPr>
        <p:spPr>
          <a:xfrm>
            <a:off x="8392779" y="421123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8" name="Rectangle 86">
            <a:extLst>
              <a:ext uri="{FF2B5EF4-FFF2-40B4-BE49-F238E27FC236}">
                <a16:creationId xmlns:a16="http://schemas.microsoft.com/office/drawing/2014/main" id="{9939E215-64C0-4F9F-A11D-E1A72EB059BA}"/>
              </a:ext>
            </a:extLst>
          </p:cNvPr>
          <p:cNvSpPr/>
          <p:nvPr/>
        </p:nvSpPr>
        <p:spPr>
          <a:xfrm>
            <a:off x="8607439" y="421123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9" name="Rectangle 86">
            <a:extLst>
              <a:ext uri="{FF2B5EF4-FFF2-40B4-BE49-F238E27FC236}">
                <a16:creationId xmlns:a16="http://schemas.microsoft.com/office/drawing/2014/main" id="{2E975831-74D1-4402-B9D8-88CF2F54A195}"/>
              </a:ext>
            </a:extLst>
          </p:cNvPr>
          <p:cNvSpPr/>
          <p:nvPr/>
        </p:nvSpPr>
        <p:spPr>
          <a:xfrm>
            <a:off x="8826951" y="420963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0" name="Rectangle 86">
            <a:extLst>
              <a:ext uri="{FF2B5EF4-FFF2-40B4-BE49-F238E27FC236}">
                <a16:creationId xmlns:a16="http://schemas.microsoft.com/office/drawing/2014/main" id="{3E3A20C4-3F05-4A13-B9F6-0AD0D84BF4DB}"/>
              </a:ext>
            </a:extLst>
          </p:cNvPr>
          <p:cNvSpPr/>
          <p:nvPr/>
        </p:nvSpPr>
        <p:spPr>
          <a:xfrm>
            <a:off x="8392779" y="442914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Rectangle 86">
            <a:extLst>
              <a:ext uri="{FF2B5EF4-FFF2-40B4-BE49-F238E27FC236}">
                <a16:creationId xmlns:a16="http://schemas.microsoft.com/office/drawing/2014/main" id="{541FBCEE-D710-4E61-A279-1279B6BBDDBA}"/>
              </a:ext>
            </a:extLst>
          </p:cNvPr>
          <p:cNvSpPr/>
          <p:nvPr/>
        </p:nvSpPr>
        <p:spPr>
          <a:xfrm>
            <a:off x="8607439" y="442914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2" name="Rectangle 86">
            <a:extLst>
              <a:ext uri="{FF2B5EF4-FFF2-40B4-BE49-F238E27FC236}">
                <a16:creationId xmlns:a16="http://schemas.microsoft.com/office/drawing/2014/main" id="{B9092069-2D87-4F5E-85C9-304F3CBC1818}"/>
              </a:ext>
            </a:extLst>
          </p:cNvPr>
          <p:cNvSpPr/>
          <p:nvPr/>
        </p:nvSpPr>
        <p:spPr>
          <a:xfrm>
            <a:off x="8826951" y="44298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2" name="Rectangle 86">
            <a:extLst>
              <a:ext uri="{FF2B5EF4-FFF2-40B4-BE49-F238E27FC236}">
                <a16:creationId xmlns:a16="http://schemas.microsoft.com/office/drawing/2014/main" id="{3314AA64-31FF-4C01-B752-31B2F6841630}"/>
              </a:ext>
            </a:extLst>
          </p:cNvPr>
          <p:cNvSpPr/>
          <p:nvPr/>
        </p:nvSpPr>
        <p:spPr>
          <a:xfrm>
            <a:off x="9265513" y="399253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3" name="Rectangle 86">
            <a:extLst>
              <a:ext uri="{FF2B5EF4-FFF2-40B4-BE49-F238E27FC236}">
                <a16:creationId xmlns:a16="http://schemas.microsoft.com/office/drawing/2014/main" id="{ABA99871-0BBD-4714-BFEE-F828DF064251}"/>
              </a:ext>
            </a:extLst>
          </p:cNvPr>
          <p:cNvSpPr/>
          <p:nvPr/>
        </p:nvSpPr>
        <p:spPr>
          <a:xfrm>
            <a:off x="9480173" y="399253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4" name="Rectangle 86">
            <a:extLst>
              <a:ext uri="{FF2B5EF4-FFF2-40B4-BE49-F238E27FC236}">
                <a16:creationId xmlns:a16="http://schemas.microsoft.com/office/drawing/2014/main" id="{2756001C-5C3D-498D-8534-8AFCD3F84E18}"/>
              </a:ext>
            </a:extLst>
          </p:cNvPr>
          <p:cNvSpPr/>
          <p:nvPr/>
        </p:nvSpPr>
        <p:spPr>
          <a:xfrm>
            <a:off x="9699685" y="399253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5" name="Rectangle 86">
            <a:extLst>
              <a:ext uri="{FF2B5EF4-FFF2-40B4-BE49-F238E27FC236}">
                <a16:creationId xmlns:a16="http://schemas.microsoft.com/office/drawing/2014/main" id="{54CB21AA-36B6-47FF-B936-FACBEE0ED90E}"/>
              </a:ext>
            </a:extLst>
          </p:cNvPr>
          <p:cNvSpPr/>
          <p:nvPr/>
        </p:nvSpPr>
        <p:spPr>
          <a:xfrm>
            <a:off x="9265513" y="421204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6" name="Rectangle 86">
            <a:extLst>
              <a:ext uri="{FF2B5EF4-FFF2-40B4-BE49-F238E27FC236}">
                <a16:creationId xmlns:a16="http://schemas.microsoft.com/office/drawing/2014/main" id="{18971DB9-1B9C-4CCD-B3EA-A4E655D288E6}"/>
              </a:ext>
            </a:extLst>
          </p:cNvPr>
          <p:cNvSpPr/>
          <p:nvPr/>
        </p:nvSpPr>
        <p:spPr>
          <a:xfrm>
            <a:off x="9480173" y="421204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7" name="Rectangle 86">
            <a:extLst>
              <a:ext uri="{FF2B5EF4-FFF2-40B4-BE49-F238E27FC236}">
                <a16:creationId xmlns:a16="http://schemas.microsoft.com/office/drawing/2014/main" id="{AC1E6BD1-7A79-4C02-98E1-93411DC02656}"/>
              </a:ext>
            </a:extLst>
          </p:cNvPr>
          <p:cNvSpPr/>
          <p:nvPr/>
        </p:nvSpPr>
        <p:spPr>
          <a:xfrm>
            <a:off x="9699685" y="421044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8" name="Rectangle 86">
            <a:extLst>
              <a:ext uri="{FF2B5EF4-FFF2-40B4-BE49-F238E27FC236}">
                <a16:creationId xmlns:a16="http://schemas.microsoft.com/office/drawing/2014/main" id="{43128C23-FF77-4DA9-A69A-43191B6C1CCB}"/>
              </a:ext>
            </a:extLst>
          </p:cNvPr>
          <p:cNvSpPr/>
          <p:nvPr/>
        </p:nvSpPr>
        <p:spPr>
          <a:xfrm>
            <a:off x="9265513" y="442995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9" name="Rectangle 86">
            <a:extLst>
              <a:ext uri="{FF2B5EF4-FFF2-40B4-BE49-F238E27FC236}">
                <a16:creationId xmlns:a16="http://schemas.microsoft.com/office/drawing/2014/main" id="{8AF534E9-1D54-4A27-9B01-9C5E76A87778}"/>
              </a:ext>
            </a:extLst>
          </p:cNvPr>
          <p:cNvSpPr/>
          <p:nvPr/>
        </p:nvSpPr>
        <p:spPr>
          <a:xfrm>
            <a:off x="9480173" y="442995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0" name="Rectangle 86">
            <a:extLst>
              <a:ext uri="{FF2B5EF4-FFF2-40B4-BE49-F238E27FC236}">
                <a16:creationId xmlns:a16="http://schemas.microsoft.com/office/drawing/2014/main" id="{8280E306-2C80-4A7F-8968-9A9FCDD386C5}"/>
              </a:ext>
            </a:extLst>
          </p:cNvPr>
          <p:cNvSpPr/>
          <p:nvPr/>
        </p:nvSpPr>
        <p:spPr>
          <a:xfrm>
            <a:off x="9699685" y="443068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5942A1C-E27D-4FCD-B839-B5B76F892160}"/>
              </a:ext>
            </a:extLst>
          </p:cNvPr>
          <p:cNvCxnSpPr>
            <a:cxnSpLocks/>
            <a:stCxn id="60" idx="2"/>
            <a:endCxn id="188" idx="0"/>
          </p:cNvCxnSpPr>
          <p:nvPr/>
        </p:nvCxnSpPr>
        <p:spPr>
          <a:xfrm flipH="1">
            <a:off x="3487633" y="3388717"/>
            <a:ext cx="3031397" cy="6046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2111664-CBC0-4C94-A6DB-013DC5E2E556}"/>
              </a:ext>
            </a:extLst>
          </p:cNvPr>
          <p:cNvCxnSpPr>
            <a:cxnSpLocks/>
            <a:stCxn id="60" idx="2"/>
            <a:endCxn id="206" idx="0"/>
          </p:cNvCxnSpPr>
          <p:nvPr/>
        </p:nvCxnSpPr>
        <p:spPr>
          <a:xfrm flipH="1">
            <a:off x="4360367" y="3388717"/>
            <a:ext cx="2158663" cy="6054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E4F61AE3-1093-4017-AC44-5DB407F5BA38}"/>
              </a:ext>
            </a:extLst>
          </p:cNvPr>
          <p:cNvCxnSpPr>
            <a:cxnSpLocks/>
            <a:stCxn id="60" idx="2"/>
            <a:endCxn id="197" idx="0"/>
          </p:cNvCxnSpPr>
          <p:nvPr/>
        </p:nvCxnSpPr>
        <p:spPr>
          <a:xfrm flipH="1">
            <a:off x="5228249" y="3388717"/>
            <a:ext cx="1290781" cy="6016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5D8241-5215-41DE-A543-A664021B558F}"/>
              </a:ext>
            </a:extLst>
          </p:cNvPr>
          <p:cNvCxnSpPr>
            <a:cxnSpLocks/>
            <a:stCxn id="60" idx="2"/>
            <a:endCxn id="155" idx="0"/>
          </p:cNvCxnSpPr>
          <p:nvPr/>
        </p:nvCxnSpPr>
        <p:spPr>
          <a:xfrm flipH="1">
            <a:off x="6096362" y="3388717"/>
            <a:ext cx="422668" cy="60621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DD5B60E-1A26-41D0-9E7F-61D98E070DCD}"/>
              </a:ext>
            </a:extLst>
          </p:cNvPr>
          <p:cNvCxnSpPr>
            <a:cxnSpLocks/>
            <a:stCxn id="60" idx="2"/>
            <a:endCxn id="179" idx="0"/>
          </p:cNvCxnSpPr>
          <p:nvPr/>
        </p:nvCxnSpPr>
        <p:spPr>
          <a:xfrm>
            <a:off x="6519030" y="3388717"/>
            <a:ext cx="440348" cy="6070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A73B325-889F-4700-91D0-E40DAAFCE06E}"/>
              </a:ext>
            </a:extLst>
          </p:cNvPr>
          <p:cNvCxnSpPr>
            <a:cxnSpLocks/>
            <a:stCxn id="60" idx="2"/>
            <a:endCxn id="168" idx="0"/>
          </p:cNvCxnSpPr>
          <p:nvPr/>
        </p:nvCxnSpPr>
        <p:spPr>
          <a:xfrm>
            <a:off x="6519030" y="3388717"/>
            <a:ext cx="1308230" cy="6032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E1C5058-E44F-47C5-B2FF-65859200B62F}"/>
              </a:ext>
            </a:extLst>
          </p:cNvPr>
          <p:cNvCxnSpPr>
            <a:cxnSpLocks/>
            <a:stCxn id="60" idx="2"/>
            <a:endCxn id="215" idx="0"/>
          </p:cNvCxnSpPr>
          <p:nvPr/>
        </p:nvCxnSpPr>
        <p:spPr>
          <a:xfrm>
            <a:off x="6519030" y="3388717"/>
            <a:ext cx="2198165" cy="603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AFCBDA6-3878-4909-88E1-42E582D8A005}"/>
              </a:ext>
            </a:extLst>
          </p:cNvPr>
          <p:cNvCxnSpPr>
            <a:cxnSpLocks/>
            <a:stCxn id="60" idx="2"/>
            <a:endCxn id="233" idx="0"/>
          </p:cNvCxnSpPr>
          <p:nvPr/>
        </p:nvCxnSpPr>
        <p:spPr>
          <a:xfrm>
            <a:off x="6519030" y="3388717"/>
            <a:ext cx="3070899" cy="6038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1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3" grpId="0" animBg="1"/>
      <p:bldP spid="155" grpId="0" animBg="1"/>
      <p:bldP spid="156" grpId="0" animBg="1"/>
      <p:bldP spid="158" grpId="0" animBg="1"/>
      <p:bldP spid="159" grpId="0" animBg="1"/>
      <p:bldP spid="161" grpId="0" animBg="1"/>
      <p:bldP spid="162" grpId="0" animBg="1"/>
      <p:bldP spid="164" grpId="0" animBg="1"/>
      <p:bldP spid="165" grpId="0" animBg="1"/>
      <p:bldP spid="167" grpId="0" animBg="1"/>
      <p:bldP spid="168" grpId="0" animBg="1"/>
      <p:bldP spid="170" grpId="0" animBg="1"/>
      <p:bldP spid="171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games are important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that we can scan the game tree to find the optimal next step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find out the complexity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game?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measure the complexity of a game with the size of the constructed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 tree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92986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1E9872-FEC1-49BE-8A66-D0109D9DB39C}"/>
              </a:ext>
            </a:extLst>
          </p:cNvPr>
          <p:cNvSpPr/>
          <p:nvPr/>
        </p:nvSpPr>
        <p:spPr>
          <a:xfrm>
            <a:off x="3659874" y="2103437"/>
            <a:ext cx="4872251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TIC TAC TOE – </a:t>
            </a:r>
          </a:p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255 000 leaf nodes</a:t>
            </a:r>
          </a:p>
        </p:txBody>
      </p:sp>
    </p:spTree>
    <p:extLst>
      <p:ext uri="{BB962C8B-B14F-4D97-AF65-F5344CB8AC3E}">
        <p14:creationId xmlns:p14="http://schemas.microsoft.com/office/powerpoint/2010/main" val="359788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QUADRATIC OPTIMIZATION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want to find the optimal solution for the travelling salesman problem or vehicle routing problem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FINANCE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optimal number of stocks in a portfolio etc.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Game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1E9872-FEC1-49BE-8A66-D0109D9DB39C}"/>
              </a:ext>
            </a:extLst>
          </p:cNvPr>
          <p:cNvSpPr/>
          <p:nvPr/>
        </p:nvSpPr>
        <p:spPr>
          <a:xfrm>
            <a:off x="3659874" y="2103437"/>
            <a:ext cx="4872251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TIC TAC TOE – </a:t>
            </a:r>
          </a:p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255 000 leaf nodes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63D603-8402-4A16-9552-77877FCD5659}"/>
              </a:ext>
            </a:extLst>
          </p:cNvPr>
          <p:cNvSpPr/>
          <p:nvPr/>
        </p:nvSpPr>
        <p:spPr>
          <a:xfrm>
            <a:off x="3659873" y="3841749"/>
            <a:ext cx="4872251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CHESS – </a:t>
            </a:r>
          </a:p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hu-HU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120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leaf nodes</a:t>
            </a:r>
          </a:p>
        </p:txBody>
      </p:sp>
    </p:spTree>
    <p:extLst>
      <p:ext uri="{BB962C8B-B14F-4D97-AF65-F5344CB8AC3E}">
        <p14:creationId xmlns:p14="http://schemas.microsoft.com/office/powerpoint/2010/main" val="242439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376561599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minimax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decision rule in decision theory and game theory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minimax algorithm is used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minimizing the possible loss for a maximum loss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assum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both players will play to the best of their ability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0258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minimax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decision rule in decision theory and game theory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minimax algorithm is used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minimizing the possible loss for a maximum loss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assum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both players will play to the best of their ability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1E3699-7B65-4E76-AFB2-A9B15F72E54D}"/>
              </a:ext>
            </a:extLst>
          </p:cNvPr>
          <p:cNvSpPr/>
          <p:nvPr/>
        </p:nvSpPr>
        <p:spPr>
          <a:xfrm>
            <a:off x="2704729" y="4514805"/>
            <a:ext cx="3187084" cy="14648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MAX –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we would like to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maximize 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our probability of winning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minimax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decision rule in decision theory and game theory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minimax algorithm is used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minimizing the possible loss for a maximum loss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assum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both players will play to the best of their ability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1E3699-7B65-4E76-AFB2-A9B15F72E54D}"/>
              </a:ext>
            </a:extLst>
          </p:cNvPr>
          <p:cNvSpPr/>
          <p:nvPr/>
        </p:nvSpPr>
        <p:spPr>
          <a:xfrm>
            <a:off x="2704729" y="4514805"/>
            <a:ext cx="3187084" cy="14648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MAX –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we would like to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maximize 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our probability of winning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168363-D080-4244-898D-5C783E51B7A8}"/>
              </a:ext>
            </a:extLst>
          </p:cNvPr>
          <p:cNvSpPr/>
          <p:nvPr/>
        </p:nvSpPr>
        <p:spPr>
          <a:xfrm>
            <a:off x="6300187" y="4514805"/>
            <a:ext cx="3187084" cy="14648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MIN –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we want to 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minimize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the other player’s probability of winning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2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inimax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 is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 algorithm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choosing the next move in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game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is associated with each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(terminal nodes)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game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of course leaf nodes represent complete games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game mean that either we or the opponent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a tree like structure with as many branches as the number of possible outcomes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4952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86">
            <a:extLst>
              <a:ext uri="{FF2B5EF4-FFF2-40B4-BE49-F238E27FC236}">
                <a16:creationId xmlns:a16="http://schemas.microsoft.com/office/drawing/2014/main" id="{813EA668-4A28-4D90-B35D-2B33906934D2}"/>
              </a:ext>
            </a:extLst>
          </p:cNvPr>
          <p:cNvSpPr/>
          <p:nvPr/>
        </p:nvSpPr>
        <p:spPr>
          <a:xfrm>
            <a:off x="3844603" y="209834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DB22282A-7970-45B3-9ADB-9D129F63D492}"/>
              </a:ext>
            </a:extLst>
          </p:cNvPr>
          <p:cNvSpPr/>
          <p:nvPr/>
        </p:nvSpPr>
        <p:spPr>
          <a:xfrm>
            <a:off x="4059263" y="209834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E3E44E26-7BDC-4C73-99F6-F835CE77BE6D}"/>
              </a:ext>
            </a:extLst>
          </p:cNvPr>
          <p:cNvSpPr/>
          <p:nvPr/>
        </p:nvSpPr>
        <p:spPr>
          <a:xfrm>
            <a:off x="4278775" y="209834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" name="Rectangle 86">
            <a:extLst>
              <a:ext uri="{FF2B5EF4-FFF2-40B4-BE49-F238E27FC236}">
                <a16:creationId xmlns:a16="http://schemas.microsoft.com/office/drawing/2014/main" id="{8DDC9C4F-0C44-4B16-A8A1-05B2C911848F}"/>
              </a:ext>
            </a:extLst>
          </p:cNvPr>
          <p:cNvSpPr/>
          <p:nvPr/>
        </p:nvSpPr>
        <p:spPr>
          <a:xfrm>
            <a:off x="3844603" y="231785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Rectangle 86">
            <a:extLst>
              <a:ext uri="{FF2B5EF4-FFF2-40B4-BE49-F238E27FC236}">
                <a16:creationId xmlns:a16="http://schemas.microsoft.com/office/drawing/2014/main" id="{465F45A4-E9DA-45B7-A838-B21486635000}"/>
              </a:ext>
            </a:extLst>
          </p:cNvPr>
          <p:cNvSpPr/>
          <p:nvPr/>
        </p:nvSpPr>
        <p:spPr>
          <a:xfrm>
            <a:off x="4059263" y="231785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86">
            <a:extLst>
              <a:ext uri="{FF2B5EF4-FFF2-40B4-BE49-F238E27FC236}">
                <a16:creationId xmlns:a16="http://schemas.microsoft.com/office/drawing/2014/main" id="{05154941-CDA1-408C-9DB1-89563A741CE4}"/>
              </a:ext>
            </a:extLst>
          </p:cNvPr>
          <p:cNvSpPr/>
          <p:nvPr/>
        </p:nvSpPr>
        <p:spPr>
          <a:xfrm>
            <a:off x="4278775" y="231625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" name="Rectangle 86">
            <a:extLst>
              <a:ext uri="{FF2B5EF4-FFF2-40B4-BE49-F238E27FC236}">
                <a16:creationId xmlns:a16="http://schemas.microsoft.com/office/drawing/2014/main" id="{E409B7E8-5327-4B56-8711-E3FA81C549C3}"/>
              </a:ext>
            </a:extLst>
          </p:cNvPr>
          <p:cNvSpPr/>
          <p:nvPr/>
        </p:nvSpPr>
        <p:spPr>
          <a:xfrm>
            <a:off x="3844603" y="25357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Rectangle 86">
            <a:extLst>
              <a:ext uri="{FF2B5EF4-FFF2-40B4-BE49-F238E27FC236}">
                <a16:creationId xmlns:a16="http://schemas.microsoft.com/office/drawing/2014/main" id="{2EF27AC6-1214-4CC4-B01E-F01308EF0EDA}"/>
              </a:ext>
            </a:extLst>
          </p:cNvPr>
          <p:cNvSpPr/>
          <p:nvPr/>
        </p:nvSpPr>
        <p:spPr>
          <a:xfrm>
            <a:off x="4059263" y="253576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CD26065-E359-44CF-B46D-BA9F8B5A7FD7}"/>
              </a:ext>
            </a:extLst>
          </p:cNvPr>
          <p:cNvSpPr/>
          <p:nvPr/>
        </p:nvSpPr>
        <p:spPr>
          <a:xfrm>
            <a:off x="4278775" y="253649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6BE899-12A4-4909-9428-7AD6CFFAAAF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428163" y="2755279"/>
            <a:ext cx="1740856" cy="6020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86">
            <a:extLst>
              <a:ext uri="{FF2B5EF4-FFF2-40B4-BE49-F238E27FC236}">
                <a16:creationId xmlns:a16="http://schemas.microsoft.com/office/drawing/2014/main" id="{944F4E63-0659-452F-B4EF-8FE2A6358726}"/>
              </a:ext>
            </a:extLst>
          </p:cNvPr>
          <p:cNvSpPr/>
          <p:nvPr/>
        </p:nvSpPr>
        <p:spPr>
          <a:xfrm>
            <a:off x="2098895" y="335574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" name="Rectangle 86">
            <a:extLst>
              <a:ext uri="{FF2B5EF4-FFF2-40B4-BE49-F238E27FC236}">
                <a16:creationId xmlns:a16="http://schemas.microsoft.com/office/drawing/2014/main" id="{E52586B0-B596-4336-AE59-88C87FA7E673}"/>
              </a:ext>
            </a:extLst>
          </p:cNvPr>
          <p:cNvSpPr/>
          <p:nvPr/>
        </p:nvSpPr>
        <p:spPr>
          <a:xfrm>
            <a:off x="2313555" y="335574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" name="Rectangle 86">
            <a:extLst>
              <a:ext uri="{FF2B5EF4-FFF2-40B4-BE49-F238E27FC236}">
                <a16:creationId xmlns:a16="http://schemas.microsoft.com/office/drawing/2014/main" id="{02B13FFE-1010-4A92-BCE0-0F430619CC47}"/>
              </a:ext>
            </a:extLst>
          </p:cNvPr>
          <p:cNvSpPr/>
          <p:nvPr/>
        </p:nvSpPr>
        <p:spPr>
          <a:xfrm>
            <a:off x="2533067" y="335574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" name="Rectangle 86">
            <a:extLst>
              <a:ext uri="{FF2B5EF4-FFF2-40B4-BE49-F238E27FC236}">
                <a16:creationId xmlns:a16="http://schemas.microsoft.com/office/drawing/2014/main" id="{1B3D481F-5A21-4DEA-B429-4176BD51A17A}"/>
              </a:ext>
            </a:extLst>
          </p:cNvPr>
          <p:cNvSpPr/>
          <p:nvPr/>
        </p:nvSpPr>
        <p:spPr>
          <a:xfrm>
            <a:off x="2098895" y="357526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" name="Rectangle 86">
            <a:extLst>
              <a:ext uri="{FF2B5EF4-FFF2-40B4-BE49-F238E27FC236}">
                <a16:creationId xmlns:a16="http://schemas.microsoft.com/office/drawing/2014/main" id="{A1E8506F-9943-4017-AC5A-C72B80ECA3C9}"/>
              </a:ext>
            </a:extLst>
          </p:cNvPr>
          <p:cNvSpPr/>
          <p:nvPr/>
        </p:nvSpPr>
        <p:spPr>
          <a:xfrm>
            <a:off x="2313555" y="357526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" name="Rectangle 86">
            <a:extLst>
              <a:ext uri="{FF2B5EF4-FFF2-40B4-BE49-F238E27FC236}">
                <a16:creationId xmlns:a16="http://schemas.microsoft.com/office/drawing/2014/main" id="{883AB995-5D48-4761-8C79-5CDE0EADC04B}"/>
              </a:ext>
            </a:extLst>
          </p:cNvPr>
          <p:cNvSpPr/>
          <p:nvPr/>
        </p:nvSpPr>
        <p:spPr>
          <a:xfrm>
            <a:off x="2533067" y="357365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" name="Rectangle 86">
            <a:extLst>
              <a:ext uri="{FF2B5EF4-FFF2-40B4-BE49-F238E27FC236}">
                <a16:creationId xmlns:a16="http://schemas.microsoft.com/office/drawing/2014/main" id="{7F63F97E-AB90-4A04-A3CD-CD11E0E4838C}"/>
              </a:ext>
            </a:extLst>
          </p:cNvPr>
          <p:cNvSpPr/>
          <p:nvPr/>
        </p:nvSpPr>
        <p:spPr>
          <a:xfrm>
            <a:off x="2098895" y="379317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4" name="Rectangle 86">
            <a:extLst>
              <a:ext uri="{FF2B5EF4-FFF2-40B4-BE49-F238E27FC236}">
                <a16:creationId xmlns:a16="http://schemas.microsoft.com/office/drawing/2014/main" id="{1121E2A3-783B-4CD5-8A39-34B1852CFABE}"/>
              </a:ext>
            </a:extLst>
          </p:cNvPr>
          <p:cNvSpPr/>
          <p:nvPr/>
        </p:nvSpPr>
        <p:spPr>
          <a:xfrm>
            <a:off x="2313555" y="379317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5" name="Rectangle 86">
            <a:extLst>
              <a:ext uri="{FF2B5EF4-FFF2-40B4-BE49-F238E27FC236}">
                <a16:creationId xmlns:a16="http://schemas.microsoft.com/office/drawing/2014/main" id="{46089E0A-55D9-48D4-A2D7-E89E48D90E32}"/>
              </a:ext>
            </a:extLst>
          </p:cNvPr>
          <p:cNvSpPr/>
          <p:nvPr/>
        </p:nvSpPr>
        <p:spPr>
          <a:xfrm>
            <a:off x="2533067" y="379389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816CD0-3E87-4BED-9189-35BDB3C390A6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4166594" y="2755279"/>
            <a:ext cx="2425" cy="606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86">
            <a:extLst>
              <a:ext uri="{FF2B5EF4-FFF2-40B4-BE49-F238E27FC236}">
                <a16:creationId xmlns:a16="http://schemas.microsoft.com/office/drawing/2014/main" id="{B0C43134-5380-495D-A990-D3E160BDF7C5}"/>
              </a:ext>
            </a:extLst>
          </p:cNvPr>
          <p:cNvSpPr/>
          <p:nvPr/>
        </p:nvSpPr>
        <p:spPr>
          <a:xfrm>
            <a:off x="3842178" y="33619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06D5C6C2-5CD9-4756-AA98-A9629340C3A9}"/>
              </a:ext>
            </a:extLst>
          </p:cNvPr>
          <p:cNvSpPr/>
          <p:nvPr/>
        </p:nvSpPr>
        <p:spPr>
          <a:xfrm>
            <a:off x="4056838" y="33619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0" name="Rectangle 86">
            <a:extLst>
              <a:ext uri="{FF2B5EF4-FFF2-40B4-BE49-F238E27FC236}">
                <a16:creationId xmlns:a16="http://schemas.microsoft.com/office/drawing/2014/main" id="{4C38F9BE-8DC0-42BF-95A9-56B96DE06FD4}"/>
              </a:ext>
            </a:extLst>
          </p:cNvPr>
          <p:cNvSpPr/>
          <p:nvPr/>
        </p:nvSpPr>
        <p:spPr>
          <a:xfrm>
            <a:off x="4276350" y="33619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1" name="Rectangle 86">
            <a:extLst>
              <a:ext uri="{FF2B5EF4-FFF2-40B4-BE49-F238E27FC236}">
                <a16:creationId xmlns:a16="http://schemas.microsoft.com/office/drawing/2014/main" id="{D1A1A665-399C-45BA-86A7-330E0F1722C1}"/>
              </a:ext>
            </a:extLst>
          </p:cNvPr>
          <p:cNvSpPr/>
          <p:nvPr/>
        </p:nvSpPr>
        <p:spPr>
          <a:xfrm>
            <a:off x="3842178" y="358150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2" name="Rectangle 86">
            <a:extLst>
              <a:ext uri="{FF2B5EF4-FFF2-40B4-BE49-F238E27FC236}">
                <a16:creationId xmlns:a16="http://schemas.microsoft.com/office/drawing/2014/main" id="{C3DA73DF-FCC6-4341-814A-340BC9A79450}"/>
              </a:ext>
            </a:extLst>
          </p:cNvPr>
          <p:cNvSpPr/>
          <p:nvPr/>
        </p:nvSpPr>
        <p:spPr>
          <a:xfrm>
            <a:off x="4056838" y="358150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3" name="Rectangle 86">
            <a:extLst>
              <a:ext uri="{FF2B5EF4-FFF2-40B4-BE49-F238E27FC236}">
                <a16:creationId xmlns:a16="http://schemas.microsoft.com/office/drawing/2014/main" id="{6D0F7A97-826C-4DB1-85FD-9AC94CEA260A}"/>
              </a:ext>
            </a:extLst>
          </p:cNvPr>
          <p:cNvSpPr/>
          <p:nvPr/>
        </p:nvSpPr>
        <p:spPr>
          <a:xfrm>
            <a:off x="4276350" y="35799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4" name="Rectangle 86">
            <a:extLst>
              <a:ext uri="{FF2B5EF4-FFF2-40B4-BE49-F238E27FC236}">
                <a16:creationId xmlns:a16="http://schemas.microsoft.com/office/drawing/2014/main" id="{7350F02C-9864-44E4-B77E-D7C9936E38FD}"/>
              </a:ext>
            </a:extLst>
          </p:cNvPr>
          <p:cNvSpPr/>
          <p:nvPr/>
        </p:nvSpPr>
        <p:spPr>
          <a:xfrm>
            <a:off x="3842178" y="379941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5" name="Rectangle 86">
            <a:extLst>
              <a:ext uri="{FF2B5EF4-FFF2-40B4-BE49-F238E27FC236}">
                <a16:creationId xmlns:a16="http://schemas.microsoft.com/office/drawing/2014/main" id="{B819EAEA-C314-4D9A-A081-051F82356EE7}"/>
              </a:ext>
            </a:extLst>
          </p:cNvPr>
          <p:cNvSpPr/>
          <p:nvPr/>
        </p:nvSpPr>
        <p:spPr>
          <a:xfrm>
            <a:off x="4056838" y="379941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6" name="Rectangle 86">
            <a:extLst>
              <a:ext uri="{FF2B5EF4-FFF2-40B4-BE49-F238E27FC236}">
                <a16:creationId xmlns:a16="http://schemas.microsoft.com/office/drawing/2014/main" id="{2747BA8B-F31B-4255-A1D6-4F5DEAEFF767}"/>
              </a:ext>
            </a:extLst>
          </p:cNvPr>
          <p:cNvSpPr/>
          <p:nvPr/>
        </p:nvSpPr>
        <p:spPr>
          <a:xfrm>
            <a:off x="4276350" y="38001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7" name="Rectangle 86">
            <a:extLst>
              <a:ext uri="{FF2B5EF4-FFF2-40B4-BE49-F238E27FC236}">
                <a16:creationId xmlns:a16="http://schemas.microsoft.com/office/drawing/2014/main" id="{DC204BE2-EE4C-4DCB-A318-1F18F2603FBA}"/>
              </a:ext>
            </a:extLst>
          </p:cNvPr>
          <p:cNvSpPr/>
          <p:nvPr/>
        </p:nvSpPr>
        <p:spPr>
          <a:xfrm>
            <a:off x="5800121" y="33619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8" name="Rectangle 86">
            <a:extLst>
              <a:ext uri="{FF2B5EF4-FFF2-40B4-BE49-F238E27FC236}">
                <a16:creationId xmlns:a16="http://schemas.microsoft.com/office/drawing/2014/main" id="{0C28913E-26AF-4BDE-A547-4B008BF265CF}"/>
              </a:ext>
            </a:extLst>
          </p:cNvPr>
          <p:cNvSpPr/>
          <p:nvPr/>
        </p:nvSpPr>
        <p:spPr>
          <a:xfrm>
            <a:off x="6014781" y="33619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9" name="Rectangle 86">
            <a:extLst>
              <a:ext uri="{FF2B5EF4-FFF2-40B4-BE49-F238E27FC236}">
                <a16:creationId xmlns:a16="http://schemas.microsoft.com/office/drawing/2014/main" id="{B91AF32C-F985-4F1D-86D7-4348C81F8009}"/>
              </a:ext>
            </a:extLst>
          </p:cNvPr>
          <p:cNvSpPr/>
          <p:nvPr/>
        </p:nvSpPr>
        <p:spPr>
          <a:xfrm>
            <a:off x="6234293" y="33619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0" name="Rectangle 86">
            <a:extLst>
              <a:ext uri="{FF2B5EF4-FFF2-40B4-BE49-F238E27FC236}">
                <a16:creationId xmlns:a16="http://schemas.microsoft.com/office/drawing/2014/main" id="{6C5D4174-14AB-4158-B569-838CAC5F514A}"/>
              </a:ext>
            </a:extLst>
          </p:cNvPr>
          <p:cNvSpPr/>
          <p:nvPr/>
        </p:nvSpPr>
        <p:spPr>
          <a:xfrm>
            <a:off x="5800121" y="358150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1" name="Rectangle 86">
            <a:extLst>
              <a:ext uri="{FF2B5EF4-FFF2-40B4-BE49-F238E27FC236}">
                <a16:creationId xmlns:a16="http://schemas.microsoft.com/office/drawing/2014/main" id="{724748CF-121C-4154-AC49-361134F6074F}"/>
              </a:ext>
            </a:extLst>
          </p:cNvPr>
          <p:cNvSpPr/>
          <p:nvPr/>
        </p:nvSpPr>
        <p:spPr>
          <a:xfrm>
            <a:off x="6014781" y="358150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2" name="Rectangle 86">
            <a:extLst>
              <a:ext uri="{FF2B5EF4-FFF2-40B4-BE49-F238E27FC236}">
                <a16:creationId xmlns:a16="http://schemas.microsoft.com/office/drawing/2014/main" id="{75FE451E-605A-42BF-B720-D75BAA369458}"/>
              </a:ext>
            </a:extLst>
          </p:cNvPr>
          <p:cNvSpPr/>
          <p:nvPr/>
        </p:nvSpPr>
        <p:spPr>
          <a:xfrm>
            <a:off x="6234293" y="35799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3" name="Rectangle 86">
            <a:extLst>
              <a:ext uri="{FF2B5EF4-FFF2-40B4-BE49-F238E27FC236}">
                <a16:creationId xmlns:a16="http://schemas.microsoft.com/office/drawing/2014/main" id="{BFD21AC7-4651-4700-BB53-952C38A5B3EB}"/>
              </a:ext>
            </a:extLst>
          </p:cNvPr>
          <p:cNvSpPr/>
          <p:nvPr/>
        </p:nvSpPr>
        <p:spPr>
          <a:xfrm>
            <a:off x="5800121" y="379941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4" name="Rectangle 86">
            <a:extLst>
              <a:ext uri="{FF2B5EF4-FFF2-40B4-BE49-F238E27FC236}">
                <a16:creationId xmlns:a16="http://schemas.microsoft.com/office/drawing/2014/main" id="{83D7B133-437F-4852-BE37-D4128695016B}"/>
              </a:ext>
            </a:extLst>
          </p:cNvPr>
          <p:cNvSpPr/>
          <p:nvPr/>
        </p:nvSpPr>
        <p:spPr>
          <a:xfrm>
            <a:off x="6014781" y="379941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5" name="Rectangle 86">
            <a:extLst>
              <a:ext uri="{FF2B5EF4-FFF2-40B4-BE49-F238E27FC236}">
                <a16:creationId xmlns:a16="http://schemas.microsoft.com/office/drawing/2014/main" id="{69AE0DFE-3241-4EFD-ADCF-BADD12280656}"/>
              </a:ext>
            </a:extLst>
          </p:cNvPr>
          <p:cNvSpPr/>
          <p:nvPr/>
        </p:nvSpPr>
        <p:spPr>
          <a:xfrm>
            <a:off x="6234293" y="38001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1E0076-1BFD-4CDD-BCA0-E7EAF2615C4D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>
            <a:off x="4169019" y="2755279"/>
            <a:ext cx="1955518" cy="606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86">
            <a:extLst>
              <a:ext uri="{FF2B5EF4-FFF2-40B4-BE49-F238E27FC236}">
                <a16:creationId xmlns:a16="http://schemas.microsoft.com/office/drawing/2014/main" id="{87E2AB8F-A921-4906-88CB-34F830DC21AF}"/>
              </a:ext>
            </a:extLst>
          </p:cNvPr>
          <p:cNvSpPr/>
          <p:nvPr/>
        </p:nvSpPr>
        <p:spPr>
          <a:xfrm>
            <a:off x="1445211" y="48042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1" name="Rectangle 86">
            <a:extLst>
              <a:ext uri="{FF2B5EF4-FFF2-40B4-BE49-F238E27FC236}">
                <a16:creationId xmlns:a16="http://schemas.microsoft.com/office/drawing/2014/main" id="{C28FB500-BCAC-4F25-8636-A29C5817545D}"/>
              </a:ext>
            </a:extLst>
          </p:cNvPr>
          <p:cNvSpPr/>
          <p:nvPr/>
        </p:nvSpPr>
        <p:spPr>
          <a:xfrm>
            <a:off x="1659871" y="48042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2" name="Rectangle 86">
            <a:extLst>
              <a:ext uri="{FF2B5EF4-FFF2-40B4-BE49-F238E27FC236}">
                <a16:creationId xmlns:a16="http://schemas.microsoft.com/office/drawing/2014/main" id="{C6503ABE-4BB2-4AFA-B3CF-5BE4403586D4}"/>
              </a:ext>
            </a:extLst>
          </p:cNvPr>
          <p:cNvSpPr/>
          <p:nvPr/>
        </p:nvSpPr>
        <p:spPr>
          <a:xfrm>
            <a:off x="1879383" y="48042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3" name="Rectangle 86">
            <a:extLst>
              <a:ext uri="{FF2B5EF4-FFF2-40B4-BE49-F238E27FC236}">
                <a16:creationId xmlns:a16="http://schemas.microsoft.com/office/drawing/2014/main" id="{8AA3BE72-55BD-4E5D-92DC-9D452E991F8C}"/>
              </a:ext>
            </a:extLst>
          </p:cNvPr>
          <p:cNvSpPr/>
          <p:nvPr/>
        </p:nvSpPr>
        <p:spPr>
          <a:xfrm>
            <a:off x="1445211" y="502380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4" name="Rectangle 86">
            <a:extLst>
              <a:ext uri="{FF2B5EF4-FFF2-40B4-BE49-F238E27FC236}">
                <a16:creationId xmlns:a16="http://schemas.microsoft.com/office/drawing/2014/main" id="{B9FCA085-3D7C-4424-A214-D05AB09CF2C4}"/>
              </a:ext>
            </a:extLst>
          </p:cNvPr>
          <p:cNvSpPr/>
          <p:nvPr/>
        </p:nvSpPr>
        <p:spPr>
          <a:xfrm>
            <a:off x="1659871" y="502380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5" name="Rectangle 86">
            <a:extLst>
              <a:ext uri="{FF2B5EF4-FFF2-40B4-BE49-F238E27FC236}">
                <a16:creationId xmlns:a16="http://schemas.microsoft.com/office/drawing/2014/main" id="{70D3E0FA-950D-4604-B082-E7823850C95A}"/>
              </a:ext>
            </a:extLst>
          </p:cNvPr>
          <p:cNvSpPr/>
          <p:nvPr/>
        </p:nvSpPr>
        <p:spPr>
          <a:xfrm>
            <a:off x="1879383" y="50221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6" name="Rectangle 86">
            <a:extLst>
              <a:ext uri="{FF2B5EF4-FFF2-40B4-BE49-F238E27FC236}">
                <a16:creationId xmlns:a16="http://schemas.microsoft.com/office/drawing/2014/main" id="{80B2C3C7-A2EB-4454-A224-B917E5C8E7AE}"/>
              </a:ext>
            </a:extLst>
          </p:cNvPr>
          <p:cNvSpPr/>
          <p:nvPr/>
        </p:nvSpPr>
        <p:spPr>
          <a:xfrm>
            <a:off x="1445211" y="52417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7" name="Rectangle 86">
            <a:extLst>
              <a:ext uri="{FF2B5EF4-FFF2-40B4-BE49-F238E27FC236}">
                <a16:creationId xmlns:a16="http://schemas.microsoft.com/office/drawing/2014/main" id="{772D141E-BC0D-4C01-8AC8-5386FCA0E05F}"/>
              </a:ext>
            </a:extLst>
          </p:cNvPr>
          <p:cNvSpPr/>
          <p:nvPr/>
        </p:nvSpPr>
        <p:spPr>
          <a:xfrm>
            <a:off x="1659871" y="52417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8" name="Rectangle 86">
            <a:extLst>
              <a:ext uri="{FF2B5EF4-FFF2-40B4-BE49-F238E27FC236}">
                <a16:creationId xmlns:a16="http://schemas.microsoft.com/office/drawing/2014/main" id="{3CD8C6FB-05E5-4446-AE1A-2C9E466FF326}"/>
              </a:ext>
            </a:extLst>
          </p:cNvPr>
          <p:cNvSpPr/>
          <p:nvPr/>
        </p:nvSpPr>
        <p:spPr>
          <a:xfrm>
            <a:off x="1879383" y="524243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9" name="Rectangle 86">
            <a:extLst>
              <a:ext uri="{FF2B5EF4-FFF2-40B4-BE49-F238E27FC236}">
                <a16:creationId xmlns:a16="http://schemas.microsoft.com/office/drawing/2014/main" id="{94E0D731-E9FF-487A-BEF8-2FF138CC0063}"/>
              </a:ext>
            </a:extLst>
          </p:cNvPr>
          <p:cNvSpPr/>
          <p:nvPr/>
        </p:nvSpPr>
        <p:spPr>
          <a:xfrm>
            <a:off x="2752579" y="48042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0" name="Rectangle 86">
            <a:extLst>
              <a:ext uri="{FF2B5EF4-FFF2-40B4-BE49-F238E27FC236}">
                <a16:creationId xmlns:a16="http://schemas.microsoft.com/office/drawing/2014/main" id="{3CB1CCC3-0FCA-46FC-9B3F-5055595A0912}"/>
              </a:ext>
            </a:extLst>
          </p:cNvPr>
          <p:cNvSpPr/>
          <p:nvPr/>
        </p:nvSpPr>
        <p:spPr>
          <a:xfrm>
            <a:off x="2967239" y="48042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1" name="Rectangle 86">
            <a:extLst>
              <a:ext uri="{FF2B5EF4-FFF2-40B4-BE49-F238E27FC236}">
                <a16:creationId xmlns:a16="http://schemas.microsoft.com/office/drawing/2014/main" id="{93580A93-5241-46AB-8D76-5B6045D5E98B}"/>
              </a:ext>
            </a:extLst>
          </p:cNvPr>
          <p:cNvSpPr/>
          <p:nvPr/>
        </p:nvSpPr>
        <p:spPr>
          <a:xfrm>
            <a:off x="3186751" y="48042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2" name="Rectangle 86">
            <a:extLst>
              <a:ext uri="{FF2B5EF4-FFF2-40B4-BE49-F238E27FC236}">
                <a16:creationId xmlns:a16="http://schemas.microsoft.com/office/drawing/2014/main" id="{81D5326B-E2F7-48E3-8D6D-0083EB1FACC4}"/>
              </a:ext>
            </a:extLst>
          </p:cNvPr>
          <p:cNvSpPr/>
          <p:nvPr/>
        </p:nvSpPr>
        <p:spPr>
          <a:xfrm>
            <a:off x="2752579" y="502380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3" name="Rectangle 86">
            <a:extLst>
              <a:ext uri="{FF2B5EF4-FFF2-40B4-BE49-F238E27FC236}">
                <a16:creationId xmlns:a16="http://schemas.microsoft.com/office/drawing/2014/main" id="{A1620782-26E2-4860-B391-0A5924E867ED}"/>
              </a:ext>
            </a:extLst>
          </p:cNvPr>
          <p:cNvSpPr/>
          <p:nvPr/>
        </p:nvSpPr>
        <p:spPr>
          <a:xfrm>
            <a:off x="2967239" y="502380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4" name="Rectangle 86">
            <a:extLst>
              <a:ext uri="{FF2B5EF4-FFF2-40B4-BE49-F238E27FC236}">
                <a16:creationId xmlns:a16="http://schemas.microsoft.com/office/drawing/2014/main" id="{395B9D38-8FD4-4861-AF89-12BB01BDCD27}"/>
              </a:ext>
            </a:extLst>
          </p:cNvPr>
          <p:cNvSpPr/>
          <p:nvPr/>
        </p:nvSpPr>
        <p:spPr>
          <a:xfrm>
            <a:off x="3186751" y="50221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5" name="Rectangle 86">
            <a:extLst>
              <a:ext uri="{FF2B5EF4-FFF2-40B4-BE49-F238E27FC236}">
                <a16:creationId xmlns:a16="http://schemas.microsoft.com/office/drawing/2014/main" id="{57A19574-A91C-443C-8174-65EB33ABE80B}"/>
              </a:ext>
            </a:extLst>
          </p:cNvPr>
          <p:cNvSpPr/>
          <p:nvPr/>
        </p:nvSpPr>
        <p:spPr>
          <a:xfrm>
            <a:off x="2752579" y="52417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6" name="Rectangle 86">
            <a:extLst>
              <a:ext uri="{FF2B5EF4-FFF2-40B4-BE49-F238E27FC236}">
                <a16:creationId xmlns:a16="http://schemas.microsoft.com/office/drawing/2014/main" id="{3EC0CEB7-EF36-4FFD-BDD9-4A2074FA7DF1}"/>
              </a:ext>
            </a:extLst>
          </p:cNvPr>
          <p:cNvSpPr/>
          <p:nvPr/>
        </p:nvSpPr>
        <p:spPr>
          <a:xfrm>
            <a:off x="2967239" y="52417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7" name="Rectangle 86">
            <a:extLst>
              <a:ext uri="{FF2B5EF4-FFF2-40B4-BE49-F238E27FC236}">
                <a16:creationId xmlns:a16="http://schemas.microsoft.com/office/drawing/2014/main" id="{914027DE-C6F3-4A85-95AD-C83D4C1701B3}"/>
              </a:ext>
            </a:extLst>
          </p:cNvPr>
          <p:cNvSpPr/>
          <p:nvPr/>
        </p:nvSpPr>
        <p:spPr>
          <a:xfrm>
            <a:off x="3186751" y="524243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B1D918-238C-4D43-ABB1-58656FBEE0C2}"/>
              </a:ext>
            </a:extLst>
          </p:cNvPr>
          <p:cNvCxnSpPr>
            <a:cxnSpLocks/>
            <a:stCxn id="51" idx="0"/>
            <a:endCxn id="24" idx="2"/>
          </p:cNvCxnSpPr>
          <p:nvPr/>
        </p:nvCxnSpPr>
        <p:spPr>
          <a:xfrm flipV="1">
            <a:off x="1769627" y="4012682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3E7D26-4D44-4370-8365-DF5D20FF1989}"/>
              </a:ext>
            </a:extLst>
          </p:cNvPr>
          <p:cNvCxnSpPr>
            <a:cxnSpLocks/>
            <a:stCxn id="60" idx="0"/>
            <a:endCxn id="24" idx="2"/>
          </p:cNvCxnSpPr>
          <p:nvPr/>
        </p:nvCxnSpPr>
        <p:spPr>
          <a:xfrm flipH="1" flipV="1">
            <a:off x="2423311" y="4012682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5CEF14-B3DD-4DAB-B827-904A3D0A5586}"/>
              </a:ext>
            </a:extLst>
          </p:cNvPr>
          <p:cNvCxnSpPr>
            <a:cxnSpLocks/>
            <a:stCxn id="44" idx="2"/>
            <a:endCxn id="76" idx="0"/>
          </p:cNvCxnSpPr>
          <p:nvPr/>
        </p:nvCxnSpPr>
        <p:spPr>
          <a:xfrm>
            <a:off x="6124537" y="4018925"/>
            <a:ext cx="0" cy="7846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86">
            <a:extLst>
              <a:ext uri="{FF2B5EF4-FFF2-40B4-BE49-F238E27FC236}">
                <a16:creationId xmlns:a16="http://schemas.microsoft.com/office/drawing/2014/main" id="{5AC6C471-7C13-4D43-9B06-21E1DB787F98}"/>
              </a:ext>
            </a:extLst>
          </p:cNvPr>
          <p:cNvSpPr/>
          <p:nvPr/>
        </p:nvSpPr>
        <p:spPr>
          <a:xfrm>
            <a:off x="5800121" y="480356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6" name="Rectangle 86">
            <a:extLst>
              <a:ext uri="{FF2B5EF4-FFF2-40B4-BE49-F238E27FC236}">
                <a16:creationId xmlns:a16="http://schemas.microsoft.com/office/drawing/2014/main" id="{4520E903-94A2-4F98-AD41-7C7494E0FC93}"/>
              </a:ext>
            </a:extLst>
          </p:cNvPr>
          <p:cNvSpPr/>
          <p:nvPr/>
        </p:nvSpPr>
        <p:spPr>
          <a:xfrm>
            <a:off x="6014781" y="480356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7" name="Rectangle 86">
            <a:extLst>
              <a:ext uri="{FF2B5EF4-FFF2-40B4-BE49-F238E27FC236}">
                <a16:creationId xmlns:a16="http://schemas.microsoft.com/office/drawing/2014/main" id="{9A330CED-F65A-4C53-B8CD-8D0DDCF88AFE}"/>
              </a:ext>
            </a:extLst>
          </p:cNvPr>
          <p:cNvSpPr/>
          <p:nvPr/>
        </p:nvSpPr>
        <p:spPr>
          <a:xfrm>
            <a:off x="6234293" y="480356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4CC39F68-944E-4E68-80F4-BA0792E60601}"/>
              </a:ext>
            </a:extLst>
          </p:cNvPr>
          <p:cNvSpPr/>
          <p:nvPr/>
        </p:nvSpPr>
        <p:spPr>
          <a:xfrm>
            <a:off x="5800121" y="502307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9" name="Rectangle 86">
            <a:extLst>
              <a:ext uri="{FF2B5EF4-FFF2-40B4-BE49-F238E27FC236}">
                <a16:creationId xmlns:a16="http://schemas.microsoft.com/office/drawing/2014/main" id="{2C3EDCFE-822E-4AA0-9CBF-99D2C3C22D09}"/>
              </a:ext>
            </a:extLst>
          </p:cNvPr>
          <p:cNvSpPr/>
          <p:nvPr/>
        </p:nvSpPr>
        <p:spPr>
          <a:xfrm>
            <a:off x="6014781" y="502307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0" name="Rectangle 86">
            <a:extLst>
              <a:ext uri="{FF2B5EF4-FFF2-40B4-BE49-F238E27FC236}">
                <a16:creationId xmlns:a16="http://schemas.microsoft.com/office/drawing/2014/main" id="{0725C4C3-62A2-4768-B8CB-A8DCA2C5FBFD}"/>
              </a:ext>
            </a:extLst>
          </p:cNvPr>
          <p:cNvSpPr/>
          <p:nvPr/>
        </p:nvSpPr>
        <p:spPr>
          <a:xfrm>
            <a:off x="6234293" y="502147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1" name="Rectangle 86">
            <a:extLst>
              <a:ext uri="{FF2B5EF4-FFF2-40B4-BE49-F238E27FC236}">
                <a16:creationId xmlns:a16="http://schemas.microsoft.com/office/drawing/2014/main" id="{8049F8CD-1DC7-4110-9CE3-FDEA57FBF44A}"/>
              </a:ext>
            </a:extLst>
          </p:cNvPr>
          <p:cNvSpPr/>
          <p:nvPr/>
        </p:nvSpPr>
        <p:spPr>
          <a:xfrm>
            <a:off x="5800121" y="524098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90E7900C-9CC9-4CC8-983A-DD565A675EB0}"/>
              </a:ext>
            </a:extLst>
          </p:cNvPr>
          <p:cNvSpPr/>
          <p:nvPr/>
        </p:nvSpPr>
        <p:spPr>
          <a:xfrm>
            <a:off x="6014781" y="5240983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3" name="Rectangle 86">
            <a:extLst>
              <a:ext uri="{FF2B5EF4-FFF2-40B4-BE49-F238E27FC236}">
                <a16:creationId xmlns:a16="http://schemas.microsoft.com/office/drawing/2014/main" id="{B4CFB171-A83A-4524-A4F9-40C0CA937DC8}"/>
              </a:ext>
            </a:extLst>
          </p:cNvPr>
          <p:cNvSpPr/>
          <p:nvPr/>
        </p:nvSpPr>
        <p:spPr>
          <a:xfrm>
            <a:off x="6234293" y="52417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0158E1-95B8-4E91-B0E0-6334457D148F}"/>
              </a:ext>
            </a:extLst>
          </p:cNvPr>
          <p:cNvSpPr txBox="1"/>
          <p:nvPr/>
        </p:nvSpPr>
        <p:spPr>
          <a:xfrm>
            <a:off x="7129062" y="1490656"/>
            <a:ext cx="42759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inimax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a </a:t>
            </a:r>
          </a:p>
          <a:p>
            <a:pPr algn="ctr"/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 algorithm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choosing the</a:t>
            </a:r>
          </a:p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next move in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game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value is associated with each position</a:t>
            </a:r>
          </a:p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state of the game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win situation</a:t>
            </a:r>
          </a:p>
          <a:p>
            <a:pPr lvl="2"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neutral situation</a:t>
            </a:r>
          </a:p>
          <a:p>
            <a:pPr lvl="2"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lose situation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construct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like structure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as many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branches as the number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possible outcomes </a:t>
            </a:r>
          </a:p>
        </p:txBody>
      </p:sp>
    </p:spTree>
    <p:extLst>
      <p:ext uri="{BB962C8B-B14F-4D97-AF65-F5344CB8AC3E}">
        <p14:creationId xmlns:p14="http://schemas.microsoft.com/office/powerpoint/2010/main" val="294074903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86">
            <a:extLst>
              <a:ext uri="{FF2B5EF4-FFF2-40B4-BE49-F238E27FC236}">
                <a16:creationId xmlns:a16="http://schemas.microsoft.com/office/drawing/2014/main" id="{813EA668-4A28-4D90-B35D-2B33906934D2}"/>
              </a:ext>
            </a:extLst>
          </p:cNvPr>
          <p:cNvSpPr/>
          <p:nvPr/>
        </p:nvSpPr>
        <p:spPr>
          <a:xfrm>
            <a:off x="3844602" y="2098344"/>
            <a:ext cx="651259" cy="651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6BE899-12A4-4909-9428-7AD6CFFAAAF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425740" y="2755279"/>
            <a:ext cx="1743280" cy="6004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86">
            <a:extLst>
              <a:ext uri="{FF2B5EF4-FFF2-40B4-BE49-F238E27FC236}">
                <a16:creationId xmlns:a16="http://schemas.microsoft.com/office/drawing/2014/main" id="{A1E8506F-9943-4017-AC5A-C72B80ECA3C9}"/>
              </a:ext>
            </a:extLst>
          </p:cNvPr>
          <p:cNvSpPr/>
          <p:nvPr/>
        </p:nvSpPr>
        <p:spPr>
          <a:xfrm>
            <a:off x="2313555" y="357526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816CD0-3E87-4BED-9189-35BDB3C390A6}"/>
              </a:ext>
            </a:extLst>
          </p:cNvPr>
          <p:cNvCxnSpPr>
            <a:cxnSpLocks/>
          </p:cNvCxnSpPr>
          <p:nvPr/>
        </p:nvCxnSpPr>
        <p:spPr>
          <a:xfrm flipH="1">
            <a:off x="4166594" y="2755279"/>
            <a:ext cx="2425" cy="606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1E0076-1BFD-4CDD-BCA0-E7EAF2615C4D}"/>
              </a:ext>
            </a:extLst>
          </p:cNvPr>
          <p:cNvCxnSpPr>
            <a:cxnSpLocks/>
          </p:cNvCxnSpPr>
          <p:nvPr/>
        </p:nvCxnSpPr>
        <p:spPr>
          <a:xfrm>
            <a:off x="4169019" y="2755279"/>
            <a:ext cx="1955518" cy="606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B1D918-238C-4D43-ABB1-58656FBEE0C2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769627" y="4009432"/>
            <a:ext cx="656113" cy="7948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3E7D26-4D44-4370-8365-DF5D20FF1989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2425740" y="4009432"/>
            <a:ext cx="651255" cy="7948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5CEF14-B3DD-4DAB-B827-904A3D0A5586}"/>
              </a:ext>
            </a:extLst>
          </p:cNvPr>
          <p:cNvCxnSpPr>
            <a:cxnSpLocks/>
          </p:cNvCxnSpPr>
          <p:nvPr/>
        </p:nvCxnSpPr>
        <p:spPr>
          <a:xfrm>
            <a:off x="6124537" y="4018925"/>
            <a:ext cx="0" cy="7846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90158E1-95B8-4E91-B0E0-6334457D148F}"/>
              </a:ext>
            </a:extLst>
          </p:cNvPr>
          <p:cNvSpPr txBox="1"/>
          <p:nvPr/>
        </p:nvSpPr>
        <p:spPr>
          <a:xfrm>
            <a:off x="7129062" y="1490656"/>
            <a:ext cx="42759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inimax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a </a:t>
            </a:r>
          </a:p>
          <a:p>
            <a:pPr algn="ctr"/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 algorithm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choosing the</a:t>
            </a:r>
          </a:p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next move in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game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value is associated with each position</a:t>
            </a:r>
          </a:p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state of the game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win situation</a:t>
            </a:r>
          </a:p>
          <a:p>
            <a:pPr lvl="2"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neutral situation</a:t>
            </a:r>
          </a:p>
          <a:p>
            <a:pPr lvl="2"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lose situation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construct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like structure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as many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branches as the number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possible outcomes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8D5A5C-9194-4388-AAE4-1EBB47EC19B3}"/>
              </a:ext>
            </a:extLst>
          </p:cNvPr>
          <p:cNvSpPr/>
          <p:nvPr/>
        </p:nvSpPr>
        <p:spPr>
          <a:xfrm>
            <a:off x="2098898" y="3355748"/>
            <a:ext cx="653684" cy="6536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9B83EC4-45BA-44E7-B739-447E82D43681}"/>
              </a:ext>
            </a:extLst>
          </p:cNvPr>
          <p:cNvSpPr/>
          <p:nvPr/>
        </p:nvSpPr>
        <p:spPr>
          <a:xfrm>
            <a:off x="3839752" y="3365241"/>
            <a:ext cx="653684" cy="6536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7D3361B-C187-4FD6-96CF-ABF7FD22501B}"/>
              </a:ext>
            </a:extLst>
          </p:cNvPr>
          <p:cNvSpPr/>
          <p:nvPr/>
        </p:nvSpPr>
        <p:spPr>
          <a:xfrm>
            <a:off x="5797696" y="3364514"/>
            <a:ext cx="653684" cy="6536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8DE26E-44A6-475F-BF83-2E369D9C0F78}"/>
              </a:ext>
            </a:extLst>
          </p:cNvPr>
          <p:cNvSpPr/>
          <p:nvPr/>
        </p:nvSpPr>
        <p:spPr>
          <a:xfrm>
            <a:off x="1421216" y="4806713"/>
            <a:ext cx="651259" cy="651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43D174-18D1-494B-B2E5-D529C2E7A21F}"/>
              </a:ext>
            </a:extLst>
          </p:cNvPr>
          <p:cNvSpPr/>
          <p:nvPr/>
        </p:nvSpPr>
        <p:spPr>
          <a:xfrm>
            <a:off x="2742243" y="4806713"/>
            <a:ext cx="651259" cy="651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F23D1CE-944E-4D2E-A41B-F663181E316A}"/>
              </a:ext>
            </a:extLst>
          </p:cNvPr>
          <p:cNvSpPr/>
          <p:nvPr/>
        </p:nvSpPr>
        <p:spPr>
          <a:xfrm>
            <a:off x="5798907" y="4806713"/>
            <a:ext cx="651259" cy="651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5344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games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construct the full tree at the beginning – there are only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9!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different scenarios for Tic Tac Toe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for chess it would be impossible because of the enormous number of different scenarios (state space)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heuristics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example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IBM’s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Blue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looked ahead at least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plies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applied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heuristic evaluation function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function predicts whether that situation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win situation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neutral situation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lose situation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7004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90003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QUADRATIC OPTIMIZATION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want to find the optimal solution for the travelling salesman problem or vehicle routing problem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FINANCE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optimal number of stocks in a portfolio etc.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1D4BC7-EF7A-4C81-A814-E4D35244BB4D}"/>
              </a:ext>
            </a:extLst>
          </p:cNvPr>
          <p:cNvSpPr/>
          <p:nvPr/>
        </p:nvSpPr>
        <p:spPr>
          <a:xfrm>
            <a:off x="4153269" y="5167311"/>
            <a:ext cx="7492753" cy="13255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train the neural network (tuning the weights) to make sure the network will make better and better predictions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694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C964BE-1545-4D9A-AFA8-CAF6BAD53075}"/>
              </a:ext>
            </a:extLst>
          </p:cNvPr>
          <p:cNvSpPr/>
          <p:nvPr/>
        </p:nvSpPr>
        <p:spPr>
          <a:xfrm>
            <a:off x="4369009" y="2463651"/>
            <a:ext cx="2870716" cy="4894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COMPUTER’S MOVE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C964BE-1545-4D9A-AFA8-CAF6BAD53075}"/>
              </a:ext>
            </a:extLst>
          </p:cNvPr>
          <p:cNvSpPr/>
          <p:nvPr/>
        </p:nvSpPr>
        <p:spPr>
          <a:xfrm>
            <a:off x="4369009" y="3783156"/>
            <a:ext cx="2870716" cy="489482"/>
          </a:xfrm>
          <a:prstGeom prst="roundRect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PLAYER’S MOVE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3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C964BE-1545-4D9A-AFA8-CAF6BAD53075}"/>
              </a:ext>
            </a:extLst>
          </p:cNvPr>
          <p:cNvSpPr/>
          <p:nvPr/>
        </p:nvSpPr>
        <p:spPr>
          <a:xfrm>
            <a:off x="4369009" y="5005873"/>
            <a:ext cx="2870716" cy="424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COMPUTER’S MOVE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C964BE-1545-4D9A-AFA8-CAF6BAD53075}"/>
              </a:ext>
            </a:extLst>
          </p:cNvPr>
          <p:cNvSpPr/>
          <p:nvPr/>
        </p:nvSpPr>
        <p:spPr>
          <a:xfrm>
            <a:off x="4369009" y="1803889"/>
            <a:ext cx="2870716" cy="4894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MAXIMIZE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2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C964BE-1545-4D9A-AFA8-CAF6BAD53075}"/>
              </a:ext>
            </a:extLst>
          </p:cNvPr>
          <p:cNvSpPr/>
          <p:nvPr/>
        </p:nvSpPr>
        <p:spPr>
          <a:xfrm>
            <a:off x="4369009" y="3158134"/>
            <a:ext cx="2870716" cy="489482"/>
          </a:xfrm>
          <a:prstGeom prst="roundRect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MINIMIZE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C964BE-1545-4D9A-AFA8-CAF6BAD53075}"/>
              </a:ext>
            </a:extLst>
          </p:cNvPr>
          <p:cNvSpPr/>
          <p:nvPr/>
        </p:nvSpPr>
        <p:spPr>
          <a:xfrm>
            <a:off x="4369009" y="4419766"/>
            <a:ext cx="2870716" cy="4894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MAXIMIZE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0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C964BE-1545-4D9A-AFA8-CAF6BAD53075}"/>
              </a:ext>
            </a:extLst>
          </p:cNvPr>
          <p:cNvSpPr/>
          <p:nvPr/>
        </p:nvSpPr>
        <p:spPr>
          <a:xfrm>
            <a:off x="4369009" y="5519367"/>
            <a:ext cx="2870716" cy="489482"/>
          </a:xfrm>
          <a:prstGeom prst="roundRect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MINIMIZE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0754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71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hat is the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motivation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behind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brute-force search?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find the minimum (or maximum) of a given 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function is usually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cost-function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consider all the possible states one by one – because of this it always finds the optimal solution</a:t>
            </a:r>
          </a:p>
          <a:p>
            <a:r>
              <a:rPr lang="hu-HU" b="1" dirty="0">
                <a:solidFill>
                  <a:srgbClr val="FF9999"/>
                </a:solidFill>
                <a:sym typeface="Wingdings" panose="05000000000000000000" pitchFamily="2" charset="2"/>
              </a:rPr>
              <a:t>IT IS AN EXTREMELY SLOW PROCESS</a:t>
            </a:r>
          </a:p>
        </p:txBody>
      </p:sp>
    </p:spTree>
    <p:extLst>
      <p:ext uri="{BB962C8B-B14F-4D97-AF65-F5344CB8AC3E}">
        <p14:creationId xmlns:p14="http://schemas.microsoft.com/office/powerpoint/2010/main" val="271356450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6187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0822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9636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7781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6406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37244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0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5542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5579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05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Combinatorial Explosion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8980C-5330-4925-B675-B4FEEBC24963}"/>
              </a:ext>
            </a:extLst>
          </p:cNvPr>
          <p:cNvSpPr/>
          <p:nvPr/>
        </p:nvSpPr>
        <p:spPr>
          <a:xfrm>
            <a:off x="2225335" y="2315543"/>
            <a:ext cx="7741329" cy="174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„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 main disadvantage of the 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brute-force method 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is that for many real-world problems the number of natural candidates is prohibitively large</a:t>
            </a:r>
            <a:r>
              <a:rPr lang="hu-HU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</a:t>
            </a:r>
            <a:endParaRPr lang="en-GB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75689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67873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1913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45504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26376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4189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1842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52905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529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4199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54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41777575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0669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65935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2124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760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715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76166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47713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33067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0984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7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</p:spTree>
    <p:extLst>
      <p:ext uri="{BB962C8B-B14F-4D97-AF65-F5344CB8AC3E}">
        <p14:creationId xmlns:p14="http://schemas.microsoft.com/office/powerpoint/2010/main" val="1331453730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505180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16955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6984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81592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19446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17834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8567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97212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60832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1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3286427" y="4590497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1990207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5551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3468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9985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25323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9831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89830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38095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92983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27849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6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Graph Algorithms in A.I.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GAMES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computer games rely extremely heavily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algorithms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such as Diablo or Warcraft</a:t>
            </a:r>
          </a:p>
        </p:txBody>
      </p:sp>
    </p:spTree>
    <p:extLst>
      <p:ext uri="{BB962C8B-B14F-4D97-AF65-F5344CB8AC3E}">
        <p14:creationId xmlns:p14="http://schemas.microsoft.com/office/powerpoint/2010/main" val="1615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3428667" y="4306017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5151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20697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5952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6331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2226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98736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77121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CEBAF-1BFD-4DCD-A2A4-07202CFBF614}"/>
              </a:ext>
            </a:extLst>
          </p:cNvPr>
          <p:cNvSpPr/>
          <p:nvPr/>
        </p:nvSpPr>
        <p:spPr>
          <a:xfrm>
            <a:off x="5507180" y="1754794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2FF6-C9FE-4485-B159-DE6838899779}"/>
              </a:ext>
            </a:extLst>
          </p:cNvPr>
          <p:cNvSpPr/>
          <p:nvPr/>
        </p:nvSpPr>
        <p:spPr>
          <a:xfrm>
            <a:off x="3089562" y="3112538"/>
            <a:ext cx="581891" cy="5818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7E1BC-724B-4A16-9D70-C1DA6FDDAC90}"/>
              </a:ext>
            </a:extLst>
          </p:cNvPr>
          <p:cNvSpPr/>
          <p:nvPr/>
        </p:nvSpPr>
        <p:spPr>
          <a:xfrm>
            <a:off x="5507180" y="3112537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58F8C-14A9-42B2-8648-EB5C954B8BC2}"/>
              </a:ext>
            </a:extLst>
          </p:cNvPr>
          <p:cNvSpPr/>
          <p:nvPr/>
        </p:nvSpPr>
        <p:spPr>
          <a:xfrm>
            <a:off x="7924798" y="3112537"/>
            <a:ext cx="581891" cy="5818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AE9733-2C3D-45B3-B001-FED7EC5C3522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380508" y="2263294"/>
            <a:ext cx="2213917" cy="84924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18D4A-4C31-4C8F-95C2-563A0D1F81D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5798126" y="2350539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68E8-ADD5-444F-9E37-AF955D5F195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15680" y="2263294"/>
            <a:ext cx="2200064" cy="84924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9C1664B-FB29-4EBA-BC05-EC529CF9DF29}"/>
              </a:ext>
            </a:extLst>
          </p:cNvPr>
          <p:cNvSpPr/>
          <p:nvPr/>
        </p:nvSpPr>
        <p:spPr>
          <a:xfrm>
            <a:off x="2272229" y="4373299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A39E-35D3-4F4B-B6B9-574819B689CD}"/>
              </a:ext>
            </a:extLst>
          </p:cNvPr>
          <p:cNvSpPr/>
          <p:nvPr/>
        </p:nvSpPr>
        <p:spPr>
          <a:xfrm>
            <a:off x="3789219" y="4373301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E3AA5-176D-47EB-8CBA-5F382A2A1A6B}"/>
              </a:ext>
            </a:extLst>
          </p:cNvPr>
          <p:cNvSpPr/>
          <p:nvPr/>
        </p:nvSpPr>
        <p:spPr>
          <a:xfrm>
            <a:off x="5500252" y="4373302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1EBAFB-31C3-4F68-A8CE-EE33B2FB417F}"/>
              </a:ext>
            </a:extLst>
          </p:cNvPr>
          <p:cNvSpPr/>
          <p:nvPr/>
        </p:nvSpPr>
        <p:spPr>
          <a:xfrm>
            <a:off x="7245923" y="4373301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17C2C-72A8-4777-9F29-982BBF383596}"/>
              </a:ext>
            </a:extLst>
          </p:cNvPr>
          <p:cNvSpPr/>
          <p:nvPr/>
        </p:nvSpPr>
        <p:spPr>
          <a:xfrm>
            <a:off x="8613429" y="4373299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7BF02-C406-4F53-A510-F948EFD995E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570102" y="3694429"/>
            <a:ext cx="810406" cy="678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A3FE13-AAEC-4B32-B49B-77D2F1A6682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0508" y="3694429"/>
            <a:ext cx="706584" cy="67887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45C0AF-43CD-4EC5-9237-9106083E4E9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8215744" y="3694428"/>
            <a:ext cx="695558" cy="67887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1CE12E-6440-44FE-94DD-78C661080D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7543796" y="3694428"/>
            <a:ext cx="671948" cy="67887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2012-0626-406D-B060-FCE6EC6C6B7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5798125" y="3694428"/>
            <a:ext cx="1" cy="67887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1404B2-C702-4B1F-8B0B-B26F11B33A46}"/>
              </a:ext>
            </a:extLst>
          </p:cNvPr>
          <p:cNvSpPr/>
          <p:nvPr/>
        </p:nvSpPr>
        <p:spPr>
          <a:xfrm>
            <a:off x="1917894" y="5467807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8D07D-7A68-4AF8-B86C-D787B4652EE5}"/>
              </a:ext>
            </a:extLst>
          </p:cNvPr>
          <p:cNvSpPr/>
          <p:nvPr/>
        </p:nvSpPr>
        <p:spPr>
          <a:xfrm>
            <a:off x="2604657" y="5467807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EDDED1-DC38-4538-9AB3-906B8F5FD91F}"/>
              </a:ext>
            </a:extLst>
          </p:cNvPr>
          <p:cNvSpPr/>
          <p:nvPr/>
        </p:nvSpPr>
        <p:spPr>
          <a:xfrm>
            <a:off x="3474018" y="5467807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accent4">
                    <a:lumMod val="20000"/>
                    <a:lumOff val="80000"/>
                  </a:schemeClr>
                </a:solidFill>
              </a:rPr>
              <a:t>-1</a:t>
            </a:r>
            <a:endParaRPr lang="hu-HU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C9E420-7475-419E-AC20-A2E5AE36A035}"/>
              </a:ext>
            </a:extLst>
          </p:cNvPr>
          <p:cNvSpPr/>
          <p:nvPr/>
        </p:nvSpPr>
        <p:spPr>
          <a:xfrm>
            <a:off x="4191004" y="5467807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B0AA4-A8D5-46C9-A3AF-D736707A6105}"/>
              </a:ext>
            </a:extLst>
          </p:cNvPr>
          <p:cNvSpPr/>
          <p:nvPr/>
        </p:nvSpPr>
        <p:spPr>
          <a:xfrm>
            <a:off x="5098468" y="5467807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E9A9C4-C1B3-4F10-B51B-E1746AC4DC50}"/>
              </a:ext>
            </a:extLst>
          </p:cNvPr>
          <p:cNvSpPr/>
          <p:nvPr/>
        </p:nvSpPr>
        <p:spPr>
          <a:xfrm>
            <a:off x="5888189" y="5467807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19946-A21B-4133-8FF0-959892156DD0}"/>
              </a:ext>
            </a:extLst>
          </p:cNvPr>
          <p:cNvSpPr/>
          <p:nvPr/>
        </p:nvSpPr>
        <p:spPr>
          <a:xfrm>
            <a:off x="7245923" y="5467803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1BE919-DD52-4C96-ADEC-0149289444EB}"/>
              </a:ext>
            </a:extLst>
          </p:cNvPr>
          <p:cNvSpPr/>
          <p:nvPr/>
        </p:nvSpPr>
        <p:spPr>
          <a:xfrm>
            <a:off x="9259078" y="5467803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44ED4B-7BE0-4113-A074-85D5D9572459}"/>
              </a:ext>
            </a:extLst>
          </p:cNvPr>
          <p:cNvSpPr/>
          <p:nvPr/>
        </p:nvSpPr>
        <p:spPr>
          <a:xfrm>
            <a:off x="7967778" y="5467803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46242-174D-4974-992F-57AE1D95C4A9}"/>
              </a:ext>
            </a:extLst>
          </p:cNvPr>
          <p:cNvSpPr/>
          <p:nvPr/>
        </p:nvSpPr>
        <p:spPr>
          <a:xfrm>
            <a:off x="8613428" y="5467806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4C9012-8F2E-4176-A669-397AF2F20D2E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 flipH="1">
            <a:off x="2215767" y="4969044"/>
            <a:ext cx="354335" cy="49876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1C2E2-AEDE-4BE5-9895-B9B9B86BA7D0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2570102" y="4969044"/>
            <a:ext cx="332428" cy="49876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2DEFB2-03EE-46F8-B10A-18C8700393C7}"/>
              </a:ext>
            </a:extLst>
          </p:cNvPr>
          <p:cNvCxnSpPr>
            <a:stCxn id="15" idx="4"/>
            <a:endCxn id="26" idx="0"/>
          </p:cNvCxnSpPr>
          <p:nvPr/>
        </p:nvCxnSpPr>
        <p:spPr>
          <a:xfrm flipH="1">
            <a:off x="3771891" y="4969046"/>
            <a:ext cx="315201" cy="49876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84C74-9356-4F5C-9E22-AAA37698A1C6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>
            <a:off x="4087092" y="4969046"/>
            <a:ext cx="401785" cy="49876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40AFA1-2195-44C9-AD27-20C46682B52A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5396341" y="4969047"/>
            <a:ext cx="401784" cy="49876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48CF98-5406-4A30-A65D-39E8CA038C98}"/>
              </a:ext>
            </a:extLst>
          </p:cNvPr>
          <p:cNvCxnSpPr>
            <a:stCxn id="16" idx="4"/>
            <a:endCxn id="29" idx="0"/>
          </p:cNvCxnSpPr>
          <p:nvPr/>
        </p:nvCxnSpPr>
        <p:spPr>
          <a:xfrm>
            <a:off x="5798125" y="4969047"/>
            <a:ext cx="387937" cy="49876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C99C0F-1D49-4C52-B7FD-01B7EAF9FF6E}"/>
              </a:ext>
            </a:extLst>
          </p:cNvPr>
          <p:cNvCxnSpPr>
            <a:stCxn id="17" idx="4"/>
            <a:endCxn id="30" idx="0"/>
          </p:cNvCxnSpPr>
          <p:nvPr/>
        </p:nvCxnSpPr>
        <p:spPr>
          <a:xfrm>
            <a:off x="7543796" y="4969046"/>
            <a:ext cx="0" cy="4987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86D92E-14A5-40E5-B343-547260EC732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 flipH="1">
            <a:off x="8265651" y="4969044"/>
            <a:ext cx="645651" cy="49875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FEBC3-755F-4C98-A61A-0AA37B26DA1D}"/>
              </a:ext>
            </a:extLst>
          </p:cNvPr>
          <p:cNvCxnSpPr>
            <a:stCxn id="18" idx="4"/>
            <a:endCxn id="33" idx="0"/>
          </p:cNvCxnSpPr>
          <p:nvPr/>
        </p:nvCxnSpPr>
        <p:spPr>
          <a:xfrm flipH="1">
            <a:off x="8911301" y="4969044"/>
            <a:ext cx="1" cy="49876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A1A99-BAF5-45E1-B83C-1210D4337F25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8911302" y="4969044"/>
            <a:ext cx="645649" cy="49875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7F57C43-0104-4E72-9727-4718CFFBEBDB}"/>
              </a:ext>
            </a:extLst>
          </p:cNvPr>
          <p:cNvSpPr txBox="1"/>
          <p:nvPr/>
        </p:nvSpPr>
        <p:spPr>
          <a:xfrm>
            <a:off x="6607084" y="1343940"/>
            <a:ext cx="2721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highes minimax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shows the optimal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move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8288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Minimax Algorithm Example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33610737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86">
            <a:extLst>
              <a:ext uri="{FF2B5EF4-FFF2-40B4-BE49-F238E27FC236}">
                <a16:creationId xmlns:a16="http://schemas.microsoft.com/office/drawing/2014/main" id="{813EA668-4A28-4D90-B35D-2B33906934D2}"/>
              </a:ext>
            </a:extLst>
          </p:cNvPr>
          <p:cNvSpPr/>
          <p:nvPr/>
        </p:nvSpPr>
        <p:spPr>
          <a:xfrm>
            <a:off x="5442316" y="12533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DB22282A-7970-45B3-9ADB-9D129F63D492}"/>
              </a:ext>
            </a:extLst>
          </p:cNvPr>
          <p:cNvSpPr/>
          <p:nvPr/>
        </p:nvSpPr>
        <p:spPr>
          <a:xfrm>
            <a:off x="5656976" y="12533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E3E44E26-7BDC-4C73-99F6-F835CE77BE6D}"/>
              </a:ext>
            </a:extLst>
          </p:cNvPr>
          <p:cNvSpPr/>
          <p:nvPr/>
        </p:nvSpPr>
        <p:spPr>
          <a:xfrm>
            <a:off x="5876488" y="12533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6">
            <a:extLst>
              <a:ext uri="{FF2B5EF4-FFF2-40B4-BE49-F238E27FC236}">
                <a16:creationId xmlns:a16="http://schemas.microsoft.com/office/drawing/2014/main" id="{8DDC9C4F-0C44-4B16-A8A1-05B2C911848F}"/>
              </a:ext>
            </a:extLst>
          </p:cNvPr>
          <p:cNvSpPr/>
          <p:nvPr/>
        </p:nvSpPr>
        <p:spPr>
          <a:xfrm>
            <a:off x="5442316" y="14729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86">
            <a:extLst>
              <a:ext uri="{FF2B5EF4-FFF2-40B4-BE49-F238E27FC236}">
                <a16:creationId xmlns:a16="http://schemas.microsoft.com/office/drawing/2014/main" id="{465F45A4-E9DA-45B7-A838-B21486635000}"/>
              </a:ext>
            </a:extLst>
          </p:cNvPr>
          <p:cNvSpPr/>
          <p:nvPr/>
        </p:nvSpPr>
        <p:spPr>
          <a:xfrm>
            <a:off x="5656976" y="14729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86">
            <a:extLst>
              <a:ext uri="{FF2B5EF4-FFF2-40B4-BE49-F238E27FC236}">
                <a16:creationId xmlns:a16="http://schemas.microsoft.com/office/drawing/2014/main" id="{05154941-CDA1-408C-9DB1-89563A741CE4}"/>
              </a:ext>
            </a:extLst>
          </p:cNvPr>
          <p:cNvSpPr/>
          <p:nvPr/>
        </p:nvSpPr>
        <p:spPr>
          <a:xfrm>
            <a:off x="5876488" y="147129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" name="Rectangle 86">
            <a:extLst>
              <a:ext uri="{FF2B5EF4-FFF2-40B4-BE49-F238E27FC236}">
                <a16:creationId xmlns:a16="http://schemas.microsoft.com/office/drawing/2014/main" id="{E409B7E8-5327-4B56-8711-E3FA81C549C3}"/>
              </a:ext>
            </a:extLst>
          </p:cNvPr>
          <p:cNvSpPr/>
          <p:nvPr/>
        </p:nvSpPr>
        <p:spPr>
          <a:xfrm>
            <a:off x="5442316" y="169081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86">
            <a:extLst>
              <a:ext uri="{FF2B5EF4-FFF2-40B4-BE49-F238E27FC236}">
                <a16:creationId xmlns:a16="http://schemas.microsoft.com/office/drawing/2014/main" id="{2EF27AC6-1214-4CC4-B01E-F01308EF0EDA}"/>
              </a:ext>
            </a:extLst>
          </p:cNvPr>
          <p:cNvSpPr/>
          <p:nvPr/>
        </p:nvSpPr>
        <p:spPr>
          <a:xfrm>
            <a:off x="5656976" y="169081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CD26065-E359-44CF-B46D-BA9F8B5A7FD7}"/>
              </a:ext>
            </a:extLst>
          </p:cNvPr>
          <p:cNvSpPr/>
          <p:nvPr/>
        </p:nvSpPr>
        <p:spPr>
          <a:xfrm>
            <a:off x="5876488" y="16915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6BE899-12A4-4909-9428-7AD6CFFAAAF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025876" y="1910323"/>
            <a:ext cx="1740856" cy="6020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816CD0-3E87-4BED-9189-35BDB3C390A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64307" y="1910323"/>
            <a:ext cx="2425" cy="606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1E0076-1BFD-4CDD-BCA0-E7EAF2615C4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766732" y="1910323"/>
            <a:ext cx="1955518" cy="606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B1D918-238C-4D43-ABB1-58656FBEE0C2}"/>
              </a:ext>
            </a:extLst>
          </p:cNvPr>
          <p:cNvCxnSpPr>
            <a:cxnSpLocks/>
          </p:cNvCxnSpPr>
          <p:nvPr/>
        </p:nvCxnSpPr>
        <p:spPr>
          <a:xfrm flipV="1">
            <a:off x="3367340" y="3167726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3E7D26-4D44-4370-8365-DF5D20FF1989}"/>
              </a:ext>
            </a:extLst>
          </p:cNvPr>
          <p:cNvCxnSpPr>
            <a:cxnSpLocks/>
          </p:cNvCxnSpPr>
          <p:nvPr/>
        </p:nvCxnSpPr>
        <p:spPr>
          <a:xfrm flipH="1" flipV="1">
            <a:off x="4021024" y="3167726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B86ACF-9209-4DD4-A578-A62962C2C4DB}"/>
              </a:ext>
            </a:extLst>
          </p:cNvPr>
          <p:cNvCxnSpPr>
            <a:cxnSpLocks/>
          </p:cNvCxnSpPr>
          <p:nvPr/>
        </p:nvCxnSpPr>
        <p:spPr>
          <a:xfrm>
            <a:off x="4674708" y="4621634"/>
            <a:ext cx="0" cy="7846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DAE7B6F-F68D-4BD4-A8C7-596663DF4AF7}"/>
              </a:ext>
            </a:extLst>
          </p:cNvPr>
          <p:cNvCxnSpPr>
            <a:cxnSpLocks/>
          </p:cNvCxnSpPr>
          <p:nvPr/>
        </p:nvCxnSpPr>
        <p:spPr>
          <a:xfrm flipV="1">
            <a:off x="7083204" y="3174696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C098995-7E3F-4079-96C6-842DB4D68B15}"/>
              </a:ext>
            </a:extLst>
          </p:cNvPr>
          <p:cNvCxnSpPr>
            <a:cxnSpLocks/>
          </p:cNvCxnSpPr>
          <p:nvPr/>
        </p:nvCxnSpPr>
        <p:spPr>
          <a:xfrm flipH="1" flipV="1">
            <a:off x="7736888" y="3174696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4D13963-A33F-41B4-83C3-8F7866F1388D}"/>
              </a:ext>
            </a:extLst>
          </p:cNvPr>
          <p:cNvCxnSpPr>
            <a:cxnSpLocks/>
          </p:cNvCxnSpPr>
          <p:nvPr/>
        </p:nvCxnSpPr>
        <p:spPr>
          <a:xfrm>
            <a:off x="7071061" y="4628604"/>
            <a:ext cx="0" cy="7846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86">
            <a:extLst>
              <a:ext uri="{FF2B5EF4-FFF2-40B4-BE49-F238E27FC236}">
                <a16:creationId xmlns:a16="http://schemas.microsoft.com/office/drawing/2014/main" id="{735234D0-5206-443C-9086-2F82F00E0B9D}"/>
              </a:ext>
            </a:extLst>
          </p:cNvPr>
          <p:cNvSpPr/>
          <p:nvPr/>
        </p:nvSpPr>
        <p:spPr>
          <a:xfrm>
            <a:off x="3691387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Rectangle 86">
            <a:extLst>
              <a:ext uri="{FF2B5EF4-FFF2-40B4-BE49-F238E27FC236}">
                <a16:creationId xmlns:a16="http://schemas.microsoft.com/office/drawing/2014/main" id="{E3AFAF3B-C518-4CAA-8B00-1F41792813EB}"/>
              </a:ext>
            </a:extLst>
          </p:cNvPr>
          <p:cNvSpPr/>
          <p:nvPr/>
        </p:nvSpPr>
        <p:spPr>
          <a:xfrm>
            <a:off x="3906047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Rectangle 86">
            <a:extLst>
              <a:ext uri="{FF2B5EF4-FFF2-40B4-BE49-F238E27FC236}">
                <a16:creationId xmlns:a16="http://schemas.microsoft.com/office/drawing/2014/main" id="{A43BFFEE-89E5-42E2-BC49-F78E211D0F55}"/>
              </a:ext>
            </a:extLst>
          </p:cNvPr>
          <p:cNvSpPr/>
          <p:nvPr/>
        </p:nvSpPr>
        <p:spPr>
          <a:xfrm>
            <a:off x="4125559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Rectangle 86">
            <a:extLst>
              <a:ext uri="{FF2B5EF4-FFF2-40B4-BE49-F238E27FC236}">
                <a16:creationId xmlns:a16="http://schemas.microsoft.com/office/drawing/2014/main" id="{167BCB08-2745-4138-9866-F7AD58790CD9}"/>
              </a:ext>
            </a:extLst>
          </p:cNvPr>
          <p:cNvSpPr/>
          <p:nvPr/>
        </p:nvSpPr>
        <p:spPr>
          <a:xfrm>
            <a:off x="3691387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tangle 86">
            <a:extLst>
              <a:ext uri="{FF2B5EF4-FFF2-40B4-BE49-F238E27FC236}">
                <a16:creationId xmlns:a16="http://schemas.microsoft.com/office/drawing/2014/main" id="{EDFC8759-AE9A-4BF8-A573-C2E137A929F0}"/>
              </a:ext>
            </a:extLst>
          </p:cNvPr>
          <p:cNvSpPr/>
          <p:nvPr/>
        </p:nvSpPr>
        <p:spPr>
          <a:xfrm>
            <a:off x="3906047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9" name="Rectangle 86">
            <a:extLst>
              <a:ext uri="{FF2B5EF4-FFF2-40B4-BE49-F238E27FC236}">
                <a16:creationId xmlns:a16="http://schemas.microsoft.com/office/drawing/2014/main" id="{556E85FE-C947-49D3-ACD4-3416814E5C43}"/>
              </a:ext>
            </a:extLst>
          </p:cNvPr>
          <p:cNvSpPr/>
          <p:nvPr/>
        </p:nvSpPr>
        <p:spPr>
          <a:xfrm>
            <a:off x="4125559" y="273990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0" name="Rectangle 86">
            <a:extLst>
              <a:ext uri="{FF2B5EF4-FFF2-40B4-BE49-F238E27FC236}">
                <a16:creationId xmlns:a16="http://schemas.microsoft.com/office/drawing/2014/main" id="{B9A0D70B-A9ED-4815-9711-BDAFCE682478}"/>
              </a:ext>
            </a:extLst>
          </p:cNvPr>
          <p:cNvSpPr/>
          <p:nvPr/>
        </p:nvSpPr>
        <p:spPr>
          <a:xfrm>
            <a:off x="3691387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Rectangle 86">
            <a:extLst>
              <a:ext uri="{FF2B5EF4-FFF2-40B4-BE49-F238E27FC236}">
                <a16:creationId xmlns:a16="http://schemas.microsoft.com/office/drawing/2014/main" id="{6A786735-FA3B-40EE-BC93-5980BFF74113}"/>
              </a:ext>
            </a:extLst>
          </p:cNvPr>
          <p:cNvSpPr/>
          <p:nvPr/>
        </p:nvSpPr>
        <p:spPr>
          <a:xfrm>
            <a:off x="3906047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ectangle 86">
            <a:extLst>
              <a:ext uri="{FF2B5EF4-FFF2-40B4-BE49-F238E27FC236}">
                <a16:creationId xmlns:a16="http://schemas.microsoft.com/office/drawing/2014/main" id="{1767AA10-A918-4DEA-A46B-640030935320}"/>
              </a:ext>
            </a:extLst>
          </p:cNvPr>
          <p:cNvSpPr/>
          <p:nvPr/>
        </p:nvSpPr>
        <p:spPr>
          <a:xfrm>
            <a:off x="4125559" y="296014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Rectangle 86">
            <a:extLst>
              <a:ext uri="{FF2B5EF4-FFF2-40B4-BE49-F238E27FC236}">
                <a16:creationId xmlns:a16="http://schemas.microsoft.com/office/drawing/2014/main" id="{FEE7CAAD-F578-4B47-B2AB-B0FCF2D7F51D}"/>
              </a:ext>
            </a:extLst>
          </p:cNvPr>
          <p:cNvSpPr/>
          <p:nvPr/>
        </p:nvSpPr>
        <p:spPr>
          <a:xfrm>
            <a:off x="5439891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Rectangle 86">
            <a:extLst>
              <a:ext uri="{FF2B5EF4-FFF2-40B4-BE49-F238E27FC236}">
                <a16:creationId xmlns:a16="http://schemas.microsoft.com/office/drawing/2014/main" id="{08838A32-36BF-496B-9997-595AC6DF9EA1}"/>
              </a:ext>
            </a:extLst>
          </p:cNvPr>
          <p:cNvSpPr/>
          <p:nvPr/>
        </p:nvSpPr>
        <p:spPr>
          <a:xfrm>
            <a:off x="5654551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5" name="Rectangle 86">
            <a:extLst>
              <a:ext uri="{FF2B5EF4-FFF2-40B4-BE49-F238E27FC236}">
                <a16:creationId xmlns:a16="http://schemas.microsoft.com/office/drawing/2014/main" id="{8957B668-C682-43A4-B115-491FD9BAAFE4}"/>
              </a:ext>
            </a:extLst>
          </p:cNvPr>
          <p:cNvSpPr/>
          <p:nvPr/>
        </p:nvSpPr>
        <p:spPr>
          <a:xfrm>
            <a:off x="5874063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Rectangle 86">
            <a:extLst>
              <a:ext uri="{FF2B5EF4-FFF2-40B4-BE49-F238E27FC236}">
                <a16:creationId xmlns:a16="http://schemas.microsoft.com/office/drawing/2014/main" id="{43FBE0B5-5764-47A3-8FB5-90F45156D31C}"/>
              </a:ext>
            </a:extLst>
          </p:cNvPr>
          <p:cNvSpPr/>
          <p:nvPr/>
        </p:nvSpPr>
        <p:spPr>
          <a:xfrm>
            <a:off x="5439891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Rectangle 86">
            <a:extLst>
              <a:ext uri="{FF2B5EF4-FFF2-40B4-BE49-F238E27FC236}">
                <a16:creationId xmlns:a16="http://schemas.microsoft.com/office/drawing/2014/main" id="{0FCA6BDA-BC30-4613-8AC3-ADFD521C9C81}"/>
              </a:ext>
            </a:extLst>
          </p:cNvPr>
          <p:cNvSpPr/>
          <p:nvPr/>
        </p:nvSpPr>
        <p:spPr>
          <a:xfrm>
            <a:off x="5654551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Rectangle 86">
            <a:extLst>
              <a:ext uri="{FF2B5EF4-FFF2-40B4-BE49-F238E27FC236}">
                <a16:creationId xmlns:a16="http://schemas.microsoft.com/office/drawing/2014/main" id="{F9593C91-B48B-45DB-BE33-C71F1B354AE3}"/>
              </a:ext>
            </a:extLst>
          </p:cNvPr>
          <p:cNvSpPr/>
          <p:nvPr/>
        </p:nvSpPr>
        <p:spPr>
          <a:xfrm>
            <a:off x="5874063" y="273990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9" name="Rectangle 86">
            <a:extLst>
              <a:ext uri="{FF2B5EF4-FFF2-40B4-BE49-F238E27FC236}">
                <a16:creationId xmlns:a16="http://schemas.microsoft.com/office/drawing/2014/main" id="{6590F863-28F0-40CD-9D01-AC708614035B}"/>
              </a:ext>
            </a:extLst>
          </p:cNvPr>
          <p:cNvSpPr/>
          <p:nvPr/>
        </p:nvSpPr>
        <p:spPr>
          <a:xfrm>
            <a:off x="5439891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Rectangle 86">
            <a:extLst>
              <a:ext uri="{FF2B5EF4-FFF2-40B4-BE49-F238E27FC236}">
                <a16:creationId xmlns:a16="http://schemas.microsoft.com/office/drawing/2014/main" id="{6DA55AC6-C18E-4931-8BB5-0DDA98CE64EC}"/>
              </a:ext>
            </a:extLst>
          </p:cNvPr>
          <p:cNvSpPr/>
          <p:nvPr/>
        </p:nvSpPr>
        <p:spPr>
          <a:xfrm>
            <a:off x="5654551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Rectangle 86">
            <a:extLst>
              <a:ext uri="{FF2B5EF4-FFF2-40B4-BE49-F238E27FC236}">
                <a16:creationId xmlns:a16="http://schemas.microsoft.com/office/drawing/2014/main" id="{F54B0C6E-71F5-4A3F-9DA1-58B1C2A9AD31}"/>
              </a:ext>
            </a:extLst>
          </p:cNvPr>
          <p:cNvSpPr/>
          <p:nvPr/>
        </p:nvSpPr>
        <p:spPr>
          <a:xfrm>
            <a:off x="5874063" y="296014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Rectangle 86">
            <a:extLst>
              <a:ext uri="{FF2B5EF4-FFF2-40B4-BE49-F238E27FC236}">
                <a16:creationId xmlns:a16="http://schemas.microsoft.com/office/drawing/2014/main" id="{D726C4DD-D1C8-4F5A-B3AF-5FAA15785BBD}"/>
              </a:ext>
            </a:extLst>
          </p:cNvPr>
          <p:cNvSpPr/>
          <p:nvPr/>
        </p:nvSpPr>
        <p:spPr>
          <a:xfrm>
            <a:off x="7410019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Rectangle 86">
            <a:extLst>
              <a:ext uri="{FF2B5EF4-FFF2-40B4-BE49-F238E27FC236}">
                <a16:creationId xmlns:a16="http://schemas.microsoft.com/office/drawing/2014/main" id="{F48632EC-0731-41FE-AC1D-9A43C1C1D059}"/>
              </a:ext>
            </a:extLst>
          </p:cNvPr>
          <p:cNvSpPr/>
          <p:nvPr/>
        </p:nvSpPr>
        <p:spPr>
          <a:xfrm>
            <a:off x="7624679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4" name="Rectangle 86">
            <a:extLst>
              <a:ext uri="{FF2B5EF4-FFF2-40B4-BE49-F238E27FC236}">
                <a16:creationId xmlns:a16="http://schemas.microsoft.com/office/drawing/2014/main" id="{47455B39-99E7-4B6D-BB0C-F5477BF83293}"/>
              </a:ext>
            </a:extLst>
          </p:cNvPr>
          <p:cNvSpPr/>
          <p:nvPr/>
        </p:nvSpPr>
        <p:spPr>
          <a:xfrm>
            <a:off x="7844191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Rectangle 86">
            <a:extLst>
              <a:ext uri="{FF2B5EF4-FFF2-40B4-BE49-F238E27FC236}">
                <a16:creationId xmlns:a16="http://schemas.microsoft.com/office/drawing/2014/main" id="{703147A2-46C1-4B5C-9FBC-B2E6BF8F532B}"/>
              </a:ext>
            </a:extLst>
          </p:cNvPr>
          <p:cNvSpPr/>
          <p:nvPr/>
        </p:nvSpPr>
        <p:spPr>
          <a:xfrm>
            <a:off x="7410019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Rectangle 86">
            <a:extLst>
              <a:ext uri="{FF2B5EF4-FFF2-40B4-BE49-F238E27FC236}">
                <a16:creationId xmlns:a16="http://schemas.microsoft.com/office/drawing/2014/main" id="{FF51A595-61EF-4AEB-B2F8-42FBD138C944}"/>
              </a:ext>
            </a:extLst>
          </p:cNvPr>
          <p:cNvSpPr/>
          <p:nvPr/>
        </p:nvSpPr>
        <p:spPr>
          <a:xfrm>
            <a:off x="7624679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7" name="Rectangle 86">
            <a:extLst>
              <a:ext uri="{FF2B5EF4-FFF2-40B4-BE49-F238E27FC236}">
                <a16:creationId xmlns:a16="http://schemas.microsoft.com/office/drawing/2014/main" id="{BE663693-3105-455D-B2D2-7C30AA16B86A}"/>
              </a:ext>
            </a:extLst>
          </p:cNvPr>
          <p:cNvSpPr/>
          <p:nvPr/>
        </p:nvSpPr>
        <p:spPr>
          <a:xfrm>
            <a:off x="7844191" y="273990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Rectangle 86">
            <a:extLst>
              <a:ext uri="{FF2B5EF4-FFF2-40B4-BE49-F238E27FC236}">
                <a16:creationId xmlns:a16="http://schemas.microsoft.com/office/drawing/2014/main" id="{FE227416-5E6E-4F1C-A01A-F6F18F3D5ACE}"/>
              </a:ext>
            </a:extLst>
          </p:cNvPr>
          <p:cNvSpPr/>
          <p:nvPr/>
        </p:nvSpPr>
        <p:spPr>
          <a:xfrm>
            <a:off x="7410019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Rectangle 86">
            <a:extLst>
              <a:ext uri="{FF2B5EF4-FFF2-40B4-BE49-F238E27FC236}">
                <a16:creationId xmlns:a16="http://schemas.microsoft.com/office/drawing/2014/main" id="{A76D4059-DE3A-4EE1-A0B3-759E7CC33EC8}"/>
              </a:ext>
            </a:extLst>
          </p:cNvPr>
          <p:cNvSpPr/>
          <p:nvPr/>
        </p:nvSpPr>
        <p:spPr>
          <a:xfrm>
            <a:off x="7624679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Rectangle 86">
            <a:extLst>
              <a:ext uri="{FF2B5EF4-FFF2-40B4-BE49-F238E27FC236}">
                <a16:creationId xmlns:a16="http://schemas.microsoft.com/office/drawing/2014/main" id="{B0BE1ADA-5ED3-496D-999F-10AC7B7A9796}"/>
              </a:ext>
            </a:extLst>
          </p:cNvPr>
          <p:cNvSpPr/>
          <p:nvPr/>
        </p:nvSpPr>
        <p:spPr>
          <a:xfrm>
            <a:off x="7844191" y="296014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Rectangle 86">
            <a:extLst>
              <a:ext uri="{FF2B5EF4-FFF2-40B4-BE49-F238E27FC236}">
                <a16:creationId xmlns:a16="http://schemas.microsoft.com/office/drawing/2014/main" id="{DAFF649C-1941-4228-AC94-00B62FC64622}"/>
              </a:ext>
            </a:extLst>
          </p:cNvPr>
          <p:cNvSpPr/>
          <p:nvPr/>
        </p:nvSpPr>
        <p:spPr>
          <a:xfrm>
            <a:off x="3042924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Rectangle 86">
            <a:extLst>
              <a:ext uri="{FF2B5EF4-FFF2-40B4-BE49-F238E27FC236}">
                <a16:creationId xmlns:a16="http://schemas.microsoft.com/office/drawing/2014/main" id="{B860A475-8110-437A-A7A6-84B80C8A94F7}"/>
              </a:ext>
            </a:extLst>
          </p:cNvPr>
          <p:cNvSpPr/>
          <p:nvPr/>
        </p:nvSpPr>
        <p:spPr>
          <a:xfrm>
            <a:off x="3257584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Rectangle 86">
            <a:extLst>
              <a:ext uri="{FF2B5EF4-FFF2-40B4-BE49-F238E27FC236}">
                <a16:creationId xmlns:a16="http://schemas.microsoft.com/office/drawing/2014/main" id="{13BC32FF-DC2D-4A76-8A67-6EA9E41048D6}"/>
              </a:ext>
            </a:extLst>
          </p:cNvPr>
          <p:cNvSpPr/>
          <p:nvPr/>
        </p:nvSpPr>
        <p:spPr>
          <a:xfrm>
            <a:off x="3477096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Rectangle 86">
            <a:extLst>
              <a:ext uri="{FF2B5EF4-FFF2-40B4-BE49-F238E27FC236}">
                <a16:creationId xmlns:a16="http://schemas.microsoft.com/office/drawing/2014/main" id="{A1B2BD07-DDDC-4288-8C0D-CAC81C5B63C2}"/>
              </a:ext>
            </a:extLst>
          </p:cNvPr>
          <p:cNvSpPr/>
          <p:nvPr/>
        </p:nvSpPr>
        <p:spPr>
          <a:xfrm>
            <a:off x="3042924" y="417884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Rectangle 86">
            <a:extLst>
              <a:ext uri="{FF2B5EF4-FFF2-40B4-BE49-F238E27FC236}">
                <a16:creationId xmlns:a16="http://schemas.microsoft.com/office/drawing/2014/main" id="{7837ABD3-DC9A-4E27-8202-4083FCF135B5}"/>
              </a:ext>
            </a:extLst>
          </p:cNvPr>
          <p:cNvSpPr/>
          <p:nvPr/>
        </p:nvSpPr>
        <p:spPr>
          <a:xfrm>
            <a:off x="3257584" y="417884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ectangle 86">
            <a:extLst>
              <a:ext uri="{FF2B5EF4-FFF2-40B4-BE49-F238E27FC236}">
                <a16:creationId xmlns:a16="http://schemas.microsoft.com/office/drawing/2014/main" id="{43326D21-B3A5-43F2-811B-0022277DD1E7}"/>
              </a:ext>
            </a:extLst>
          </p:cNvPr>
          <p:cNvSpPr/>
          <p:nvPr/>
        </p:nvSpPr>
        <p:spPr>
          <a:xfrm>
            <a:off x="3477096" y="417724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7" name="Rectangle 86">
            <a:extLst>
              <a:ext uri="{FF2B5EF4-FFF2-40B4-BE49-F238E27FC236}">
                <a16:creationId xmlns:a16="http://schemas.microsoft.com/office/drawing/2014/main" id="{9DCD2D3B-2546-4381-9589-73B96FCAD57D}"/>
              </a:ext>
            </a:extLst>
          </p:cNvPr>
          <p:cNvSpPr/>
          <p:nvPr/>
        </p:nvSpPr>
        <p:spPr>
          <a:xfrm>
            <a:off x="3042924" y="439675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Rectangle 86">
            <a:extLst>
              <a:ext uri="{FF2B5EF4-FFF2-40B4-BE49-F238E27FC236}">
                <a16:creationId xmlns:a16="http://schemas.microsoft.com/office/drawing/2014/main" id="{DDEFA8BA-A2C8-4508-9716-FF6F6C6EFC9C}"/>
              </a:ext>
            </a:extLst>
          </p:cNvPr>
          <p:cNvSpPr/>
          <p:nvPr/>
        </p:nvSpPr>
        <p:spPr>
          <a:xfrm>
            <a:off x="3257584" y="439675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ectangle 86">
            <a:extLst>
              <a:ext uri="{FF2B5EF4-FFF2-40B4-BE49-F238E27FC236}">
                <a16:creationId xmlns:a16="http://schemas.microsoft.com/office/drawing/2014/main" id="{FF0922E7-6421-416F-96C6-76ED52216A51}"/>
              </a:ext>
            </a:extLst>
          </p:cNvPr>
          <p:cNvSpPr/>
          <p:nvPr/>
        </p:nvSpPr>
        <p:spPr>
          <a:xfrm>
            <a:off x="3477096" y="43974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Rectangle 86">
            <a:extLst>
              <a:ext uri="{FF2B5EF4-FFF2-40B4-BE49-F238E27FC236}">
                <a16:creationId xmlns:a16="http://schemas.microsoft.com/office/drawing/2014/main" id="{F539B270-934F-4AAE-9B70-999C92BCDA90}"/>
              </a:ext>
            </a:extLst>
          </p:cNvPr>
          <p:cNvSpPr/>
          <p:nvPr/>
        </p:nvSpPr>
        <p:spPr>
          <a:xfrm>
            <a:off x="4345440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Rectangle 86">
            <a:extLst>
              <a:ext uri="{FF2B5EF4-FFF2-40B4-BE49-F238E27FC236}">
                <a16:creationId xmlns:a16="http://schemas.microsoft.com/office/drawing/2014/main" id="{D8DDAAA8-9B49-488E-AFAB-98372FECD4D2}"/>
              </a:ext>
            </a:extLst>
          </p:cNvPr>
          <p:cNvSpPr/>
          <p:nvPr/>
        </p:nvSpPr>
        <p:spPr>
          <a:xfrm>
            <a:off x="4560100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Rectangle 86">
            <a:extLst>
              <a:ext uri="{FF2B5EF4-FFF2-40B4-BE49-F238E27FC236}">
                <a16:creationId xmlns:a16="http://schemas.microsoft.com/office/drawing/2014/main" id="{379D8EB2-52C1-40FF-9D5F-84BAB3A19F22}"/>
              </a:ext>
            </a:extLst>
          </p:cNvPr>
          <p:cNvSpPr/>
          <p:nvPr/>
        </p:nvSpPr>
        <p:spPr>
          <a:xfrm>
            <a:off x="4779612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Rectangle 86">
            <a:extLst>
              <a:ext uri="{FF2B5EF4-FFF2-40B4-BE49-F238E27FC236}">
                <a16:creationId xmlns:a16="http://schemas.microsoft.com/office/drawing/2014/main" id="{18C3C8EA-6794-4315-9F34-9EC11242EC17}"/>
              </a:ext>
            </a:extLst>
          </p:cNvPr>
          <p:cNvSpPr/>
          <p:nvPr/>
        </p:nvSpPr>
        <p:spPr>
          <a:xfrm>
            <a:off x="4345440" y="417884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Rectangle 86">
            <a:extLst>
              <a:ext uri="{FF2B5EF4-FFF2-40B4-BE49-F238E27FC236}">
                <a16:creationId xmlns:a16="http://schemas.microsoft.com/office/drawing/2014/main" id="{56C0DBE1-3C6D-42CD-994D-907D9F905713}"/>
              </a:ext>
            </a:extLst>
          </p:cNvPr>
          <p:cNvSpPr/>
          <p:nvPr/>
        </p:nvSpPr>
        <p:spPr>
          <a:xfrm>
            <a:off x="4560100" y="417884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5" name="Rectangle 86">
            <a:extLst>
              <a:ext uri="{FF2B5EF4-FFF2-40B4-BE49-F238E27FC236}">
                <a16:creationId xmlns:a16="http://schemas.microsoft.com/office/drawing/2014/main" id="{2360D28A-9E70-42DE-B174-94D474E267A5}"/>
              </a:ext>
            </a:extLst>
          </p:cNvPr>
          <p:cNvSpPr/>
          <p:nvPr/>
        </p:nvSpPr>
        <p:spPr>
          <a:xfrm>
            <a:off x="4779612" y="417724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Rectangle 86">
            <a:extLst>
              <a:ext uri="{FF2B5EF4-FFF2-40B4-BE49-F238E27FC236}">
                <a16:creationId xmlns:a16="http://schemas.microsoft.com/office/drawing/2014/main" id="{5EBAB6C9-B0A3-414F-BC3D-C944C40AB01E}"/>
              </a:ext>
            </a:extLst>
          </p:cNvPr>
          <p:cNvSpPr/>
          <p:nvPr/>
        </p:nvSpPr>
        <p:spPr>
          <a:xfrm>
            <a:off x="4345440" y="439675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Rectangle 86">
            <a:extLst>
              <a:ext uri="{FF2B5EF4-FFF2-40B4-BE49-F238E27FC236}">
                <a16:creationId xmlns:a16="http://schemas.microsoft.com/office/drawing/2014/main" id="{D1F96A5D-45C4-4682-83DA-FCDB5F420C3A}"/>
              </a:ext>
            </a:extLst>
          </p:cNvPr>
          <p:cNvSpPr/>
          <p:nvPr/>
        </p:nvSpPr>
        <p:spPr>
          <a:xfrm>
            <a:off x="4560100" y="439675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Rectangle 86">
            <a:extLst>
              <a:ext uri="{FF2B5EF4-FFF2-40B4-BE49-F238E27FC236}">
                <a16:creationId xmlns:a16="http://schemas.microsoft.com/office/drawing/2014/main" id="{6E191CB3-81F8-4C3F-AD53-85CBCCECF3F1}"/>
              </a:ext>
            </a:extLst>
          </p:cNvPr>
          <p:cNvSpPr/>
          <p:nvPr/>
        </p:nvSpPr>
        <p:spPr>
          <a:xfrm>
            <a:off x="4779612" y="43974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86">
            <a:extLst>
              <a:ext uri="{FF2B5EF4-FFF2-40B4-BE49-F238E27FC236}">
                <a16:creationId xmlns:a16="http://schemas.microsoft.com/office/drawing/2014/main" id="{50441CBB-C968-42D7-9D06-8E75D74D16EA}"/>
              </a:ext>
            </a:extLst>
          </p:cNvPr>
          <p:cNvSpPr/>
          <p:nvPr/>
        </p:nvSpPr>
        <p:spPr>
          <a:xfrm>
            <a:off x="4345440" y="54116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Rectangle 86">
            <a:extLst>
              <a:ext uri="{FF2B5EF4-FFF2-40B4-BE49-F238E27FC236}">
                <a16:creationId xmlns:a16="http://schemas.microsoft.com/office/drawing/2014/main" id="{7021347D-AA6E-42F1-908F-521F072C2475}"/>
              </a:ext>
            </a:extLst>
          </p:cNvPr>
          <p:cNvSpPr/>
          <p:nvPr/>
        </p:nvSpPr>
        <p:spPr>
          <a:xfrm>
            <a:off x="4560100" y="54116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Rectangle 86">
            <a:extLst>
              <a:ext uri="{FF2B5EF4-FFF2-40B4-BE49-F238E27FC236}">
                <a16:creationId xmlns:a16="http://schemas.microsoft.com/office/drawing/2014/main" id="{BE196116-A811-4CD5-ABCA-65C5520A62E2}"/>
              </a:ext>
            </a:extLst>
          </p:cNvPr>
          <p:cNvSpPr/>
          <p:nvPr/>
        </p:nvSpPr>
        <p:spPr>
          <a:xfrm>
            <a:off x="4779612" y="54116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Rectangle 86">
            <a:extLst>
              <a:ext uri="{FF2B5EF4-FFF2-40B4-BE49-F238E27FC236}">
                <a16:creationId xmlns:a16="http://schemas.microsoft.com/office/drawing/2014/main" id="{87FB0336-4F59-48A1-8E3F-25D822481B66}"/>
              </a:ext>
            </a:extLst>
          </p:cNvPr>
          <p:cNvSpPr/>
          <p:nvPr/>
        </p:nvSpPr>
        <p:spPr>
          <a:xfrm>
            <a:off x="4345440" y="563115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3" name="Rectangle 86">
            <a:extLst>
              <a:ext uri="{FF2B5EF4-FFF2-40B4-BE49-F238E27FC236}">
                <a16:creationId xmlns:a16="http://schemas.microsoft.com/office/drawing/2014/main" id="{CF2DD9F6-7470-4F1E-B6F0-83D571C7C0D7}"/>
              </a:ext>
            </a:extLst>
          </p:cNvPr>
          <p:cNvSpPr/>
          <p:nvPr/>
        </p:nvSpPr>
        <p:spPr>
          <a:xfrm>
            <a:off x="4560100" y="563115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Rectangle 86">
            <a:extLst>
              <a:ext uri="{FF2B5EF4-FFF2-40B4-BE49-F238E27FC236}">
                <a16:creationId xmlns:a16="http://schemas.microsoft.com/office/drawing/2014/main" id="{FA8655A6-0BA6-447E-9548-399B24BF2CBE}"/>
              </a:ext>
            </a:extLst>
          </p:cNvPr>
          <p:cNvSpPr/>
          <p:nvPr/>
        </p:nvSpPr>
        <p:spPr>
          <a:xfrm>
            <a:off x="4779612" y="562954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5" name="Rectangle 86">
            <a:extLst>
              <a:ext uri="{FF2B5EF4-FFF2-40B4-BE49-F238E27FC236}">
                <a16:creationId xmlns:a16="http://schemas.microsoft.com/office/drawing/2014/main" id="{889A99B4-4CE1-4487-9424-E8FDFE69453E}"/>
              </a:ext>
            </a:extLst>
          </p:cNvPr>
          <p:cNvSpPr/>
          <p:nvPr/>
        </p:nvSpPr>
        <p:spPr>
          <a:xfrm>
            <a:off x="4345440" y="584906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le 86">
            <a:extLst>
              <a:ext uri="{FF2B5EF4-FFF2-40B4-BE49-F238E27FC236}">
                <a16:creationId xmlns:a16="http://schemas.microsoft.com/office/drawing/2014/main" id="{703C2A46-CF4F-4715-AE8A-26AB5FE703CF}"/>
              </a:ext>
            </a:extLst>
          </p:cNvPr>
          <p:cNvSpPr/>
          <p:nvPr/>
        </p:nvSpPr>
        <p:spPr>
          <a:xfrm>
            <a:off x="4560100" y="584906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86">
            <a:extLst>
              <a:ext uri="{FF2B5EF4-FFF2-40B4-BE49-F238E27FC236}">
                <a16:creationId xmlns:a16="http://schemas.microsoft.com/office/drawing/2014/main" id="{4B153674-53C9-466C-BFCD-A6AE04894836}"/>
              </a:ext>
            </a:extLst>
          </p:cNvPr>
          <p:cNvSpPr/>
          <p:nvPr/>
        </p:nvSpPr>
        <p:spPr>
          <a:xfrm>
            <a:off x="4779612" y="584978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8" name="Rectangle 86">
            <a:extLst>
              <a:ext uri="{FF2B5EF4-FFF2-40B4-BE49-F238E27FC236}">
                <a16:creationId xmlns:a16="http://schemas.microsoft.com/office/drawing/2014/main" id="{89A92FE2-ACDB-42BB-BC72-B1BCCDFB01A4}"/>
              </a:ext>
            </a:extLst>
          </p:cNvPr>
          <p:cNvSpPr/>
          <p:nvPr/>
        </p:nvSpPr>
        <p:spPr>
          <a:xfrm>
            <a:off x="6746645" y="39566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Rectangle 86">
            <a:extLst>
              <a:ext uri="{FF2B5EF4-FFF2-40B4-BE49-F238E27FC236}">
                <a16:creationId xmlns:a16="http://schemas.microsoft.com/office/drawing/2014/main" id="{3FBB3005-310D-49BA-8872-189E32E2F26D}"/>
              </a:ext>
            </a:extLst>
          </p:cNvPr>
          <p:cNvSpPr/>
          <p:nvPr/>
        </p:nvSpPr>
        <p:spPr>
          <a:xfrm>
            <a:off x="6961305" y="39566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Rectangle 86">
            <a:extLst>
              <a:ext uri="{FF2B5EF4-FFF2-40B4-BE49-F238E27FC236}">
                <a16:creationId xmlns:a16="http://schemas.microsoft.com/office/drawing/2014/main" id="{251D3FE3-54BD-4185-BEE3-37AEAF71AF9B}"/>
              </a:ext>
            </a:extLst>
          </p:cNvPr>
          <p:cNvSpPr/>
          <p:nvPr/>
        </p:nvSpPr>
        <p:spPr>
          <a:xfrm>
            <a:off x="7180817" y="39566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Rectangle 86">
            <a:extLst>
              <a:ext uri="{FF2B5EF4-FFF2-40B4-BE49-F238E27FC236}">
                <a16:creationId xmlns:a16="http://schemas.microsoft.com/office/drawing/2014/main" id="{9BEE19A7-4526-4085-AC6B-4BE4415D40C0}"/>
              </a:ext>
            </a:extLst>
          </p:cNvPr>
          <p:cNvSpPr/>
          <p:nvPr/>
        </p:nvSpPr>
        <p:spPr>
          <a:xfrm>
            <a:off x="6746645" y="41761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Rectangle 86">
            <a:extLst>
              <a:ext uri="{FF2B5EF4-FFF2-40B4-BE49-F238E27FC236}">
                <a16:creationId xmlns:a16="http://schemas.microsoft.com/office/drawing/2014/main" id="{14A0B92D-8902-4D96-8055-1303B3DC83D3}"/>
              </a:ext>
            </a:extLst>
          </p:cNvPr>
          <p:cNvSpPr/>
          <p:nvPr/>
        </p:nvSpPr>
        <p:spPr>
          <a:xfrm>
            <a:off x="6961305" y="41761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3" name="Rectangle 86">
            <a:extLst>
              <a:ext uri="{FF2B5EF4-FFF2-40B4-BE49-F238E27FC236}">
                <a16:creationId xmlns:a16="http://schemas.microsoft.com/office/drawing/2014/main" id="{C7FD4D7F-CF61-4BE6-AB93-D5C3CFA3A832}"/>
              </a:ext>
            </a:extLst>
          </p:cNvPr>
          <p:cNvSpPr/>
          <p:nvPr/>
        </p:nvSpPr>
        <p:spPr>
          <a:xfrm>
            <a:off x="7180817" y="41745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ectangle 86">
            <a:extLst>
              <a:ext uri="{FF2B5EF4-FFF2-40B4-BE49-F238E27FC236}">
                <a16:creationId xmlns:a16="http://schemas.microsoft.com/office/drawing/2014/main" id="{42179599-54FE-4153-8344-16D22C568C09}"/>
              </a:ext>
            </a:extLst>
          </p:cNvPr>
          <p:cNvSpPr/>
          <p:nvPr/>
        </p:nvSpPr>
        <p:spPr>
          <a:xfrm>
            <a:off x="6746645" y="43941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Rectangle 86">
            <a:extLst>
              <a:ext uri="{FF2B5EF4-FFF2-40B4-BE49-F238E27FC236}">
                <a16:creationId xmlns:a16="http://schemas.microsoft.com/office/drawing/2014/main" id="{E0D3B733-1A6A-4FCA-BC1C-8F36C67DA613}"/>
              </a:ext>
            </a:extLst>
          </p:cNvPr>
          <p:cNvSpPr/>
          <p:nvPr/>
        </p:nvSpPr>
        <p:spPr>
          <a:xfrm>
            <a:off x="6961305" y="43941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Rectangle 86">
            <a:extLst>
              <a:ext uri="{FF2B5EF4-FFF2-40B4-BE49-F238E27FC236}">
                <a16:creationId xmlns:a16="http://schemas.microsoft.com/office/drawing/2014/main" id="{B5C854FF-E818-48AC-988A-B2431C4D2BDC}"/>
              </a:ext>
            </a:extLst>
          </p:cNvPr>
          <p:cNvSpPr/>
          <p:nvPr/>
        </p:nvSpPr>
        <p:spPr>
          <a:xfrm>
            <a:off x="7180817" y="439482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Rectangle 86">
            <a:extLst>
              <a:ext uri="{FF2B5EF4-FFF2-40B4-BE49-F238E27FC236}">
                <a16:creationId xmlns:a16="http://schemas.microsoft.com/office/drawing/2014/main" id="{45D29EE9-ABE6-46E7-AC99-EA27F7FA020B}"/>
              </a:ext>
            </a:extLst>
          </p:cNvPr>
          <p:cNvSpPr/>
          <p:nvPr/>
        </p:nvSpPr>
        <p:spPr>
          <a:xfrm>
            <a:off x="8059994" y="39620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8" name="Rectangle 86">
            <a:extLst>
              <a:ext uri="{FF2B5EF4-FFF2-40B4-BE49-F238E27FC236}">
                <a16:creationId xmlns:a16="http://schemas.microsoft.com/office/drawing/2014/main" id="{558F235F-F3F8-41E5-847C-9C3C0DBC60C1}"/>
              </a:ext>
            </a:extLst>
          </p:cNvPr>
          <p:cNvSpPr/>
          <p:nvPr/>
        </p:nvSpPr>
        <p:spPr>
          <a:xfrm>
            <a:off x="8274654" y="39620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9" name="Rectangle 86">
            <a:extLst>
              <a:ext uri="{FF2B5EF4-FFF2-40B4-BE49-F238E27FC236}">
                <a16:creationId xmlns:a16="http://schemas.microsoft.com/office/drawing/2014/main" id="{4ECB0576-BE0C-41A2-97E3-12E0E6ED6167}"/>
              </a:ext>
            </a:extLst>
          </p:cNvPr>
          <p:cNvSpPr/>
          <p:nvPr/>
        </p:nvSpPr>
        <p:spPr>
          <a:xfrm>
            <a:off x="8494166" y="39620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0" name="Rectangle 86">
            <a:extLst>
              <a:ext uri="{FF2B5EF4-FFF2-40B4-BE49-F238E27FC236}">
                <a16:creationId xmlns:a16="http://schemas.microsoft.com/office/drawing/2014/main" id="{4A21136C-96EF-49A2-876A-5E8945A3DB0F}"/>
              </a:ext>
            </a:extLst>
          </p:cNvPr>
          <p:cNvSpPr/>
          <p:nvPr/>
        </p:nvSpPr>
        <p:spPr>
          <a:xfrm>
            <a:off x="8059994" y="41815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Rectangle 86">
            <a:extLst>
              <a:ext uri="{FF2B5EF4-FFF2-40B4-BE49-F238E27FC236}">
                <a16:creationId xmlns:a16="http://schemas.microsoft.com/office/drawing/2014/main" id="{A608753D-5FB0-4D30-A000-80A2054B5EAF}"/>
              </a:ext>
            </a:extLst>
          </p:cNvPr>
          <p:cNvSpPr/>
          <p:nvPr/>
        </p:nvSpPr>
        <p:spPr>
          <a:xfrm>
            <a:off x="8274654" y="41815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Rectangle 86">
            <a:extLst>
              <a:ext uri="{FF2B5EF4-FFF2-40B4-BE49-F238E27FC236}">
                <a16:creationId xmlns:a16="http://schemas.microsoft.com/office/drawing/2014/main" id="{B80E6520-2C02-45AB-95F6-3BCC26688924}"/>
              </a:ext>
            </a:extLst>
          </p:cNvPr>
          <p:cNvSpPr/>
          <p:nvPr/>
        </p:nvSpPr>
        <p:spPr>
          <a:xfrm>
            <a:off x="8494166" y="41799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Rectangle 86">
            <a:extLst>
              <a:ext uri="{FF2B5EF4-FFF2-40B4-BE49-F238E27FC236}">
                <a16:creationId xmlns:a16="http://schemas.microsoft.com/office/drawing/2014/main" id="{20E750C8-B2A6-4924-99FE-5DB1AD5B6171}"/>
              </a:ext>
            </a:extLst>
          </p:cNvPr>
          <p:cNvSpPr/>
          <p:nvPr/>
        </p:nvSpPr>
        <p:spPr>
          <a:xfrm>
            <a:off x="8059994" y="43994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" name="Rectangle 86">
            <a:extLst>
              <a:ext uri="{FF2B5EF4-FFF2-40B4-BE49-F238E27FC236}">
                <a16:creationId xmlns:a16="http://schemas.microsoft.com/office/drawing/2014/main" id="{918286FD-D479-4DFE-8EFC-B5BB8CC7C9D9}"/>
              </a:ext>
            </a:extLst>
          </p:cNvPr>
          <p:cNvSpPr/>
          <p:nvPr/>
        </p:nvSpPr>
        <p:spPr>
          <a:xfrm>
            <a:off x="8274654" y="43994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Rectangle 86">
            <a:extLst>
              <a:ext uri="{FF2B5EF4-FFF2-40B4-BE49-F238E27FC236}">
                <a16:creationId xmlns:a16="http://schemas.microsoft.com/office/drawing/2014/main" id="{C4AC47E3-C380-4F7F-8B98-E4350F6FEA22}"/>
              </a:ext>
            </a:extLst>
          </p:cNvPr>
          <p:cNvSpPr/>
          <p:nvPr/>
        </p:nvSpPr>
        <p:spPr>
          <a:xfrm>
            <a:off x="8494166" y="440021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6" name="Rectangle 86">
            <a:extLst>
              <a:ext uri="{FF2B5EF4-FFF2-40B4-BE49-F238E27FC236}">
                <a16:creationId xmlns:a16="http://schemas.microsoft.com/office/drawing/2014/main" id="{A6EF48BE-F40B-4D38-B033-8471373F2063}"/>
              </a:ext>
            </a:extLst>
          </p:cNvPr>
          <p:cNvSpPr/>
          <p:nvPr/>
        </p:nvSpPr>
        <p:spPr>
          <a:xfrm>
            <a:off x="6746645" y="54132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Rectangle 86">
            <a:extLst>
              <a:ext uri="{FF2B5EF4-FFF2-40B4-BE49-F238E27FC236}">
                <a16:creationId xmlns:a16="http://schemas.microsoft.com/office/drawing/2014/main" id="{CA950792-01B7-47F5-9BBF-0AF7EA0E41FC}"/>
              </a:ext>
            </a:extLst>
          </p:cNvPr>
          <p:cNvSpPr/>
          <p:nvPr/>
        </p:nvSpPr>
        <p:spPr>
          <a:xfrm>
            <a:off x="6961305" y="54132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8" name="Rectangle 86">
            <a:extLst>
              <a:ext uri="{FF2B5EF4-FFF2-40B4-BE49-F238E27FC236}">
                <a16:creationId xmlns:a16="http://schemas.microsoft.com/office/drawing/2014/main" id="{366C5E38-DB1B-4E3E-B931-E9141063AD95}"/>
              </a:ext>
            </a:extLst>
          </p:cNvPr>
          <p:cNvSpPr/>
          <p:nvPr/>
        </p:nvSpPr>
        <p:spPr>
          <a:xfrm>
            <a:off x="7180817" y="54132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9" name="Rectangle 86">
            <a:extLst>
              <a:ext uri="{FF2B5EF4-FFF2-40B4-BE49-F238E27FC236}">
                <a16:creationId xmlns:a16="http://schemas.microsoft.com/office/drawing/2014/main" id="{838972D0-E651-4E5F-9176-38F9A6A14ACA}"/>
              </a:ext>
            </a:extLst>
          </p:cNvPr>
          <p:cNvSpPr/>
          <p:nvPr/>
        </p:nvSpPr>
        <p:spPr>
          <a:xfrm>
            <a:off x="6746645" y="563275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0" name="Rectangle 86">
            <a:extLst>
              <a:ext uri="{FF2B5EF4-FFF2-40B4-BE49-F238E27FC236}">
                <a16:creationId xmlns:a16="http://schemas.microsoft.com/office/drawing/2014/main" id="{F0E9E107-688B-4651-95CA-FC6A32E7E379}"/>
              </a:ext>
            </a:extLst>
          </p:cNvPr>
          <p:cNvSpPr/>
          <p:nvPr/>
        </p:nvSpPr>
        <p:spPr>
          <a:xfrm>
            <a:off x="6961305" y="563275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Rectangle 86">
            <a:extLst>
              <a:ext uri="{FF2B5EF4-FFF2-40B4-BE49-F238E27FC236}">
                <a16:creationId xmlns:a16="http://schemas.microsoft.com/office/drawing/2014/main" id="{881BB96A-F777-4B10-B3B6-B1503F655BEA}"/>
              </a:ext>
            </a:extLst>
          </p:cNvPr>
          <p:cNvSpPr/>
          <p:nvPr/>
        </p:nvSpPr>
        <p:spPr>
          <a:xfrm>
            <a:off x="7180817" y="563115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2" name="Rectangle 86">
            <a:extLst>
              <a:ext uri="{FF2B5EF4-FFF2-40B4-BE49-F238E27FC236}">
                <a16:creationId xmlns:a16="http://schemas.microsoft.com/office/drawing/2014/main" id="{6459B618-E23B-490B-B68D-C8337356FED7}"/>
              </a:ext>
            </a:extLst>
          </p:cNvPr>
          <p:cNvSpPr/>
          <p:nvPr/>
        </p:nvSpPr>
        <p:spPr>
          <a:xfrm>
            <a:off x="6746645" y="585066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3" name="Rectangle 86">
            <a:extLst>
              <a:ext uri="{FF2B5EF4-FFF2-40B4-BE49-F238E27FC236}">
                <a16:creationId xmlns:a16="http://schemas.microsoft.com/office/drawing/2014/main" id="{845299EB-B90E-4F67-83C0-3DA25C8409DA}"/>
              </a:ext>
            </a:extLst>
          </p:cNvPr>
          <p:cNvSpPr/>
          <p:nvPr/>
        </p:nvSpPr>
        <p:spPr>
          <a:xfrm>
            <a:off x="6961305" y="585066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4" name="Rectangle 86">
            <a:extLst>
              <a:ext uri="{FF2B5EF4-FFF2-40B4-BE49-F238E27FC236}">
                <a16:creationId xmlns:a16="http://schemas.microsoft.com/office/drawing/2014/main" id="{1B630D7E-83A1-4198-80F0-A89F574D93E8}"/>
              </a:ext>
            </a:extLst>
          </p:cNvPr>
          <p:cNvSpPr/>
          <p:nvPr/>
        </p:nvSpPr>
        <p:spPr>
          <a:xfrm>
            <a:off x="7180817" y="58513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11876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86">
            <a:extLst>
              <a:ext uri="{FF2B5EF4-FFF2-40B4-BE49-F238E27FC236}">
                <a16:creationId xmlns:a16="http://schemas.microsoft.com/office/drawing/2014/main" id="{813EA668-4A28-4D90-B35D-2B33906934D2}"/>
              </a:ext>
            </a:extLst>
          </p:cNvPr>
          <p:cNvSpPr/>
          <p:nvPr/>
        </p:nvSpPr>
        <p:spPr>
          <a:xfrm>
            <a:off x="5442316" y="12533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DB22282A-7970-45B3-9ADB-9D129F63D492}"/>
              </a:ext>
            </a:extLst>
          </p:cNvPr>
          <p:cNvSpPr/>
          <p:nvPr/>
        </p:nvSpPr>
        <p:spPr>
          <a:xfrm>
            <a:off x="5656976" y="12533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E3E44E26-7BDC-4C73-99F6-F835CE77BE6D}"/>
              </a:ext>
            </a:extLst>
          </p:cNvPr>
          <p:cNvSpPr/>
          <p:nvPr/>
        </p:nvSpPr>
        <p:spPr>
          <a:xfrm>
            <a:off x="5876488" y="12533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6">
            <a:extLst>
              <a:ext uri="{FF2B5EF4-FFF2-40B4-BE49-F238E27FC236}">
                <a16:creationId xmlns:a16="http://schemas.microsoft.com/office/drawing/2014/main" id="{8DDC9C4F-0C44-4B16-A8A1-05B2C911848F}"/>
              </a:ext>
            </a:extLst>
          </p:cNvPr>
          <p:cNvSpPr/>
          <p:nvPr/>
        </p:nvSpPr>
        <p:spPr>
          <a:xfrm>
            <a:off x="5442316" y="14729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86">
            <a:extLst>
              <a:ext uri="{FF2B5EF4-FFF2-40B4-BE49-F238E27FC236}">
                <a16:creationId xmlns:a16="http://schemas.microsoft.com/office/drawing/2014/main" id="{465F45A4-E9DA-45B7-A838-B21486635000}"/>
              </a:ext>
            </a:extLst>
          </p:cNvPr>
          <p:cNvSpPr/>
          <p:nvPr/>
        </p:nvSpPr>
        <p:spPr>
          <a:xfrm>
            <a:off x="5656976" y="14729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86">
            <a:extLst>
              <a:ext uri="{FF2B5EF4-FFF2-40B4-BE49-F238E27FC236}">
                <a16:creationId xmlns:a16="http://schemas.microsoft.com/office/drawing/2014/main" id="{05154941-CDA1-408C-9DB1-89563A741CE4}"/>
              </a:ext>
            </a:extLst>
          </p:cNvPr>
          <p:cNvSpPr/>
          <p:nvPr/>
        </p:nvSpPr>
        <p:spPr>
          <a:xfrm>
            <a:off x="5876488" y="147129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" name="Rectangle 86">
            <a:extLst>
              <a:ext uri="{FF2B5EF4-FFF2-40B4-BE49-F238E27FC236}">
                <a16:creationId xmlns:a16="http://schemas.microsoft.com/office/drawing/2014/main" id="{E409B7E8-5327-4B56-8711-E3FA81C549C3}"/>
              </a:ext>
            </a:extLst>
          </p:cNvPr>
          <p:cNvSpPr/>
          <p:nvPr/>
        </p:nvSpPr>
        <p:spPr>
          <a:xfrm>
            <a:off x="5442316" y="169081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86">
            <a:extLst>
              <a:ext uri="{FF2B5EF4-FFF2-40B4-BE49-F238E27FC236}">
                <a16:creationId xmlns:a16="http://schemas.microsoft.com/office/drawing/2014/main" id="{2EF27AC6-1214-4CC4-B01E-F01308EF0EDA}"/>
              </a:ext>
            </a:extLst>
          </p:cNvPr>
          <p:cNvSpPr/>
          <p:nvPr/>
        </p:nvSpPr>
        <p:spPr>
          <a:xfrm>
            <a:off x="5656976" y="169081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CD26065-E359-44CF-B46D-BA9F8B5A7FD7}"/>
              </a:ext>
            </a:extLst>
          </p:cNvPr>
          <p:cNvSpPr/>
          <p:nvPr/>
        </p:nvSpPr>
        <p:spPr>
          <a:xfrm>
            <a:off x="5876488" y="16915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6BE899-12A4-4909-9428-7AD6CFFAAAF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025876" y="1910323"/>
            <a:ext cx="1740856" cy="6020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816CD0-3E87-4BED-9189-35BDB3C390A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64307" y="1910323"/>
            <a:ext cx="2425" cy="606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1E0076-1BFD-4CDD-BCA0-E7EAF2615C4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766732" y="1910323"/>
            <a:ext cx="1955518" cy="606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B1D918-238C-4D43-ABB1-58656FBEE0C2}"/>
              </a:ext>
            </a:extLst>
          </p:cNvPr>
          <p:cNvCxnSpPr>
            <a:cxnSpLocks/>
          </p:cNvCxnSpPr>
          <p:nvPr/>
        </p:nvCxnSpPr>
        <p:spPr>
          <a:xfrm flipV="1">
            <a:off x="3367340" y="3167726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3E7D26-4D44-4370-8365-DF5D20FF1989}"/>
              </a:ext>
            </a:extLst>
          </p:cNvPr>
          <p:cNvCxnSpPr>
            <a:cxnSpLocks/>
          </p:cNvCxnSpPr>
          <p:nvPr/>
        </p:nvCxnSpPr>
        <p:spPr>
          <a:xfrm flipH="1" flipV="1">
            <a:off x="4021024" y="3167726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B86ACF-9209-4DD4-A578-A62962C2C4DB}"/>
              </a:ext>
            </a:extLst>
          </p:cNvPr>
          <p:cNvCxnSpPr>
            <a:cxnSpLocks/>
          </p:cNvCxnSpPr>
          <p:nvPr/>
        </p:nvCxnSpPr>
        <p:spPr>
          <a:xfrm>
            <a:off x="4674708" y="4621634"/>
            <a:ext cx="0" cy="7846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DAE7B6F-F68D-4BD4-A8C7-596663DF4AF7}"/>
              </a:ext>
            </a:extLst>
          </p:cNvPr>
          <p:cNvCxnSpPr>
            <a:cxnSpLocks/>
          </p:cNvCxnSpPr>
          <p:nvPr/>
        </p:nvCxnSpPr>
        <p:spPr>
          <a:xfrm flipV="1">
            <a:off x="7083204" y="3174696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C098995-7E3F-4079-96C6-842DB4D68B15}"/>
              </a:ext>
            </a:extLst>
          </p:cNvPr>
          <p:cNvCxnSpPr>
            <a:cxnSpLocks/>
          </p:cNvCxnSpPr>
          <p:nvPr/>
        </p:nvCxnSpPr>
        <p:spPr>
          <a:xfrm flipH="1" flipV="1">
            <a:off x="7736888" y="3174696"/>
            <a:ext cx="653684" cy="7916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4D13963-A33F-41B4-83C3-8F7866F1388D}"/>
              </a:ext>
            </a:extLst>
          </p:cNvPr>
          <p:cNvCxnSpPr>
            <a:cxnSpLocks/>
          </p:cNvCxnSpPr>
          <p:nvPr/>
        </p:nvCxnSpPr>
        <p:spPr>
          <a:xfrm>
            <a:off x="7071061" y="4628604"/>
            <a:ext cx="0" cy="7846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86">
            <a:extLst>
              <a:ext uri="{FF2B5EF4-FFF2-40B4-BE49-F238E27FC236}">
                <a16:creationId xmlns:a16="http://schemas.microsoft.com/office/drawing/2014/main" id="{735234D0-5206-443C-9086-2F82F00E0B9D}"/>
              </a:ext>
            </a:extLst>
          </p:cNvPr>
          <p:cNvSpPr/>
          <p:nvPr/>
        </p:nvSpPr>
        <p:spPr>
          <a:xfrm>
            <a:off x="3691387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Rectangle 86">
            <a:extLst>
              <a:ext uri="{FF2B5EF4-FFF2-40B4-BE49-F238E27FC236}">
                <a16:creationId xmlns:a16="http://schemas.microsoft.com/office/drawing/2014/main" id="{E3AFAF3B-C518-4CAA-8B00-1F41792813EB}"/>
              </a:ext>
            </a:extLst>
          </p:cNvPr>
          <p:cNvSpPr/>
          <p:nvPr/>
        </p:nvSpPr>
        <p:spPr>
          <a:xfrm>
            <a:off x="3906047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Rectangle 86">
            <a:extLst>
              <a:ext uri="{FF2B5EF4-FFF2-40B4-BE49-F238E27FC236}">
                <a16:creationId xmlns:a16="http://schemas.microsoft.com/office/drawing/2014/main" id="{A43BFFEE-89E5-42E2-BC49-F78E211D0F55}"/>
              </a:ext>
            </a:extLst>
          </p:cNvPr>
          <p:cNvSpPr/>
          <p:nvPr/>
        </p:nvSpPr>
        <p:spPr>
          <a:xfrm>
            <a:off x="4125559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Rectangle 86">
            <a:extLst>
              <a:ext uri="{FF2B5EF4-FFF2-40B4-BE49-F238E27FC236}">
                <a16:creationId xmlns:a16="http://schemas.microsoft.com/office/drawing/2014/main" id="{167BCB08-2745-4138-9866-F7AD58790CD9}"/>
              </a:ext>
            </a:extLst>
          </p:cNvPr>
          <p:cNvSpPr/>
          <p:nvPr/>
        </p:nvSpPr>
        <p:spPr>
          <a:xfrm>
            <a:off x="3691387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tangle 86">
            <a:extLst>
              <a:ext uri="{FF2B5EF4-FFF2-40B4-BE49-F238E27FC236}">
                <a16:creationId xmlns:a16="http://schemas.microsoft.com/office/drawing/2014/main" id="{EDFC8759-AE9A-4BF8-A573-C2E137A929F0}"/>
              </a:ext>
            </a:extLst>
          </p:cNvPr>
          <p:cNvSpPr/>
          <p:nvPr/>
        </p:nvSpPr>
        <p:spPr>
          <a:xfrm>
            <a:off x="3906047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9" name="Rectangle 86">
            <a:extLst>
              <a:ext uri="{FF2B5EF4-FFF2-40B4-BE49-F238E27FC236}">
                <a16:creationId xmlns:a16="http://schemas.microsoft.com/office/drawing/2014/main" id="{556E85FE-C947-49D3-ACD4-3416814E5C43}"/>
              </a:ext>
            </a:extLst>
          </p:cNvPr>
          <p:cNvSpPr/>
          <p:nvPr/>
        </p:nvSpPr>
        <p:spPr>
          <a:xfrm>
            <a:off x="4125559" y="273990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0" name="Rectangle 86">
            <a:extLst>
              <a:ext uri="{FF2B5EF4-FFF2-40B4-BE49-F238E27FC236}">
                <a16:creationId xmlns:a16="http://schemas.microsoft.com/office/drawing/2014/main" id="{B9A0D70B-A9ED-4815-9711-BDAFCE682478}"/>
              </a:ext>
            </a:extLst>
          </p:cNvPr>
          <p:cNvSpPr/>
          <p:nvPr/>
        </p:nvSpPr>
        <p:spPr>
          <a:xfrm>
            <a:off x="3691387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Rectangle 86">
            <a:extLst>
              <a:ext uri="{FF2B5EF4-FFF2-40B4-BE49-F238E27FC236}">
                <a16:creationId xmlns:a16="http://schemas.microsoft.com/office/drawing/2014/main" id="{6A786735-FA3B-40EE-BC93-5980BFF74113}"/>
              </a:ext>
            </a:extLst>
          </p:cNvPr>
          <p:cNvSpPr/>
          <p:nvPr/>
        </p:nvSpPr>
        <p:spPr>
          <a:xfrm>
            <a:off x="3906047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ectangle 86">
            <a:extLst>
              <a:ext uri="{FF2B5EF4-FFF2-40B4-BE49-F238E27FC236}">
                <a16:creationId xmlns:a16="http://schemas.microsoft.com/office/drawing/2014/main" id="{1767AA10-A918-4DEA-A46B-640030935320}"/>
              </a:ext>
            </a:extLst>
          </p:cNvPr>
          <p:cNvSpPr/>
          <p:nvPr/>
        </p:nvSpPr>
        <p:spPr>
          <a:xfrm>
            <a:off x="4125559" y="296014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Rectangle 86">
            <a:extLst>
              <a:ext uri="{FF2B5EF4-FFF2-40B4-BE49-F238E27FC236}">
                <a16:creationId xmlns:a16="http://schemas.microsoft.com/office/drawing/2014/main" id="{FEE7CAAD-F578-4B47-B2AB-B0FCF2D7F51D}"/>
              </a:ext>
            </a:extLst>
          </p:cNvPr>
          <p:cNvSpPr/>
          <p:nvPr/>
        </p:nvSpPr>
        <p:spPr>
          <a:xfrm>
            <a:off x="5439891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Rectangle 86">
            <a:extLst>
              <a:ext uri="{FF2B5EF4-FFF2-40B4-BE49-F238E27FC236}">
                <a16:creationId xmlns:a16="http://schemas.microsoft.com/office/drawing/2014/main" id="{08838A32-36BF-496B-9997-595AC6DF9EA1}"/>
              </a:ext>
            </a:extLst>
          </p:cNvPr>
          <p:cNvSpPr/>
          <p:nvPr/>
        </p:nvSpPr>
        <p:spPr>
          <a:xfrm>
            <a:off x="5654551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5" name="Rectangle 86">
            <a:extLst>
              <a:ext uri="{FF2B5EF4-FFF2-40B4-BE49-F238E27FC236}">
                <a16:creationId xmlns:a16="http://schemas.microsoft.com/office/drawing/2014/main" id="{8957B668-C682-43A4-B115-491FD9BAAFE4}"/>
              </a:ext>
            </a:extLst>
          </p:cNvPr>
          <p:cNvSpPr/>
          <p:nvPr/>
        </p:nvSpPr>
        <p:spPr>
          <a:xfrm>
            <a:off x="5874063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Rectangle 86">
            <a:extLst>
              <a:ext uri="{FF2B5EF4-FFF2-40B4-BE49-F238E27FC236}">
                <a16:creationId xmlns:a16="http://schemas.microsoft.com/office/drawing/2014/main" id="{43FBE0B5-5764-47A3-8FB5-90F45156D31C}"/>
              </a:ext>
            </a:extLst>
          </p:cNvPr>
          <p:cNvSpPr/>
          <p:nvPr/>
        </p:nvSpPr>
        <p:spPr>
          <a:xfrm>
            <a:off x="5439891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Rectangle 86">
            <a:extLst>
              <a:ext uri="{FF2B5EF4-FFF2-40B4-BE49-F238E27FC236}">
                <a16:creationId xmlns:a16="http://schemas.microsoft.com/office/drawing/2014/main" id="{0FCA6BDA-BC30-4613-8AC3-ADFD521C9C81}"/>
              </a:ext>
            </a:extLst>
          </p:cNvPr>
          <p:cNvSpPr/>
          <p:nvPr/>
        </p:nvSpPr>
        <p:spPr>
          <a:xfrm>
            <a:off x="5654551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Rectangle 86">
            <a:extLst>
              <a:ext uri="{FF2B5EF4-FFF2-40B4-BE49-F238E27FC236}">
                <a16:creationId xmlns:a16="http://schemas.microsoft.com/office/drawing/2014/main" id="{F9593C91-B48B-45DB-BE33-C71F1B354AE3}"/>
              </a:ext>
            </a:extLst>
          </p:cNvPr>
          <p:cNvSpPr/>
          <p:nvPr/>
        </p:nvSpPr>
        <p:spPr>
          <a:xfrm>
            <a:off x="5874063" y="273990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9" name="Rectangle 86">
            <a:extLst>
              <a:ext uri="{FF2B5EF4-FFF2-40B4-BE49-F238E27FC236}">
                <a16:creationId xmlns:a16="http://schemas.microsoft.com/office/drawing/2014/main" id="{6590F863-28F0-40CD-9D01-AC708614035B}"/>
              </a:ext>
            </a:extLst>
          </p:cNvPr>
          <p:cNvSpPr/>
          <p:nvPr/>
        </p:nvSpPr>
        <p:spPr>
          <a:xfrm>
            <a:off x="5439891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Rectangle 86">
            <a:extLst>
              <a:ext uri="{FF2B5EF4-FFF2-40B4-BE49-F238E27FC236}">
                <a16:creationId xmlns:a16="http://schemas.microsoft.com/office/drawing/2014/main" id="{6DA55AC6-C18E-4931-8BB5-0DDA98CE64EC}"/>
              </a:ext>
            </a:extLst>
          </p:cNvPr>
          <p:cNvSpPr/>
          <p:nvPr/>
        </p:nvSpPr>
        <p:spPr>
          <a:xfrm>
            <a:off x="5654551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Rectangle 86">
            <a:extLst>
              <a:ext uri="{FF2B5EF4-FFF2-40B4-BE49-F238E27FC236}">
                <a16:creationId xmlns:a16="http://schemas.microsoft.com/office/drawing/2014/main" id="{F54B0C6E-71F5-4A3F-9DA1-58B1C2A9AD31}"/>
              </a:ext>
            </a:extLst>
          </p:cNvPr>
          <p:cNvSpPr/>
          <p:nvPr/>
        </p:nvSpPr>
        <p:spPr>
          <a:xfrm>
            <a:off x="5874063" y="296014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Rectangle 86">
            <a:extLst>
              <a:ext uri="{FF2B5EF4-FFF2-40B4-BE49-F238E27FC236}">
                <a16:creationId xmlns:a16="http://schemas.microsoft.com/office/drawing/2014/main" id="{D726C4DD-D1C8-4F5A-B3AF-5FAA15785BBD}"/>
              </a:ext>
            </a:extLst>
          </p:cNvPr>
          <p:cNvSpPr/>
          <p:nvPr/>
        </p:nvSpPr>
        <p:spPr>
          <a:xfrm>
            <a:off x="7410019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Rectangle 86">
            <a:extLst>
              <a:ext uri="{FF2B5EF4-FFF2-40B4-BE49-F238E27FC236}">
                <a16:creationId xmlns:a16="http://schemas.microsoft.com/office/drawing/2014/main" id="{F48632EC-0731-41FE-AC1D-9A43C1C1D059}"/>
              </a:ext>
            </a:extLst>
          </p:cNvPr>
          <p:cNvSpPr/>
          <p:nvPr/>
        </p:nvSpPr>
        <p:spPr>
          <a:xfrm>
            <a:off x="7624679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4" name="Rectangle 86">
            <a:extLst>
              <a:ext uri="{FF2B5EF4-FFF2-40B4-BE49-F238E27FC236}">
                <a16:creationId xmlns:a16="http://schemas.microsoft.com/office/drawing/2014/main" id="{47455B39-99E7-4B6D-BB0C-F5477BF83293}"/>
              </a:ext>
            </a:extLst>
          </p:cNvPr>
          <p:cNvSpPr/>
          <p:nvPr/>
        </p:nvSpPr>
        <p:spPr>
          <a:xfrm>
            <a:off x="7844191" y="252199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Rectangle 86">
            <a:extLst>
              <a:ext uri="{FF2B5EF4-FFF2-40B4-BE49-F238E27FC236}">
                <a16:creationId xmlns:a16="http://schemas.microsoft.com/office/drawing/2014/main" id="{703147A2-46C1-4B5C-9FBC-B2E6BF8F532B}"/>
              </a:ext>
            </a:extLst>
          </p:cNvPr>
          <p:cNvSpPr/>
          <p:nvPr/>
        </p:nvSpPr>
        <p:spPr>
          <a:xfrm>
            <a:off x="7410019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Rectangle 86">
            <a:extLst>
              <a:ext uri="{FF2B5EF4-FFF2-40B4-BE49-F238E27FC236}">
                <a16:creationId xmlns:a16="http://schemas.microsoft.com/office/drawing/2014/main" id="{FF51A595-61EF-4AEB-B2F8-42FBD138C944}"/>
              </a:ext>
            </a:extLst>
          </p:cNvPr>
          <p:cNvSpPr/>
          <p:nvPr/>
        </p:nvSpPr>
        <p:spPr>
          <a:xfrm>
            <a:off x="7624679" y="274151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7" name="Rectangle 86">
            <a:extLst>
              <a:ext uri="{FF2B5EF4-FFF2-40B4-BE49-F238E27FC236}">
                <a16:creationId xmlns:a16="http://schemas.microsoft.com/office/drawing/2014/main" id="{BE663693-3105-455D-B2D2-7C30AA16B86A}"/>
              </a:ext>
            </a:extLst>
          </p:cNvPr>
          <p:cNvSpPr/>
          <p:nvPr/>
        </p:nvSpPr>
        <p:spPr>
          <a:xfrm>
            <a:off x="7844191" y="273990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Rectangle 86">
            <a:extLst>
              <a:ext uri="{FF2B5EF4-FFF2-40B4-BE49-F238E27FC236}">
                <a16:creationId xmlns:a16="http://schemas.microsoft.com/office/drawing/2014/main" id="{FE227416-5E6E-4F1C-A01A-F6F18F3D5ACE}"/>
              </a:ext>
            </a:extLst>
          </p:cNvPr>
          <p:cNvSpPr/>
          <p:nvPr/>
        </p:nvSpPr>
        <p:spPr>
          <a:xfrm>
            <a:off x="7410019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Rectangle 86">
            <a:extLst>
              <a:ext uri="{FF2B5EF4-FFF2-40B4-BE49-F238E27FC236}">
                <a16:creationId xmlns:a16="http://schemas.microsoft.com/office/drawing/2014/main" id="{A76D4059-DE3A-4EE1-A0B3-759E7CC33EC8}"/>
              </a:ext>
            </a:extLst>
          </p:cNvPr>
          <p:cNvSpPr/>
          <p:nvPr/>
        </p:nvSpPr>
        <p:spPr>
          <a:xfrm>
            <a:off x="7624679" y="295942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0" name="Rectangle 86">
            <a:extLst>
              <a:ext uri="{FF2B5EF4-FFF2-40B4-BE49-F238E27FC236}">
                <a16:creationId xmlns:a16="http://schemas.microsoft.com/office/drawing/2014/main" id="{B0BE1ADA-5ED3-496D-999F-10AC7B7A9796}"/>
              </a:ext>
            </a:extLst>
          </p:cNvPr>
          <p:cNvSpPr/>
          <p:nvPr/>
        </p:nvSpPr>
        <p:spPr>
          <a:xfrm>
            <a:off x="7844191" y="296014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Rectangle 86">
            <a:extLst>
              <a:ext uri="{FF2B5EF4-FFF2-40B4-BE49-F238E27FC236}">
                <a16:creationId xmlns:a16="http://schemas.microsoft.com/office/drawing/2014/main" id="{DAFF649C-1941-4228-AC94-00B62FC64622}"/>
              </a:ext>
            </a:extLst>
          </p:cNvPr>
          <p:cNvSpPr/>
          <p:nvPr/>
        </p:nvSpPr>
        <p:spPr>
          <a:xfrm>
            <a:off x="3042924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Rectangle 86">
            <a:extLst>
              <a:ext uri="{FF2B5EF4-FFF2-40B4-BE49-F238E27FC236}">
                <a16:creationId xmlns:a16="http://schemas.microsoft.com/office/drawing/2014/main" id="{B860A475-8110-437A-A7A6-84B80C8A94F7}"/>
              </a:ext>
            </a:extLst>
          </p:cNvPr>
          <p:cNvSpPr/>
          <p:nvPr/>
        </p:nvSpPr>
        <p:spPr>
          <a:xfrm>
            <a:off x="3257584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Rectangle 86">
            <a:extLst>
              <a:ext uri="{FF2B5EF4-FFF2-40B4-BE49-F238E27FC236}">
                <a16:creationId xmlns:a16="http://schemas.microsoft.com/office/drawing/2014/main" id="{13BC32FF-DC2D-4A76-8A67-6EA9E41048D6}"/>
              </a:ext>
            </a:extLst>
          </p:cNvPr>
          <p:cNvSpPr/>
          <p:nvPr/>
        </p:nvSpPr>
        <p:spPr>
          <a:xfrm>
            <a:off x="3477096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Rectangle 86">
            <a:extLst>
              <a:ext uri="{FF2B5EF4-FFF2-40B4-BE49-F238E27FC236}">
                <a16:creationId xmlns:a16="http://schemas.microsoft.com/office/drawing/2014/main" id="{A1B2BD07-DDDC-4288-8C0D-CAC81C5B63C2}"/>
              </a:ext>
            </a:extLst>
          </p:cNvPr>
          <p:cNvSpPr/>
          <p:nvPr/>
        </p:nvSpPr>
        <p:spPr>
          <a:xfrm>
            <a:off x="3042924" y="417884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Rectangle 86">
            <a:extLst>
              <a:ext uri="{FF2B5EF4-FFF2-40B4-BE49-F238E27FC236}">
                <a16:creationId xmlns:a16="http://schemas.microsoft.com/office/drawing/2014/main" id="{7837ABD3-DC9A-4E27-8202-4083FCF135B5}"/>
              </a:ext>
            </a:extLst>
          </p:cNvPr>
          <p:cNvSpPr/>
          <p:nvPr/>
        </p:nvSpPr>
        <p:spPr>
          <a:xfrm>
            <a:off x="3257584" y="417884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ectangle 86">
            <a:extLst>
              <a:ext uri="{FF2B5EF4-FFF2-40B4-BE49-F238E27FC236}">
                <a16:creationId xmlns:a16="http://schemas.microsoft.com/office/drawing/2014/main" id="{43326D21-B3A5-43F2-811B-0022277DD1E7}"/>
              </a:ext>
            </a:extLst>
          </p:cNvPr>
          <p:cNvSpPr/>
          <p:nvPr/>
        </p:nvSpPr>
        <p:spPr>
          <a:xfrm>
            <a:off x="3477096" y="417724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7" name="Rectangle 86">
            <a:extLst>
              <a:ext uri="{FF2B5EF4-FFF2-40B4-BE49-F238E27FC236}">
                <a16:creationId xmlns:a16="http://schemas.microsoft.com/office/drawing/2014/main" id="{9DCD2D3B-2546-4381-9589-73B96FCAD57D}"/>
              </a:ext>
            </a:extLst>
          </p:cNvPr>
          <p:cNvSpPr/>
          <p:nvPr/>
        </p:nvSpPr>
        <p:spPr>
          <a:xfrm>
            <a:off x="3042924" y="439675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Rectangle 86">
            <a:extLst>
              <a:ext uri="{FF2B5EF4-FFF2-40B4-BE49-F238E27FC236}">
                <a16:creationId xmlns:a16="http://schemas.microsoft.com/office/drawing/2014/main" id="{DDEFA8BA-A2C8-4508-9716-FF6F6C6EFC9C}"/>
              </a:ext>
            </a:extLst>
          </p:cNvPr>
          <p:cNvSpPr/>
          <p:nvPr/>
        </p:nvSpPr>
        <p:spPr>
          <a:xfrm>
            <a:off x="3257584" y="439675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Rectangle 86">
            <a:extLst>
              <a:ext uri="{FF2B5EF4-FFF2-40B4-BE49-F238E27FC236}">
                <a16:creationId xmlns:a16="http://schemas.microsoft.com/office/drawing/2014/main" id="{FF0922E7-6421-416F-96C6-76ED52216A51}"/>
              </a:ext>
            </a:extLst>
          </p:cNvPr>
          <p:cNvSpPr/>
          <p:nvPr/>
        </p:nvSpPr>
        <p:spPr>
          <a:xfrm>
            <a:off x="3477096" y="43974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Rectangle 86">
            <a:extLst>
              <a:ext uri="{FF2B5EF4-FFF2-40B4-BE49-F238E27FC236}">
                <a16:creationId xmlns:a16="http://schemas.microsoft.com/office/drawing/2014/main" id="{F539B270-934F-4AAE-9B70-999C92BCDA90}"/>
              </a:ext>
            </a:extLst>
          </p:cNvPr>
          <p:cNvSpPr/>
          <p:nvPr/>
        </p:nvSpPr>
        <p:spPr>
          <a:xfrm>
            <a:off x="4345440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Rectangle 86">
            <a:extLst>
              <a:ext uri="{FF2B5EF4-FFF2-40B4-BE49-F238E27FC236}">
                <a16:creationId xmlns:a16="http://schemas.microsoft.com/office/drawing/2014/main" id="{D8DDAAA8-9B49-488E-AFAB-98372FECD4D2}"/>
              </a:ext>
            </a:extLst>
          </p:cNvPr>
          <p:cNvSpPr/>
          <p:nvPr/>
        </p:nvSpPr>
        <p:spPr>
          <a:xfrm>
            <a:off x="4560100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Rectangle 86">
            <a:extLst>
              <a:ext uri="{FF2B5EF4-FFF2-40B4-BE49-F238E27FC236}">
                <a16:creationId xmlns:a16="http://schemas.microsoft.com/office/drawing/2014/main" id="{379D8EB2-52C1-40FF-9D5F-84BAB3A19F22}"/>
              </a:ext>
            </a:extLst>
          </p:cNvPr>
          <p:cNvSpPr/>
          <p:nvPr/>
        </p:nvSpPr>
        <p:spPr>
          <a:xfrm>
            <a:off x="4779612" y="395933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Rectangle 86">
            <a:extLst>
              <a:ext uri="{FF2B5EF4-FFF2-40B4-BE49-F238E27FC236}">
                <a16:creationId xmlns:a16="http://schemas.microsoft.com/office/drawing/2014/main" id="{18C3C8EA-6794-4315-9F34-9EC11242EC17}"/>
              </a:ext>
            </a:extLst>
          </p:cNvPr>
          <p:cNvSpPr/>
          <p:nvPr/>
        </p:nvSpPr>
        <p:spPr>
          <a:xfrm>
            <a:off x="4345440" y="417884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Rectangle 86">
            <a:extLst>
              <a:ext uri="{FF2B5EF4-FFF2-40B4-BE49-F238E27FC236}">
                <a16:creationId xmlns:a16="http://schemas.microsoft.com/office/drawing/2014/main" id="{56C0DBE1-3C6D-42CD-994D-907D9F905713}"/>
              </a:ext>
            </a:extLst>
          </p:cNvPr>
          <p:cNvSpPr/>
          <p:nvPr/>
        </p:nvSpPr>
        <p:spPr>
          <a:xfrm>
            <a:off x="4560100" y="417884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5" name="Rectangle 86">
            <a:extLst>
              <a:ext uri="{FF2B5EF4-FFF2-40B4-BE49-F238E27FC236}">
                <a16:creationId xmlns:a16="http://schemas.microsoft.com/office/drawing/2014/main" id="{2360D28A-9E70-42DE-B174-94D474E267A5}"/>
              </a:ext>
            </a:extLst>
          </p:cNvPr>
          <p:cNvSpPr/>
          <p:nvPr/>
        </p:nvSpPr>
        <p:spPr>
          <a:xfrm>
            <a:off x="4779612" y="417724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Rectangle 86">
            <a:extLst>
              <a:ext uri="{FF2B5EF4-FFF2-40B4-BE49-F238E27FC236}">
                <a16:creationId xmlns:a16="http://schemas.microsoft.com/office/drawing/2014/main" id="{5EBAB6C9-B0A3-414F-BC3D-C944C40AB01E}"/>
              </a:ext>
            </a:extLst>
          </p:cNvPr>
          <p:cNvSpPr/>
          <p:nvPr/>
        </p:nvSpPr>
        <p:spPr>
          <a:xfrm>
            <a:off x="4345440" y="439675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Rectangle 86">
            <a:extLst>
              <a:ext uri="{FF2B5EF4-FFF2-40B4-BE49-F238E27FC236}">
                <a16:creationId xmlns:a16="http://schemas.microsoft.com/office/drawing/2014/main" id="{D1F96A5D-45C4-4682-83DA-FCDB5F420C3A}"/>
              </a:ext>
            </a:extLst>
          </p:cNvPr>
          <p:cNvSpPr/>
          <p:nvPr/>
        </p:nvSpPr>
        <p:spPr>
          <a:xfrm>
            <a:off x="4560100" y="4396754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Rectangle 86">
            <a:extLst>
              <a:ext uri="{FF2B5EF4-FFF2-40B4-BE49-F238E27FC236}">
                <a16:creationId xmlns:a16="http://schemas.microsoft.com/office/drawing/2014/main" id="{6E191CB3-81F8-4C3F-AD53-85CBCCECF3F1}"/>
              </a:ext>
            </a:extLst>
          </p:cNvPr>
          <p:cNvSpPr/>
          <p:nvPr/>
        </p:nvSpPr>
        <p:spPr>
          <a:xfrm>
            <a:off x="4779612" y="439748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86">
            <a:extLst>
              <a:ext uri="{FF2B5EF4-FFF2-40B4-BE49-F238E27FC236}">
                <a16:creationId xmlns:a16="http://schemas.microsoft.com/office/drawing/2014/main" id="{50441CBB-C968-42D7-9D06-8E75D74D16EA}"/>
              </a:ext>
            </a:extLst>
          </p:cNvPr>
          <p:cNvSpPr/>
          <p:nvPr/>
        </p:nvSpPr>
        <p:spPr>
          <a:xfrm>
            <a:off x="4345440" y="54116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Rectangle 86">
            <a:extLst>
              <a:ext uri="{FF2B5EF4-FFF2-40B4-BE49-F238E27FC236}">
                <a16:creationId xmlns:a16="http://schemas.microsoft.com/office/drawing/2014/main" id="{7021347D-AA6E-42F1-908F-521F072C2475}"/>
              </a:ext>
            </a:extLst>
          </p:cNvPr>
          <p:cNvSpPr/>
          <p:nvPr/>
        </p:nvSpPr>
        <p:spPr>
          <a:xfrm>
            <a:off x="4560100" y="54116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Rectangle 86">
            <a:extLst>
              <a:ext uri="{FF2B5EF4-FFF2-40B4-BE49-F238E27FC236}">
                <a16:creationId xmlns:a16="http://schemas.microsoft.com/office/drawing/2014/main" id="{BE196116-A811-4CD5-ABCA-65C5520A62E2}"/>
              </a:ext>
            </a:extLst>
          </p:cNvPr>
          <p:cNvSpPr/>
          <p:nvPr/>
        </p:nvSpPr>
        <p:spPr>
          <a:xfrm>
            <a:off x="4779612" y="541163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Rectangle 86">
            <a:extLst>
              <a:ext uri="{FF2B5EF4-FFF2-40B4-BE49-F238E27FC236}">
                <a16:creationId xmlns:a16="http://schemas.microsoft.com/office/drawing/2014/main" id="{87FB0336-4F59-48A1-8E3F-25D822481B66}"/>
              </a:ext>
            </a:extLst>
          </p:cNvPr>
          <p:cNvSpPr/>
          <p:nvPr/>
        </p:nvSpPr>
        <p:spPr>
          <a:xfrm>
            <a:off x="4345440" y="563115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3" name="Rectangle 86">
            <a:extLst>
              <a:ext uri="{FF2B5EF4-FFF2-40B4-BE49-F238E27FC236}">
                <a16:creationId xmlns:a16="http://schemas.microsoft.com/office/drawing/2014/main" id="{CF2DD9F6-7470-4F1E-B6F0-83D571C7C0D7}"/>
              </a:ext>
            </a:extLst>
          </p:cNvPr>
          <p:cNvSpPr/>
          <p:nvPr/>
        </p:nvSpPr>
        <p:spPr>
          <a:xfrm>
            <a:off x="4560100" y="563115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Rectangle 86">
            <a:extLst>
              <a:ext uri="{FF2B5EF4-FFF2-40B4-BE49-F238E27FC236}">
                <a16:creationId xmlns:a16="http://schemas.microsoft.com/office/drawing/2014/main" id="{FA8655A6-0BA6-447E-9548-399B24BF2CBE}"/>
              </a:ext>
            </a:extLst>
          </p:cNvPr>
          <p:cNvSpPr/>
          <p:nvPr/>
        </p:nvSpPr>
        <p:spPr>
          <a:xfrm>
            <a:off x="4779612" y="562954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5" name="Rectangle 86">
            <a:extLst>
              <a:ext uri="{FF2B5EF4-FFF2-40B4-BE49-F238E27FC236}">
                <a16:creationId xmlns:a16="http://schemas.microsoft.com/office/drawing/2014/main" id="{889A99B4-4CE1-4487-9424-E8FDFE69453E}"/>
              </a:ext>
            </a:extLst>
          </p:cNvPr>
          <p:cNvSpPr/>
          <p:nvPr/>
        </p:nvSpPr>
        <p:spPr>
          <a:xfrm>
            <a:off x="4345440" y="584906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Rectangle 86">
            <a:extLst>
              <a:ext uri="{FF2B5EF4-FFF2-40B4-BE49-F238E27FC236}">
                <a16:creationId xmlns:a16="http://schemas.microsoft.com/office/drawing/2014/main" id="{703C2A46-CF4F-4715-AE8A-26AB5FE703CF}"/>
              </a:ext>
            </a:extLst>
          </p:cNvPr>
          <p:cNvSpPr/>
          <p:nvPr/>
        </p:nvSpPr>
        <p:spPr>
          <a:xfrm>
            <a:off x="4560100" y="584906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86">
            <a:extLst>
              <a:ext uri="{FF2B5EF4-FFF2-40B4-BE49-F238E27FC236}">
                <a16:creationId xmlns:a16="http://schemas.microsoft.com/office/drawing/2014/main" id="{4B153674-53C9-466C-BFCD-A6AE04894836}"/>
              </a:ext>
            </a:extLst>
          </p:cNvPr>
          <p:cNvSpPr/>
          <p:nvPr/>
        </p:nvSpPr>
        <p:spPr>
          <a:xfrm>
            <a:off x="4779612" y="5849787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8" name="Rectangle 86">
            <a:extLst>
              <a:ext uri="{FF2B5EF4-FFF2-40B4-BE49-F238E27FC236}">
                <a16:creationId xmlns:a16="http://schemas.microsoft.com/office/drawing/2014/main" id="{89A92FE2-ACDB-42BB-BC72-B1BCCDFB01A4}"/>
              </a:ext>
            </a:extLst>
          </p:cNvPr>
          <p:cNvSpPr/>
          <p:nvPr/>
        </p:nvSpPr>
        <p:spPr>
          <a:xfrm>
            <a:off x="6746645" y="39566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Rectangle 86">
            <a:extLst>
              <a:ext uri="{FF2B5EF4-FFF2-40B4-BE49-F238E27FC236}">
                <a16:creationId xmlns:a16="http://schemas.microsoft.com/office/drawing/2014/main" id="{3FBB3005-310D-49BA-8872-189E32E2F26D}"/>
              </a:ext>
            </a:extLst>
          </p:cNvPr>
          <p:cNvSpPr/>
          <p:nvPr/>
        </p:nvSpPr>
        <p:spPr>
          <a:xfrm>
            <a:off x="6961305" y="39566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Rectangle 86">
            <a:extLst>
              <a:ext uri="{FF2B5EF4-FFF2-40B4-BE49-F238E27FC236}">
                <a16:creationId xmlns:a16="http://schemas.microsoft.com/office/drawing/2014/main" id="{251D3FE3-54BD-4185-BEE3-37AEAF71AF9B}"/>
              </a:ext>
            </a:extLst>
          </p:cNvPr>
          <p:cNvSpPr/>
          <p:nvPr/>
        </p:nvSpPr>
        <p:spPr>
          <a:xfrm>
            <a:off x="7180817" y="395667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Rectangle 86">
            <a:extLst>
              <a:ext uri="{FF2B5EF4-FFF2-40B4-BE49-F238E27FC236}">
                <a16:creationId xmlns:a16="http://schemas.microsoft.com/office/drawing/2014/main" id="{9BEE19A7-4526-4085-AC6B-4BE4415D40C0}"/>
              </a:ext>
            </a:extLst>
          </p:cNvPr>
          <p:cNvSpPr/>
          <p:nvPr/>
        </p:nvSpPr>
        <p:spPr>
          <a:xfrm>
            <a:off x="6746645" y="41761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Rectangle 86">
            <a:extLst>
              <a:ext uri="{FF2B5EF4-FFF2-40B4-BE49-F238E27FC236}">
                <a16:creationId xmlns:a16="http://schemas.microsoft.com/office/drawing/2014/main" id="{14A0B92D-8902-4D96-8055-1303B3DC83D3}"/>
              </a:ext>
            </a:extLst>
          </p:cNvPr>
          <p:cNvSpPr/>
          <p:nvPr/>
        </p:nvSpPr>
        <p:spPr>
          <a:xfrm>
            <a:off x="6961305" y="417619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3" name="Rectangle 86">
            <a:extLst>
              <a:ext uri="{FF2B5EF4-FFF2-40B4-BE49-F238E27FC236}">
                <a16:creationId xmlns:a16="http://schemas.microsoft.com/office/drawing/2014/main" id="{C7FD4D7F-CF61-4BE6-AB93-D5C3CFA3A832}"/>
              </a:ext>
            </a:extLst>
          </p:cNvPr>
          <p:cNvSpPr/>
          <p:nvPr/>
        </p:nvSpPr>
        <p:spPr>
          <a:xfrm>
            <a:off x="7180817" y="41745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Rectangle 86">
            <a:extLst>
              <a:ext uri="{FF2B5EF4-FFF2-40B4-BE49-F238E27FC236}">
                <a16:creationId xmlns:a16="http://schemas.microsoft.com/office/drawing/2014/main" id="{42179599-54FE-4153-8344-16D22C568C09}"/>
              </a:ext>
            </a:extLst>
          </p:cNvPr>
          <p:cNvSpPr/>
          <p:nvPr/>
        </p:nvSpPr>
        <p:spPr>
          <a:xfrm>
            <a:off x="6746645" y="43941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Rectangle 86">
            <a:extLst>
              <a:ext uri="{FF2B5EF4-FFF2-40B4-BE49-F238E27FC236}">
                <a16:creationId xmlns:a16="http://schemas.microsoft.com/office/drawing/2014/main" id="{E0D3B733-1A6A-4FCA-BC1C-8F36C67DA613}"/>
              </a:ext>
            </a:extLst>
          </p:cNvPr>
          <p:cNvSpPr/>
          <p:nvPr/>
        </p:nvSpPr>
        <p:spPr>
          <a:xfrm>
            <a:off x="6961305" y="4394101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Rectangle 86">
            <a:extLst>
              <a:ext uri="{FF2B5EF4-FFF2-40B4-BE49-F238E27FC236}">
                <a16:creationId xmlns:a16="http://schemas.microsoft.com/office/drawing/2014/main" id="{B5C854FF-E818-48AC-988A-B2431C4D2BDC}"/>
              </a:ext>
            </a:extLst>
          </p:cNvPr>
          <p:cNvSpPr/>
          <p:nvPr/>
        </p:nvSpPr>
        <p:spPr>
          <a:xfrm>
            <a:off x="7180817" y="439482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Rectangle 86">
            <a:extLst>
              <a:ext uri="{FF2B5EF4-FFF2-40B4-BE49-F238E27FC236}">
                <a16:creationId xmlns:a16="http://schemas.microsoft.com/office/drawing/2014/main" id="{45D29EE9-ABE6-46E7-AC99-EA27F7FA020B}"/>
              </a:ext>
            </a:extLst>
          </p:cNvPr>
          <p:cNvSpPr/>
          <p:nvPr/>
        </p:nvSpPr>
        <p:spPr>
          <a:xfrm>
            <a:off x="8059994" y="39620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8" name="Rectangle 86">
            <a:extLst>
              <a:ext uri="{FF2B5EF4-FFF2-40B4-BE49-F238E27FC236}">
                <a16:creationId xmlns:a16="http://schemas.microsoft.com/office/drawing/2014/main" id="{558F235F-F3F8-41E5-847C-9C3C0DBC60C1}"/>
              </a:ext>
            </a:extLst>
          </p:cNvPr>
          <p:cNvSpPr/>
          <p:nvPr/>
        </p:nvSpPr>
        <p:spPr>
          <a:xfrm>
            <a:off x="8274654" y="39620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9" name="Rectangle 86">
            <a:extLst>
              <a:ext uri="{FF2B5EF4-FFF2-40B4-BE49-F238E27FC236}">
                <a16:creationId xmlns:a16="http://schemas.microsoft.com/office/drawing/2014/main" id="{4ECB0576-BE0C-41A2-97E3-12E0E6ED6167}"/>
              </a:ext>
            </a:extLst>
          </p:cNvPr>
          <p:cNvSpPr/>
          <p:nvPr/>
        </p:nvSpPr>
        <p:spPr>
          <a:xfrm>
            <a:off x="8494166" y="396206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0" name="Rectangle 86">
            <a:extLst>
              <a:ext uri="{FF2B5EF4-FFF2-40B4-BE49-F238E27FC236}">
                <a16:creationId xmlns:a16="http://schemas.microsoft.com/office/drawing/2014/main" id="{4A21136C-96EF-49A2-876A-5E8945A3DB0F}"/>
              </a:ext>
            </a:extLst>
          </p:cNvPr>
          <p:cNvSpPr/>
          <p:nvPr/>
        </p:nvSpPr>
        <p:spPr>
          <a:xfrm>
            <a:off x="8059994" y="41815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Rectangle 86">
            <a:extLst>
              <a:ext uri="{FF2B5EF4-FFF2-40B4-BE49-F238E27FC236}">
                <a16:creationId xmlns:a16="http://schemas.microsoft.com/office/drawing/2014/main" id="{A608753D-5FB0-4D30-A000-80A2054B5EAF}"/>
              </a:ext>
            </a:extLst>
          </p:cNvPr>
          <p:cNvSpPr/>
          <p:nvPr/>
        </p:nvSpPr>
        <p:spPr>
          <a:xfrm>
            <a:off x="8274654" y="418157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Rectangle 86">
            <a:extLst>
              <a:ext uri="{FF2B5EF4-FFF2-40B4-BE49-F238E27FC236}">
                <a16:creationId xmlns:a16="http://schemas.microsoft.com/office/drawing/2014/main" id="{B80E6520-2C02-45AB-95F6-3BCC26688924}"/>
              </a:ext>
            </a:extLst>
          </p:cNvPr>
          <p:cNvSpPr/>
          <p:nvPr/>
        </p:nvSpPr>
        <p:spPr>
          <a:xfrm>
            <a:off x="8494166" y="4179976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Rectangle 86">
            <a:extLst>
              <a:ext uri="{FF2B5EF4-FFF2-40B4-BE49-F238E27FC236}">
                <a16:creationId xmlns:a16="http://schemas.microsoft.com/office/drawing/2014/main" id="{20E750C8-B2A6-4924-99FE-5DB1AD5B6171}"/>
              </a:ext>
            </a:extLst>
          </p:cNvPr>
          <p:cNvSpPr/>
          <p:nvPr/>
        </p:nvSpPr>
        <p:spPr>
          <a:xfrm>
            <a:off x="8059994" y="43994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" name="Rectangle 86">
            <a:extLst>
              <a:ext uri="{FF2B5EF4-FFF2-40B4-BE49-F238E27FC236}">
                <a16:creationId xmlns:a16="http://schemas.microsoft.com/office/drawing/2014/main" id="{918286FD-D479-4DFE-8EFC-B5BB8CC7C9D9}"/>
              </a:ext>
            </a:extLst>
          </p:cNvPr>
          <p:cNvSpPr/>
          <p:nvPr/>
        </p:nvSpPr>
        <p:spPr>
          <a:xfrm>
            <a:off x="8274654" y="4399488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Rectangle 86">
            <a:extLst>
              <a:ext uri="{FF2B5EF4-FFF2-40B4-BE49-F238E27FC236}">
                <a16:creationId xmlns:a16="http://schemas.microsoft.com/office/drawing/2014/main" id="{C4AC47E3-C380-4F7F-8B98-E4350F6FEA22}"/>
              </a:ext>
            </a:extLst>
          </p:cNvPr>
          <p:cNvSpPr/>
          <p:nvPr/>
        </p:nvSpPr>
        <p:spPr>
          <a:xfrm>
            <a:off x="8494166" y="4400215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6" name="Rectangle 86">
            <a:extLst>
              <a:ext uri="{FF2B5EF4-FFF2-40B4-BE49-F238E27FC236}">
                <a16:creationId xmlns:a16="http://schemas.microsoft.com/office/drawing/2014/main" id="{A6EF48BE-F40B-4D38-B033-8471373F2063}"/>
              </a:ext>
            </a:extLst>
          </p:cNvPr>
          <p:cNvSpPr/>
          <p:nvPr/>
        </p:nvSpPr>
        <p:spPr>
          <a:xfrm>
            <a:off x="6746645" y="54132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Rectangle 86">
            <a:extLst>
              <a:ext uri="{FF2B5EF4-FFF2-40B4-BE49-F238E27FC236}">
                <a16:creationId xmlns:a16="http://schemas.microsoft.com/office/drawing/2014/main" id="{CA950792-01B7-47F5-9BBF-0AF7EA0E41FC}"/>
              </a:ext>
            </a:extLst>
          </p:cNvPr>
          <p:cNvSpPr/>
          <p:nvPr/>
        </p:nvSpPr>
        <p:spPr>
          <a:xfrm>
            <a:off x="6961305" y="54132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8" name="Rectangle 86">
            <a:extLst>
              <a:ext uri="{FF2B5EF4-FFF2-40B4-BE49-F238E27FC236}">
                <a16:creationId xmlns:a16="http://schemas.microsoft.com/office/drawing/2014/main" id="{366C5E38-DB1B-4E3E-B931-E9141063AD95}"/>
              </a:ext>
            </a:extLst>
          </p:cNvPr>
          <p:cNvSpPr/>
          <p:nvPr/>
        </p:nvSpPr>
        <p:spPr>
          <a:xfrm>
            <a:off x="7180817" y="541324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9" name="Rectangle 86">
            <a:extLst>
              <a:ext uri="{FF2B5EF4-FFF2-40B4-BE49-F238E27FC236}">
                <a16:creationId xmlns:a16="http://schemas.microsoft.com/office/drawing/2014/main" id="{838972D0-E651-4E5F-9176-38F9A6A14ACA}"/>
              </a:ext>
            </a:extLst>
          </p:cNvPr>
          <p:cNvSpPr/>
          <p:nvPr/>
        </p:nvSpPr>
        <p:spPr>
          <a:xfrm>
            <a:off x="6746645" y="563275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0" name="Rectangle 86">
            <a:extLst>
              <a:ext uri="{FF2B5EF4-FFF2-40B4-BE49-F238E27FC236}">
                <a16:creationId xmlns:a16="http://schemas.microsoft.com/office/drawing/2014/main" id="{F0E9E107-688B-4651-95CA-FC6A32E7E379}"/>
              </a:ext>
            </a:extLst>
          </p:cNvPr>
          <p:cNvSpPr/>
          <p:nvPr/>
        </p:nvSpPr>
        <p:spPr>
          <a:xfrm>
            <a:off x="6961305" y="563275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Rectangle 86">
            <a:extLst>
              <a:ext uri="{FF2B5EF4-FFF2-40B4-BE49-F238E27FC236}">
                <a16:creationId xmlns:a16="http://schemas.microsoft.com/office/drawing/2014/main" id="{881BB96A-F777-4B10-B3B6-B1503F655BEA}"/>
              </a:ext>
            </a:extLst>
          </p:cNvPr>
          <p:cNvSpPr/>
          <p:nvPr/>
        </p:nvSpPr>
        <p:spPr>
          <a:xfrm>
            <a:off x="7180817" y="5631150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2" name="Rectangle 86">
            <a:extLst>
              <a:ext uri="{FF2B5EF4-FFF2-40B4-BE49-F238E27FC236}">
                <a16:creationId xmlns:a16="http://schemas.microsoft.com/office/drawing/2014/main" id="{6459B618-E23B-490B-B68D-C8337356FED7}"/>
              </a:ext>
            </a:extLst>
          </p:cNvPr>
          <p:cNvSpPr/>
          <p:nvPr/>
        </p:nvSpPr>
        <p:spPr>
          <a:xfrm>
            <a:off x="6746645" y="585066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3" name="Rectangle 86">
            <a:extLst>
              <a:ext uri="{FF2B5EF4-FFF2-40B4-BE49-F238E27FC236}">
                <a16:creationId xmlns:a16="http://schemas.microsoft.com/office/drawing/2014/main" id="{845299EB-B90E-4F67-83C0-3DA25C8409DA}"/>
              </a:ext>
            </a:extLst>
          </p:cNvPr>
          <p:cNvSpPr/>
          <p:nvPr/>
        </p:nvSpPr>
        <p:spPr>
          <a:xfrm>
            <a:off x="6961305" y="5850662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4" name="Rectangle 86">
            <a:extLst>
              <a:ext uri="{FF2B5EF4-FFF2-40B4-BE49-F238E27FC236}">
                <a16:creationId xmlns:a16="http://schemas.microsoft.com/office/drawing/2014/main" id="{1B630D7E-83A1-4198-80F0-A89F574D93E8}"/>
              </a:ext>
            </a:extLst>
          </p:cNvPr>
          <p:cNvSpPr/>
          <p:nvPr/>
        </p:nvSpPr>
        <p:spPr>
          <a:xfrm>
            <a:off x="7180817" y="5851389"/>
            <a:ext cx="219512" cy="219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BFF97-C4BB-402C-923E-5A40CA10E739}"/>
              </a:ext>
            </a:extLst>
          </p:cNvPr>
          <p:cNvSpPr txBox="1"/>
          <p:nvPr/>
        </p:nvSpPr>
        <p:spPr>
          <a:xfrm>
            <a:off x="5026380" y="3253971"/>
            <a:ext cx="15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wins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7E0882-9CCC-4593-915A-238D0139BDF3}"/>
              </a:ext>
            </a:extLst>
          </p:cNvPr>
          <p:cNvSpPr txBox="1"/>
          <p:nvPr/>
        </p:nvSpPr>
        <p:spPr>
          <a:xfrm>
            <a:off x="2744413" y="4697756"/>
            <a:ext cx="124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player wins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2F3DD09-CB54-44F9-A462-EDCAF1B1285B}"/>
              </a:ext>
            </a:extLst>
          </p:cNvPr>
          <p:cNvSpPr txBox="1"/>
          <p:nvPr/>
        </p:nvSpPr>
        <p:spPr>
          <a:xfrm>
            <a:off x="7761482" y="4686138"/>
            <a:ext cx="124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player wins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7926A30-4FDB-41A5-A2E5-22F9B659A48A}"/>
              </a:ext>
            </a:extLst>
          </p:cNvPr>
          <p:cNvSpPr txBox="1"/>
          <p:nvPr/>
        </p:nvSpPr>
        <p:spPr>
          <a:xfrm>
            <a:off x="3865425" y="6119839"/>
            <a:ext cx="15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wins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39D9F1-B4DD-4438-9F80-492CCED1096A}"/>
              </a:ext>
            </a:extLst>
          </p:cNvPr>
          <p:cNvSpPr txBox="1"/>
          <p:nvPr/>
        </p:nvSpPr>
        <p:spPr>
          <a:xfrm>
            <a:off x="6290848" y="6119839"/>
            <a:ext cx="15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wins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063305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3581067" y="4035095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862937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77298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1116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19696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20260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59956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49848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5965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22465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5051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0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3721668" y="3778629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16359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0635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11602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9417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8638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77841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637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79436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12538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02860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93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4087428" y="3288699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8748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37535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0590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910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57365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50415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39134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2426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6822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58925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hu-HU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45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4321108" y="3176868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3748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Minimax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171FA6-EABE-4283-B548-E7A94BAA6F1D}"/>
              </a:ext>
            </a:extLst>
          </p:cNvPr>
          <p:cNvSpPr/>
          <p:nvPr/>
        </p:nvSpPr>
        <p:spPr>
          <a:xfrm>
            <a:off x="5365513" y="1747132"/>
            <a:ext cx="595745" cy="5957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422CCCE-BA4C-43C3-BC10-3509FFDF5DD7}"/>
              </a:ext>
            </a:extLst>
          </p:cNvPr>
          <p:cNvSpPr/>
          <p:nvPr/>
        </p:nvSpPr>
        <p:spPr>
          <a:xfrm>
            <a:off x="2947895" y="3104876"/>
            <a:ext cx="581891" cy="5818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93ED1-CD85-46A4-A7BD-60F0354C0600}"/>
              </a:ext>
            </a:extLst>
          </p:cNvPr>
          <p:cNvSpPr/>
          <p:nvPr/>
        </p:nvSpPr>
        <p:spPr>
          <a:xfrm>
            <a:off x="7783131" y="3104875"/>
            <a:ext cx="581891" cy="5818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-1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413276-20F7-49F2-9E45-2ECCB7CC91EF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 flipH="1">
            <a:off x="3238841" y="2255632"/>
            <a:ext cx="2213917" cy="84924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D71CF6-D590-45AA-93A6-A94B11CD00C2}"/>
              </a:ext>
            </a:extLst>
          </p:cNvPr>
          <p:cNvCxnSpPr>
            <a:stCxn id="107" idx="4"/>
          </p:cNvCxnSpPr>
          <p:nvPr/>
        </p:nvCxnSpPr>
        <p:spPr>
          <a:xfrm flipH="1">
            <a:off x="5656459" y="2342877"/>
            <a:ext cx="6927" cy="7619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9540B39-62BB-4DE3-916D-E89138EA1209}"/>
              </a:ext>
            </a:extLst>
          </p:cNvPr>
          <p:cNvCxnSpPr>
            <a:stCxn id="107" idx="5"/>
            <a:endCxn id="109" idx="0"/>
          </p:cNvCxnSpPr>
          <p:nvPr/>
        </p:nvCxnSpPr>
        <p:spPr>
          <a:xfrm>
            <a:off x="5874013" y="2255632"/>
            <a:ext cx="2200064" cy="84924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D49AD0F-ADB1-4DC5-AD62-C7CEB650CAA2}"/>
              </a:ext>
            </a:extLst>
          </p:cNvPr>
          <p:cNvSpPr/>
          <p:nvPr/>
        </p:nvSpPr>
        <p:spPr>
          <a:xfrm>
            <a:off x="2269020" y="4365639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F78891-919A-4BBC-94E6-5D8584408D9B}"/>
              </a:ext>
            </a:extLst>
          </p:cNvPr>
          <p:cNvSpPr/>
          <p:nvPr/>
        </p:nvSpPr>
        <p:spPr>
          <a:xfrm>
            <a:off x="3612916" y="4365639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+1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87D58DD-4F82-4216-A024-CF756E3EE9E0}"/>
              </a:ext>
            </a:extLst>
          </p:cNvPr>
          <p:cNvSpPr/>
          <p:nvPr/>
        </p:nvSpPr>
        <p:spPr>
          <a:xfrm>
            <a:off x="7104256" y="4365639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+1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936214-FD0A-437D-83BD-9B5B2F4A9CA3}"/>
              </a:ext>
            </a:extLst>
          </p:cNvPr>
          <p:cNvSpPr/>
          <p:nvPr/>
        </p:nvSpPr>
        <p:spPr>
          <a:xfrm>
            <a:off x="8448150" y="4365638"/>
            <a:ext cx="595745" cy="5957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-1</a:t>
            </a:r>
            <a:endParaRPr lang="hu-HU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920D6A-A52B-4542-9D73-60FDA65C75AF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 flipH="1">
            <a:off x="2566893" y="3686767"/>
            <a:ext cx="671948" cy="67887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DD4D22-2BAA-4668-855E-14A9FBAC8EB4}"/>
              </a:ext>
            </a:extLst>
          </p:cNvPr>
          <p:cNvCxnSpPr>
            <a:stCxn id="108" idx="2"/>
            <a:endCxn id="117" idx="0"/>
          </p:cNvCxnSpPr>
          <p:nvPr/>
        </p:nvCxnSpPr>
        <p:spPr>
          <a:xfrm>
            <a:off x="3238841" y="3686767"/>
            <a:ext cx="671948" cy="67887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CBE19A5-CC87-4B27-9D2B-EB7455D4925B}"/>
              </a:ext>
            </a:extLst>
          </p:cNvPr>
          <p:cNvCxnSpPr>
            <a:stCxn id="109" idx="2"/>
            <a:endCxn id="119" idx="0"/>
          </p:cNvCxnSpPr>
          <p:nvPr/>
        </p:nvCxnSpPr>
        <p:spPr>
          <a:xfrm>
            <a:off x="8074077" y="3686766"/>
            <a:ext cx="671946" cy="67887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EF4C40-77A7-4AA7-BF89-3337E996BE07}"/>
              </a:ext>
            </a:extLst>
          </p:cNvPr>
          <p:cNvCxnSpPr>
            <a:stCxn id="109" idx="2"/>
            <a:endCxn id="118" idx="0"/>
          </p:cNvCxnSpPr>
          <p:nvPr/>
        </p:nvCxnSpPr>
        <p:spPr>
          <a:xfrm flipH="1">
            <a:off x="7402129" y="3686766"/>
            <a:ext cx="671948" cy="67887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884747B-EDB8-496E-8F15-F45E41834CBF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7402129" y="4961384"/>
            <a:ext cx="6916" cy="49876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5AECED5-93FF-4547-829D-6F71C917D9F9}"/>
              </a:ext>
            </a:extLst>
          </p:cNvPr>
          <p:cNvCxnSpPr>
            <a:cxnSpLocks/>
          </p:cNvCxnSpPr>
          <p:nvPr/>
        </p:nvCxnSpPr>
        <p:spPr>
          <a:xfrm>
            <a:off x="3929038" y="4975237"/>
            <a:ext cx="6916" cy="49876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541F0AF-2518-43ED-9D57-F853858E05EF}"/>
              </a:ext>
            </a:extLst>
          </p:cNvPr>
          <p:cNvSpPr/>
          <p:nvPr/>
        </p:nvSpPr>
        <p:spPr>
          <a:xfrm>
            <a:off x="5365513" y="3104875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742F8B8-790A-4257-94D6-BF1CE4549E4B}"/>
              </a:ext>
            </a:extLst>
          </p:cNvPr>
          <p:cNvSpPr/>
          <p:nvPr/>
        </p:nvSpPr>
        <p:spPr>
          <a:xfrm>
            <a:off x="3633433" y="5487851"/>
            <a:ext cx="581891" cy="5818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+1</a:t>
            </a:r>
            <a:endParaRPr lang="hu-HU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0917100-2E38-49B2-95BF-D3458CED0530}"/>
              </a:ext>
            </a:extLst>
          </p:cNvPr>
          <p:cNvSpPr/>
          <p:nvPr/>
        </p:nvSpPr>
        <p:spPr>
          <a:xfrm>
            <a:off x="7115831" y="5487851"/>
            <a:ext cx="581891" cy="5818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+1</a:t>
            </a:r>
            <a:endParaRPr lang="hu-HU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9225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Chess Algorithms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3216932694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Chess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chess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zero-sum two player game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one person's gain is equivalent to another's loss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of perfect information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that all information is know to both players at the beginning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players know about each other’s moves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25463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Chess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6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b="1" dirty="0">
                <a:solidFill>
                  <a:srgbClr val="FFC000"/>
                </a:solidFill>
              </a:rPr>
              <a:t>IBM’S DEEP BLUE MACHINE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36F4D9-9E67-4D07-93B9-1503EE12D1AE}"/>
              </a:ext>
            </a:extLst>
          </p:cNvPr>
          <p:cNvSpPr txBox="1">
            <a:spLocks/>
          </p:cNvSpPr>
          <p:nvPr/>
        </p:nvSpPr>
        <p:spPr>
          <a:xfrm>
            <a:off x="838200" y="2223122"/>
            <a:ext cx="6731643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minimax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evalutae the states one by one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is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 space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enormous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games)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heuristics were invented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get the solution by considering just a few layers of the game tree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PARALLEL APPROACHES WERE INTRODUCED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92B75-A3A0-4AF9-BA94-DAACD2A9D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12" y="4223584"/>
            <a:ext cx="3362791" cy="2234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B9F59E-5333-46BF-B0FC-40CC1BF6D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60" y="2580921"/>
            <a:ext cx="3632522" cy="20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35675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Chess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6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b="1" dirty="0">
                <a:solidFill>
                  <a:srgbClr val="FFC000"/>
                </a:solidFill>
              </a:rPr>
              <a:t>IBM’S DEEP BLUE MACHINE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36F4D9-9E67-4D07-93B9-1503EE12D1AE}"/>
              </a:ext>
            </a:extLst>
          </p:cNvPr>
          <p:cNvSpPr txBox="1">
            <a:spLocks/>
          </p:cNvSpPr>
          <p:nvPr/>
        </p:nvSpPr>
        <p:spPr>
          <a:xfrm>
            <a:off x="838200" y="2223122"/>
            <a:ext cx="6731643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1997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Deep Blue managed to beat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Garry Kasparov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actual world chess champion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the first time a computer beated a human chess player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92B75-A3A0-4AF9-BA94-DAACD2A9D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12" y="4223584"/>
            <a:ext cx="3362791" cy="2234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B9F59E-5333-46BF-B0FC-40CC1BF6D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60" y="2580921"/>
            <a:ext cx="3632522" cy="20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00721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85339C-3A87-42C5-8068-2CCE61F9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86" y="4449581"/>
            <a:ext cx="3632522" cy="2043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Chess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97DF7C-071A-4B1B-ACAA-1EF65EF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6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b="1" dirty="0">
                <a:solidFill>
                  <a:srgbClr val="FFC000"/>
                </a:solidFill>
              </a:rPr>
              <a:t>GOOGLE’S ALPHA ZERO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36F4D9-9E67-4D07-93B9-1503EE12D1AE}"/>
              </a:ext>
            </a:extLst>
          </p:cNvPr>
          <p:cNvSpPr txBox="1">
            <a:spLocks/>
          </p:cNvSpPr>
          <p:nvPr/>
        </p:nvSpPr>
        <p:spPr>
          <a:xfrm>
            <a:off x="838200" y="2223122"/>
            <a:ext cx="6731643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relies heavily on reinforcement learning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neural networks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policy network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selects the optimal next move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network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predicts the winner of the game starting with an actual state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 training procedure it plays with itself to learn how to play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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54F0-3C00-4994-BCC9-3AD24C6CE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76" y="2735907"/>
            <a:ext cx="3785386" cy="21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06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4585268" y="3554967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379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4839268" y="4009917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168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5103428" y="3666798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6357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5479348" y="3974444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47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6111607" y="4492604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87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Graph Algorithms in A.I.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GAMES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computer games rely extremely heavily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algorithms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such as Diablo or Warcraft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ROBOTICS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robots, autonomous vacuum cleaners or war dogs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rely heavily on graph algorithms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A* search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BFS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6507847" y="4228444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374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6812647" y="3742197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478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7168247" y="3176868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946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7794123" y="2537033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895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8302123" y="2942676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626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8566283" y="3317169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601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Brute-Force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310EC-2366-42A3-8F2F-F8423F588A24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8724B-702D-4F7D-A50B-019D9C485B7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BFB5A41-877C-450A-B33C-D590A96A6E2B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955F2-FC60-4003-ABF5-620984C15392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37F7-F647-4366-AE05-49023588131F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338050-A9EC-42BE-9667-EED7EAE88CF0}"/>
              </a:ext>
            </a:extLst>
          </p:cNvPr>
          <p:cNvSpPr txBox="1"/>
          <p:nvPr/>
        </p:nvSpPr>
        <p:spPr>
          <a:xfrm>
            <a:off x="7844203" y="740320"/>
            <a:ext cx="373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divide the search space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into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reasonably small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intervals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EVALUATE THE f(x) FUNCTION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 EVERY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9A788-27CF-4D61-9767-106DE1B1A41F}"/>
              </a:ext>
            </a:extLst>
          </p:cNvPr>
          <p:cNvSpPr/>
          <p:nvPr/>
        </p:nvSpPr>
        <p:spPr>
          <a:xfrm>
            <a:off x="8973364" y="3860800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378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Hill Climbing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2433734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ill climbing 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ma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ybe the simplest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optimization algorithm</a:t>
            </a:r>
            <a:endParaRPr lang="en-GB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local search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algorithm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which continuously moves in the direction of increasing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f(x)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value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 course the aim is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 find the peak of the 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cost-function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- which is the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best solution to the problem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terminates when it reaches a peak value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(maximum)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where no </a:t>
            </a:r>
            <a:r>
              <a:rPr lang="en-GB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neighbor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has a higher value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9792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B6B0C-F4A8-4D8E-87F7-694C2BACBDBD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22144-98DF-4388-A9DA-D3F12C14A84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37928BBD-D3B7-4DC0-AA6E-024EAD1AEFC1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F0E3E-3E5F-4366-B7F4-CD21C5C460EC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E9B-AD18-499D-8541-BD4DF3F167E8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8E43AB-5A1B-43F4-8B7D-EAAD81B64D48}"/>
              </a:ext>
            </a:extLst>
          </p:cNvPr>
          <p:cNvSpPr/>
          <p:nvPr/>
        </p:nvSpPr>
        <p:spPr>
          <a:xfrm>
            <a:off x="3286427" y="4590497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94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Graph Algorithms in A.I.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E5A257-0F22-4B97-91C3-DEB2F16625C5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GAMES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computer games rely extremely heavily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algorithms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such as Diablo or Warcraft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B019C-2FEE-442A-9A1B-50EDE2DFC30E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ROBOTICS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robots, autonomous vacuum cleaners or war dogs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rely heavily on graph algorithms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A* search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BFS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1D4BC7-EF7A-4C81-A814-E4D35244BB4D}"/>
              </a:ext>
            </a:extLst>
          </p:cNvPr>
          <p:cNvSpPr/>
          <p:nvPr/>
        </p:nvSpPr>
        <p:spPr>
          <a:xfrm>
            <a:off x="4153269" y="5167311"/>
            <a:ext cx="7492753" cy="13255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CHESS AND TIC-TAC-TOE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two-player games we can generate a so-called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 tree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that is essentially a graph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B6B0C-F4A8-4D8E-87F7-694C2BACBDBD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22144-98DF-4388-A9DA-D3F12C14A84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37928BBD-D3B7-4DC0-AA6E-024EAD1AEFC1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F0E3E-3E5F-4366-B7F4-CD21C5C460EC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E9B-AD18-499D-8541-BD4DF3F167E8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8E43AB-5A1B-43F4-8B7D-EAAD81B64D48}"/>
              </a:ext>
            </a:extLst>
          </p:cNvPr>
          <p:cNvSpPr/>
          <p:nvPr/>
        </p:nvSpPr>
        <p:spPr>
          <a:xfrm>
            <a:off x="3377867" y="4446434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850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B6B0C-F4A8-4D8E-87F7-694C2BACBDBD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22144-98DF-4388-A9DA-D3F12C14A84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37928BBD-D3B7-4DC0-AA6E-024EAD1AEFC1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F0E3E-3E5F-4366-B7F4-CD21C5C460EC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E9B-AD18-499D-8541-BD4DF3F167E8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8E43AB-5A1B-43F4-8B7D-EAAD81B64D48}"/>
              </a:ext>
            </a:extLst>
          </p:cNvPr>
          <p:cNvSpPr/>
          <p:nvPr/>
        </p:nvSpPr>
        <p:spPr>
          <a:xfrm>
            <a:off x="3530267" y="4130513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3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B6B0C-F4A8-4D8E-87F7-694C2BACBDBD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22144-98DF-4388-A9DA-D3F12C14A84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37928BBD-D3B7-4DC0-AA6E-024EAD1AEFC1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F0E3E-3E5F-4366-B7F4-CD21C5C460EC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E9B-AD18-499D-8541-BD4DF3F167E8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8E43AB-5A1B-43F4-8B7D-EAAD81B64D48}"/>
              </a:ext>
            </a:extLst>
          </p:cNvPr>
          <p:cNvSpPr/>
          <p:nvPr/>
        </p:nvSpPr>
        <p:spPr>
          <a:xfrm>
            <a:off x="3743627" y="3778629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859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B6B0C-F4A8-4D8E-87F7-694C2BACBDBD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22144-98DF-4388-A9DA-D3F12C14A84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37928BBD-D3B7-4DC0-AA6E-024EAD1AEFC1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F0E3E-3E5F-4366-B7F4-CD21C5C460EC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E9B-AD18-499D-8541-BD4DF3F167E8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8E43AB-5A1B-43F4-8B7D-EAAD81B64D48}"/>
              </a:ext>
            </a:extLst>
          </p:cNvPr>
          <p:cNvSpPr/>
          <p:nvPr/>
        </p:nvSpPr>
        <p:spPr>
          <a:xfrm>
            <a:off x="4038267" y="3327329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0652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B6B0C-F4A8-4D8E-87F7-694C2BACBDBD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22144-98DF-4388-A9DA-D3F12C14A84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37928BBD-D3B7-4DC0-AA6E-024EAD1AEFC1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F0E3E-3E5F-4366-B7F4-CD21C5C460EC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E9B-AD18-499D-8541-BD4DF3F167E8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8E43AB-5A1B-43F4-8B7D-EAAD81B64D48}"/>
              </a:ext>
            </a:extLst>
          </p:cNvPr>
          <p:cNvSpPr/>
          <p:nvPr/>
        </p:nvSpPr>
        <p:spPr>
          <a:xfrm>
            <a:off x="4292267" y="3168202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995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B6B0C-F4A8-4D8E-87F7-694C2BACBDBD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22144-98DF-4388-A9DA-D3F12C14A84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37928BBD-D3B7-4DC0-AA6E-024EAD1AEFC1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F0E3E-3E5F-4366-B7F4-CD21C5C460EC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E9B-AD18-499D-8541-BD4DF3F167E8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8E43AB-5A1B-43F4-8B7D-EAAD81B64D48}"/>
              </a:ext>
            </a:extLst>
          </p:cNvPr>
          <p:cNvSpPr/>
          <p:nvPr/>
        </p:nvSpPr>
        <p:spPr>
          <a:xfrm>
            <a:off x="4292267" y="3168202"/>
            <a:ext cx="223662" cy="223662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86F5-A16B-4EB4-9474-E9FC424EB1C5}"/>
              </a:ext>
            </a:extLst>
          </p:cNvPr>
          <p:cNvSpPr txBox="1"/>
          <p:nvPr/>
        </p:nvSpPr>
        <p:spPr>
          <a:xfrm>
            <a:off x="4047006" y="1904829"/>
            <a:ext cx="2469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is 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maximum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hill climbing can not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futher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4080C-6C89-46F7-9F33-DB349E6E9839}"/>
              </a:ext>
            </a:extLst>
          </p:cNvPr>
          <p:cNvSpPr txBox="1"/>
          <p:nvPr/>
        </p:nvSpPr>
        <p:spPr>
          <a:xfrm>
            <a:off x="8162575" y="1582107"/>
            <a:ext cx="2068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usually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unable to find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optimum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921008-289E-4638-AD90-78530167DF18}"/>
              </a:ext>
            </a:extLst>
          </p:cNvPr>
          <p:cNvSpPr/>
          <p:nvPr/>
        </p:nvSpPr>
        <p:spPr>
          <a:xfrm>
            <a:off x="7744722" y="2554365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0546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B6B0C-F4A8-4D8E-87F7-694C2BACBDBD}"/>
              </a:ext>
            </a:extLst>
          </p:cNvPr>
          <p:cNvCxnSpPr/>
          <p:nvPr/>
        </p:nvCxnSpPr>
        <p:spPr>
          <a:xfrm flipV="1">
            <a:off x="2866105" y="276596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22144-98DF-4388-A9DA-D3F12C14A84B}"/>
              </a:ext>
            </a:extLst>
          </p:cNvPr>
          <p:cNvCxnSpPr/>
          <p:nvPr/>
        </p:nvCxnSpPr>
        <p:spPr>
          <a:xfrm>
            <a:off x="2557012" y="5110372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>
            <a:extLst>
              <a:ext uri="{FF2B5EF4-FFF2-40B4-BE49-F238E27FC236}">
                <a16:creationId xmlns:a16="http://schemas.microsoft.com/office/drawing/2014/main" id="{37928BBD-D3B7-4DC0-AA6E-024EAD1AEFC1}"/>
              </a:ext>
            </a:extLst>
          </p:cNvPr>
          <p:cNvSpPr/>
          <p:nvPr/>
        </p:nvSpPr>
        <p:spPr>
          <a:xfrm>
            <a:off x="3249851" y="2666196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F0E3E-3E5F-4366-B7F4-CD21C5C460EC}"/>
              </a:ext>
            </a:extLst>
          </p:cNvPr>
          <p:cNvSpPr txBox="1"/>
          <p:nvPr/>
        </p:nvSpPr>
        <p:spPr>
          <a:xfrm>
            <a:off x="2583897" y="220888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E9B-AD18-499D-8541-BD4DF3F167E8}"/>
              </a:ext>
            </a:extLst>
          </p:cNvPr>
          <p:cNvSpPr txBox="1"/>
          <p:nvPr/>
        </p:nvSpPr>
        <p:spPr>
          <a:xfrm>
            <a:off x="9548805" y="48693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8E43AB-5A1B-43F4-8B7D-EAAD81B64D48}"/>
              </a:ext>
            </a:extLst>
          </p:cNvPr>
          <p:cNvSpPr/>
          <p:nvPr/>
        </p:nvSpPr>
        <p:spPr>
          <a:xfrm>
            <a:off x="4292267" y="3168202"/>
            <a:ext cx="223662" cy="223662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86F5-A16B-4EB4-9474-E9FC424EB1C5}"/>
              </a:ext>
            </a:extLst>
          </p:cNvPr>
          <p:cNvSpPr txBox="1"/>
          <p:nvPr/>
        </p:nvSpPr>
        <p:spPr>
          <a:xfrm>
            <a:off x="4047006" y="1904829"/>
            <a:ext cx="2469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is 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maximum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hill climbing can not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futher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4080C-6C89-46F7-9F33-DB349E6E9839}"/>
              </a:ext>
            </a:extLst>
          </p:cNvPr>
          <p:cNvSpPr txBox="1"/>
          <p:nvPr/>
        </p:nvSpPr>
        <p:spPr>
          <a:xfrm>
            <a:off x="8162575" y="1582107"/>
            <a:ext cx="2068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usually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unable to find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optimum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921008-289E-4638-AD90-78530167DF18}"/>
              </a:ext>
            </a:extLst>
          </p:cNvPr>
          <p:cNvSpPr/>
          <p:nvPr/>
        </p:nvSpPr>
        <p:spPr>
          <a:xfrm>
            <a:off x="7744722" y="2554365"/>
            <a:ext cx="223662" cy="223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8813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ill climbing 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working fine with convex problems – when the cost-function has single maximum (or minimum)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otherwise it has the tendency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stuck at local optimums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simplex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uses hill climbing to solve convex optimization problems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0243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Hill Climbing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3B6B0C-F4A8-4D8E-87F7-694C2BACBDBD}"/>
              </a:ext>
            </a:extLst>
          </p:cNvPr>
          <p:cNvCxnSpPr/>
          <p:nvPr/>
        </p:nvCxnSpPr>
        <p:spPr>
          <a:xfrm flipV="1">
            <a:off x="2378425" y="236972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22144-98DF-4388-A9DA-D3F12C14A84B}"/>
              </a:ext>
            </a:extLst>
          </p:cNvPr>
          <p:cNvCxnSpPr>
            <a:cxnSpLocks/>
          </p:cNvCxnSpPr>
          <p:nvPr/>
        </p:nvCxnSpPr>
        <p:spPr>
          <a:xfrm>
            <a:off x="2069332" y="4714132"/>
            <a:ext cx="295986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2F0E3E-3E5F-4366-B7F4-CD21C5C460EC}"/>
              </a:ext>
            </a:extLst>
          </p:cNvPr>
          <p:cNvSpPr txBox="1"/>
          <p:nvPr/>
        </p:nvSpPr>
        <p:spPr>
          <a:xfrm>
            <a:off x="2096217" y="181264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E9B-AD18-499D-8541-BD4DF3F167E8}"/>
              </a:ext>
            </a:extLst>
          </p:cNvPr>
          <p:cNvSpPr txBox="1"/>
          <p:nvPr/>
        </p:nvSpPr>
        <p:spPr>
          <a:xfrm>
            <a:off x="5029200" y="446904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86F5-A16B-4EB4-9474-E9FC424EB1C5}"/>
              </a:ext>
            </a:extLst>
          </p:cNvPr>
          <p:cNvSpPr txBox="1"/>
          <p:nvPr/>
        </p:nvSpPr>
        <p:spPr>
          <a:xfrm>
            <a:off x="2128684" y="5299395"/>
            <a:ext cx="2841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f(x)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cost-function so hill climbing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works fine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BED895B-13D0-46FF-805E-AB27FC572161}"/>
              </a:ext>
            </a:extLst>
          </p:cNvPr>
          <p:cNvSpPr/>
          <p:nvPr/>
        </p:nvSpPr>
        <p:spPr>
          <a:xfrm>
            <a:off x="2804653" y="2711365"/>
            <a:ext cx="1696720" cy="1757677"/>
          </a:xfrm>
          <a:custGeom>
            <a:avLst/>
            <a:gdLst>
              <a:gd name="connsiteX0" fmla="*/ 0 w 1696720"/>
              <a:gd name="connsiteY0" fmla="*/ 10160 h 1483362"/>
              <a:gd name="connsiteX1" fmla="*/ 751840 w 1696720"/>
              <a:gd name="connsiteY1" fmla="*/ 1483360 h 1483362"/>
              <a:gd name="connsiteX2" fmla="*/ 1696720 w 1696720"/>
              <a:gd name="connsiteY2" fmla="*/ 0 h 148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720" h="1483362">
                <a:moveTo>
                  <a:pt x="0" y="10160"/>
                </a:moveTo>
                <a:cubicBezTo>
                  <a:pt x="234526" y="747606"/>
                  <a:pt x="469053" y="1485053"/>
                  <a:pt x="751840" y="1483360"/>
                </a:cubicBezTo>
                <a:cubicBezTo>
                  <a:pt x="1034627" y="1481667"/>
                  <a:pt x="1365673" y="740833"/>
                  <a:pt x="1696720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BE24C5-B05E-483E-B908-A502DB2E766B}"/>
              </a:ext>
            </a:extLst>
          </p:cNvPr>
          <p:cNvCxnSpPr/>
          <p:nvPr/>
        </p:nvCxnSpPr>
        <p:spPr>
          <a:xfrm flipV="1">
            <a:off x="6973560" y="2369725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911235-E97E-4BBF-B562-10E2F2A80582}"/>
              </a:ext>
            </a:extLst>
          </p:cNvPr>
          <p:cNvCxnSpPr>
            <a:cxnSpLocks/>
          </p:cNvCxnSpPr>
          <p:nvPr/>
        </p:nvCxnSpPr>
        <p:spPr>
          <a:xfrm>
            <a:off x="6664467" y="4714132"/>
            <a:ext cx="295986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11EB54-2716-4B8E-BCB3-8E6C6CEC4657}"/>
              </a:ext>
            </a:extLst>
          </p:cNvPr>
          <p:cNvSpPr txBox="1"/>
          <p:nvPr/>
        </p:nvSpPr>
        <p:spPr>
          <a:xfrm>
            <a:off x="6691352" y="181264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71114-F8FB-41FD-ABF3-5AA289C73AA9}"/>
              </a:ext>
            </a:extLst>
          </p:cNvPr>
          <p:cNvSpPr txBox="1"/>
          <p:nvPr/>
        </p:nvSpPr>
        <p:spPr>
          <a:xfrm>
            <a:off x="9624335" y="446904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D102A-210C-4C47-9FD9-FA41FCE8E560}"/>
              </a:ext>
            </a:extLst>
          </p:cNvPr>
          <p:cNvSpPr txBox="1"/>
          <p:nvPr/>
        </p:nvSpPr>
        <p:spPr>
          <a:xfrm>
            <a:off x="7088582" y="5299395"/>
            <a:ext cx="2841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non-convex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f(x)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cost-function so hill climbing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will not work fine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722395B-2797-4290-97EE-B2B472347EBA}"/>
              </a:ext>
            </a:extLst>
          </p:cNvPr>
          <p:cNvSpPr/>
          <p:nvPr/>
        </p:nvSpPr>
        <p:spPr>
          <a:xfrm>
            <a:off x="7256426" y="2480282"/>
            <a:ext cx="2092919" cy="2048194"/>
          </a:xfrm>
          <a:custGeom>
            <a:avLst/>
            <a:gdLst>
              <a:gd name="connsiteX0" fmla="*/ 0 w 2103120"/>
              <a:gd name="connsiteY0" fmla="*/ 1521498 h 1521498"/>
              <a:gd name="connsiteX1" fmla="*/ 406400 w 2103120"/>
              <a:gd name="connsiteY1" fmla="*/ 515658 h 1521498"/>
              <a:gd name="connsiteX2" fmla="*/ 894080 w 2103120"/>
              <a:gd name="connsiteY2" fmla="*/ 1033818 h 1521498"/>
              <a:gd name="connsiteX3" fmla="*/ 1635760 w 2103120"/>
              <a:gd name="connsiteY3" fmla="*/ 7658 h 1521498"/>
              <a:gd name="connsiteX4" fmla="*/ 2103120 w 2103120"/>
              <a:gd name="connsiteY4" fmla="*/ 647738 h 152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120" h="1521498">
                <a:moveTo>
                  <a:pt x="0" y="1521498"/>
                </a:moveTo>
                <a:cubicBezTo>
                  <a:pt x="128693" y="1059218"/>
                  <a:pt x="257387" y="596938"/>
                  <a:pt x="406400" y="515658"/>
                </a:cubicBezTo>
                <a:cubicBezTo>
                  <a:pt x="555413" y="434378"/>
                  <a:pt x="689187" y="1118485"/>
                  <a:pt x="894080" y="1033818"/>
                </a:cubicBezTo>
                <a:cubicBezTo>
                  <a:pt x="1098973" y="949151"/>
                  <a:pt x="1434254" y="72005"/>
                  <a:pt x="1635760" y="7658"/>
                </a:cubicBezTo>
                <a:cubicBezTo>
                  <a:pt x="1837266" y="-56689"/>
                  <a:pt x="1970193" y="295524"/>
                  <a:pt x="2103120" y="647738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74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Simulated Annealing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302697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3197111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motivation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behind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simulated annealing?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problem with hill climbing algorithm is that it tends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converge to the local optimum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(instead of the global optimum)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74883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motivation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behind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simulated annealing?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problem with hill climbing algorithm is that it tends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converge to the local optimum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(instead of the global optimum)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41976D-A366-4B37-8577-1CC59943371A}"/>
              </a:ext>
            </a:extLst>
          </p:cNvPr>
          <p:cNvCxnSpPr/>
          <p:nvPr/>
        </p:nvCxnSpPr>
        <p:spPr>
          <a:xfrm flipV="1">
            <a:off x="3008345" y="3986083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B4E027-6F13-4EA1-B8C8-EEA30ECAD76E}"/>
              </a:ext>
            </a:extLst>
          </p:cNvPr>
          <p:cNvCxnSpPr/>
          <p:nvPr/>
        </p:nvCxnSpPr>
        <p:spPr>
          <a:xfrm>
            <a:off x="2699252" y="6330490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C7BA3D20-F970-4BC6-809C-0136D7B71106}"/>
              </a:ext>
            </a:extLst>
          </p:cNvPr>
          <p:cNvSpPr/>
          <p:nvPr/>
        </p:nvSpPr>
        <p:spPr>
          <a:xfrm>
            <a:off x="3392091" y="3886314"/>
            <a:ext cx="5947175" cy="231808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04D65-254A-4694-970C-2460D94CD647}"/>
              </a:ext>
            </a:extLst>
          </p:cNvPr>
          <p:cNvSpPr txBox="1"/>
          <p:nvPr/>
        </p:nvSpPr>
        <p:spPr>
          <a:xfrm>
            <a:off x="2726137" y="3429000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AF0DA-F3BE-40C9-971D-02D3C3AC6144}"/>
              </a:ext>
            </a:extLst>
          </p:cNvPr>
          <p:cNvSpPr txBox="1"/>
          <p:nvPr/>
        </p:nvSpPr>
        <p:spPr>
          <a:xfrm>
            <a:off x="9691045" y="60894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BD25F3-7189-4F7A-8CEF-421EE29485AC}"/>
              </a:ext>
            </a:extLst>
          </p:cNvPr>
          <p:cNvSpPr/>
          <p:nvPr/>
        </p:nvSpPr>
        <p:spPr>
          <a:xfrm>
            <a:off x="3951520" y="3894066"/>
            <a:ext cx="1178560" cy="1178560"/>
          </a:xfrm>
          <a:prstGeom prst="ellipse">
            <a:avLst/>
          </a:prstGeom>
          <a:noFill/>
          <a:ln w="762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6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considered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hill climbing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the tendency to stuck at local optimum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can be the solution?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simulated annealing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tries to avoid local optimum and finding the global optimum instead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mimics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annealing process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solve an optimization problem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lots of applications uses simulated annealing – travelling salesman problem or training neural nets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HELPS TO AVOID LOCAL OPTIMUM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8533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Simulated Annealing</a:t>
            </a:r>
          </a:p>
        </p:txBody>
      </p:sp>
      <p:cxnSp>
        <p:nvCxnSpPr>
          <p:cNvPr id="6" name="Egyenes összekötő nyíllal 4">
            <a:extLst>
              <a:ext uri="{FF2B5EF4-FFF2-40B4-BE49-F238E27FC236}">
                <a16:creationId xmlns:a16="http://schemas.microsoft.com/office/drawing/2014/main" id="{540A446E-DF5E-4143-9300-4568ED3F6D65}"/>
              </a:ext>
            </a:extLst>
          </p:cNvPr>
          <p:cNvCxnSpPr>
            <a:cxnSpLocks/>
          </p:cNvCxnSpPr>
          <p:nvPr/>
        </p:nvCxnSpPr>
        <p:spPr>
          <a:xfrm flipV="1">
            <a:off x="1945940" y="2911637"/>
            <a:ext cx="0" cy="212041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7">
            <a:extLst>
              <a:ext uri="{FF2B5EF4-FFF2-40B4-BE49-F238E27FC236}">
                <a16:creationId xmlns:a16="http://schemas.microsoft.com/office/drawing/2014/main" id="{8DD4EA72-8C99-4F55-8F6A-524673DAD764}"/>
              </a:ext>
            </a:extLst>
          </p:cNvPr>
          <p:cNvCxnSpPr>
            <a:cxnSpLocks/>
          </p:cNvCxnSpPr>
          <p:nvPr/>
        </p:nvCxnSpPr>
        <p:spPr>
          <a:xfrm>
            <a:off x="1764758" y="4863729"/>
            <a:ext cx="281486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10">
            <a:extLst>
              <a:ext uri="{FF2B5EF4-FFF2-40B4-BE49-F238E27FC236}">
                <a16:creationId xmlns:a16="http://schemas.microsoft.com/office/drawing/2014/main" id="{ED2FC0FF-FA4B-481A-9F4C-01C9CBD9DBEA}"/>
              </a:ext>
            </a:extLst>
          </p:cNvPr>
          <p:cNvSpPr txBox="1"/>
          <p:nvPr/>
        </p:nvSpPr>
        <p:spPr>
          <a:xfrm>
            <a:off x="2509058" y="5032056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iterations (n)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zövegdoboz 11">
            <a:extLst>
              <a:ext uri="{FF2B5EF4-FFF2-40B4-BE49-F238E27FC236}">
                <a16:creationId xmlns:a16="http://schemas.microsoft.com/office/drawing/2014/main" id="{550C1376-909B-4315-8D1E-5300EB37768F}"/>
              </a:ext>
            </a:extLst>
          </p:cNvPr>
          <p:cNvSpPr txBox="1"/>
          <p:nvPr/>
        </p:nvSpPr>
        <p:spPr>
          <a:xfrm>
            <a:off x="1090802" y="2446883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 (T)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Ív 8">
            <a:extLst>
              <a:ext uri="{FF2B5EF4-FFF2-40B4-BE49-F238E27FC236}">
                <a16:creationId xmlns:a16="http://schemas.microsoft.com/office/drawing/2014/main" id="{3A8D8DFE-053F-4684-B4C3-33CEE5F2CB93}"/>
              </a:ext>
            </a:extLst>
          </p:cNvPr>
          <p:cNvSpPr/>
          <p:nvPr/>
        </p:nvSpPr>
        <p:spPr>
          <a:xfrm flipH="1" flipV="1">
            <a:off x="2259203" y="1689471"/>
            <a:ext cx="3779519" cy="2861942"/>
          </a:xfrm>
          <a:prstGeom prst="arc">
            <a:avLst>
              <a:gd name="adj1" fmla="val 16200000"/>
              <a:gd name="adj2" fmla="val 21382533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7A352-8AFD-42B3-AC25-616849C5CCB1}"/>
              </a:ext>
            </a:extLst>
          </p:cNvPr>
          <p:cNvSpPr txBox="1"/>
          <p:nvPr/>
        </p:nvSpPr>
        <p:spPr>
          <a:xfrm>
            <a:off x="5136729" y="1536075"/>
            <a:ext cx="629197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definitely want to avoid stucking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optimums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how?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SHOULD ACCEPT BAD MOVES AT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BEGINNING OF THE ALGORITHM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LATER ON WE KEEP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DECREASING THE PROBABILITY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 BAD MOVES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we can define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temperature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 parameter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simulated annealing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high then we can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 bad moves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 and if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low then we keep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accepting good moves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exclusively as with hill climbing</a:t>
            </a:r>
          </a:p>
        </p:txBody>
      </p:sp>
    </p:spTree>
    <p:extLst>
      <p:ext uri="{BB962C8B-B14F-4D97-AF65-F5344CB8AC3E}">
        <p14:creationId xmlns:p14="http://schemas.microsoft.com/office/powerpoint/2010/main" val="31823292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temperature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 typically starts off high and is slowly lowered in every iteration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each iteration a new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candidate state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generated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(randomly for example)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its distance from the current point is proportional to the temperature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the new point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better (larger or smaller)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replaces the current point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as the actual best so far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possible to accept and move forward with 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probability of doing so is directly dependent on the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temperature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it may help to find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new search region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(maybe with the global optimum)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0009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19B9C4-9958-417A-9148-052653521741}"/>
              </a:ext>
            </a:extLst>
          </p:cNvPr>
          <p:cNvSpPr/>
          <p:nvPr/>
        </p:nvSpPr>
        <p:spPr>
          <a:xfrm>
            <a:off x="2336800" y="1910079"/>
            <a:ext cx="7884160" cy="10261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Simulated Annealing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8E7376-0021-4480-B2F1-FE4BDF486696}"/>
              </a:ext>
            </a:extLst>
          </p:cNvPr>
          <p:cNvSpPr txBox="1"/>
          <p:nvPr/>
        </p:nvSpPr>
        <p:spPr>
          <a:xfrm>
            <a:off x="3014775" y="2459268"/>
            <a:ext cx="1043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                                                                                    &gt;   random(0,1) 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5152724-9FC2-4A88-B5BA-5E6216E801AE}"/>
                  </a:ext>
                </a:extLst>
              </p:cNvPr>
              <p:cNvSpPr txBox="1"/>
              <p:nvPr/>
            </p:nvSpPr>
            <p:spPr>
              <a:xfrm>
                <a:off x="3328816" y="1992089"/>
                <a:ext cx="3985386" cy="66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𝐚𝐜𝐭𝐮𝐚𝐥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𝐞𝐧𝐞𝐫𝐠𝐲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𝐧𝐞𝐢𝐠𝐡𝐛𝐨𝐮𝐫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𝐞𝐧𝐞𝐫𝐠𝐲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𝐭𝐞𝐦𝐩𝐞𝐫𝐚𝐭𝐮𝐫𝐞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5152724-9FC2-4A88-B5BA-5E6216E80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16" y="1992089"/>
                <a:ext cx="3985386" cy="665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4">
            <a:extLst>
              <a:ext uri="{FF2B5EF4-FFF2-40B4-BE49-F238E27FC236}">
                <a16:creationId xmlns:a16="http://schemas.microsoft.com/office/drawing/2014/main" id="{939B6F5F-561D-4A16-B80A-2FFDB598E022}"/>
              </a:ext>
            </a:extLst>
          </p:cNvPr>
          <p:cNvSpPr txBox="1"/>
          <p:nvPr/>
        </p:nvSpPr>
        <p:spPr>
          <a:xfrm>
            <a:off x="1502370" y="3425787"/>
            <a:ext cx="91872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check use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Metropolis-function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check whether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neighbour state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better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our current solution (so the actual state) or not: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the neighbor state is better then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accept it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 if the neighbour state is not better: we may still accept it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based on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Mertopolis-function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temperature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  </a:t>
            </a: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HIGH TEMPERATURE MEANS WE ACCEPT BAD STATES</a:t>
            </a: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WITH HIGH PROBABILITY AS WELL</a:t>
            </a:r>
          </a:p>
        </p:txBody>
      </p:sp>
    </p:spTree>
    <p:extLst>
      <p:ext uri="{BB962C8B-B14F-4D97-AF65-F5344CB8AC3E}">
        <p14:creationId xmlns:p14="http://schemas.microsoft.com/office/powerpoint/2010/main" val="2077460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Simulated Annealing</a:t>
            </a:r>
          </a:p>
        </p:txBody>
      </p:sp>
      <p:sp>
        <p:nvSpPr>
          <p:cNvPr id="6" name="Szövegdoboz 3">
            <a:extLst>
              <a:ext uri="{FF2B5EF4-FFF2-40B4-BE49-F238E27FC236}">
                <a16:creationId xmlns:a16="http://schemas.microsoft.com/office/drawing/2014/main" id="{C2E72654-8C80-4A0A-BC3A-E2411E020310}"/>
              </a:ext>
            </a:extLst>
          </p:cNvPr>
          <p:cNvSpPr txBox="1"/>
          <p:nvPr/>
        </p:nvSpPr>
        <p:spPr>
          <a:xfrm>
            <a:off x="1533725" y="1690688"/>
            <a:ext cx="91245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set the initial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temperature</a:t>
            </a:r>
            <a:r>
              <a:rPr lang="hu-HU" sz="2400" dirty="0">
                <a:solidFill>
                  <a:srgbClr val="FFC000"/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create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initial solution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2.)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iterate until a stop condition is met – such as  the system has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sufficiently cooled or an approximated solution has been found 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3.)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generate a neighbor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we can make a minor change to the actual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state or we can generate new states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random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b="1" dirty="0">
                <a:solidFill>
                  <a:srgbClr val="FFC000"/>
                </a:solidFill>
              </a:rPr>
              <a:t>4.)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decide whether to move to that neighbor state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with the help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Metropolis-function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5.)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decrease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temperature + looping (repeate from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8739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Simulated Annealing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BFA536-E679-4CB6-85DA-0A1235D3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advantages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simulated annelaing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state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(starting point) does not influence much the final solution – unlike hill climbing algorithm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2658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Genetic Algorithms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21170931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motivation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behind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genetic algorithms?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problem with hill climbing algorithm is that it tends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converge to the local optimum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(instead of the global optimum)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avoid local optimums and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global optimum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8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 was first published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Nils Nilsson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Peter Hart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1968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idely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used in path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 graph traversal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maybe the best approach if the graph can not be pre-processed and there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memory constraint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Dijkstra’s shortest path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 is better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BUT DIJKSTRA’S ALGORITHM CONSIDERS </a:t>
            </a: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EVERY NODE OF THE GRAPH</a:t>
            </a:r>
          </a:p>
          <a:p>
            <a:pPr marL="0" indent="0" algn="ctr">
              <a:buNone/>
            </a:pPr>
            <a:endParaRPr lang="hu-HU" b="1" dirty="0">
              <a:solidFill>
                <a:srgbClr val="FF9999"/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the nodes that are extremely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 away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the target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3775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8980C-5330-4925-B675-B4FEEBC24963}"/>
              </a:ext>
            </a:extLst>
          </p:cNvPr>
          <p:cNvSpPr/>
          <p:nvPr/>
        </p:nvSpPr>
        <p:spPr>
          <a:xfrm>
            <a:off x="2225335" y="2555659"/>
            <a:ext cx="7741329" cy="174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 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Genetic algorithms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inspired by the process of 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natural selection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relying on biologically inspired operators such as 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mutation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, 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crossover</a:t>
            </a:r>
            <a:r>
              <a:rPr lang="en-GB" sz="24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 and 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selection</a:t>
            </a:r>
            <a:r>
              <a:rPr lang="hu-HU" sz="2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en-GB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183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genetic algorithms are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search heuristic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that mimic the process of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natural selection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5F6368"/>
                </a:solidFill>
              </a:rPr>
              <a:t>n</a:t>
            </a:r>
            <a:r>
              <a:rPr lang="en-GB" b="1" i="0" dirty="0" err="1">
                <a:solidFill>
                  <a:srgbClr val="5F6368"/>
                </a:solidFill>
                <a:effectLst/>
              </a:rPr>
              <a:t>atural</a:t>
            </a:r>
            <a:r>
              <a:rPr lang="en-GB" b="1" i="0" dirty="0">
                <a:solidFill>
                  <a:srgbClr val="5F6368"/>
                </a:solidFill>
                <a:effectLst/>
              </a:rPr>
              <a:t> selection</a:t>
            </a:r>
            <a:r>
              <a:rPr lang="en-GB" b="0" i="0" dirty="0">
                <a:solidFill>
                  <a:srgbClr val="4D5156"/>
                </a:solidFill>
                <a:effectLst/>
              </a:rPr>
              <a:t> is the process through which species adapt to their environments</a:t>
            </a:r>
            <a:r>
              <a:rPr lang="hu-HU" b="0" i="0" dirty="0">
                <a:solidFill>
                  <a:srgbClr val="4D5156"/>
                </a:solidFill>
                <a:effectLst/>
              </a:rPr>
              <a:t> – i</a:t>
            </a:r>
            <a:r>
              <a:rPr lang="en-GB" b="0" i="0" dirty="0">
                <a:solidFill>
                  <a:srgbClr val="4D5156"/>
                </a:solidFill>
                <a:effectLst/>
              </a:rPr>
              <a:t>t is the engine that drives evolution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g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enerate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solutions to optimization problems using techniques inspired by natural evolution such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crossover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candidate solution is evolved toward better and better solutions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candidate solution has a set of properties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(genes)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can be mutated and altered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USUALLY THE SOLUTIONS ARE REPRESENTED IN BINARY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30225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evolution starts from a population of randomly generated individuals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 process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population in each iteration called a generation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each generation the fitness of every individual in the population is evaluated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fitness 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fitness is usually the value of the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 in the optimization problem being solved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882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6C37078-0E29-4234-935B-77C9049CB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77" y="1984357"/>
            <a:ext cx="2364031" cy="158039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33DB25D-5B7F-4E34-B03B-8F292AA69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57" y="4353470"/>
            <a:ext cx="2364031" cy="16417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D9CF50-3D80-4946-94FC-37162C73A5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19" y="1690688"/>
            <a:ext cx="2364031" cy="1625472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7744C6-AA4F-4933-9016-6B5723D29073}"/>
              </a:ext>
            </a:extLst>
          </p:cNvPr>
          <p:cNvCxnSpPr>
            <a:cxnSpLocks/>
          </p:cNvCxnSpPr>
          <p:nvPr/>
        </p:nvCxnSpPr>
        <p:spPr>
          <a:xfrm flipV="1">
            <a:off x="7687413" y="3562116"/>
            <a:ext cx="667143" cy="669945"/>
          </a:xfrm>
          <a:prstGeom prst="straightConnector1">
            <a:avLst/>
          </a:prstGeom>
          <a:ln w="1174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03A9BF-8458-4DFE-AC36-95EF5087020B}"/>
              </a:ext>
            </a:extLst>
          </p:cNvPr>
          <p:cNvCxnSpPr>
            <a:cxnSpLocks/>
          </p:cNvCxnSpPr>
          <p:nvPr/>
        </p:nvCxnSpPr>
        <p:spPr>
          <a:xfrm>
            <a:off x="4137471" y="3634823"/>
            <a:ext cx="734233" cy="619362"/>
          </a:xfrm>
          <a:prstGeom prst="straightConnector1">
            <a:avLst/>
          </a:prstGeom>
          <a:ln w="1174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A07DFB3-0608-471D-8E14-186A7508EEC1}"/>
              </a:ext>
            </a:extLst>
          </p:cNvPr>
          <p:cNvSpPr txBox="1"/>
          <p:nvPr/>
        </p:nvSpPr>
        <p:spPr>
          <a:xfrm>
            <a:off x="1287010" y="3897089"/>
            <a:ext cx="27185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state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we want to find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 cycle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lowest sum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 weights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TRAVELLING SALESMAN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B082F2-FC2E-4B47-B65B-1096F2A3C777}"/>
              </a:ext>
            </a:extLst>
          </p:cNvPr>
          <p:cNvSpPr txBox="1"/>
          <p:nvPr/>
        </p:nvSpPr>
        <p:spPr>
          <a:xfrm>
            <a:off x="4530672" y="1651168"/>
            <a:ext cx="34306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fitness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evaluate different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hamiltonian cycles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FITTEST INDIVIDUALS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HAVE LOWER COST FUNCTION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A85009-DED7-4803-94EB-4471C366B4CD}"/>
              </a:ext>
            </a:extLst>
          </p:cNvPr>
          <p:cNvSpPr txBox="1"/>
          <p:nvPr/>
        </p:nvSpPr>
        <p:spPr>
          <a:xfrm>
            <a:off x="8196681" y="3946119"/>
            <a:ext cx="35552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several iterations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crossovers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find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fittest individual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542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Genetic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more fit individuals are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elected from the current population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each individual's genome is modified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ecombined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and possibly randomly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form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generation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new generation of candidate solutions is then used in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iteration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terminates when either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number of generations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been produced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a satisfactory fitness level has been reached for the population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11277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Chromosome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use genetic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first we have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encode any potential solution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 we use a string of integers or more often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binary bit string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at the beginning of the algorithm a large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population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random chromosomes is created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each chromosome represent a different solution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fitness function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tells us how good that chromosome is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3775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Chromosome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5A05C6-FD78-44CD-80F0-846085484754}"/>
              </a:ext>
            </a:extLst>
          </p:cNvPr>
          <p:cNvCxnSpPr/>
          <p:nvPr/>
        </p:nvCxnSpPr>
        <p:spPr>
          <a:xfrm flipV="1">
            <a:off x="1560577" y="2804606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BF447-9486-4473-9588-F8F5CA65F638}"/>
              </a:ext>
            </a:extLst>
          </p:cNvPr>
          <p:cNvCxnSpPr/>
          <p:nvPr/>
        </p:nvCxnSpPr>
        <p:spPr>
          <a:xfrm>
            <a:off x="1251484" y="5149013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8">
            <a:extLst>
              <a:ext uri="{FF2B5EF4-FFF2-40B4-BE49-F238E27FC236}">
                <a16:creationId xmlns:a16="http://schemas.microsoft.com/office/drawing/2014/main" id="{983AA4EA-1DDB-42A8-AB24-178AE770FB2F}"/>
              </a:ext>
            </a:extLst>
          </p:cNvPr>
          <p:cNvSpPr/>
          <p:nvPr/>
        </p:nvSpPr>
        <p:spPr>
          <a:xfrm>
            <a:off x="1903900" y="3133844"/>
            <a:ext cx="5659871" cy="1454006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6">
            <a:extLst>
              <a:ext uri="{FF2B5EF4-FFF2-40B4-BE49-F238E27FC236}">
                <a16:creationId xmlns:a16="http://schemas.microsoft.com/office/drawing/2014/main" id="{A7516D79-33BA-498C-BE61-EE4BA4D4576D}"/>
              </a:ext>
            </a:extLst>
          </p:cNvPr>
          <p:cNvSpPr txBox="1"/>
          <p:nvPr/>
        </p:nvSpPr>
        <p:spPr>
          <a:xfrm>
            <a:off x="8278651" y="4946590"/>
            <a:ext cx="2794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0" name="Szövegdoboz 7">
            <a:extLst>
              <a:ext uri="{FF2B5EF4-FFF2-40B4-BE49-F238E27FC236}">
                <a16:creationId xmlns:a16="http://schemas.microsoft.com/office/drawing/2014/main" id="{DF70A2A7-1A35-4AD7-BC9C-32075291C94C}"/>
              </a:ext>
            </a:extLst>
          </p:cNvPr>
          <p:cNvSpPr txBox="1"/>
          <p:nvPr/>
        </p:nvSpPr>
        <p:spPr>
          <a:xfrm>
            <a:off x="1286996" y="2339358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11" name="Egyenes összekötő 8">
            <a:extLst>
              <a:ext uri="{FF2B5EF4-FFF2-40B4-BE49-F238E27FC236}">
                <a16:creationId xmlns:a16="http://schemas.microsoft.com/office/drawing/2014/main" id="{69084FF2-271B-4918-A03B-52B62E09DC04}"/>
              </a:ext>
            </a:extLst>
          </p:cNvPr>
          <p:cNvCxnSpPr/>
          <p:nvPr/>
        </p:nvCxnSpPr>
        <p:spPr>
          <a:xfrm>
            <a:off x="2506541" y="5049875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9">
            <a:extLst>
              <a:ext uri="{FF2B5EF4-FFF2-40B4-BE49-F238E27FC236}">
                <a16:creationId xmlns:a16="http://schemas.microsoft.com/office/drawing/2014/main" id="{40C40749-CAF9-4E02-87BB-C905C0187CAD}"/>
              </a:ext>
            </a:extLst>
          </p:cNvPr>
          <p:cNvCxnSpPr/>
          <p:nvPr/>
        </p:nvCxnSpPr>
        <p:spPr>
          <a:xfrm>
            <a:off x="3301491" y="5046040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0">
            <a:extLst>
              <a:ext uri="{FF2B5EF4-FFF2-40B4-BE49-F238E27FC236}">
                <a16:creationId xmlns:a16="http://schemas.microsoft.com/office/drawing/2014/main" id="{379199E9-0FC7-4C1D-8544-A436A64DF717}"/>
              </a:ext>
            </a:extLst>
          </p:cNvPr>
          <p:cNvCxnSpPr/>
          <p:nvPr/>
        </p:nvCxnSpPr>
        <p:spPr>
          <a:xfrm>
            <a:off x="3976996" y="5053710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1">
            <a:extLst>
              <a:ext uri="{FF2B5EF4-FFF2-40B4-BE49-F238E27FC236}">
                <a16:creationId xmlns:a16="http://schemas.microsoft.com/office/drawing/2014/main" id="{8D9DF513-6E34-4200-A79E-25AC1DB07570}"/>
              </a:ext>
            </a:extLst>
          </p:cNvPr>
          <p:cNvCxnSpPr/>
          <p:nvPr/>
        </p:nvCxnSpPr>
        <p:spPr>
          <a:xfrm>
            <a:off x="4730756" y="5049875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2">
            <a:extLst>
              <a:ext uri="{FF2B5EF4-FFF2-40B4-BE49-F238E27FC236}">
                <a16:creationId xmlns:a16="http://schemas.microsoft.com/office/drawing/2014/main" id="{86D9207E-EF86-423A-8C03-A5C79FEB8D91}"/>
              </a:ext>
            </a:extLst>
          </p:cNvPr>
          <p:cNvCxnSpPr/>
          <p:nvPr/>
        </p:nvCxnSpPr>
        <p:spPr>
          <a:xfrm>
            <a:off x="5418616" y="5037802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3">
            <a:extLst>
              <a:ext uri="{FF2B5EF4-FFF2-40B4-BE49-F238E27FC236}">
                <a16:creationId xmlns:a16="http://schemas.microsoft.com/office/drawing/2014/main" id="{EB82F921-08BA-4422-80A2-545D3B7DC7F0}"/>
              </a:ext>
            </a:extLst>
          </p:cNvPr>
          <p:cNvCxnSpPr/>
          <p:nvPr/>
        </p:nvCxnSpPr>
        <p:spPr>
          <a:xfrm>
            <a:off x="6213566" y="5033967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4">
            <a:extLst>
              <a:ext uri="{FF2B5EF4-FFF2-40B4-BE49-F238E27FC236}">
                <a16:creationId xmlns:a16="http://schemas.microsoft.com/office/drawing/2014/main" id="{059D6BBC-E386-4A8D-A628-97D5B13E989F}"/>
              </a:ext>
            </a:extLst>
          </p:cNvPr>
          <p:cNvCxnSpPr/>
          <p:nvPr/>
        </p:nvCxnSpPr>
        <p:spPr>
          <a:xfrm>
            <a:off x="6889071" y="5041637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6">
            <a:extLst>
              <a:ext uri="{FF2B5EF4-FFF2-40B4-BE49-F238E27FC236}">
                <a16:creationId xmlns:a16="http://schemas.microsoft.com/office/drawing/2014/main" id="{74312A04-4C72-4BDD-A8F9-D091C3E31D0C}"/>
              </a:ext>
            </a:extLst>
          </p:cNvPr>
          <p:cNvSpPr txBox="1"/>
          <p:nvPr/>
        </p:nvSpPr>
        <p:spPr>
          <a:xfrm>
            <a:off x="2247713" y="5383508"/>
            <a:ext cx="50593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1.2            3         4.9           6         7.8           9        12.1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EBB3F-CBB3-411B-A9B8-2E257C7356DD}"/>
              </a:ext>
            </a:extLst>
          </p:cNvPr>
          <p:cNvSpPr txBox="1"/>
          <p:nvPr/>
        </p:nvSpPr>
        <p:spPr>
          <a:xfrm>
            <a:off x="7791124" y="1236243"/>
            <a:ext cx="36611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not a good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representation of the states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 can be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mutated easily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WE SHOULD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 BINARY STRINGS !!!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values can be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mutated easiy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(double can not)</a:t>
            </a:r>
          </a:p>
        </p:txBody>
      </p:sp>
    </p:spTree>
    <p:extLst>
      <p:ext uri="{BB962C8B-B14F-4D97-AF65-F5344CB8AC3E}">
        <p14:creationId xmlns:p14="http://schemas.microsoft.com/office/powerpoint/2010/main" val="7675127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Chromosome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5A05C6-FD78-44CD-80F0-846085484754}"/>
              </a:ext>
            </a:extLst>
          </p:cNvPr>
          <p:cNvCxnSpPr/>
          <p:nvPr/>
        </p:nvCxnSpPr>
        <p:spPr>
          <a:xfrm flipV="1">
            <a:off x="1560577" y="2804606"/>
            <a:ext cx="0" cy="26406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BF447-9486-4473-9588-F8F5CA65F638}"/>
              </a:ext>
            </a:extLst>
          </p:cNvPr>
          <p:cNvCxnSpPr/>
          <p:nvPr/>
        </p:nvCxnSpPr>
        <p:spPr>
          <a:xfrm>
            <a:off x="1251484" y="5149013"/>
            <a:ext cx="69417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8">
            <a:extLst>
              <a:ext uri="{FF2B5EF4-FFF2-40B4-BE49-F238E27FC236}">
                <a16:creationId xmlns:a16="http://schemas.microsoft.com/office/drawing/2014/main" id="{983AA4EA-1DDB-42A8-AB24-178AE770FB2F}"/>
              </a:ext>
            </a:extLst>
          </p:cNvPr>
          <p:cNvSpPr/>
          <p:nvPr/>
        </p:nvSpPr>
        <p:spPr>
          <a:xfrm>
            <a:off x="1903900" y="3133844"/>
            <a:ext cx="5659871" cy="1454006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6">
            <a:extLst>
              <a:ext uri="{FF2B5EF4-FFF2-40B4-BE49-F238E27FC236}">
                <a16:creationId xmlns:a16="http://schemas.microsoft.com/office/drawing/2014/main" id="{A7516D79-33BA-498C-BE61-EE4BA4D4576D}"/>
              </a:ext>
            </a:extLst>
          </p:cNvPr>
          <p:cNvSpPr txBox="1"/>
          <p:nvPr/>
        </p:nvSpPr>
        <p:spPr>
          <a:xfrm>
            <a:off x="8278651" y="4946590"/>
            <a:ext cx="2794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0" name="Szövegdoboz 7">
            <a:extLst>
              <a:ext uri="{FF2B5EF4-FFF2-40B4-BE49-F238E27FC236}">
                <a16:creationId xmlns:a16="http://schemas.microsoft.com/office/drawing/2014/main" id="{DF70A2A7-1A35-4AD7-BC9C-32075291C94C}"/>
              </a:ext>
            </a:extLst>
          </p:cNvPr>
          <p:cNvSpPr txBox="1"/>
          <p:nvPr/>
        </p:nvSpPr>
        <p:spPr>
          <a:xfrm>
            <a:off x="1286996" y="2339358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11" name="Egyenes összekötő 8">
            <a:extLst>
              <a:ext uri="{FF2B5EF4-FFF2-40B4-BE49-F238E27FC236}">
                <a16:creationId xmlns:a16="http://schemas.microsoft.com/office/drawing/2014/main" id="{69084FF2-271B-4918-A03B-52B62E09DC04}"/>
              </a:ext>
            </a:extLst>
          </p:cNvPr>
          <p:cNvCxnSpPr/>
          <p:nvPr/>
        </p:nvCxnSpPr>
        <p:spPr>
          <a:xfrm>
            <a:off x="2506541" y="5049875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9">
            <a:extLst>
              <a:ext uri="{FF2B5EF4-FFF2-40B4-BE49-F238E27FC236}">
                <a16:creationId xmlns:a16="http://schemas.microsoft.com/office/drawing/2014/main" id="{40C40749-CAF9-4E02-87BB-C905C0187CAD}"/>
              </a:ext>
            </a:extLst>
          </p:cNvPr>
          <p:cNvCxnSpPr/>
          <p:nvPr/>
        </p:nvCxnSpPr>
        <p:spPr>
          <a:xfrm>
            <a:off x="3301491" y="5046040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0">
            <a:extLst>
              <a:ext uri="{FF2B5EF4-FFF2-40B4-BE49-F238E27FC236}">
                <a16:creationId xmlns:a16="http://schemas.microsoft.com/office/drawing/2014/main" id="{379199E9-0FC7-4C1D-8544-A436A64DF717}"/>
              </a:ext>
            </a:extLst>
          </p:cNvPr>
          <p:cNvCxnSpPr/>
          <p:nvPr/>
        </p:nvCxnSpPr>
        <p:spPr>
          <a:xfrm>
            <a:off x="3976996" y="5053710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1">
            <a:extLst>
              <a:ext uri="{FF2B5EF4-FFF2-40B4-BE49-F238E27FC236}">
                <a16:creationId xmlns:a16="http://schemas.microsoft.com/office/drawing/2014/main" id="{8D9DF513-6E34-4200-A79E-25AC1DB07570}"/>
              </a:ext>
            </a:extLst>
          </p:cNvPr>
          <p:cNvCxnSpPr/>
          <p:nvPr/>
        </p:nvCxnSpPr>
        <p:spPr>
          <a:xfrm>
            <a:off x="4730756" y="5049875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2">
            <a:extLst>
              <a:ext uri="{FF2B5EF4-FFF2-40B4-BE49-F238E27FC236}">
                <a16:creationId xmlns:a16="http://schemas.microsoft.com/office/drawing/2014/main" id="{86D9207E-EF86-423A-8C03-A5C79FEB8D91}"/>
              </a:ext>
            </a:extLst>
          </p:cNvPr>
          <p:cNvCxnSpPr/>
          <p:nvPr/>
        </p:nvCxnSpPr>
        <p:spPr>
          <a:xfrm>
            <a:off x="5418616" y="5037802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3">
            <a:extLst>
              <a:ext uri="{FF2B5EF4-FFF2-40B4-BE49-F238E27FC236}">
                <a16:creationId xmlns:a16="http://schemas.microsoft.com/office/drawing/2014/main" id="{EB82F921-08BA-4422-80A2-545D3B7DC7F0}"/>
              </a:ext>
            </a:extLst>
          </p:cNvPr>
          <p:cNvCxnSpPr/>
          <p:nvPr/>
        </p:nvCxnSpPr>
        <p:spPr>
          <a:xfrm>
            <a:off x="6213566" y="5033967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4">
            <a:extLst>
              <a:ext uri="{FF2B5EF4-FFF2-40B4-BE49-F238E27FC236}">
                <a16:creationId xmlns:a16="http://schemas.microsoft.com/office/drawing/2014/main" id="{059D6BBC-E386-4A8D-A628-97D5B13E989F}"/>
              </a:ext>
            </a:extLst>
          </p:cNvPr>
          <p:cNvCxnSpPr/>
          <p:nvPr/>
        </p:nvCxnSpPr>
        <p:spPr>
          <a:xfrm>
            <a:off x="6889071" y="5041637"/>
            <a:ext cx="0" cy="2224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6">
            <a:extLst>
              <a:ext uri="{FF2B5EF4-FFF2-40B4-BE49-F238E27FC236}">
                <a16:creationId xmlns:a16="http://schemas.microsoft.com/office/drawing/2014/main" id="{74312A04-4C72-4BDD-A8F9-D091C3E31D0C}"/>
              </a:ext>
            </a:extLst>
          </p:cNvPr>
          <p:cNvSpPr txBox="1"/>
          <p:nvPr/>
        </p:nvSpPr>
        <p:spPr>
          <a:xfrm>
            <a:off x="2210379" y="5371897"/>
            <a:ext cx="52068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0001      0101    0110      1010    1110      1100     0100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EBB3F-CBB3-411B-A9B8-2E257C7356DD}"/>
              </a:ext>
            </a:extLst>
          </p:cNvPr>
          <p:cNvSpPr txBox="1"/>
          <p:nvPr/>
        </p:nvSpPr>
        <p:spPr>
          <a:xfrm>
            <a:off x="7791124" y="1236243"/>
            <a:ext cx="36611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not a good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representation of the states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 can be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mutated easily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WE SHOULD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 BINARY STRINGS !!!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values can be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mutated easiy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(double can not)</a:t>
            </a:r>
          </a:p>
        </p:txBody>
      </p:sp>
    </p:spTree>
    <p:extLst>
      <p:ext uri="{BB962C8B-B14F-4D97-AF65-F5344CB8AC3E}">
        <p14:creationId xmlns:p14="http://schemas.microsoft.com/office/powerpoint/2010/main" val="418396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775DD-96CA-4856-858D-6B3B7321785D}"/>
              </a:ext>
            </a:extLst>
          </p:cNvPr>
          <p:cNvSpPr/>
          <p:nvPr/>
        </p:nvSpPr>
        <p:spPr>
          <a:xfrm>
            <a:off x="3686536" y="1886674"/>
            <a:ext cx="4818927" cy="4352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Chromosome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FDA4F-E4F7-4467-97EE-6172225F199C}"/>
              </a:ext>
            </a:extLst>
          </p:cNvPr>
          <p:cNvSpPr/>
          <p:nvPr/>
        </p:nvSpPr>
        <p:spPr>
          <a:xfrm>
            <a:off x="4068500" y="2392381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100011011010111011000001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2508-9ED2-44B1-A505-3D49067D565B}"/>
              </a:ext>
            </a:extLst>
          </p:cNvPr>
          <p:cNvSpPr/>
          <p:nvPr/>
        </p:nvSpPr>
        <p:spPr>
          <a:xfrm>
            <a:off x="4068500" y="3285573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100010011110100011011001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4FB0FF-175A-4BCA-B5AD-31BC9A1E4D91}"/>
              </a:ext>
            </a:extLst>
          </p:cNvPr>
          <p:cNvSpPr/>
          <p:nvPr/>
        </p:nvSpPr>
        <p:spPr>
          <a:xfrm>
            <a:off x="4068500" y="4178765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001000000111111111000000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E96B3B-4090-4BC0-8C9A-BCC66DD76434}"/>
              </a:ext>
            </a:extLst>
          </p:cNvPr>
          <p:cNvSpPr/>
          <p:nvPr/>
        </p:nvSpPr>
        <p:spPr>
          <a:xfrm>
            <a:off x="4068500" y="5071957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111000100111000111010101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19470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775DD-96CA-4856-858D-6B3B7321785D}"/>
              </a:ext>
            </a:extLst>
          </p:cNvPr>
          <p:cNvSpPr/>
          <p:nvPr/>
        </p:nvSpPr>
        <p:spPr>
          <a:xfrm>
            <a:off x="3686536" y="1886674"/>
            <a:ext cx="4818927" cy="4352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Chromosome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FDA4F-E4F7-4467-97EE-6172225F199C}"/>
              </a:ext>
            </a:extLst>
          </p:cNvPr>
          <p:cNvSpPr/>
          <p:nvPr/>
        </p:nvSpPr>
        <p:spPr>
          <a:xfrm>
            <a:off x="4068500" y="2392381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100011011010111011000001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2508-9ED2-44B1-A505-3D49067D565B}"/>
              </a:ext>
            </a:extLst>
          </p:cNvPr>
          <p:cNvSpPr/>
          <p:nvPr/>
        </p:nvSpPr>
        <p:spPr>
          <a:xfrm>
            <a:off x="4068500" y="3285573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100010011110100011011001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4FB0FF-175A-4BCA-B5AD-31BC9A1E4D91}"/>
              </a:ext>
            </a:extLst>
          </p:cNvPr>
          <p:cNvSpPr/>
          <p:nvPr/>
        </p:nvSpPr>
        <p:spPr>
          <a:xfrm>
            <a:off x="4068500" y="4178765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001000000111111111000000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E96B3B-4090-4BC0-8C9A-BCC66DD76434}"/>
              </a:ext>
            </a:extLst>
          </p:cNvPr>
          <p:cNvSpPr/>
          <p:nvPr/>
        </p:nvSpPr>
        <p:spPr>
          <a:xfrm>
            <a:off x="4068500" y="5071957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111000100111000111010101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7F873D-0230-4FF8-B253-1C18CA95A06E}"/>
              </a:ext>
            </a:extLst>
          </p:cNvPr>
          <p:cNvSpPr/>
          <p:nvPr/>
        </p:nvSpPr>
        <p:spPr>
          <a:xfrm>
            <a:off x="3626430" y="1613842"/>
            <a:ext cx="4879033" cy="4879033"/>
          </a:xfrm>
          <a:prstGeom prst="ellipse">
            <a:avLst/>
          </a:prstGeom>
          <a:noFill/>
          <a:ln w="136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15433-14C6-4F29-A894-5FF994FD82ED}"/>
              </a:ext>
            </a:extLst>
          </p:cNvPr>
          <p:cNvSpPr txBox="1"/>
          <p:nvPr/>
        </p:nvSpPr>
        <p:spPr>
          <a:xfrm>
            <a:off x="351619" y="2939207"/>
            <a:ext cx="30491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represent every single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 with a so-called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chromosome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CHROMOSOMES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 A POPULATION</a:t>
            </a:r>
          </a:p>
        </p:txBody>
      </p:sp>
    </p:spTree>
    <p:extLst>
      <p:ext uri="{BB962C8B-B14F-4D97-AF65-F5344CB8AC3E}">
        <p14:creationId xmlns:p14="http://schemas.microsoft.com/office/powerpoint/2010/main" val="13175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motivation behind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A*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search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guide the general direction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search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hence we can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eliminate unnecessary checks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states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A*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search uses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heuristic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6673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775DD-96CA-4856-858D-6B3B7321785D}"/>
              </a:ext>
            </a:extLst>
          </p:cNvPr>
          <p:cNvSpPr/>
          <p:nvPr/>
        </p:nvSpPr>
        <p:spPr>
          <a:xfrm>
            <a:off x="3686536" y="1886674"/>
            <a:ext cx="4818927" cy="4352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Chromosome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FDA4F-E4F7-4467-97EE-6172225F199C}"/>
              </a:ext>
            </a:extLst>
          </p:cNvPr>
          <p:cNvSpPr/>
          <p:nvPr/>
        </p:nvSpPr>
        <p:spPr>
          <a:xfrm>
            <a:off x="4068500" y="2392381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100011011010111011000001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2508-9ED2-44B1-A505-3D49067D565B}"/>
              </a:ext>
            </a:extLst>
          </p:cNvPr>
          <p:cNvSpPr/>
          <p:nvPr/>
        </p:nvSpPr>
        <p:spPr>
          <a:xfrm>
            <a:off x="4068500" y="3285573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100010011110100011011001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4FB0FF-175A-4BCA-B5AD-31BC9A1E4D91}"/>
              </a:ext>
            </a:extLst>
          </p:cNvPr>
          <p:cNvSpPr/>
          <p:nvPr/>
        </p:nvSpPr>
        <p:spPr>
          <a:xfrm>
            <a:off x="4068500" y="4178765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001000000111111111000000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E96B3B-4090-4BC0-8C9A-BCC66DD76434}"/>
              </a:ext>
            </a:extLst>
          </p:cNvPr>
          <p:cNvSpPr/>
          <p:nvPr/>
        </p:nvSpPr>
        <p:spPr>
          <a:xfrm>
            <a:off x="4068500" y="5071957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111000100111000111010101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7F873D-0230-4FF8-B253-1C18CA95A06E}"/>
              </a:ext>
            </a:extLst>
          </p:cNvPr>
          <p:cNvSpPr/>
          <p:nvPr/>
        </p:nvSpPr>
        <p:spPr>
          <a:xfrm>
            <a:off x="3686536" y="3973805"/>
            <a:ext cx="4879033" cy="1033049"/>
          </a:xfrm>
          <a:prstGeom prst="ellipse">
            <a:avLst/>
          </a:prstGeom>
          <a:noFill/>
          <a:ln w="136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15433-14C6-4F29-A894-5FF994FD82ED}"/>
              </a:ext>
            </a:extLst>
          </p:cNvPr>
          <p:cNvSpPr txBox="1"/>
          <p:nvPr/>
        </p:nvSpPr>
        <p:spPr>
          <a:xfrm>
            <a:off x="8717209" y="2323653"/>
            <a:ext cx="31348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popuation made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 of multiple individuals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represent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chromosomes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GENETIC ALGORITHMS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 THE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FITTEST CHROMOSOME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 THE SOLUTION</a:t>
            </a:r>
          </a:p>
        </p:txBody>
      </p:sp>
    </p:spTree>
    <p:extLst>
      <p:ext uri="{BB962C8B-B14F-4D97-AF65-F5344CB8AC3E}">
        <p14:creationId xmlns:p14="http://schemas.microsoft.com/office/powerpoint/2010/main" val="37359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775DD-96CA-4856-858D-6B3B7321785D}"/>
              </a:ext>
            </a:extLst>
          </p:cNvPr>
          <p:cNvSpPr/>
          <p:nvPr/>
        </p:nvSpPr>
        <p:spPr>
          <a:xfrm>
            <a:off x="3686536" y="1886674"/>
            <a:ext cx="4818927" cy="4352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Chromosome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FDA4F-E4F7-4467-97EE-6172225F199C}"/>
              </a:ext>
            </a:extLst>
          </p:cNvPr>
          <p:cNvSpPr/>
          <p:nvPr/>
        </p:nvSpPr>
        <p:spPr>
          <a:xfrm>
            <a:off x="4068500" y="2392381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100011011010111011000001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2508-9ED2-44B1-A505-3D49067D565B}"/>
              </a:ext>
            </a:extLst>
          </p:cNvPr>
          <p:cNvSpPr/>
          <p:nvPr/>
        </p:nvSpPr>
        <p:spPr>
          <a:xfrm>
            <a:off x="4068500" y="3285573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100010011110100011011001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4FB0FF-175A-4BCA-B5AD-31BC9A1E4D91}"/>
              </a:ext>
            </a:extLst>
          </p:cNvPr>
          <p:cNvSpPr/>
          <p:nvPr/>
        </p:nvSpPr>
        <p:spPr>
          <a:xfrm>
            <a:off x="4068500" y="4178765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001000000111111111000000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E96B3B-4090-4BC0-8C9A-BCC66DD76434}"/>
              </a:ext>
            </a:extLst>
          </p:cNvPr>
          <p:cNvSpPr/>
          <p:nvPr/>
        </p:nvSpPr>
        <p:spPr>
          <a:xfrm>
            <a:off x="4068500" y="5071957"/>
            <a:ext cx="4054998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111000100111000111010101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7F873D-0230-4FF8-B253-1C18CA95A06E}"/>
              </a:ext>
            </a:extLst>
          </p:cNvPr>
          <p:cNvSpPr/>
          <p:nvPr/>
        </p:nvSpPr>
        <p:spPr>
          <a:xfrm>
            <a:off x="6855637" y="4276504"/>
            <a:ext cx="459563" cy="42765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15433-14C6-4F29-A894-5FF994FD82ED}"/>
              </a:ext>
            </a:extLst>
          </p:cNvPr>
          <p:cNvSpPr txBox="1"/>
          <p:nvPr/>
        </p:nvSpPr>
        <p:spPr>
          <a:xfrm>
            <a:off x="231402" y="2323653"/>
            <a:ext cx="32286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chromosome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made up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genes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gene can have the value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(binary values)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MUTATION AND CROSSOVER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WILL CHANGE THE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GENES IN THE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CHROMOSOMES</a:t>
            </a:r>
          </a:p>
        </p:txBody>
      </p:sp>
    </p:spTree>
    <p:extLst>
      <p:ext uri="{BB962C8B-B14F-4D97-AF65-F5344CB8AC3E}">
        <p14:creationId xmlns:p14="http://schemas.microsoft.com/office/powerpoint/2010/main" val="14506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crossover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(or recombination) is a genetic operator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combines the genetic information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(chromosome bits) of two parent (chromosomes) to generate a new offspring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individuals are usually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mutatated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before being added to the populatiom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4991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39000" y="1690688"/>
            <a:ext cx="32286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two chromosomes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we can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crossover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mix the genes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generate an index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 length]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swap the bits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accordingly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MUTATION AND CROSSOVER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WILL CHANGE THE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GENES IN THE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CHROMOSOMES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752576" y="446867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57EEB5-D6E4-4D0C-8B8B-66F6B0D75939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A54E18-105A-4E8B-9646-6F1164C7776C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DBE659-B685-47DF-9863-09AA1316C596}"/>
              </a:ext>
            </a:extLst>
          </p:cNvPr>
          <p:cNvSpPr/>
          <p:nvPr/>
        </p:nvSpPr>
        <p:spPr>
          <a:xfrm>
            <a:off x="2559295" y="3953113"/>
            <a:ext cx="3362111" cy="623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E3CFE7-063A-40D8-9BBC-F9DF9EFB5328}"/>
              </a:ext>
            </a:extLst>
          </p:cNvPr>
          <p:cNvSpPr/>
          <p:nvPr/>
        </p:nvSpPr>
        <p:spPr>
          <a:xfrm>
            <a:off x="2559295" y="4780092"/>
            <a:ext cx="3362111" cy="623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80099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39000" y="1690688"/>
            <a:ext cx="32286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two chromosomes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we can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crossover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mix the genes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generate an index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 length]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swap the bits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accordingly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MUTATION AND CROSSOVER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WILL CHANGE THE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GENES IN THE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CHROMOSOMES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BC1EC3-EA1D-41B7-AB59-32029A3C737E}"/>
              </a:ext>
            </a:extLst>
          </p:cNvPr>
          <p:cNvSpPr/>
          <p:nvPr/>
        </p:nvSpPr>
        <p:spPr>
          <a:xfrm>
            <a:off x="2559295" y="3953113"/>
            <a:ext cx="3362111" cy="623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CD75C4-D353-47DC-8DBB-04DE3E783CA0}"/>
              </a:ext>
            </a:extLst>
          </p:cNvPr>
          <p:cNvSpPr/>
          <p:nvPr/>
        </p:nvSpPr>
        <p:spPr>
          <a:xfrm>
            <a:off x="2559295" y="4780092"/>
            <a:ext cx="3362111" cy="623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752576" y="446867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3DE966-E2DD-4E97-AAE5-8A550FA98F28}"/>
              </a:ext>
            </a:extLst>
          </p:cNvPr>
          <p:cNvCxnSpPr/>
          <p:nvPr/>
        </p:nvCxnSpPr>
        <p:spPr>
          <a:xfrm>
            <a:off x="4465468" y="1921862"/>
            <a:ext cx="0" cy="193533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702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39000" y="1690688"/>
            <a:ext cx="32286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two chromosomes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we can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crossover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mix the genes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generate an index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 length]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swap the bits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accordingly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MUTATION AND CROSSOVER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WILL CHANGE THE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GENES IN THE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CHROMOSOMES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BC1EC3-EA1D-41B7-AB59-32029A3C737E}"/>
              </a:ext>
            </a:extLst>
          </p:cNvPr>
          <p:cNvSpPr/>
          <p:nvPr/>
        </p:nvSpPr>
        <p:spPr>
          <a:xfrm>
            <a:off x="2559296" y="3953113"/>
            <a:ext cx="1906172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r">
              <a:buNone/>
            </a:pP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  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752576" y="446867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3DE966-E2DD-4E97-AAE5-8A550FA98F28}"/>
              </a:ext>
            </a:extLst>
          </p:cNvPr>
          <p:cNvCxnSpPr/>
          <p:nvPr/>
        </p:nvCxnSpPr>
        <p:spPr>
          <a:xfrm>
            <a:off x="4465468" y="1921862"/>
            <a:ext cx="0" cy="193533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DE5F16-15C9-4E65-ACA5-1471CFC18FC8}"/>
              </a:ext>
            </a:extLst>
          </p:cNvPr>
          <p:cNvSpPr/>
          <p:nvPr/>
        </p:nvSpPr>
        <p:spPr>
          <a:xfrm>
            <a:off x="4465468" y="3954108"/>
            <a:ext cx="1455934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DAA7AE-063A-4C09-BB3F-3E3C31A3FBA0}"/>
              </a:ext>
            </a:extLst>
          </p:cNvPr>
          <p:cNvSpPr/>
          <p:nvPr/>
        </p:nvSpPr>
        <p:spPr>
          <a:xfrm>
            <a:off x="2559296" y="4778102"/>
            <a:ext cx="1906172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r">
              <a:buNone/>
            </a:pP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     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704B82-BEE1-45A6-95D4-A59C76500811}"/>
              </a:ext>
            </a:extLst>
          </p:cNvPr>
          <p:cNvSpPr/>
          <p:nvPr/>
        </p:nvSpPr>
        <p:spPr>
          <a:xfrm>
            <a:off x="4465468" y="4778102"/>
            <a:ext cx="1455934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1 0 1</a:t>
            </a:r>
          </a:p>
        </p:txBody>
      </p:sp>
    </p:spTree>
    <p:extLst>
      <p:ext uri="{BB962C8B-B14F-4D97-AF65-F5344CB8AC3E}">
        <p14:creationId xmlns:p14="http://schemas.microsoft.com/office/powerpoint/2010/main" val="37330283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10875" y="1899365"/>
            <a:ext cx="33381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the genes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parents at random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RANGE [0,1]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of the first parent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gene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second parent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912374" y="44686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EA850F-4BD0-4F25-B6CF-9A86368B8021}"/>
              </a:ext>
            </a:extLst>
          </p:cNvPr>
          <p:cNvSpPr/>
          <p:nvPr/>
        </p:nvSpPr>
        <p:spPr>
          <a:xfrm>
            <a:off x="2559295" y="4341779"/>
            <a:ext cx="3362111" cy="623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0 0 0 1 0 1 0 0</a:t>
            </a:r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0994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10875" y="1899365"/>
            <a:ext cx="33381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the genes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parents at random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RANGE [0,1]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of the first parent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gene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second parent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912374" y="44686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EA850F-4BD0-4F25-B6CF-9A86368B8021}"/>
              </a:ext>
            </a:extLst>
          </p:cNvPr>
          <p:cNvSpPr/>
          <p:nvPr/>
        </p:nvSpPr>
        <p:spPr>
          <a:xfrm>
            <a:off x="2559295" y="4341779"/>
            <a:ext cx="3362111" cy="623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0 0 1 0 1 0 0</a:t>
            </a:r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68419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10875" y="1899365"/>
            <a:ext cx="33381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the genes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parents at random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RANGE [0,1]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of the first parent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gene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second parent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912374" y="44686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EA850F-4BD0-4F25-B6CF-9A86368B8021}"/>
              </a:ext>
            </a:extLst>
          </p:cNvPr>
          <p:cNvSpPr/>
          <p:nvPr/>
        </p:nvSpPr>
        <p:spPr>
          <a:xfrm>
            <a:off x="2559295" y="4341779"/>
            <a:ext cx="3362111" cy="623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0 1 0 1 0 0</a:t>
            </a:r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58483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10875" y="1899365"/>
            <a:ext cx="33381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the genes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parents at random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RANGE [0,1]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of the first parent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gene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second parent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912374" y="44686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EA850F-4BD0-4F25-B6CF-9A86368B8021}"/>
              </a:ext>
            </a:extLst>
          </p:cNvPr>
          <p:cNvSpPr/>
          <p:nvPr/>
        </p:nvSpPr>
        <p:spPr>
          <a:xfrm>
            <a:off x="2559295" y="4341779"/>
            <a:ext cx="3362111" cy="623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1 0 1 0 0</a:t>
            </a:r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927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A* Search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9D77C-EB01-4B66-831E-391DE2432FAF}"/>
              </a:ext>
            </a:extLst>
          </p:cNvPr>
          <p:cNvSpPr/>
          <p:nvPr/>
        </p:nvSpPr>
        <p:spPr>
          <a:xfrm>
            <a:off x="3309131" y="196898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D8171-E304-4063-9407-DE7FBACA1587}"/>
              </a:ext>
            </a:extLst>
          </p:cNvPr>
          <p:cNvSpPr/>
          <p:nvPr/>
        </p:nvSpPr>
        <p:spPr>
          <a:xfrm>
            <a:off x="3833094" y="196898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89C5A-3B5B-4848-94E3-539CDE9E8288}"/>
              </a:ext>
            </a:extLst>
          </p:cNvPr>
          <p:cNvSpPr/>
          <p:nvPr/>
        </p:nvSpPr>
        <p:spPr>
          <a:xfrm>
            <a:off x="4357057" y="196898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85C06-C874-4951-8D62-FDFC18876736}"/>
              </a:ext>
            </a:extLst>
          </p:cNvPr>
          <p:cNvSpPr/>
          <p:nvPr/>
        </p:nvSpPr>
        <p:spPr>
          <a:xfrm>
            <a:off x="4881020" y="196898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AB550-66B2-4E6A-BEC0-16396D13C72A}"/>
              </a:ext>
            </a:extLst>
          </p:cNvPr>
          <p:cNvSpPr/>
          <p:nvPr/>
        </p:nvSpPr>
        <p:spPr>
          <a:xfrm>
            <a:off x="5404983" y="1968982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ABC803-CB5F-4C5D-BD92-5026867AC6B6}"/>
              </a:ext>
            </a:extLst>
          </p:cNvPr>
          <p:cNvSpPr/>
          <p:nvPr/>
        </p:nvSpPr>
        <p:spPr>
          <a:xfrm>
            <a:off x="5934383" y="1968981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EFBEE-9F86-4560-863B-2B1B74238938}"/>
              </a:ext>
            </a:extLst>
          </p:cNvPr>
          <p:cNvSpPr/>
          <p:nvPr/>
        </p:nvSpPr>
        <p:spPr>
          <a:xfrm>
            <a:off x="6456935" y="196898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5C251-59B4-4FE9-9A5A-7EC7D43A4947}"/>
              </a:ext>
            </a:extLst>
          </p:cNvPr>
          <p:cNvSpPr/>
          <p:nvPr/>
        </p:nvSpPr>
        <p:spPr>
          <a:xfrm>
            <a:off x="6980898" y="196898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05DF91-B862-486B-A4B7-87B05291FB89}"/>
              </a:ext>
            </a:extLst>
          </p:cNvPr>
          <p:cNvSpPr/>
          <p:nvPr/>
        </p:nvSpPr>
        <p:spPr>
          <a:xfrm>
            <a:off x="7504669" y="196898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DE50A-242F-426C-A69C-EF96D2094ED4}"/>
              </a:ext>
            </a:extLst>
          </p:cNvPr>
          <p:cNvSpPr/>
          <p:nvPr/>
        </p:nvSpPr>
        <p:spPr>
          <a:xfrm>
            <a:off x="8028632" y="196898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4E2CED-0C01-418F-ABE6-88167000EFFC}"/>
              </a:ext>
            </a:extLst>
          </p:cNvPr>
          <p:cNvSpPr/>
          <p:nvPr/>
        </p:nvSpPr>
        <p:spPr>
          <a:xfrm>
            <a:off x="3309131" y="247350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F096DD-F94A-4207-986D-E4959BDE3233}"/>
              </a:ext>
            </a:extLst>
          </p:cNvPr>
          <p:cNvSpPr/>
          <p:nvPr/>
        </p:nvSpPr>
        <p:spPr>
          <a:xfrm>
            <a:off x="3833094" y="247350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A2D72E-C81E-4E43-B74D-F5625692A688}"/>
              </a:ext>
            </a:extLst>
          </p:cNvPr>
          <p:cNvSpPr/>
          <p:nvPr/>
        </p:nvSpPr>
        <p:spPr>
          <a:xfrm>
            <a:off x="4357057" y="247350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E95197-7B43-4853-97C4-3D11C6F29C04}"/>
              </a:ext>
            </a:extLst>
          </p:cNvPr>
          <p:cNvSpPr/>
          <p:nvPr/>
        </p:nvSpPr>
        <p:spPr>
          <a:xfrm>
            <a:off x="4881020" y="247350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09EB74-EEDB-440C-B24F-8260AB9F754D}"/>
              </a:ext>
            </a:extLst>
          </p:cNvPr>
          <p:cNvSpPr/>
          <p:nvPr/>
        </p:nvSpPr>
        <p:spPr>
          <a:xfrm>
            <a:off x="5404983" y="2473507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C0BC85-FB7D-436A-94C5-F63068D9FBD5}"/>
              </a:ext>
            </a:extLst>
          </p:cNvPr>
          <p:cNvSpPr/>
          <p:nvPr/>
        </p:nvSpPr>
        <p:spPr>
          <a:xfrm>
            <a:off x="5934383" y="2473506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93BE33-3C1C-47CA-89A9-4C8D2099FFDF}"/>
              </a:ext>
            </a:extLst>
          </p:cNvPr>
          <p:cNvSpPr/>
          <p:nvPr/>
        </p:nvSpPr>
        <p:spPr>
          <a:xfrm>
            <a:off x="6456935" y="247350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00B907-EE8A-4857-A4C0-F144F5AA81DD}"/>
              </a:ext>
            </a:extLst>
          </p:cNvPr>
          <p:cNvSpPr/>
          <p:nvPr/>
        </p:nvSpPr>
        <p:spPr>
          <a:xfrm>
            <a:off x="6980898" y="247350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D533BC-19A0-4313-A63C-B4063A1F242A}"/>
              </a:ext>
            </a:extLst>
          </p:cNvPr>
          <p:cNvSpPr/>
          <p:nvPr/>
        </p:nvSpPr>
        <p:spPr>
          <a:xfrm>
            <a:off x="7504669" y="247350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8C9518-F8BD-47AB-815F-F35246F9550F}"/>
              </a:ext>
            </a:extLst>
          </p:cNvPr>
          <p:cNvSpPr/>
          <p:nvPr/>
        </p:nvSpPr>
        <p:spPr>
          <a:xfrm>
            <a:off x="8028632" y="247350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13E4D5-F723-44D4-9054-6FFD6CA29BB4}"/>
              </a:ext>
            </a:extLst>
          </p:cNvPr>
          <p:cNvSpPr/>
          <p:nvPr/>
        </p:nvSpPr>
        <p:spPr>
          <a:xfrm>
            <a:off x="3309131" y="297653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FF6465-3FD9-4A1F-B64A-6DE4327BEC1C}"/>
              </a:ext>
            </a:extLst>
          </p:cNvPr>
          <p:cNvSpPr/>
          <p:nvPr/>
        </p:nvSpPr>
        <p:spPr>
          <a:xfrm>
            <a:off x="3833094" y="297653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A34C4B-67AA-4942-9AF7-5F47039C7320}"/>
              </a:ext>
            </a:extLst>
          </p:cNvPr>
          <p:cNvSpPr/>
          <p:nvPr/>
        </p:nvSpPr>
        <p:spPr>
          <a:xfrm>
            <a:off x="4357057" y="297653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75E1F4-43D7-44E8-B05E-042D0A117DF6}"/>
              </a:ext>
            </a:extLst>
          </p:cNvPr>
          <p:cNvSpPr/>
          <p:nvPr/>
        </p:nvSpPr>
        <p:spPr>
          <a:xfrm>
            <a:off x="4881020" y="297653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361547-AA2B-4CB3-AA04-0B56DE2B4B9F}"/>
              </a:ext>
            </a:extLst>
          </p:cNvPr>
          <p:cNvSpPr/>
          <p:nvPr/>
        </p:nvSpPr>
        <p:spPr>
          <a:xfrm>
            <a:off x="5404983" y="2976529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29F648-E433-464C-8941-22D7C9FBE06B}"/>
              </a:ext>
            </a:extLst>
          </p:cNvPr>
          <p:cNvSpPr/>
          <p:nvPr/>
        </p:nvSpPr>
        <p:spPr>
          <a:xfrm>
            <a:off x="5934383" y="2976528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C71FF9-D174-4364-B1BC-99E829CF14E6}"/>
              </a:ext>
            </a:extLst>
          </p:cNvPr>
          <p:cNvSpPr/>
          <p:nvPr/>
        </p:nvSpPr>
        <p:spPr>
          <a:xfrm>
            <a:off x="6456935" y="2976527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8DFF7F-06CA-4279-889B-F41484B1B509}"/>
              </a:ext>
            </a:extLst>
          </p:cNvPr>
          <p:cNvSpPr/>
          <p:nvPr/>
        </p:nvSpPr>
        <p:spPr>
          <a:xfrm>
            <a:off x="6980898" y="2976527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409860-8AF1-4D51-88DB-6175BC406750}"/>
              </a:ext>
            </a:extLst>
          </p:cNvPr>
          <p:cNvSpPr/>
          <p:nvPr/>
        </p:nvSpPr>
        <p:spPr>
          <a:xfrm>
            <a:off x="7504669" y="2976527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2572F4-3C75-4B06-9F59-C8A1D1233B97}"/>
              </a:ext>
            </a:extLst>
          </p:cNvPr>
          <p:cNvSpPr/>
          <p:nvPr/>
        </p:nvSpPr>
        <p:spPr>
          <a:xfrm>
            <a:off x="8028632" y="2976527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25F488-E3EB-49F8-A1F4-27BD7740B61B}"/>
              </a:ext>
            </a:extLst>
          </p:cNvPr>
          <p:cNvSpPr/>
          <p:nvPr/>
        </p:nvSpPr>
        <p:spPr>
          <a:xfrm>
            <a:off x="3309131" y="3481055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5E0903-16B0-4E99-8BEA-DE27CD04CEDE}"/>
              </a:ext>
            </a:extLst>
          </p:cNvPr>
          <p:cNvSpPr/>
          <p:nvPr/>
        </p:nvSpPr>
        <p:spPr>
          <a:xfrm>
            <a:off x="3833094" y="3481055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51E3CE-CBDB-4576-BB71-B3920C1D2A58}"/>
              </a:ext>
            </a:extLst>
          </p:cNvPr>
          <p:cNvSpPr/>
          <p:nvPr/>
        </p:nvSpPr>
        <p:spPr>
          <a:xfrm>
            <a:off x="4357057" y="3481055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4B50CF-BBB7-46BC-8279-EF14A1A5D65F}"/>
              </a:ext>
            </a:extLst>
          </p:cNvPr>
          <p:cNvSpPr/>
          <p:nvPr/>
        </p:nvSpPr>
        <p:spPr>
          <a:xfrm>
            <a:off x="4881020" y="3481055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8B1722-D331-44B7-8CDE-CD39337B86DF}"/>
              </a:ext>
            </a:extLst>
          </p:cNvPr>
          <p:cNvSpPr/>
          <p:nvPr/>
        </p:nvSpPr>
        <p:spPr>
          <a:xfrm>
            <a:off x="5404983" y="3481054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2B97AD-37FD-4110-8822-BF7B7A20BC87}"/>
              </a:ext>
            </a:extLst>
          </p:cNvPr>
          <p:cNvSpPr/>
          <p:nvPr/>
        </p:nvSpPr>
        <p:spPr>
          <a:xfrm>
            <a:off x="5934383" y="348105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FD31B3-B15C-445D-8DE0-FAB3C3183D04}"/>
              </a:ext>
            </a:extLst>
          </p:cNvPr>
          <p:cNvSpPr/>
          <p:nvPr/>
        </p:nvSpPr>
        <p:spPr>
          <a:xfrm>
            <a:off x="6456935" y="3481052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BAB46B-35F4-4F63-A8DB-632FC622481E}"/>
              </a:ext>
            </a:extLst>
          </p:cNvPr>
          <p:cNvSpPr/>
          <p:nvPr/>
        </p:nvSpPr>
        <p:spPr>
          <a:xfrm>
            <a:off x="6980898" y="3481052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A45693-47CC-444E-AD81-0CD59159C1E2}"/>
              </a:ext>
            </a:extLst>
          </p:cNvPr>
          <p:cNvSpPr/>
          <p:nvPr/>
        </p:nvSpPr>
        <p:spPr>
          <a:xfrm>
            <a:off x="7504669" y="3481052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26FC2F-8907-4C04-BE39-F67C4CA416A1}"/>
              </a:ext>
            </a:extLst>
          </p:cNvPr>
          <p:cNvSpPr/>
          <p:nvPr/>
        </p:nvSpPr>
        <p:spPr>
          <a:xfrm>
            <a:off x="8028632" y="3481052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1A0F9E-30C3-499F-AB7A-E7A18C2215AD}"/>
              </a:ext>
            </a:extLst>
          </p:cNvPr>
          <p:cNvSpPr/>
          <p:nvPr/>
        </p:nvSpPr>
        <p:spPr>
          <a:xfrm>
            <a:off x="3312489" y="4000446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21BBD1-19C4-4C6E-B70A-068F8669514E}"/>
              </a:ext>
            </a:extLst>
          </p:cNvPr>
          <p:cNvSpPr/>
          <p:nvPr/>
        </p:nvSpPr>
        <p:spPr>
          <a:xfrm>
            <a:off x="3836452" y="4000446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00E064-0B48-424B-A75F-5B1DC395A23E}"/>
              </a:ext>
            </a:extLst>
          </p:cNvPr>
          <p:cNvSpPr/>
          <p:nvPr/>
        </p:nvSpPr>
        <p:spPr>
          <a:xfrm>
            <a:off x="4360415" y="4000446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A75B56-6E76-462B-9E4A-B8EEC211417D}"/>
              </a:ext>
            </a:extLst>
          </p:cNvPr>
          <p:cNvSpPr/>
          <p:nvPr/>
        </p:nvSpPr>
        <p:spPr>
          <a:xfrm>
            <a:off x="4884378" y="4000446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8D2F1D-3B66-4A0A-AD4C-A389F5A35391}"/>
              </a:ext>
            </a:extLst>
          </p:cNvPr>
          <p:cNvSpPr/>
          <p:nvPr/>
        </p:nvSpPr>
        <p:spPr>
          <a:xfrm>
            <a:off x="5408341" y="4000445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CF0553-C799-4E5A-AD3A-8AF409547247}"/>
              </a:ext>
            </a:extLst>
          </p:cNvPr>
          <p:cNvSpPr/>
          <p:nvPr/>
        </p:nvSpPr>
        <p:spPr>
          <a:xfrm>
            <a:off x="5937741" y="4000444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E25CB3-07ED-4C21-9105-40D12659717F}"/>
              </a:ext>
            </a:extLst>
          </p:cNvPr>
          <p:cNvSpPr/>
          <p:nvPr/>
        </p:nvSpPr>
        <p:spPr>
          <a:xfrm>
            <a:off x="6460293" y="4000443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69C1AF-FB4C-4FFE-A590-B6AFC6F2D990}"/>
              </a:ext>
            </a:extLst>
          </p:cNvPr>
          <p:cNvSpPr/>
          <p:nvPr/>
        </p:nvSpPr>
        <p:spPr>
          <a:xfrm>
            <a:off x="6984256" y="4000443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25A9CD-0F36-4203-998C-F36BAE5483EE}"/>
              </a:ext>
            </a:extLst>
          </p:cNvPr>
          <p:cNvSpPr/>
          <p:nvPr/>
        </p:nvSpPr>
        <p:spPr>
          <a:xfrm>
            <a:off x="7508027" y="4000443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FF20DB-31E7-4769-9AF9-9C3895370314}"/>
              </a:ext>
            </a:extLst>
          </p:cNvPr>
          <p:cNvSpPr/>
          <p:nvPr/>
        </p:nvSpPr>
        <p:spPr>
          <a:xfrm>
            <a:off x="8031990" y="4000443"/>
            <a:ext cx="517055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96C5B77-D535-4DCE-B04F-0DE213985FBC}"/>
              </a:ext>
            </a:extLst>
          </p:cNvPr>
          <p:cNvSpPr/>
          <p:nvPr/>
        </p:nvSpPr>
        <p:spPr>
          <a:xfrm>
            <a:off x="3312489" y="4504971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0B1CFE-AB36-4EBB-A1F5-4611F8E6BF54}"/>
              </a:ext>
            </a:extLst>
          </p:cNvPr>
          <p:cNvSpPr/>
          <p:nvPr/>
        </p:nvSpPr>
        <p:spPr>
          <a:xfrm>
            <a:off x="3836452" y="4504971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B06825-1225-4E9A-AD49-FD003AC14714}"/>
              </a:ext>
            </a:extLst>
          </p:cNvPr>
          <p:cNvSpPr/>
          <p:nvPr/>
        </p:nvSpPr>
        <p:spPr>
          <a:xfrm>
            <a:off x="4360415" y="4504971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AF39BA-17B0-4CC6-A0A9-128C3BE41A53}"/>
              </a:ext>
            </a:extLst>
          </p:cNvPr>
          <p:cNvSpPr/>
          <p:nvPr/>
        </p:nvSpPr>
        <p:spPr>
          <a:xfrm>
            <a:off x="4884378" y="4504971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941917-F6EC-4D66-9838-EC64F7366F5B}"/>
              </a:ext>
            </a:extLst>
          </p:cNvPr>
          <p:cNvSpPr/>
          <p:nvPr/>
        </p:nvSpPr>
        <p:spPr>
          <a:xfrm>
            <a:off x="5408341" y="4504970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2A244F-76E7-4F76-8F14-6F7C8AF65F4F}"/>
              </a:ext>
            </a:extLst>
          </p:cNvPr>
          <p:cNvSpPr/>
          <p:nvPr/>
        </p:nvSpPr>
        <p:spPr>
          <a:xfrm>
            <a:off x="5937741" y="4504969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128AC4-C03B-41D9-8CF6-038037EDA2B5}"/>
              </a:ext>
            </a:extLst>
          </p:cNvPr>
          <p:cNvSpPr/>
          <p:nvPr/>
        </p:nvSpPr>
        <p:spPr>
          <a:xfrm>
            <a:off x="6460293" y="450496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2CCAE5-3CE8-428B-849A-DF1630BAE4BD}"/>
              </a:ext>
            </a:extLst>
          </p:cNvPr>
          <p:cNvSpPr/>
          <p:nvPr/>
        </p:nvSpPr>
        <p:spPr>
          <a:xfrm>
            <a:off x="6984256" y="4504968"/>
            <a:ext cx="523963" cy="523963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C74A77-3253-4789-BA7F-A74DB5858B1F}"/>
              </a:ext>
            </a:extLst>
          </p:cNvPr>
          <p:cNvSpPr/>
          <p:nvPr/>
        </p:nvSpPr>
        <p:spPr>
          <a:xfrm>
            <a:off x="7508027" y="4504968"/>
            <a:ext cx="523963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FBCED0-CC05-4C38-90A4-01ACE13B2E4D}"/>
              </a:ext>
            </a:extLst>
          </p:cNvPr>
          <p:cNvSpPr/>
          <p:nvPr/>
        </p:nvSpPr>
        <p:spPr>
          <a:xfrm>
            <a:off x="8031990" y="4504968"/>
            <a:ext cx="517055" cy="523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0BD34B-23C2-4B6A-A711-85320C0C4D9C}"/>
              </a:ext>
            </a:extLst>
          </p:cNvPr>
          <p:cNvSpPr/>
          <p:nvPr/>
        </p:nvSpPr>
        <p:spPr>
          <a:xfrm>
            <a:off x="7625144" y="3583675"/>
            <a:ext cx="286992" cy="2958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0D34924-4135-475A-9889-88EC80E8A771}"/>
              </a:ext>
            </a:extLst>
          </p:cNvPr>
          <p:cNvSpPr/>
          <p:nvPr/>
        </p:nvSpPr>
        <p:spPr>
          <a:xfrm>
            <a:off x="5523468" y="2568899"/>
            <a:ext cx="286992" cy="2958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38" grpId="0" animBg="1"/>
      <p:bldP spid="9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10875" y="1899365"/>
            <a:ext cx="33381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the genes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parents at random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RANGE [0,1]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of the first parent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gene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second parent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912374" y="44686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EA850F-4BD0-4F25-B6CF-9A86368B8021}"/>
              </a:ext>
            </a:extLst>
          </p:cNvPr>
          <p:cNvSpPr/>
          <p:nvPr/>
        </p:nvSpPr>
        <p:spPr>
          <a:xfrm>
            <a:off x="2559295" y="4341779"/>
            <a:ext cx="3362111" cy="623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0 1 0 0</a:t>
            </a:r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19642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10875" y="1899365"/>
            <a:ext cx="33381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the genes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parents at random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RANGE [0,1]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of the first parent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gene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second parent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912374" y="44686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EA850F-4BD0-4F25-B6CF-9A86368B8021}"/>
              </a:ext>
            </a:extLst>
          </p:cNvPr>
          <p:cNvSpPr/>
          <p:nvPr/>
        </p:nvSpPr>
        <p:spPr>
          <a:xfrm>
            <a:off x="2559295" y="4341779"/>
            <a:ext cx="3362111" cy="623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1 0 0</a:t>
            </a:r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62202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10875" y="1899365"/>
            <a:ext cx="33381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the genes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parents at random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RANGE [0,1]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of the first parent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gene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second parent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912374" y="44686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EA850F-4BD0-4F25-B6CF-9A86368B8021}"/>
              </a:ext>
            </a:extLst>
          </p:cNvPr>
          <p:cNvSpPr/>
          <p:nvPr/>
        </p:nvSpPr>
        <p:spPr>
          <a:xfrm>
            <a:off x="2559295" y="4341779"/>
            <a:ext cx="3362111" cy="623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0 0</a:t>
            </a:r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7189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10875" y="1899365"/>
            <a:ext cx="33381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the genes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parents at random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RANGE [0,1]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of the first parent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gene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second parent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912374" y="44686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EA850F-4BD0-4F25-B6CF-9A86368B8021}"/>
              </a:ext>
            </a:extLst>
          </p:cNvPr>
          <p:cNvSpPr/>
          <p:nvPr/>
        </p:nvSpPr>
        <p:spPr>
          <a:xfrm>
            <a:off x="2559295" y="4341779"/>
            <a:ext cx="3362111" cy="623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0</a:t>
            </a:r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38114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08AAE-0F52-43C3-97E9-63C74C4B7900}"/>
              </a:ext>
            </a:extLst>
          </p:cNvPr>
          <p:cNvSpPr/>
          <p:nvPr/>
        </p:nvSpPr>
        <p:spPr>
          <a:xfrm>
            <a:off x="2559295" y="2188194"/>
            <a:ext cx="3362111" cy="6231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1 0 0 1 0 1 0 1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AC841-5305-4221-8796-73213D76CCA2}"/>
              </a:ext>
            </a:extLst>
          </p:cNvPr>
          <p:cNvSpPr/>
          <p:nvPr/>
        </p:nvSpPr>
        <p:spPr>
          <a:xfrm>
            <a:off x="2559295" y="3015173"/>
            <a:ext cx="3362111" cy="6231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49D5A-E513-4F98-9E44-2978CCCC97BC}"/>
              </a:ext>
            </a:extLst>
          </p:cNvPr>
          <p:cNvSpPr txBox="1"/>
          <p:nvPr/>
        </p:nvSpPr>
        <p:spPr>
          <a:xfrm>
            <a:off x="7210875" y="1899365"/>
            <a:ext cx="33381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mix the genes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parents at random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RANGE [0,1]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 of the first parent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take the gene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second parent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256E92-A026-4A20-B3DE-A88B4D497DC5}"/>
              </a:ext>
            </a:extLst>
          </p:cNvPr>
          <p:cNvSpPr/>
          <p:nvPr/>
        </p:nvSpPr>
        <p:spPr>
          <a:xfrm rot="10800000">
            <a:off x="1935333" y="2050645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BE0B-9398-402C-B26D-83C4337B7259}"/>
              </a:ext>
            </a:extLst>
          </p:cNvPr>
          <p:cNvSpPr txBox="1"/>
          <p:nvPr/>
        </p:nvSpPr>
        <p:spPr>
          <a:xfrm>
            <a:off x="752577" y="2722674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0063E6-845B-4A47-931E-004DD29BC7EB}"/>
              </a:ext>
            </a:extLst>
          </p:cNvPr>
          <p:cNvSpPr/>
          <p:nvPr/>
        </p:nvSpPr>
        <p:spPr>
          <a:xfrm rot="10800000">
            <a:off x="1935332" y="3796649"/>
            <a:ext cx="435006" cy="171339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A6840-BAAE-470C-A363-0C8B25E2B2BB}"/>
              </a:ext>
            </a:extLst>
          </p:cNvPr>
          <p:cNvSpPr txBox="1"/>
          <p:nvPr/>
        </p:nvSpPr>
        <p:spPr>
          <a:xfrm>
            <a:off x="912374" y="44686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EA850F-4BD0-4F25-B6CF-9A86368B8021}"/>
              </a:ext>
            </a:extLst>
          </p:cNvPr>
          <p:cNvSpPr/>
          <p:nvPr/>
        </p:nvSpPr>
        <p:spPr>
          <a:xfrm>
            <a:off x="2559295" y="4341779"/>
            <a:ext cx="3362111" cy="623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accent6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1 0 0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03693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utation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genetic operator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used to maintain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genetic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diversit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from one generation of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chromosomes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to the next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make mutations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single chromosomes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usually after the crossover operation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chromosomes represent the solutions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with mutations we can change the solution may entirely change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6398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4921258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0 0 1 1 0 0 0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26784158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0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12890408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0C7ED-A29E-44CA-BF0F-C8A672811785}"/>
              </a:ext>
            </a:extLst>
          </p:cNvPr>
          <p:cNvSpPr/>
          <p:nvPr/>
        </p:nvSpPr>
        <p:spPr>
          <a:xfrm>
            <a:off x="2710429" y="3117435"/>
            <a:ext cx="3362111" cy="62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0 1 0 1 1 0 0 0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08F8-9FAF-46D4-84CD-55D8716B9B27}"/>
              </a:ext>
            </a:extLst>
          </p:cNvPr>
          <p:cNvSpPr txBox="1"/>
          <p:nvPr/>
        </p:nvSpPr>
        <p:spPr>
          <a:xfrm>
            <a:off x="6844097" y="1826194"/>
            <a:ext cx="33792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to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mutations to the genes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(usually after crossover)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 A RANDOM VALUE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RANDOM(0,1)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flip the bit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0.5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flip</a:t>
            </a:r>
          </a:p>
        </p:txBody>
      </p:sp>
    </p:spTree>
    <p:extLst>
      <p:ext uri="{BB962C8B-B14F-4D97-AF65-F5344CB8AC3E}">
        <p14:creationId xmlns:p14="http://schemas.microsoft.com/office/powerpoint/2010/main" val="76074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49107</TotalTime>
  <Words>12705</Words>
  <Application>Microsoft Office PowerPoint</Application>
  <PresentationFormat>Widescreen</PresentationFormat>
  <Paragraphs>3757</Paragraphs>
  <Slides>345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345</vt:i4>
      </vt:variant>
    </vt:vector>
  </HeadingPairs>
  <TitlesOfParts>
    <vt:vector size="350" baseType="lpstr">
      <vt:lpstr>Arial</vt:lpstr>
      <vt:lpstr>Calibri</vt:lpstr>
      <vt:lpstr>Calibri Light</vt:lpstr>
      <vt:lpstr>Cambria Math</vt:lpstr>
      <vt:lpstr>Office Theme</vt:lpstr>
      <vt:lpstr>Graph Algorithms (Artificial Intelligence)</vt:lpstr>
      <vt:lpstr>Graph Algorithms in A.I.</vt:lpstr>
      <vt:lpstr>Graph Algorithms in A.I.</vt:lpstr>
      <vt:lpstr>Graph Algorithms in A.I.</vt:lpstr>
      <vt:lpstr>Graph Algorithms in A.I.</vt:lpstr>
      <vt:lpstr>A* Search Algorithm (Artificial Intelligence)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  <vt:lpstr>A* Search Algorithm</vt:lpstr>
      <vt:lpstr>Brute Force Search (Artificial Intelligence)</vt:lpstr>
      <vt:lpstr>Brute-Force Search</vt:lpstr>
      <vt:lpstr>Brute-Force Search</vt:lpstr>
      <vt:lpstr>Brute-Force Search</vt:lpstr>
      <vt:lpstr>Brute-Force Search</vt:lpstr>
      <vt:lpstr>Brute-Force Search</vt:lpstr>
      <vt:lpstr>Combinatorial Explosion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Hill Climbing Algorithm (Artificial Intelligence)</vt:lpstr>
      <vt:lpstr>Hill Climbing Algorithm</vt:lpstr>
      <vt:lpstr>Hill Climbing Algorithm</vt:lpstr>
      <vt:lpstr>Hill Climbing Algorithm</vt:lpstr>
      <vt:lpstr>Hill Climbing Algorithm</vt:lpstr>
      <vt:lpstr>Hill Climbing Algorithm</vt:lpstr>
      <vt:lpstr>Hill Climbing Algorithm</vt:lpstr>
      <vt:lpstr>Hill Climbing Algorithm</vt:lpstr>
      <vt:lpstr>Hill Climbing Algorithm</vt:lpstr>
      <vt:lpstr>Hill Climbing Algorithm</vt:lpstr>
      <vt:lpstr>Hill Climbing Algorithm</vt:lpstr>
      <vt:lpstr>Hill Climbing Algorithm</vt:lpstr>
      <vt:lpstr>Simulated Annealing (Artificial Intelligence)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Simulated Annealing</vt:lpstr>
      <vt:lpstr>Genetic Algorithms (Artificial Intelligence)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Chromosome Representation</vt:lpstr>
      <vt:lpstr>Chromosome Representation</vt:lpstr>
      <vt:lpstr>Chromosome Representation</vt:lpstr>
      <vt:lpstr>Chromosome Representation</vt:lpstr>
      <vt:lpstr>Chromosome Representation</vt:lpstr>
      <vt:lpstr>Chromosome Representation</vt:lpstr>
      <vt:lpstr>Chromosome Representation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Selection</vt:lpstr>
      <vt:lpstr>Crossover and Mutation</vt:lpstr>
      <vt:lpstr>Algorithm</vt:lpstr>
      <vt:lpstr>Advantages of Genetic Algorithms</vt:lpstr>
      <vt:lpstr>Elitism (Artificial Intelligence)</vt:lpstr>
      <vt:lpstr>Elitism</vt:lpstr>
      <vt:lpstr>Elitism</vt:lpstr>
      <vt:lpstr>Elitism</vt:lpstr>
      <vt:lpstr>Elitism</vt:lpstr>
      <vt:lpstr>Elitism</vt:lpstr>
      <vt:lpstr>Elitism</vt:lpstr>
      <vt:lpstr>Elitism</vt:lpstr>
      <vt:lpstr>Elitism</vt:lpstr>
      <vt:lpstr>N Queens Problem (Artificial Intelligence)</vt:lpstr>
      <vt:lpstr>N Queens Problem</vt:lpstr>
      <vt:lpstr>N Queens Problem</vt:lpstr>
      <vt:lpstr>N Queens Problem</vt:lpstr>
      <vt:lpstr>N Queens Problem</vt:lpstr>
      <vt:lpstr>N Queens Problem</vt:lpstr>
      <vt:lpstr>N Queens Problem</vt:lpstr>
      <vt:lpstr>N Queens Problem</vt:lpstr>
      <vt:lpstr>Knapsack Problem (Artificial Intelligence)</vt:lpstr>
      <vt:lpstr>Knapsack Problem</vt:lpstr>
      <vt:lpstr>Knapsack Problem</vt:lpstr>
      <vt:lpstr>Knapsack Problem</vt:lpstr>
      <vt:lpstr>Knapsack Problem</vt:lpstr>
      <vt:lpstr>Divisible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Advantages and Limitations of Genetic Algorithms (Artificial Intelligence)</vt:lpstr>
      <vt:lpstr>Genetic Algorithms</vt:lpstr>
      <vt:lpstr>Advantages of Genetic Algorithms</vt:lpstr>
      <vt:lpstr>Advantages of Genetic Algorithms</vt:lpstr>
      <vt:lpstr>Advantages of Genetic Algorithms</vt:lpstr>
      <vt:lpstr>Limitations of Genetic Algorithms</vt:lpstr>
      <vt:lpstr>Limitations of Genetic Algorithms</vt:lpstr>
      <vt:lpstr>Limitations of Genetic Algorithms</vt:lpstr>
      <vt:lpstr>Swarm Intelligence  (Artificial Intelligence)</vt:lpstr>
      <vt:lpstr>Swarm Intelligence</vt:lpstr>
      <vt:lpstr>Swarm Intelligence</vt:lpstr>
      <vt:lpstr>Swarm Intelligence</vt:lpstr>
      <vt:lpstr>Swarm Intelligence</vt:lpstr>
      <vt:lpstr>Complexity Theory</vt:lpstr>
      <vt:lpstr>Complexity Theory</vt:lpstr>
      <vt:lpstr>Particle Swarm Optimization  (Artificial Intelligence)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  (Artificial Intelligence)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Intelligence Visualization (Artificial Intelligence)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Ant Colony Optimization (Artificial Intelligence)</vt:lpstr>
      <vt:lpstr>Ant Colony Optimization</vt:lpstr>
      <vt:lpstr>Game Trees (Artificial Intelligence)</vt:lpstr>
      <vt:lpstr>Game Trees</vt:lpstr>
      <vt:lpstr>Game Trees</vt:lpstr>
      <vt:lpstr>Game Trees</vt:lpstr>
      <vt:lpstr>Game Trees</vt:lpstr>
      <vt:lpstr>Game Trees</vt:lpstr>
      <vt:lpstr>Game Trees</vt:lpstr>
      <vt:lpstr>Game Trees</vt:lpstr>
      <vt:lpstr>Game Trees</vt:lpstr>
      <vt:lpstr>Game Trees</vt:lpstr>
      <vt:lpstr>Game Trees</vt:lpstr>
      <vt:lpstr>Game Trees</vt:lpstr>
      <vt:lpstr>Game Trees</vt:lpstr>
      <vt:lpstr>Game Trees</vt:lpstr>
      <vt:lpstr>Minimax Algorithm (Artificial Intelligence)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 (Artificial Intelligence)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 Example (Artificial Intelligence)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Minimax Algorithm</vt:lpstr>
      <vt:lpstr>Chess Algorithms (Artificial Intelligence)</vt:lpstr>
      <vt:lpstr>Chess Algorithms</vt:lpstr>
      <vt:lpstr>Chess Algorithms</vt:lpstr>
      <vt:lpstr>Chess Algorithms</vt:lpstr>
      <vt:lpstr>Chess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353</cp:revision>
  <dcterms:created xsi:type="dcterms:W3CDTF">2019-01-16T12:03:26Z</dcterms:created>
  <dcterms:modified xsi:type="dcterms:W3CDTF">2022-02-02T12:05:53Z</dcterms:modified>
</cp:coreProperties>
</file>