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4" r:id="rId4"/>
    <p:sldId id="270" r:id="rId5"/>
    <p:sldId id="271" r:id="rId6"/>
    <p:sldId id="261" r:id="rId7"/>
    <p:sldId id="272" r:id="rId8"/>
    <p:sldId id="262" r:id="rId9"/>
    <p:sldId id="263" r:id="rId10"/>
    <p:sldId id="264" r:id="rId11"/>
    <p:sldId id="265" r:id="rId12"/>
    <p:sldId id="266" r:id="rId13"/>
    <p:sldId id="27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si=7ks82mGDxLmVWpm5&amp;v=qppV3n3YlF8&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uggingface.co/datasets/macadeliccc/US-SupremeCourtVerdic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2C77E0-2BD0-F14B-21AA-3EF334ED3782}"/>
              </a:ext>
            </a:extLst>
          </p:cNvPr>
          <p:cNvSpPr>
            <a:spLocks noGrp="1"/>
          </p:cNvSpPr>
          <p:nvPr>
            <p:ph type="ctrTitle"/>
          </p:nvPr>
        </p:nvSpPr>
        <p:spPr/>
        <p:txBody>
          <a:bodyPr/>
          <a:lstStyle/>
          <a:p>
            <a:r>
              <a:rPr lang="en-US" dirty="0"/>
              <a:t>RAG data challenge</a:t>
            </a:r>
            <a:endParaRPr lang="he-IL" dirty="0"/>
          </a:p>
        </p:txBody>
      </p:sp>
      <p:sp>
        <p:nvSpPr>
          <p:cNvPr id="3" name="כותרת משנה 2">
            <a:extLst>
              <a:ext uri="{FF2B5EF4-FFF2-40B4-BE49-F238E27FC236}">
                <a16:creationId xmlns:a16="http://schemas.microsoft.com/office/drawing/2014/main" id="{139E915E-0DB5-ADBC-7578-DCFA093F8603}"/>
              </a:ext>
            </a:extLst>
          </p:cNvPr>
          <p:cNvSpPr>
            <a:spLocks noGrp="1"/>
          </p:cNvSpPr>
          <p:nvPr>
            <p:ph type="subTitle" idx="1"/>
          </p:nvPr>
        </p:nvSpPr>
        <p:spPr/>
        <p:txBody>
          <a:bodyPr/>
          <a:lstStyle/>
          <a:p>
            <a:r>
              <a:rPr lang="en-US" dirty="0"/>
              <a:t>By roy kremer</a:t>
            </a:r>
            <a:endParaRPr lang="he-IL" dirty="0"/>
          </a:p>
        </p:txBody>
      </p:sp>
    </p:spTree>
    <p:extLst>
      <p:ext uri="{BB962C8B-B14F-4D97-AF65-F5344CB8AC3E}">
        <p14:creationId xmlns:p14="http://schemas.microsoft.com/office/powerpoint/2010/main" val="24460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D64C89-992B-571B-C829-E7B3077FB2F1}"/>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FC3A85F3-CBDB-53C3-4012-9FF08AA77C99}"/>
              </a:ext>
            </a:extLst>
          </p:cNvPr>
          <p:cNvSpPr>
            <a:spLocks noGrp="1"/>
          </p:cNvSpPr>
          <p:nvPr>
            <p:ph idx="1"/>
          </p:nvPr>
        </p:nvSpPr>
        <p:spPr>
          <a:xfrm>
            <a:off x="1141413" y="254643"/>
            <a:ext cx="9905999" cy="5536558"/>
          </a:xfrm>
        </p:spPr>
        <p:txBody>
          <a:bodyPr/>
          <a:lstStyle/>
          <a:p>
            <a:pPr algn="l" rtl="0"/>
            <a:r>
              <a:rPr lang="en-US" dirty="0"/>
              <a:t>Then I asked an 'easy' question and wanted to see how many documents the model would agree to use to provide an </a:t>
            </a:r>
            <a:r>
              <a:rPr lang="en-US" dirty="0" err="1"/>
              <a:t>answer.</a:t>
            </a:r>
            <a:r>
              <a:rPr lang="en-US" sz="1800" kern="100" dirty="0" err="1">
                <a:effectLst/>
                <a:latin typeface="Aptos" panose="020B0004020202020204" pitchFamily="34" charset="0"/>
                <a:ea typeface="Aptos" panose="020B0004020202020204" pitchFamily="34" charset="0"/>
                <a:cs typeface="Arial" panose="020B0604020202020204" pitchFamily="34" charset="0"/>
              </a:rPr>
              <a:t>query</a:t>
            </a:r>
            <a:r>
              <a:rPr lang="en-US" sz="1800" kern="100" dirty="0">
                <a:effectLst/>
                <a:latin typeface="Aptos" panose="020B0004020202020204" pitchFamily="34" charset="0"/>
                <a:ea typeface="Aptos" panose="020B0004020202020204" pitchFamily="34" charset="0"/>
                <a:cs typeface="Arial" panose="020B0604020202020204" pitchFamily="34" charset="0"/>
              </a:rPr>
              <a:t> = "What is the difference between the punishment of consuming drugs for personal use and selling drugs?"</a:t>
            </a:r>
          </a:p>
          <a:p>
            <a:pPr algn="l" rtl="0"/>
            <a:r>
              <a:rPr lang="en-US" sz="1800" dirty="0">
                <a:latin typeface="Aptos" panose="020B0004020202020204" pitchFamily="34" charset="0"/>
                <a:ea typeface="Aptos" panose="020B0004020202020204" pitchFamily="34" charset="0"/>
                <a:cs typeface="Arial" panose="020B0604020202020204" pitchFamily="34" charset="0"/>
              </a:rPr>
              <a:t>ANSWER with 3 docs :</a:t>
            </a: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punishment for consuming drugs for personal use is typically less severe than the punishment for selling drugs. Consuming drugs for personal use is often considered a misdemeanor, while selling drugs is generally considered a felony punishable by a longer prison sentence.</a:t>
            </a:r>
            <a:endParaRPr lang="en-US" sz="1800" dirty="0">
              <a:latin typeface="Aptos" panose="020B0004020202020204" pitchFamily="34" charset="0"/>
              <a:ea typeface="Aptos" panose="020B0004020202020204" pitchFamily="34" charset="0"/>
              <a:cs typeface="Arial" panose="020B0604020202020204" pitchFamily="34" charset="0"/>
            </a:endParaRPr>
          </a:p>
          <a:p>
            <a:pPr algn="l" rtl="0"/>
            <a:r>
              <a:rPr lang="en-US" sz="1400" dirty="0"/>
              <a:t>We received a good and accurate answer after retrieving 3 documents!</a:t>
            </a:r>
            <a:br>
              <a:rPr lang="en-US" sz="1400" dirty="0"/>
            </a:br>
            <a:br>
              <a:rPr lang="en-US" sz="1400" dirty="0"/>
            </a:br>
            <a:r>
              <a:rPr lang="en-US" sz="1400" dirty="0"/>
              <a:t>The similarity metrics of the documents to this query are: (the highest being 0.48)</a:t>
            </a:r>
            <a:endParaRPr lang="he-IL" sz="14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תמונה 3" descr="תמונה שמכילה טקסט, צילום מסך, מספר, תוכנה&#10;&#10;התיאור נוצר באופן אוטומטי">
            <a:extLst>
              <a:ext uri="{FF2B5EF4-FFF2-40B4-BE49-F238E27FC236}">
                <a16:creationId xmlns:a16="http://schemas.microsoft.com/office/drawing/2014/main" id="{24665A91-C6DD-D236-853A-35B3E5047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160" y="3860256"/>
            <a:ext cx="4995840" cy="2997744"/>
          </a:xfrm>
          <a:prstGeom prst="rect">
            <a:avLst/>
          </a:prstGeom>
        </p:spPr>
      </p:pic>
    </p:spTree>
    <p:extLst>
      <p:ext uri="{BB962C8B-B14F-4D97-AF65-F5344CB8AC3E}">
        <p14:creationId xmlns:p14="http://schemas.microsoft.com/office/powerpoint/2010/main" val="323278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14A46D-8589-B782-CF21-1C9B62C47345}"/>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7225EEC1-F765-A160-AA31-9A32D73FDFB7}"/>
              </a:ext>
            </a:extLst>
          </p:cNvPr>
          <p:cNvSpPr>
            <a:spLocks noGrp="1"/>
          </p:cNvSpPr>
          <p:nvPr>
            <p:ph idx="1"/>
          </p:nvPr>
        </p:nvSpPr>
        <p:spPr>
          <a:xfrm>
            <a:off x="1141413" y="208344"/>
            <a:ext cx="10294374" cy="5582857"/>
          </a:xfrm>
        </p:spPr>
        <p:txBody>
          <a:bodyPr>
            <a:normAutofit fontScale="85000" lnSpcReduction="10000"/>
          </a:bodyPr>
          <a:lstStyle/>
          <a:p>
            <a:pPr algn="l" rtl="0"/>
            <a:r>
              <a:rPr lang="en-US" sz="2600" dirty="0"/>
              <a:t>In this part, I forced it to provide an answer even if it did not find enough documents.</a:t>
            </a:r>
            <a:endParaRPr lang="en-US" sz="2600" kern="100" dirty="0">
              <a:effectLst/>
              <a:latin typeface="Aptos" panose="020B0004020202020204" pitchFamily="34" charset="0"/>
              <a:ea typeface="Aptos" panose="020B0004020202020204" pitchFamily="34" charset="0"/>
              <a:cs typeface="Arial" panose="020B0604020202020204" pitchFamily="34" charset="0"/>
            </a:endParaRPr>
          </a:p>
          <a:p>
            <a:pPr algn="l" rtl="0"/>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r>
              <a:rPr lang="en-US" sz="1800" kern="100" dirty="0">
                <a:effectLst/>
                <a:latin typeface="Aptos" panose="020B0004020202020204" pitchFamily="34" charset="0"/>
                <a:ea typeface="Aptos" panose="020B0004020202020204" pitchFamily="34" charset="0"/>
                <a:cs typeface="Arial" panose="020B0604020202020204" pitchFamily="34" charset="0"/>
              </a:rPr>
              <a:t>query = "If I stole but expressed remorse, is there a difference in punishment because I expressed remorse? What was the punishment if I didn't express remorse?"</a:t>
            </a:r>
          </a:p>
          <a:p>
            <a:pPr marL="0" indent="0" algn="l" rtl="0">
              <a:buNone/>
            </a:pPr>
            <a:endParaRPr lang="en-US" dirty="0"/>
          </a:p>
          <a:p>
            <a:pPr algn="l" rtl="0"/>
            <a:r>
              <a:rPr lang="en-US" dirty="0"/>
              <a:t>Answer with 3 docs </a:t>
            </a:r>
            <a:br>
              <a:rPr lang="en-US" dirty="0"/>
            </a:br>
            <a:r>
              <a:rPr lang="en-US" sz="2000" dirty="0"/>
              <a:t>Based on the facts provided, no information was provided about Perkins expressing remorse for the murder he confessed to committing. Therefore, there is no basis to determine if there would be a difference in punishment based on remorse. The punishment for Perkins confessing to the murder while being held in jail was not specified.</a:t>
            </a:r>
            <a:br>
              <a:rPr lang="en-US" sz="2000" dirty="0"/>
            </a:br>
            <a:r>
              <a:rPr lang="en-US" sz="1600" dirty="0">
                <a:solidFill>
                  <a:schemeClr val="bg1"/>
                </a:solidFill>
              </a:rPr>
              <a:t>It was unable to answer even with the 3 most similar documents.</a:t>
            </a:r>
            <a:br>
              <a:rPr lang="en-US" sz="1600" dirty="0"/>
            </a:br>
            <a:r>
              <a:rPr lang="en-US" sz="2000" dirty="0"/>
              <a:t>Answer with 13 docs </a:t>
            </a:r>
            <a:br>
              <a:rPr lang="en-US" sz="2000" dirty="0"/>
            </a:br>
            <a:r>
              <a:rPr lang="en-US" sz="2000" dirty="0"/>
              <a:t>In cases involving theft or other criminal acts, the expression of remorse may be a mitigating factor that could potentially lead to a lesser punishment. However, the actual impact of expressing remorse on the punishment can vary based on the specific circumstances of the case and the discretion of the judge or jury.</a:t>
            </a:r>
            <a:br>
              <a:rPr lang="en-US" sz="2000" dirty="0"/>
            </a:br>
            <a:endParaRPr lang="en-US" sz="2000" dirty="0"/>
          </a:p>
          <a:p>
            <a:pPr algn="l" rtl="0"/>
            <a:r>
              <a:rPr lang="en-US" sz="1600" dirty="0"/>
              <a:t>It provided a reasonable answer.</a:t>
            </a:r>
            <a:endParaRPr lang="en-US" dirty="0"/>
          </a:p>
        </p:txBody>
      </p:sp>
    </p:spTree>
    <p:extLst>
      <p:ext uri="{BB962C8B-B14F-4D97-AF65-F5344CB8AC3E}">
        <p14:creationId xmlns:p14="http://schemas.microsoft.com/office/powerpoint/2010/main" val="404927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E5B51A-8FB9-AD71-8915-0B1979BF658D}"/>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CB1F8673-C2DB-C72C-A93B-07AE3379DE7E}"/>
              </a:ext>
            </a:extLst>
          </p:cNvPr>
          <p:cNvSpPr>
            <a:spLocks noGrp="1"/>
          </p:cNvSpPr>
          <p:nvPr>
            <p:ph idx="1"/>
          </p:nvPr>
        </p:nvSpPr>
        <p:spPr>
          <a:xfrm>
            <a:off x="1309870" y="266218"/>
            <a:ext cx="9905998" cy="6591781"/>
          </a:xfrm>
        </p:spPr>
        <p:txBody>
          <a:bodyPr>
            <a:normAutofit lnSpcReduction="10000"/>
          </a:bodyPr>
          <a:lstStyle/>
          <a:p>
            <a:pPr algn="l" rtl="0"/>
            <a:r>
              <a:rPr lang="en-US" sz="1800" kern="100" dirty="0">
                <a:effectLst/>
                <a:latin typeface="Aptos" panose="020B0004020202020204" pitchFamily="34" charset="0"/>
                <a:ea typeface="Aptos" panose="020B0004020202020204" pitchFamily="34" charset="0"/>
                <a:cs typeface="Arial" panose="020B0604020202020204" pitchFamily="34" charset="0"/>
              </a:rPr>
              <a:t>query = "If I committed murder but repented, is there a difference in punishment because I repented? What was the punishment if I didn't repent?“</a:t>
            </a:r>
            <a:endParaRPr lang="en-US" sz="1800" kern="100" dirty="0">
              <a:latin typeface="Aptos" panose="020B0004020202020204" pitchFamily="34" charset="0"/>
              <a:ea typeface="Aptos" panose="020B0004020202020204" pitchFamily="34" charset="0"/>
              <a:cs typeface="Arial" panose="020B0604020202020204" pitchFamily="34" charset="0"/>
            </a:endParaRPr>
          </a:p>
          <a:p>
            <a:pPr algn="l" rtl="0"/>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r>
              <a:rPr lang="en-US" sz="1800" kern="100" dirty="0">
                <a:latin typeface="Aptos" panose="020B0004020202020204" pitchFamily="34" charset="0"/>
                <a:ea typeface="Aptos" panose="020B0004020202020204" pitchFamily="34" charset="0"/>
                <a:cs typeface="Arial" panose="020B0604020202020204" pitchFamily="34" charset="0"/>
              </a:rPr>
              <a:t>Answer with 13 docs </a:t>
            </a:r>
            <a:br>
              <a:rPr lang="en-US" sz="1800" kern="100" dirty="0">
                <a:latin typeface="Aptos" panose="020B0004020202020204" pitchFamily="34" charset="0"/>
                <a:ea typeface="Aptos" panose="020B0004020202020204" pitchFamily="34" charset="0"/>
                <a:cs typeface="Arial" panose="020B0604020202020204" pitchFamily="34" charset="0"/>
              </a:rPr>
            </a:br>
            <a:r>
              <a:rPr lang="en-US" sz="1800" kern="100" dirty="0">
                <a:latin typeface="Aptos" panose="020B0004020202020204" pitchFamily="34" charset="0"/>
                <a:ea typeface="Aptos" panose="020B0004020202020204" pitchFamily="34" charset="0"/>
                <a:cs typeface="Arial" panose="020B0604020202020204" pitchFamily="34" charset="0"/>
              </a:rPr>
              <a:t>Based on the information provided, there does not appear to be a difference in punishment based on repentance after committing murder. The individuals who committed murder and were found guilty were sentenced based on the severity of their crimes and the laws in place, regardless of whether they showed remorse or not. The punishment for murder in the cases mentioned varied from life imprisonment to the death penalty, depending on the circumstances and the laws of the respective states where the crimes were committed. Repentance or lack thereof did not seem to have a direct impact on the severity of the punishment handed down by the courts.</a:t>
            </a:r>
          </a:p>
          <a:p>
            <a:pPr algn="l" rtl="0"/>
            <a:endParaRPr lang="en-US" sz="1400" dirty="0"/>
          </a:p>
          <a:p>
            <a:pPr algn="l" rtl="0"/>
            <a:endParaRPr lang="en-US" sz="1400" dirty="0"/>
          </a:p>
          <a:p>
            <a:pPr algn="l" rtl="0"/>
            <a:r>
              <a:rPr lang="en-US" sz="1800" dirty="0"/>
              <a:t>A reasonable answer. In this case, I tried to retrieve results using cosine similarity instead of BM25. When I attempted to get an answer with cosine similarity, the retrieved documents were too large, and I couldn’t get an answer from the language model due to the length of the prompt (this happened with several queries).</a:t>
            </a:r>
            <a:br>
              <a:rPr lang="en-US" sz="1800" kern="100" dirty="0">
                <a:latin typeface="Aptos" panose="020B0004020202020204" pitchFamily="34" charset="0"/>
                <a:ea typeface="Aptos" panose="020B0004020202020204" pitchFamily="34" charset="0"/>
                <a:cs typeface="Arial" panose="020B0604020202020204" pitchFamily="34" charset="0"/>
              </a:rPr>
            </a:b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endParaRPr lang="he-IL" dirty="0"/>
          </a:p>
        </p:txBody>
      </p:sp>
    </p:spTree>
    <p:extLst>
      <p:ext uri="{BB962C8B-B14F-4D97-AF65-F5344CB8AC3E}">
        <p14:creationId xmlns:p14="http://schemas.microsoft.com/office/powerpoint/2010/main" val="423493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D67D48-ECE1-EA3A-B58E-5C34B974D833}"/>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7466D9B5-B62F-7FDD-1043-8604C0ABEB0E}"/>
              </a:ext>
            </a:extLst>
          </p:cNvPr>
          <p:cNvSpPr>
            <a:spLocks noGrp="1"/>
          </p:cNvSpPr>
          <p:nvPr>
            <p:ph idx="1"/>
          </p:nvPr>
        </p:nvSpPr>
        <p:spPr>
          <a:xfrm>
            <a:off x="1141413" y="787079"/>
            <a:ext cx="9905999" cy="4980974"/>
          </a:xfrm>
        </p:spPr>
        <p:txBody>
          <a:bodyPr/>
          <a:lstStyle/>
          <a:p>
            <a:pPr marL="0" indent="0" algn="l" rtl="0">
              <a:buNone/>
            </a:pPr>
            <a:r>
              <a:rPr lang="en-US" b="1" dirty="0"/>
              <a:t>What I would improve if I had more time:</a:t>
            </a:r>
            <a:endParaRPr lang="en-US" dirty="0"/>
          </a:p>
          <a:p>
            <a:pPr algn="l" rtl="0">
              <a:buFont typeface="Arial" panose="020B0604020202020204" pitchFamily="34" charset="0"/>
              <a:buChar char="•"/>
            </a:pPr>
            <a:r>
              <a:rPr lang="en-US" dirty="0"/>
              <a:t>Evaluate the model's performance more professionally.</a:t>
            </a:r>
          </a:p>
          <a:p>
            <a:pPr algn="l" rtl="0">
              <a:buFont typeface="Arial" panose="020B0604020202020204" pitchFamily="34" charset="0"/>
              <a:buChar char="•"/>
            </a:pPr>
            <a:r>
              <a:rPr lang="en-US" dirty="0"/>
              <a:t>Improve the prompt and provide more precise guidance, possibly by creating specific prompts for each query.</a:t>
            </a:r>
          </a:p>
          <a:p>
            <a:pPr algn="l" rtl="0">
              <a:buFont typeface="Arial" panose="020B0604020202020204" pitchFamily="34" charset="0"/>
              <a:buChar char="•"/>
            </a:pPr>
            <a:r>
              <a:rPr lang="en-US" dirty="0"/>
              <a:t>Test with different language models and compare the responses.</a:t>
            </a:r>
          </a:p>
          <a:p>
            <a:pPr algn="l" rtl="0">
              <a:buFont typeface="Arial" panose="020B0604020202020204" pitchFamily="34" charset="0"/>
              <a:buChar char="•"/>
            </a:pPr>
            <a:r>
              <a:rPr lang="en-US" dirty="0"/>
              <a:t>Find alternative solutions for the issue of the number of documents returned.</a:t>
            </a:r>
          </a:p>
          <a:p>
            <a:pPr algn="l" rtl="0"/>
            <a:endParaRPr lang="he-IL" dirty="0"/>
          </a:p>
        </p:txBody>
      </p:sp>
    </p:spTree>
    <p:extLst>
      <p:ext uri="{BB962C8B-B14F-4D97-AF65-F5344CB8AC3E}">
        <p14:creationId xmlns:p14="http://schemas.microsoft.com/office/powerpoint/2010/main" val="394481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313CBF-6C74-38F7-2363-984F80CB95DF}"/>
              </a:ext>
            </a:extLst>
          </p:cNvPr>
          <p:cNvSpPr>
            <a:spLocks noGrp="1"/>
          </p:cNvSpPr>
          <p:nvPr>
            <p:ph type="title"/>
          </p:nvPr>
        </p:nvSpPr>
        <p:spPr/>
        <p:txBody>
          <a:bodyPr/>
          <a:lstStyle/>
          <a:p>
            <a:r>
              <a:rPr lang="en-US"/>
              <a:t> </a:t>
            </a:r>
            <a:endParaRPr lang="he-IL"/>
          </a:p>
        </p:txBody>
      </p:sp>
      <p:pic>
        <p:nvPicPr>
          <p:cNvPr id="7" name="מציין מיקום תוכן 6" descr="תמונה שמכילה יונק, חתול בית, חתול, טקסט&#10;&#10;התיאור נוצר באופן אוטומטי">
            <a:extLst>
              <a:ext uri="{FF2B5EF4-FFF2-40B4-BE49-F238E27FC236}">
                <a16:creationId xmlns:a16="http://schemas.microsoft.com/office/drawing/2014/main" id="{8FF3CBD4-E626-1F9C-D8C1-DD0314E38849}"/>
              </a:ext>
            </a:extLst>
          </p:cNvPr>
          <p:cNvPicPr>
            <a:picLocks noGrp="1" noChangeAspect="1"/>
          </p:cNvPicPr>
          <p:nvPr>
            <p:ph idx="1"/>
          </p:nvPr>
        </p:nvPicPr>
        <p:blipFill>
          <a:blip r:embed="rId2"/>
          <a:stretch>
            <a:fillRect/>
          </a:stretch>
        </p:blipFill>
        <p:spPr>
          <a:xfrm>
            <a:off x="3281835" y="618518"/>
            <a:ext cx="5422327" cy="5422327"/>
          </a:xfrm>
        </p:spPr>
      </p:pic>
    </p:spTree>
    <p:extLst>
      <p:ext uri="{BB962C8B-B14F-4D97-AF65-F5344CB8AC3E}">
        <p14:creationId xmlns:p14="http://schemas.microsoft.com/office/powerpoint/2010/main" val="156481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2F7E63-4F81-72A3-D6B9-70D0EFF95918}"/>
              </a:ext>
            </a:extLst>
          </p:cNvPr>
          <p:cNvSpPr>
            <a:spLocks noGrp="1"/>
          </p:cNvSpPr>
          <p:nvPr>
            <p:ph type="title"/>
          </p:nvPr>
        </p:nvSpPr>
        <p:spPr/>
        <p:txBody>
          <a:bodyPr/>
          <a:lstStyle/>
          <a:p>
            <a:r>
              <a:rPr lang="he-IL" dirty="0"/>
              <a:t> </a:t>
            </a:r>
          </a:p>
        </p:txBody>
      </p:sp>
      <p:sp>
        <p:nvSpPr>
          <p:cNvPr id="3" name="מציין מיקום תוכן 2">
            <a:extLst>
              <a:ext uri="{FF2B5EF4-FFF2-40B4-BE49-F238E27FC236}">
                <a16:creationId xmlns:a16="http://schemas.microsoft.com/office/drawing/2014/main" id="{B5C65748-05EF-2542-CF9D-B835F1DCD9D7}"/>
              </a:ext>
            </a:extLst>
          </p:cNvPr>
          <p:cNvSpPr>
            <a:spLocks noGrp="1"/>
          </p:cNvSpPr>
          <p:nvPr>
            <p:ph idx="1"/>
          </p:nvPr>
        </p:nvSpPr>
        <p:spPr>
          <a:xfrm>
            <a:off x="1141413" y="1099595"/>
            <a:ext cx="9905998" cy="4691606"/>
          </a:xfrm>
        </p:spPr>
        <p:txBody>
          <a:bodyPr/>
          <a:lstStyle/>
          <a:p>
            <a:pPr marL="0" indent="0" algn="l" rtl="0">
              <a:buNone/>
            </a:pPr>
            <a:r>
              <a:rPr lang="en-US" dirty="0"/>
              <a:t>I received a data challenge with a two-day deadline, and the main tasks were:</a:t>
            </a:r>
          </a:p>
          <a:p>
            <a:pPr marL="0" indent="0" algn="l" rtl="0">
              <a:buNone/>
            </a:pPr>
            <a:br>
              <a:rPr lang="en-US" dirty="0"/>
            </a:br>
            <a:r>
              <a:rPr lang="en-US" dirty="0"/>
              <a:t>1)create a Retrieval Augmented Generation (RAG) pipeline that can answer       </a:t>
            </a:r>
          </a:p>
          <a:p>
            <a:pPr marL="0" indent="0" algn="l" rtl="0">
              <a:buNone/>
            </a:pPr>
            <a:r>
              <a:rPr lang="en-US" dirty="0"/>
              <a:t>  questions about verdicts.</a:t>
            </a:r>
          </a:p>
          <a:p>
            <a:pPr marL="0" indent="0" algn="l" rtl="0">
              <a:buNone/>
            </a:pPr>
            <a:r>
              <a:rPr lang="en-US" dirty="0"/>
              <a:t>2)evaluate its performance.</a:t>
            </a:r>
            <a:endParaRPr lang="he-IL" dirty="0"/>
          </a:p>
        </p:txBody>
      </p:sp>
    </p:spTree>
    <p:extLst>
      <p:ext uri="{BB962C8B-B14F-4D97-AF65-F5344CB8AC3E}">
        <p14:creationId xmlns:p14="http://schemas.microsoft.com/office/powerpoint/2010/main" val="379326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315AE0-B8E8-BA60-B333-B82582B82C3D}"/>
              </a:ext>
            </a:extLst>
          </p:cNvPr>
          <p:cNvSpPr>
            <a:spLocks noGrp="1"/>
          </p:cNvSpPr>
          <p:nvPr>
            <p:ph type="title"/>
          </p:nvPr>
        </p:nvSpPr>
        <p:spPr/>
        <p:txBody>
          <a:bodyPr/>
          <a:lstStyle/>
          <a:p>
            <a:r>
              <a:rPr lang="en-US" dirty="0"/>
              <a:t>Introducing to RAG</a:t>
            </a:r>
            <a:endParaRPr lang="he-IL" dirty="0"/>
          </a:p>
        </p:txBody>
      </p:sp>
      <p:sp>
        <p:nvSpPr>
          <p:cNvPr id="3" name="מציין מיקום תוכן 2">
            <a:extLst>
              <a:ext uri="{FF2B5EF4-FFF2-40B4-BE49-F238E27FC236}">
                <a16:creationId xmlns:a16="http://schemas.microsoft.com/office/drawing/2014/main" id="{89937EC3-F4EA-7DC5-BDF8-EF35EC3A79A6}"/>
              </a:ext>
            </a:extLst>
          </p:cNvPr>
          <p:cNvSpPr>
            <a:spLocks noGrp="1"/>
          </p:cNvSpPr>
          <p:nvPr>
            <p:ph idx="1"/>
          </p:nvPr>
        </p:nvSpPr>
        <p:spPr>
          <a:xfrm>
            <a:off x="1141413" y="1759352"/>
            <a:ext cx="9905998" cy="4031849"/>
          </a:xfrm>
        </p:spPr>
        <p:txBody>
          <a:bodyPr/>
          <a:lstStyle/>
          <a:p>
            <a:pPr algn="l" rtl="0"/>
            <a:r>
              <a:rPr lang="en-US" dirty="0"/>
              <a:t>RAG Explained (8-minute video): </a:t>
            </a:r>
            <a:br>
              <a:rPr lang="en-US" dirty="0"/>
            </a:br>
            <a:r>
              <a:rPr lang="en-US" dirty="0">
                <a:hlinkClick r:id="rId2"/>
              </a:rPr>
              <a:t>RAG Explained (youtube.com)</a:t>
            </a:r>
            <a:endParaRPr lang="he-IL" dirty="0"/>
          </a:p>
        </p:txBody>
      </p:sp>
      <p:pic>
        <p:nvPicPr>
          <p:cNvPr id="4" name="מציין מיקום תוכן 4">
            <a:extLst>
              <a:ext uri="{FF2B5EF4-FFF2-40B4-BE49-F238E27FC236}">
                <a16:creationId xmlns:a16="http://schemas.microsoft.com/office/drawing/2014/main" id="{A2DBF578-E199-5376-E7CA-29CFDAD9232B}"/>
              </a:ext>
            </a:extLst>
          </p:cNvPr>
          <p:cNvPicPr>
            <a:picLocks noChangeAspect="1"/>
          </p:cNvPicPr>
          <p:nvPr/>
        </p:nvPicPr>
        <p:blipFill>
          <a:blip r:embed="rId3"/>
          <a:stretch>
            <a:fillRect/>
          </a:stretch>
        </p:blipFill>
        <p:spPr>
          <a:xfrm>
            <a:off x="2264339" y="2888778"/>
            <a:ext cx="7262337" cy="3512021"/>
          </a:xfrm>
          <a:prstGeom prst="rect">
            <a:avLst/>
          </a:prstGeom>
        </p:spPr>
      </p:pic>
    </p:spTree>
    <p:extLst>
      <p:ext uri="{BB962C8B-B14F-4D97-AF65-F5344CB8AC3E}">
        <p14:creationId xmlns:p14="http://schemas.microsoft.com/office/powerpoint/2010/main" val="171604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C4A2C6-353E-BE73-6FA5-2A62404EA9B2}"/>
              </a:ext>
            </a:extLst>
          </p:cNvPr>
          <p:cNvSpPr>
            <a:spLocks noGrp="1"/>
          </p:cNvSpPr>
          <p:nvPr>
            <p:ph type="title"/>
          </p:nvPr>
        </p:nvSpPr>
        <p:spPr>
          <a:xfrm>
            <a:off x="729205" y="-243068"/>
            <a:ext cx="10318206" cy="2340156"/>
          </a:xfrm>
        </p:spPr>
        <p:txBody>
          <a:bodyPr/>
          <a:lstStyle/>
          <a:p>
            <a:r>
              <a:rPr lang="en-US" dirty="0"/>
              <a:t>Creating rag pipeline</a:t>
            </a:r>
            <a:endParaRPr lang="he-IL" dirty="0"/>
          </a:p>
        </p:txBody>
      </p:sp>
      <p:sp>
        <p:nvSpPr>
          <p:cNvPr id="3" name="מציין מיקום תוכן 2">
            <a:extLst>
              <a:ext uri="{FF2B5EF4-FFF2-40B4-BE49-F238E27FC236}">
                <a16:creationId xmlns:a16="http://schemas.microsoft.com/office/drawing/2014/main" id="{A27AA253-8A1B-9897-898B-0FEC31A49440}"/>
              </a:ext>
            </a:extLst>
          </p:cNvPr>
          <p:cNvSpPr>
            <a:spLocks noGrp="1"/>
          </p:cNvSpPr>
          <p:nvPr>
            <p:ph idx="1"/>
          </p:nvPr>
        </p:nvSpPr>
        <p:spPr>
          <a:xfrm>
            <a:off x="810228" y="1423686"/>
            <a:ext cx="10237183" cy="4367515"/>
          </a:xfrm>
        </p:spPr>
        <p:txBody>
          <a:bodyPr>
            <a:normAutofit/>
          </a:bodyPr>
          <a:lstStyle/>
          <a:p>
            <a:pPr algn="l" rtl="0"/>
            <a:endParaRPr lang="en-US" sz="1600" dirty="0"/>
          </a:p>
          <a:p>
            <a:pPr algn="l" rtl="0"/>
            <a:r>
              <a:rPr lang="en-US" sz="1600" dirty="0"/>
              <a:t>After searching the internet, I chose to use the Haystack library. I followed a guide that is suited to the size of my project and my level of experience in the field.</a:t>
            </a:r>
          </a:p>
          <a:p>
            <a:pPr algn="l" rtl="0"/>
            <a:r>
              <a:rPr lang="en-US" sz="1600" dirty="0"/>
              <a:t> loaded these two databases and stored them in a vector database:</a:t>
            </a:r>
          </a:p>
          <a:p>
            <a:pPr algn="l" rtl="0">
              <a:buFont typeface="+mj-lt"/>
              <a:buAutoNum type="arabicPeriod"/>
            </a:pPr>
            <a:r>
              <a:rPr lang="en-US" sz="1600" dirty="0"/>
              <a:t>About 1,000 US-</a:t>
            </a:r>
            <a:r>
              <a:rPr lang="en-US" sz="1600" dirty="0" err="1"/>
              <a:t>SupremeCourtVerdicts</a:t>
            </a:r>
            <a:r>
              <a:rPr lang="en-US" sz="1600" dirty="0"/>
              <a:t>: </a:t>
            </a:r>
            <a:r>
              <a:rPr lang="en-US" sz="1600" dirty="0">
                <a:hlinkClick r:id="rId2"/>
              </a:rPr>
              <a:t>https://huggingface.co/datasets/macadeliccc/US-SupremeCourtVerdicts</a:t>
            </a:r>
            <a:endParaRPr lang="en-US" sz="1600" dirty="0"/>
          </a:p>
          <a:p>
            <a:pPr algn="l" rtl="0">
              <a:buFont typeface="+mj-lt"/>
              <a:buAutoNum type="arabicPeriod"/>
            </a:pPr>
            <a:r>
              <a:rPr lang="en-US" sz="1600" dirty="0"/>
              <a:t>About 500k U.S. states supreme court verdicts (1845-2024): </a:t>
            </a:r>
            <a:r>
              <a:rPr lang="en-US" sz="1600" dirty="0">
                <a:hlinkClick r:id="rId2"/>
              </a:rPr>
              <a:t>https://huggingface.co/datasets/macadeliccc/US-SupremeCourtVerdicts</a:t>
            </a:r>
            <a:endParaRPr lang="en-US" sz="1600" dirty="0"/>
          </a:p>
          <a:p>
            <a:pPr marL="0" indent="0" algn="l" rtl="0">
              <a:buNone/>
            </a:pPr>
            <a:endParaRPr lang="en-US" sz="1600" dirty="0"/>
          </a:p>
          <a:p>
            <a:pPr algn="l" rtl="0"/>
            <a:r>
              <a:rPr lang="en-US" sz="1600" dirty="0"/>
              <a:t>connected to the OpenAI API and set the temperature to get less random results.</a:t>
            </a:r>
            <a:endParaRPr lang="he-IL" sz="1600" dirty="0"/>
          </a:p>
        </p:txBody>
      </p:sp>
    </p:spTree>
    <p:extLst>
      <p:ext uri="{BB962C8B-B14F-4D97-AF65-F5344CB8AC3E}">
        <p14:creationId xmlns:p14="http://schemas.microsoft.com/office/powerpoint/2010/main" val="311455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A2EA1F-0876-9114-4B18-95C2564BA4FC}"/>
              </a:ext>
            </a:extLst>
          </p:cNvPr>
          <p:cNvSpPr>
            <a:spLocks noGrp="1"/>
          </p:cNvSpPr>
          <p:nvPr>
            <p:ph type="title"/>
          </p:nvPr>
        </p:nvSpPr>
        <p:spPr>
          <a:xfrm>
            <a:off x="1141412" y="0"/>
            <a:ext cx="9905999" cy="1504709"/>
          </a:xfrm>
        </p:spPr>
        <p:txBody>
          <a:bodyPr/>
          <a:lstStyle/>
          <a:p>
            <a:r>
              <a:rPr lang="en-US" dirty="0"/>
              <a:t>Creating pipeline</a:t>
            </a:r>
            <a:endParaRPr lang="he-IL" dirty="0"/>
          </a:p>
        </p:txBody>
      </p:sp>
      <p:sp>
        <p:nvSpPr>
          <p:cNvPr id="3" name="מציין מיקום תוכן 2">
            <a:extLst>
              <a:ext uri="{FF2B5EF4-FFF2-40B4-BE49-F238E27FC236}">
                <a16:creationId xmlns:a16="http://schemas.microsoft.com/office/drawing/2014/main" id="{6258E5AD-9FC4-B0AF-7D74-94145FAA7B56}"/>
              </a:ext>
            </a:extLst>
          </p:cNvPr>
          <p:cNvSpPr>
            <a:spLocks noGrp="1"/>
          </p:cNvSpPr>
          <p:nvPr>
            <p:ph idx="1"/>
          </p:nvPr>
        </p:nvSpPr>
        <p:spPr>
          <a:xfrm>
            <a:off x="1030148" y="1400537"/>
            <a:ext cx="10017264" cy="4390664"/>
          </a:xfrm>
        </p:spPr>
        <p:txBody>
          <a:bodyPr>
            <a:normAutofit lnSpcReduction="10000"/>
          </a:bodyPr>
          <a:lstStyle/>
          <a:p>
            <a:pPr algn="l" rtl="0"/>
            <a:r>
              <a:rPr lang="en-US" dirty="0"/>
              <a:t>After I managed to run the program, I encountered the first issue: when I sent all the documents, I downloaded to the LLM, the API refused to accept prompts of that size. </a:t>
            </a:r>
          </a:p>
          <a:p>
            <a:pPr marL="0" indent="0" algn="l" rtl="0">
              <a:buNone/>
            </a:pPr>
            <a:r>
              <a:rPr lang="en-US" dirty="0"/>
              <a:t>PROBLEM :</a:t>
            </a:r>
          </a:p>
          <a:p>
            <a:pPr algn="l" rtl="0"/>
            <a:r>
              <a:rPr lang="en-US" dirty="0"/>
              <a:t>After overcoming this problem and managing to retrieve the top K most relevant documents, I wondered how many documents I should pass for a query to provide enough information to answer the question while not overwhelming it with too much information (i.e., finding the optimal K for each query). I thought that for 'easy' queries, it wouldn't need much information, whereas for more difficult ones, it would need more.</a:t>
            </a:r>
            <a:endParaRPr lang="he-IL" dirty="0"/>
          </a:p>
        </p:txBody>
      </p:sp>
    </p:spTree>
    <p:extLst>
      <p:ext uri="{BB962C8B-B14F-4D97-AF65-F5344CB8AC3E}">
        <p14:creationId xmlns:p14="http://schemas.microsoft.com/office/powerpoint/2010/main" val="21355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2D2681-CCC7-52E8-025A-44FA86C33B0B}"/>
              </a:ext>
            </a:extLst>
          </p:cNvPr>
          <p:cNvSpPr>
            <a:spLocks noGrp="1"/>
          </p:cNvSpPr>
          <p:nvPr>
            <p:ph type="title"/>
          </p:nvPr>
        </p:nvSpPr>
        <p:spPr>
          <a:xfrm>
            <a:off x="1006997" y="-185195"/>
            <a:ext cx="8368497" cy="1713053"/>
          </a:xfrm>
        </p:spPr>
        <p:txBody>
          <a:bodyPr/>
          <a:lstStyle/>
          <a:p>
            <a:r>
              <a:rPr lang="en-US" dirty="0"/>
              <a:t>My solution </a:t>
            </a:r>
            <a:endParaRPr lang="he-IL" dirty="0"/>
          </a:p>
        </p:txBody>
      </p:sp>
      <p:sp>
        <p:nvSpPr>
          <p:cNvPr id="3" name="מציין מיקום תוכן 2">
            <a:extLst>
              <a:ext uri="{FF2B5EF4-FFF2-40B4-BE49-F238E27FC236}">
                <a16:creationId xmlns:a16="http://schemas.microsoft.com/office/drawing/2014/main" id="{D741E6DD-D539-8669-C365-3248AC495B2B}"/>
              </a:ext>
            </a:extLst>
          </p:cNvPr>
          <p:cNvSpPr>
            <a:spLocks noGrp="1"/>
          </p:cNvSpPr>
          <p:nvPr>
            <p:ph idx="1"/>
          </p:nvPr>
        </p:nvSpPr>
        <p:spPr>
          <a:xfrm>
            <a:off x="902826" y="1250066"/>
            <a:ext cx="10144586" cy="4541135"/>
          </a:xfrm>
        </p:spPr>
        <p:txBody>
          <a:bodyPr/>
          <a:lstStyle/>
          <a:p>
            <a:pPr algn="l"/>
            <a:r>
              <a:rPr lang="en-US" dirty="0"/>
              <a:t>I solved the problem as follows: Before sending the prompt and asking for an answer from the LLM, I sent the question and the retrieved documents and asked the LLM if it had enough information to answer the question. If the answer was negative, I would retrieve additional documents to ensure that the answer provided was accurate and up-to-date for our database.</a:t>
            </a:r>
          </a:p>
          <a:p>
            <a:pPr algn="l" rtl="0"/>
            <a:endParaRPr lang="he-IL" dirty="0"/>
          </a:p>
        </p:txBody>
      </p:sp>
      <p:pic>
        <p:nvPicPr>
          <p:cNvPr id="6" name="תמונה 5">
            <a:extLst>
              <a:ext uri="{FF2B5EF4-FFF2-40B4-BE49-F238E27FC236}">
                <a16:creationId xmlns:a16="http://schemas.microsoft.com/office/drawing/2014/main" id="{3654C4B1-061B-E0A7-D3EB-6366F1A83429}"/>
              </a:ext>
            </a:extLst>
          </p:cNvPr>
          <p:cNvPicPr>
            <a:picLocks noChangeAspect="1"/>
          </p:cNvPicPr>
          <p:nvPr/>
        </p:nvPicPr>
        <p:blipFill>
          <a:blip r:embed="rId2"/>
          <a:stretch>
            <a:fillRect/>
          </a:stretch>
        </p:blipFill>
        <p:spPr>
          <a:xfrm>
            <a:off x="2427783" y="3522879"/>
            <a:ext cx="7336434" cy="3238348"/>
          </a:xfrm>
          <a:prstGeom prst="rect">
            <a:avLst/>
          </a:prstGeom>
        </p:spPr>
      </p:pic>
    </p:spTree>
    <p:extLst>
      <p:ext uri="{BB962C8B-B14F-4D97-AF65-F5344CB8AC3E}">
        <p14:creationId xmlns:p14="http://schemas.microsoft.com/office/powerpoint/2010/main" val="113289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0CB835-4670-F9AB-A184-72D52EDF5A6B}"/>
              </a:ext>
            </a:extLst>
          </p:cNvPr>
          <p:cNvSpPr>
            <a:spLocks noGrp="1"/>
          </p:cNvSpPr>
          <p:nvPr>
            <p:ph type="title"/>
          </p:nvPr>
        </p:nvSpPr>
        <p:spPr>
          <a:xfrm>
            <a:off x="1141412" y="-358815"/>
            <a:ext cx="9905999" cy="2455903"/>
          </a:xfrm>
        </p:spPr>
        <p:txBody>
          <a:bodyPr/>
          <a:lstStyle/>
          <a:p>
            <a:r>
              <a:rPr lang="en-US" dirty="0"/>
              <a:t>Problems with the prompt</a:t>
            </a:r>
            <a:endParaRPr lang="he-IL" dirty="0"/>
          </a:p>
        </p:txBody>
      </p:sp>
      <p:sp>
        <p:nvSpPr>
          <p:cNvPr id="3" name="מציין מיקום תוכן 2">
            <a:extLst>
              <a:ext uri="{FF2B5EF4-FFF2-40B4-BE49-F238E27FC236}">
                <a16:creationId xmlns:a16="http://schemas.microsoft.com/office/drawing/2014/main" id="{04A0BA82-3DF7-536A-EA05-C80FEF148798}"/>
              </a:ext>
            </a:extLst>
          </p:cNvPr>
          <p:cNvSpPr>
            <a:spLocks noGrp="1"/>
          </p:cNvSpPr>
          <p:nvPr>
            <p:ph idx="1"/>
          </p:nvPr>
        </p:nvSpPr>
        <p:spPr>
          <a:xfrm>
            <a:off x="925976" y="1516284"/>
            <a:ext cx="10121436" cy="4274917"/>
          </a:xfrm>
        </p:spPr>
        <p:txBody>
          <a:bodyPr>
            <a:normAutofit fontScale="92500" lnSpcReduction="10000"/>
          </a:bodyPr>
          <a:lstStyle/>
          <a:p>
            <a:pPr algn="l" rtl="0"/>
            <a:r>
              <a:rPr lang="en-US" sz="2000" dirty="0"/>
              <a:t>Initially, I formulated the prompt for the first model inaccurately, and it returned partial answers. This is what it looked like:</a:t>
            </a:r>
          </a:p>
          <a:p>
            <a:pPr algn="l" rtl="0"/>
            <a:r>
              <a:rPr lang="en-US" sz="2000" kern="100" dirty="0">
                <a:effectLst/>
                <a:latin typeface="Aptos" panose="020B0004020202020204" pitchFamily="34" charset="0"/>
                <a:ea typeface="Aptos" panose="020B0004020202020204" pitchFamily="34" charset="0"/>
                <a:cs typeface="Arial" panose="020B0604020202020204" pitchFamily="34" charset="0"/>
              </a:rPr>
              <a:t>query = "What is the maximum and minimum punishment range for murder?"</a:t>
            </a:r>
          </a:p>
          <a:p>
            <a:pPr marL="0" indent="0" algn="l" rtl="0">
              <a:buNone/>
            </a:pPr>
            <a:r>
              <a:rPr lang="en-US" sz="2000" dirty="0"/>
              <a:t> Answer:</a:t>
            </a:r>
            <a:br>
              <a:rPr lang="en-US" sz="2000" dirty="0"/>
            </a:br>
            <a:r>
              <a:rPr lang="en-US" sz="2000" dirty="0"/>
              <a:t> </a:t>
            </a:r>
            <a:r>
              <a:rPr lang="en-US" sz="2000" kern="100" dirty="0">
                <a:effectLst/>
                <a:latin typeface="Aptos" panose="020B0004020202020204" pitchFamily="34" charset="0"/>
                <a:ea typeface="Aptos" panose="020B0004020202020204" pitchFamily="34" charset="0"/>
                <a:cs typeface="Arial" panose="020B0604020202020204" pitchFamily="34" charset="0"/>
              </a:rPr>
              <a:t>The maximum punishment for murder varies by state and may include  the death penalty or life imprisonment without the possibility of parole. The minimum punishment for murder is typically a term of imprisonment, which also varies by jurisdiction and the circumstances of the crime.</a:t>
            </a:r>
          </a:p>
          <a:p>
            <a:pPr marL="0" indent="0" algn="l" rtl="0">
              <a:buNone/>
            </a:pP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indent="0" algn="l" rtl="0">
              <a:buNone/>
            </a:pPr>
            <a:r>
              <a:rPr lang="en-US" sz="2000" dirty="0"/>
              <a:t> You can see that the first model answered 'yes' and sent the question for analysis. The model was only able to answer half of the question because I wasn't specific enough in the initial prompt, and this issue was corrected.</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indent="0" algn="l" rtl="0">
              <a:buNone/>
            </a:pP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0" indent="0" algn="l" rtl="0">
              <a:buNone/>
            </a:pPr>
            <a:endParaRPr lang="he-IL" dirty="0"/>
          </a:p>
        </p:txBody>
      </p:sp>
    </p:spTree>
    <p:extLst>
      <p:ext uri="{BB962C8B-B14F-4D97-AF65-F5344CB8AC3E}">
        <p14:creationId xmlns:p14="http://schemas.microsoft.com/office/powerpoint/2010/main" val="398106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ECD5F1-20E0-090D-2508-F5E8DA451726}"/>
              </a:ext>
            </a:extLst>
          </p:cNvPr>
          <p:cNvSpPr>
            <a:spLocks noGrp="1"/>
          </p:cNvSpPr>
          <p:nvPr>
            <p:ph type="title"/>
          </p:nvPr>
        </p:nvSpPr>
        <p:spPr>
          <a:xfrm>
            <a:off x="1141412" y="335666"/>
            <a:ext cx="9345251" cy="891250"/>
          </a:xfrm>
        </p:spPr>
        <p:txBody>
          <a:bodyPr/>
          <a:lstStyle/>
          <a:p>
            <a:r>
              <a:rPr lang="en-US" dirty="0"/>
              <a:t>evaluate</a:t>
            </a:r>
            <a:endParaRPr lang="he-IL" dirty="0"/>
          </a:p>
        </p:txBody>
      </p:sp>
      <p:sp>
        <p:nvSpPr>
          <p:cNvPr id="3" name="מציין מיקום תוכן 2">
            <a:extLst>
              <a:ext uri="{FF2B5EF4-FFF2-40B4-BE49-F238E27FC236}">
                <a16:creationId xmlns:a16="http://schemas.microsoft.com/office/drawing/2014/main" id="{0BEADA8E-7857-3B94-7F5E-1257A0AF35EF}"/>
              </a:ext>
            </a:extLst>
          </p:cNvPr>
          <p:cNvSpPr>
            <a:spLocks noGrp="1"/>
          </p:cNvSpPr>
          <p:nvPr>
            <p:ph idx="1"/>
          </p:nvPr>
        </p:nvSpPr>
        <p:spPr>
          <a:xfrm>
            <a:off x="1141412" y="1088020"/>
            <a:ext cx="10074456" cy="4703181"/>
          </a:xfrm>
        </p:spPr>
        <p:txBody>
          <a:bodyPr/>
          <a:lstStyle/>
          <a:p>
            <a:pPr algn="l" rtl="0"/>
            <a:r>
              <a:rPr lang="en-US" sz="1400" dirty="0"/>
              <a:t>After addressing the prompt issue (which resulted in partial answers), I started to understand whether what I was doing was logical. I asked a question unrelated to the topic ('difficult') and wanted to see if the model would decide whether it had enough information to answer the question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r>
              <a:rPr lang="en-US" sz="1800" kern="100" dirty="0">
                <a:effectLst/>
                <a:latin typeface="Aptos" panose="020B0004020202020204" pitchFamily="34" charset="0"/>
                <a:ea typeface="Aptos" panose="020B0004020202020204" pitchFamily="34" charset="0"/>
                <a:cs typeface="Arial" panose="020B0604020202020204" pitchFamily="34" charset="0"/>
              </a:rPr>
              <a:t>query = "What is the minimum punishment for eating ice cream?“</a:t>
            </a:r>
          </a:p>
          <a:p>
            <a:pPr algn="l" rtl="0"/>
            <a:r>
              <a:rPr lang="en-US" sz="2000" dirty="0"/>
              <a:t>The model did not find enough documents on the topic even after retrieving 13 documents and decided that it could not answer the question given the information.</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br>
              <a:rPr lang="en-US" sz="1800" kern="100" dirty="0">
                <a:latin typeface="Aptos" panose="020B0004020202020204" pitchFamily="34" charset="0"/>
                <a:ea typeface="Aptos" panose="020B0004020202020204" pitchFamily="34" charset="0"/>
                <a:cs typeface="Arial" panose="020B0604020202020204" pitchFamily="34" charset="0"/>
              </a:rPr>
            </a:b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 name="תמונה 3">
            <a:extLst>
              <a:ext uri="{FF2B5EF4-FFF2-40B4-BE49-F238E27FC236}">
                <a16:creationId xmlns:a16="http://schemas.microsoft.com/office/drawing/2014/main" id="{CE5E9CE2-AD1D-A0AB-6F05-CD6F83A6B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586" y="3278530"/>
            <a:ext cx="5534217" cy="2989479"/>
          </a:xfrm>
          <a:prstGeom prst="rect">
            <a:avLst/>
          </a:prstGeom>
        </p:spPr>
      </p:pic>
    </p:spTree>
    <p:extLst>
      <p:ext uri="{BB962C8B-B14F-4D97-AF65-F5344CB8AC3E}">
        <p14:creationId xmlns:p14="http://schemas.microsoft.com/office/powerpoint/2010/main" val="43819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A99C8A-7094-533C-7F91-C33C570800BD}"/>
              </a:ext>
            </a:extLst>
          </p:cNvPr>
          <p:cNvSpPr>
            <a:spLocks noGrp="1"/>
          </p:cNvSpPr>
          <p:nvPr>
            <p:ph type="title"/>
          </p:nvPr>
        </p:nvSpPr>
        <p:spPr/>
        <p:txBody>
          <a:bodyPr/>
          <a:lstStyle/>
          <a:p>
            <a:r>
              <a:rPr lang="en-US" dirty="0"/>
              <a:t> </a:t>
            </a:r>
            <a:endParaRPr lang="he-IL" dirty="0"/>
          </a:p>
        </p:txBody>
      </p:sp>
      <p:sp>
        <p:nvSpPr>
          <p:cNvPr id="3" name="מציין מיקום תוכן 2">
            <a:extLst>
              <a:ext uri="{FF2B5EF4-FFF2-40B4-BE49-F238E27FC236}">
                <a16:creationId xmlns:a16="http://schemas.microsoft.com/office/drawing/2014/main" id="{2456E8A3-3218-C3BB-2221-8F8F0F6F8998}"/>
              </a:ext>
            </a:extLst>
          </p:cNvPr>
          <p:cNvSpPr>
            <a:spLocks noGrp="1"/>
          </p:cNvSpPr>
          <p:nvPr>
            <p:ph idx="1"/>
          </p:nvPr>
        </p:nvSpPr>
        <p:spPr>
          <a:xfrm>
            <a:off x="1141413" y="787078"/>
            <a:ext cx="9905998" cy="5004123"/>
          </a:xfrm>
        </p:spPr>
        <p:txBody>
          <a:bodyPr/>
          <a:lstStyle/>
          <a:p>
            <a:pPr algn="l" rtl="0"/>
            <a:r>
              <a:rPr lang="en-US" dirty="0"/>
              <a:t>These are the metrics for the documents retrieved in relation to the question.</a:t>
            </a:r>
          </a:p>
          <a:p>
            <a:pPr algn="l" rtl="0"/>
            <a:r>
              <a:rPr lang="en-US" dirty="0"/>
              <a:t>It can be seen that the similarity of the most similar document is 0.36.</a:t>
            </a:r>
            <a:br>
              <a:rPr lang="en-US" dirty="0"/>
            </a:br>
            <a:endParaRPr lang="he-IL" dirty="0"/>
          </a:p>
        </p:txBody>
      </p:sp>
      <p:pic>
        <p:nvPicPr>
          <p:cNvPr id="4" name="תמונה 3">
            <a:extLst>
              <a:ext uri="{FF2B5EF4-FFF2-40B4-BE49-F238E27FC236}">
                <a16:creationId xmlns:a16="http://schemas.microsoft.com/office/drawing/2014/main" id="{92507B51-7DCC-9EEC-5935-E723F866E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534" y="2265648"/>
            <a:ext cx="5274310" cy="4338955"/>
          </a:xfrm>
          <a:prstGeom prst="rect">
            <a:avLst/>
          </a:prstGeom>
        </p:spPr>
      </p:pic>
    </p:spTree>
    <p:extLst>
      <p:ext uri="{BB962C8B-B14F-4D97-AF65-F5344CB8AC3E}">
        <p14:creationId xmlns:p14="http://schemas.microsoft.com/office/powerpoint/2010/main" val="3229402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1004</TotalTime>
  <Words>1228</Words>
  <Application>Microsoft Office PowerPoint</Application>
  <PresentationFormat>מסך רחב</PresentationFormat>
  <Paragraphs>62</Paragraphs>
  <Slides>14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14</vt:i4>
      </vt:variant>
    </vt:vector>
  </HeadingPairs>
  <TitlesOfParts>
    <vt:vector size="18" baseType="lpstr">
      <vt:lpstr>Aptos</vt:lpstr>
      <vt:lpstr>Arial</vt:lpstr>
      <vt:lpstr>Tw Cen MT</vt:lpstr>
      <vt:lpstr>מעגל</vt:lpstr>
      <vt:lpstr>RAG data challenge</vt:lpstr>
      <vt:lpstr> </vt:lpstr>
      <vt:lpstr>Introducing to RAG</vt:lpstr>
      <vt:lpstr>Creating rag pipeline</vt:lpstr>
      <vt:lpstr>Creating pipeline</vt:lpstr>
      <vt:lpstr>My solution </vt:lpstr>
      <vt:lpstr>Problems with the prompt</vt:lpstr>
      <vt:lpstr>evaluate</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roy kremer</dc:creator>
  <cp:lastModifiedBy>roy kremer</cp:lastModifiedBy>
  <cp:revision>7</cp:revision>
  <dcterms:created xsi:type="dcterms:W3CDTF">2024-08-14T15:33:07Z</dcterms:created>
  <dcterms:modified xsi:type="dcterms:W3CDTF">2024-09-16T11:59:19Z</dcterms:modified>
</cp:coreProperties>
</file>