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43"/>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93" r:id="rId37"/>
    <p:sldId id="294" r:id="rId38"/>
    <p:sldId id="289" r:id="rId39"/>
    <p:sldId id="290" r:id="rId40"/>
    <p:sldId id="291" r:id="rId41"/>
    <p:sldId id="292" r:id="rId42"/>
  </p:sldIdLst>
  <p:sldSz cx="7772400" cy="10058400"/>
  <p:notesSz cx="6858000" cy="9144000"/>
  <p:embeddedFontLst>
    <p:embeddedFont>
      <p:font typeface="Helvetica Neue" panose="020B0604020202020204" charset="0"/>
      <p:regular r:id="rId44"/>
      <p:bold r:id="rId45"/>
      <p:italic r:id="rId46"/>
      <p:boldItalic r:id="rId47"/>
    </p:embeddedFont>
    <p:embeddedFont>
      <p:font typeface="Open Sans" panose="020B0606030504020204" pitchFamily="34" charset="0"/>
      <p:regular r:id="rId48"/>
      <p:bold r:id="rId49"/>
      <p:italic r:id="rId50"/>
      <p:boldItalic r:id="rId51"/>
    </p:embeddedFont>
    <p:embeddedFont>
      <p:font typeface="Open Sans Light" panose="020B030603050402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246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3.fntdata"/><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6.fntdata"/><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8.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56220c88e_0_1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56220c88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5aeec777a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5aeec777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b5aeec777a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b5aeec777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56220c88e_0_1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56220c8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5aeec777a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5aeec777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b5aeec777a_0_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b5aeec777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56220c88e_0_2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b56220c88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b5aeec777a_0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b5aeec777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b5aeec777a_0_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b5aeec777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af3aa860d_0_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af3aa860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5aeec777a_0_4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5aeec777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b5aeec777a_0_5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b5aeec777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af3aa860d_0_1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af3aa860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b5aeec777a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b5aeec777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5aeec777a_0_6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5aeec777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5aeec777a_0_7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5aeec777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b5aeec777a_0_7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b5aeec777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aaf3aa860d_0_1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aaf3aa86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5aeec777a_0_8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5aeec777a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632a1af1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632a1af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b5aeec777a_0_8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b5aeec777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b5aeec777a_0_9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b5aeec777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aaf3aa860d_0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aaf3aa860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56220c88e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56220c8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b632a1af1d_0_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b632a1af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af3aa860d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af3aa86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da7220471_0_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da722047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afd1c8e08f_0_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afd1c8e0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fd1c8e08f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fd1c8e0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fd1c8e08f_0_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fd1c8e08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5.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5.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a:solidFill>
                  <a:srgbClr val="FFFFFF"/>
                </a:solidFill>
              </a:rPr>
              <a:t>Project:</a:t>
            </a:r>
            <a:endParaRPr sz="4000" b="1">
              <a:solidFill>
                <a:srgbClr val="FFFFFF"/>
              </a:solidFill>
            </a:endParaRPr>
          </a:p>
          <a:p>
            <a:pPr marL="0" lvl="0" indent="0" algn="ctr" rtl="0">
              <a:lnSpc>
                <a:spcPct val="115000"/>
              </a:lnSpc>
              <a:spcBef>
                <a:spcPts val="0"/>
              </a:spcBef>
              <a:spcAft>
                <a:spcPts val="0"/>
              </a:spcAft>
              <a:buNone/>
            </a:pPr>
            <a:r>
              <a:rPr lang="en" sz="4000" b="1">
                <a:solidFill>
                  <a:srgbClr val="FFFFFF"/>
                </a:solidFill>
              </a:rPr>
              <a:t>Securing the Perimeter</a:t>
            </a:r>
            <a:endParaRPr sz="4000" b="1">
              <a:solidFill>
                <a:srgbClr val="FFFFFF"/>
              </a:solidFill>
            </a:endParaRPr>
          </a:p>
          <a:p>
            <a:pPr marL="0" lvl="0" indent="0" algn="ctr" rtl="0">
              <a:lnSpc>
                <a:spcPct val="115000"/>
              </a:lnSpc>
              <a:spcBef>
                <a:spcPts val="0"/>
              </a:spcBef>
              <a:spcAft>
                <a:spcPts val="0"/>
              </a:spcAft>
              <a:buNone/>
            </a:pPr>
            <a:endParaRPr sz="4000" b="1">
              <a:solidFill>
                <a:srgbClr val="FFFFFF"/>
              </a:solidFill>
            </a:endParaRPr>
          </a:p>
          <a:p>
            <a:pPr marL="0" lvl="0" indent="0" algn="ctr" rtl="0">
              <a:lnSpc>
                <a:spcPct val="115000"/>
              </a:lnSpc>
              <a:spcBef>
                <a:spcPts val="0"/>
              </a:spcBef>
              <a:spcAft>
                <a:spcPts val="0"/>
              </a:spcAft>
              <a:buNone/>
            </a:pPr>
            <a:r>
              <a:rPr lang="en" sz="4000" b="1">
                <a:solidFill>
                  <a:srgbClr val="FFFFFF"/>
                </a:solidFill>
              </a:rPr>
              <a:t>Directions and </a:t>
            </a:r>
            <a:endParaRPr sz="4000" b="1">
              <a:solidFill>
                <a:srgbClr val="FFFFFF"/>
              </a:solidFill>
            </a:endParaRPr>
          </a:p>
          <a:p>
            <a:pPr marL="0" lvl="0" indent="0" algn="ctr" rtl="0">
              <a:lnSpc>
                <a:spcPct val="115000"/>
              </a:lnSpc>
              <a:spcBef>
                <a:spcPts val="0"/>
              </a:spcBef>
              <a:spcAft>
                <a:spcPts val="0"/>
              </a:spcAft>
              <a:buNone/>
            </a:pPr>
            <a:r>
              <a:rPr lang="en" sz="4000" b="1">
                <a:solidFill>
                  <a:srgbClr val="FFFFFF"/>
                </a:solidFill>
              </a:rPr>
              <a:t>Submission Template</a:t>
            </a:r>
            <a:endParaRPr sz="4000" b="1">
              <a:solidFill>
                <a:srgbClr val="FFFFFF"/>
              </a:solidFill>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 Creating Virtual Machines</a:t>
            </a:r>
            <a:endParaRPr sz="3600" b="1"/>
          </a:p>
        </p:txBody>
      </p:sp>
      <p:sp>
        <p:nvSpPr>
          <p:cNvPr id="242" name="Google Shape;242;p6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create Virtual Machines in your subnets. You will create 2 VMs in your DMZ and 3 VMs in your internal network. Please only use the Standard_B1s VM size and the Linux Ubuntu 18.04 image.</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457200" lvl="0" indent="0" algn="l" rtl="0">
              <a:spcBef>
                <a:spcPts val="1600"/>
              </a:spcBef>
              <a:spcAft>
                <a:spcPts val="0"/>
              </a:spcAft>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2.2.1 Screenshot</a:t>
            </a:r>
            <a:endParaRPr sz="3600" b="1"/>
          </a:p>
          <a:p>
            <a:pPr marL="0" lvl="0" indent="0" algn="l" rtl="0">
              <a:lnSpc>
                <a:spcPct val="115000"/>
              </a:lnSpc>
              <a:spcBef>
                <a:spcPts val="1200"/>
              </a:spcBef>
              <a:spcAft>
                <a:spcPts val="1200"/>
              </a:spcAft>
              <a:buNone/>
            </a:pPr>
            <a:r>
              <a:rPr lang="en" sz="1800" b="1">
                <a:solidFill>
                  <a:schemeClr val="dk2"/>
                </a:solidFill>
              </a:rPr>
              <a:t>Create one VM in each of your public and private DMZ subnets. Please only use Standard_B1s for your VM size and select the Linux Ubuntu 18.04 image, otherwise you will encounter an error.</a:t>
            </a:r>
            <a:endParaRPr sz="1800" b="1">
              <a:solidFill>
                <a:schemeClr val="dk2"/>
              </a:solidFill>
            </a:endParaRPr>
          </a:p>
        </p:txBody>
      </p:sp>
      <p:pic>
        <p:nvPicPr>
          <p:cNvPr id="4098" name="Picture 2">
            <a:extLst>
              <a:ext uri="{FF2B5EF4-FFF2-40B4-BE49-F238E27FC236}">
                <a16:creationId xmlns:a16="http://schemas.microsoft.com/office/drawing/2014/main" id="{283EE125-7BAF-5693-738B-FD032C5B88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951"/>
          <a:stretch/>
        </p:blipFill>
        <p:spPr bwMode="auto">
          <a:xfrm>
            <a:off x="-1" y="2743200"/>
            <a:ext cx="7754871" cy="233240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513BAFD-B48B-EDD9-C05B-04EC0680AE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059" b="3420"/>
          <a:stretch/>
        </p:blipFill>
        <p:spPr bwMode="auto">
          <a:xfrm>
            <a:off x="-7370" y="5965793"/>
            <a:ext cx="7772400" cy="2903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2.2.2 Screenshot</a:t>
            </a:r>
            <a:endParaRPr sz="3600" b="1"/>
          </a:p>
          <a:p>
            <a:pPr marL="0" lvl="0" indent="0" algn="l" rtl="0">
              <a:lnSpc>
                <a:spcPct val="115000"/>
              </a:lnSpc>
              <a:spcBef>
                <a:spcPts val="1200"/>
              </a:spcBef>
              <a:spcAft>
                <a:spcPts val="1200"/>
              </a:spcAft>
              <a:buNone/>
            </a:pPr>
            <a:r>
              <a:rPr lang="en" sz="1800" b="1">
                <a:solidFill>
                  <a:schemeClr val="dk2"/>
                </a:solidFill>
              </a:rPr>
              <a:t>Create one VM in each of your Management, Secure, and Enterprise internal subnets. Please only use Standard_B1s for your VM size and select the Linux Ubuntu 18.04 image, otherwise you will encounter an error.</a:t>
            </a:r>
            <a:endParaRPr sz="1800" b="1">
              <a:solidFill>
                <a:schemeClr val="dk2"/>
              </a:solidFill>
            </a:endParaRPr>
          </a:p>
        </p:txBody>
      </p:sp>
      <p:pic>
        <p:nvPicPr>
          <p:cNvPr id="5122" name="Picture 2">
            <a:extLst>
              <a:ext uri="{FF2B5EF4-FFF2-40B4-BE49-F238E27FC236}">
                <a16:creationId xmlns:a16="http://schemas.microsoft.com/office/drawing/2014/main" id="{728A4AFF-5E8B-1EDB-8BBC-9D8712B494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667"/>
          <a:stretch/>
        </p:blipFill>
        <p:spPr bwMode="auto">
          <a:xfrm>
            <a:off x="681358" y="2366026"/>
            <a:ext cx="6146162" cy="230872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14FD6D8-857B-2F4F-DC3F-981ACD712C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358" y="4866958"/>
            <a:ext cx="6146162" cy="241966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F38F298-ED22-1455-E4AF-C8476A3AA5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358" y="7359330"/>
            <a:ext cx="6234427" cy="25994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2.3 Secure Routing</a:t>
            </a:r>
            <a:endParaRPr/>
          </a:p>
        </p:txBody>
      </p:sp>
      <p:sp>
        <p:nvSpPr>
          <p:cNvPr id="260" name="Google Shape;260;p6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configure secure routing within your Virtual Network and subnets. Follow secure best practices when creating network traffic rules.</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0" lvl="0" indent="0" algn="l" rtl="0">
              <a:spcBef>
                <a:spcPts val="1600"/>
              </a:spcBef>
              <a:spcAft>
                <a:spcPts val="0"/>
              </a:spcAft>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6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2.3.1 Screenshot</a:t>
            </a:r>
            <a:endParaRPr sz="3600" b="1"/>
          </a:p>
          <a:p>
            <a:pPr marL="0" lvl="0" indent="0" algn="l" rtl="0">
              <a:lnSpc>
                <a:spcPct val="115000"/>
              </a:lnSpc>
              <a:spcBef>
                <a:spcPts val="1200"/>
              </a:spcBef>
              <a:spcAft>
                <a:spcPts val="1200"/>
              </a:spcAft>
              <a:buNone/>
            </a:pPr>
            <a:r>
              <a:rPr lang="en" sz="1800" b="1">
                <a:solidFill>
                  <a:schemeClr val="dk2"/>
                </a:solidFill>
              </a:rPr>
              <a:t>Traffic rules in your DMZ. </a:t>
            </a:r>
            <a:endParaRPr sz="1800" b="1">
              <a:solidFill>
                <a:schemeClr val="dk2"/>
              </a:solidFill>
            </a:endParaRPr>
          </a:p>
        </p:txBody>
      </p:sp>
      <p:pic>
        <p:nvPicPr>
          <p:cNvPr id="2" name="Picture 1" descr="A screenshot of a computer">
            <a:extLst>
              <a:ext uri="{FF2B5EF4-FFF2-40B4-BE49-F238E27FC236}">
                <a16:creationId xmlns:a16="http://schemas.microsoft.com/office/drawing/2014/main" id="{9ECADC7A-8EFA-4535-FBF1-4882094080B7}"/>
              </a:ext>
            </a:extLst>
          </p:cNvPr>
          <p:cNvPicPr>
            <a:picLocks noChangeAspect="1"/>
          </p:cNvPicPr>
          <p:nvPr/>
        </p:nvPicPr>
        <p:blipFill rotWithShape="1">
          <a:blip r:embed="rId3"/>
          <a:srcRect l="19313" t="14051"/>
          <a:stretch/>
        </p:blipFill>
        <p:spPr>
          <a:xfrm>
            <a:off x="0" y="2750820"/>
            <a:ext cx="7796221" cy="2610088"/>
          </a:xfrm>
          <a:prstGeom prst="rect">
            <a:avLst/>
          </a:prstGeom>
          <a:ln>
            <a:noFill/>
          </a:ln>
        </p:spPr>
      </p:pic>
      <p:pic>
        <p:nvPicPr>
          <p:cNvPr id="3" name="Picture 2" descr="A screenshot of a computer">
            <a:extLst>
              <a:ext uri="{FF2B5EF4-FFF2-40B4-BE49-F238E27FC236}">
                <a16:creationId xmlns:a16="http://schemas.microsoft.com/office/drawing/2014/main" id="{D880E13F-40AF-DD71-A863-C1F304D71290}"/>
              </a:ext>
            </a:extLst>
          </p:cNvPr>
          <p:cNvPicPr>
            <a:picLocks noChangeAspect="1"/>
          </p:cNvPicPr>
          <p:nvPr/>
        </p:nvPicPr>
        <p:blipFill rotWithShape="1">
          <a:blip r:embed="rId4"/>
          <a:srcRect l="19412" t="13313"/>
          <a:stretch/>
        </p:blipFill>
        <p:spPr>
          <a:xfrm>
            <a:off x="0" y="6278381"/>
            <a:ext cx="7772400" cy="2594871"/>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2.3.2 Screenshot</a:t>
            </a:r>
            <a:endParaRPr sz="3600" b="1"/>
          </a:p>
          <a:p>
            <a:pPr marL="0" lvl="0" indent="0" algn="l" rtl="0">
              <a:lnSpc>
                <a:spcPct val="115000"/>
              </a:lnSpc>
              <a:spcBef>
                <a:spcPts val="1200"/>
              </a:spcBef>
              <a:spcAft>
                <a:spcPts val="1200"/>
              </a:spcAft>
              <a:buNone/>
            </a:pPr>
            <a:r>
              <a:rPr lang="en" sz="1800" b="1">
                <a:solidFill>
                  <a:schemeClr val="dk2"/>
                </a:solidFill>
              </a:rPr>
              <a:t>Traffic rules in your Internal network. </a:t>
            </a:r>
            <a:endParaRPr sz="1800" b="1">
              <a:solidFill>
                <a:schemeClr val="dk2"/>
              </a:solidFill>
            </a:endParaRPr>
          </a:p>
        </p:txBody>
      </p:sp>
      <p:pic>
        <p:nvPicPr>
          <p:cNvPr id="2" name="Picture 1" descr="A screenshot of a computer&#10;&#10;Description automatically generated">
            <a:extLst>
              <a:ext uri="{FF2B5EF4-FFF2-40B4-BE49-F238E27FC236}">
                <a16:creationId xmlns:a16="http://schemas.microsoft.com/office/drawing/2014/main" id="{1E1A9058-7DB1-853B-9AA4-886D3989773C}"/>
              </a:ext>
            </a:extLst>
          </p:cNvPr>
          <p:cNvPicPr>
            <a:picLocks noChangeAspect="1"/>
          </p:cNvPicPr>
          <p:nvPr/>
        </p:nvPicPr>
        <p:blipFill rotWithShape="1">
          <a:blip r:embed="rId3"/>
          <a:srcRect l="19746" t="13043" b="4242"/>
          <a:stretch/>
        </p:blipFill>
        <p:spPr>
          <a:xfrm>
            <a:off x="-2479" y="1975960"/>
            <a:ext cx="7774877" cy="2552646"/>
          </a:xfrm>
          <a:prstGeom prst="rect">
            <a:avLst/>
          </a:prstGeom>
          <a:ln>
            <a:noFill/>
          </a:ln>
        </p:spPr>
      </p:pic>
      <p:pic>
        <p:nvPicPr>
          <p:cNvPr id="3" name="Picture 2" descr="A screenshot of a computer&#10;&#10;Description automatically generated">
            <a:extLst>
              <a:ext uri="{FF2B5EF4-FFF2-40B4-BE49-F238E27FC236}">
                <a16:creationId xmlns:a16="http://schemas.microsoft.com/office/drawing/2014/main" id="{6DB2CFC0-A10F-77A9-A655-165425636A5A}"/>
              </a:ext>
            </a:extLst>
          </p:cNvPr>
          <p:cNvPicPr>
            <a:picLocks noChangeAspect="1"/>
          </p:cNvPicPr>
          <p:nvPr/>
        </p:nvPicPr>
        <p:blipFill rotWithShape="1">
          <a:blip r:embed="rId4"/>
          <a:srcRect l="19448" t="14422"/>
          <a:stretch/>
        </p:blipFill>
        <p:spPr>
          <a:xfrm>
            <a:off x="-2480" y="4788419"/>
            <a:ext cx="7774877" cy="2505084"/>
          </a:xfrm>
          <a:prstGeom prst="rect">
            <a:avLst/>
          </a:prstGeom>
          <a:ln>
            <a:noFill/>
          </a:ln>
        </p:spPr>
      </p:pic>
      <p:pic>
        <p:nvPicPr>
          <p:cNvPr id="4" name="Picture 3" descr="A screenshot of a computer&#10;&#10;Description automatically generated">
            <a:extLst>
              <a:ext uri="{FF2B5EF4-FFF2-40B4-BE49-F238E27FC236}">
                <a16:creationId xmlns:a16="http://schemas.microsoft.com/office/drawing/2014/main" id="{1DE575DA-C995-CD49-3D9D-C140BD281890}"/>
              </a:ext>
            </a:extLst>
          </p:cNvPr>
          <p:cNvPicPr>
            <a:picLocks noChangeAspect="1"/>
          </p:cNvPicPr>
          <p:nvPr/>
        </p:nvPicPr>
        <p:blipFill rotWithShape="1">
          <a:blip r:embed="rId5"/>
          <a:srcRect l="19448" t="13954" b="1883"/>
          <a:stretch/>
        </p:blipFill>
        <p:spPr>
          <a:xfrm>
            <a:off x="-2481" y="7454256"/>
            <a:ext cx="7774878" cy="2505084"/>
          </a:xfrm>
          <a:prstGeom prst="rect">
            <a:avLst/>
          </a:prstGeom>
          <a:solidFill>
            <a:schemeClr val="accent2"/>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2.4 VPN Access</a:t>
            </a:r>
            <a:endParaRPr/>
          </a:p>
        </p:txBody>
      </p:sp>
      <p:sp>
        <p:nvSpPr>
          <p:cNvPr id="278" name="Google Shape;278;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create a VPN to secure access to your internal network. After creating your VPN, test your VPN connection and attempt connecting to one of your VMs in your internal network. </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b="1">
              <a:latin typeface="Open Sans"/>
              <a:ea typeface="Open Sans"/>
              <a:cs typeface="Open Sans"/>
              <a:sym typeface="Open Sans"/>
            </a:endParaRPr>
          </a:p>
          <a:p>
            <a:pPr marL="0" lvl="0" indent="0" algn="l" rtl="0">
              <a:spcBef>
                <a:spcPts val="1600"/>
              </a:spcBef>
              <a:spcAft>
                <a:spcPts val="0"/>
              </a:spcAft>
              <a:buNone/>
            </a:pPr>
            <a:endParaRPr sz="1800"/>
          </a:p>
          <a:p>
            <a:pPr marL="0" lvl="0" indent="0" algn="l" rtl="0">
              <a:spcBef>
                <a:spcPts val="12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2.4.1 Screenshot</a:t>
            </a:r>
            <a:endParaRPr sz="3600" b="1"/>
          </a:p>
          <a:p>
            <a:pPr marL="0" lvl="0" indent="0" algn="l" rtl="0">
              <a:lnSpc>
                <a:spcPct val="115000"/>
              </a:lnSpc>
              <a:spcBef>
                <a:spcPts val="1200"/>
              </a:spcBef>
              <a:spcAft>
                <a:spcPts val="1200"/>
              </a:spcAft>
              <a:buNone/>
            </a:pPr>
            <a:r>
              <a:rPr lang="en" sz="1800" b="1">
                <a:solidFill>
                  <a:schemeClr val="dk2"/>
                </a:solidFill>
              </a:rPr>
              <a:t>Create a VPN to connect to your internal network. </a:t>
            </a:r>
            <a:endParaRPr sz="1800" b="1">
              <a:solidFill>
                <a:schemeClr val="dk2"/>
              </a:solidFill>
            </a:endParaRPr>
          </a:p>
        </p:txBody>
      </p:sp>
      <p:pic>
        <p:nvPicPr>
          <p:cNvPr id="3" name="Picture 2">
            <a:extLst>
              <a:ext uri="{FF2B5EF4-FFF2-40B4-BE49-F238E27FC236}">
                <a16:creationId xmlns:a16="http://schemas.microsoft.com/office/drawing/2014/main" id="{2BDC5688-C7BC-A80C-A3FB-2C88E96936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190"/>
          <a:stretch/>
        </p:blipFill>
        <p:spPr bwMode="auto">
          <a:xfrm>
            <a:off x="0" y="3970094"/>
            <a:ext cx="7760096" cy="2732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2.4.2 Screenshot</a:t>
            </a:r>
            <a:endParaRPr sz="3600" b="1"/>
          </a:p>
          <a:p>
            <a:pPr marL="0" lvl="0" indent="0" algn="l" rtl="0">
              <a:lnSpc>
                <a:spcPct val="115000"/>
              </a:lnSpc>
              <a:spcBef>
                <a:spcPts val="1200"/>
              </a:spcBef>
              <a:spcAft>
                <a:spcPts val="1200"/>
              </a:spcAft>
              <a:buNone/>
            </a:pPr>
            <a:r>
              <a:rPr lang="en" sz="1800" b="1">
                <a:solidFill>
                  <a:schemeClr val="dk2"/>
                </a:solidFill>
              </a:rPr>
              <a:t>Test VPN connection by connecting to one of the VMs in your internal network.</a:t>
            </a:r>
            <a:endParaRPr sz="1800" b="1">
              <a:solidFill>
                <a:schemeClr val="dk2"/>
              </a:solidFill>
            </a:endParaRPr>
          </a:p>
        </p:txBody>
      </p:sp>
      <p:pic>
        <p:nvPicPr>
          <p:cNvPr id="2" name="Picture 1" descr="A screenshot of a computer&#10;&#10;Description automatically generated">
            <a:extLst>
              <a:ext uri="{FF2B5EF4-FFF2-40B4-BE49-F238E27FC236}">
                <a16:creationId xmlns:a16="http://schemas.microsoft.com/office/drawing/2014/main" id="{AD3A96D0-38A3-72FE-15E7-6D3E3C183F56}"/>
              </a:ext>
            </a:extLst>
          </p:cNvPr>
          <p:cNvPicPr>
            <a:picLocks noChangeAspect="1"/>
          </p:cNvPicPr>
          <p:nvPr/>
        </p:nvPicPr>
        <p:blipFill rotWithShape="1">
          <a:blip r:embed="rId3"/>
          <a:srcRect t="-1" r="52706" b="17673"/>
          <a:stretch/>
        </p:blipFill>
        <p:spPr>
          <a:xfrm>
            <a:off x="0" y="2166285"/>
            <a:ext cx="7772400" cy="6353601"/>
          </a:xfrm>
          <a:prstGeom prst="rect">
            <a:avLst/>
          </a:prstGeom>
          <a:ln>
            <a:solidFill>
              <a:schemeClr val="tx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4"/>
        <p:cNvGrpSpPr/>
        <p:nvPr/>
      </p:nvGrpSpPr>
      <p:grpSpPr>
        <a:xfrm>
          <a:off x="0" y="0"/>
          <a:ext cx="0" cy="0"/>
          <a:chOff x="0" y="0"/>
          <a:chExt cx="0" cy="0"/>
        </a:xfrm>
      </p:grpSpPr>
      <p:sp>
        <p:nvSpPr>
          <p:cNvPr id="295" name="Google Shape;295;p70"/>
          <p:cNvSpPr/>
          <p:nvPr/>
        </p:nvSpPr>
        <p:spPr>
          <a:xfrm>
            <a:off x="902700" y="4003550"/>
            <a:ext cx="6147900" cy="34992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Continuous Monitoring with a SIEM</a:t>
            </a:r>
            <a:endParaRPr sz="3600" b="1">
              <a:solidFill>
                <a:srgbClr val="FFFFFF"/>
              </a:solidFill>
              <a:latin typeface="Open Sans"/>
              <a:ea typeface="Open Sans"/>
              <a:cs typeface="Open Sans"/>
              <a:sym typeface="Open Sans"/>
            </a:endParaRPr>
          </a:p>
        </p:txBody>
      </p:sp>
      <p:sp>
        <p:nvSpPr>
          <p:cNvPr id="296" name="Google Shape;296;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0"/>
        <p:cNvGrpSpPr/>
        <p:nvPr/>
      </p:nvGrpSpPr>
      <p:grpSpPr>
        <a:xfrm>
          <a:off x="0" y="0"/>
          <a:ext cx="0" cy="0"/>
          <a:chOff x="0" y="0"/>
          <a:chExt cx="0" cy="0"/>
        </a:xfrm>
      </p:grpSpPr>
      <p:sp>
        <p:nvSpPr>
          <p:cNvPr id="191" name="Google Shape;191;p53"/>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2" name="Google Shape;192;p5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3" name="Google Shape;193;p53"/>
          <p:cNvSpPr/>
          <p:nvPr/>
        </p:nvSpPr>
        <p:spPr>
          <a:xfrm>
            <a:off x="1094850" y="3965950"/>
            <a:ext cx="5582700" cy="333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Designing a Secure Network Architecture</a:t>
            </a:r>
            <a:endParaRPr sz="3600" b="1">
              <a:solidFill>
                <a:srgbClr val="FFFFFF"/>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3: Build the SIEM</a:t>
            </a:r>
            <a:endParaRPr sz="3600" b="1"/>
          </a:p>
        </p:txBody>
      </p:sp>
      <p:sp>
        <p:nvSpPr>
          <p:cNvPr id="302" name="Google Shape;302;p7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Now that you've built a secure network architecture and a Zero Trust model, you're ready to wrap up your contract and finish the last piece of work. Your last task is to set up a solution to monitor the enterprise network and alert you about potential attacks.</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For this section, you will continue working in the Project Workspace in the classroom, then provide screenshots of your work here in this document.</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on the following pages, showing completion of each of the specified tasks.</a:t>
            </a:r>
            <a:endParaRPr sz="1800"/>
          </a:p>
          <a:p>
            <a:pPr marL="0" lvl="0" indent="0" algn="l" rtl="0">
              <a:spcBef>
                <a:spcPts val="1600"/>
              </a:spcBef>
              <a:spcAft>
                <a:spcPts val="0"/>
              </a:spcAft>
              <a:buNone/>
            </a:pPr>
            <a:endParaRPr sz="1800" b="1">
              <a:latin typeface="Open Sans"/>
              <a:ea typeface="Open Sans"/>
              <a:cs typeface="Open Sans"/>
              <a:sym typeface="Open Sans"/>
            </a:endParaRPr>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3.1.1 Screenshot</a:t>
            </a:r>
            <a:endParaRPr sz="3600" b="1"/>
          </a:p>
          <a:p>
            <a:pPr marL="0" lvl="0" indent="0" algn="l" rtl="0">
              <a:lnSpc>
                <a:spcPct val="115000"/>
              </a:lnSpc>
              <a:spcBef>
                <a:spcPts val="1200"/>
              </a:spcBef>
              <a:spcAft>
                <a:spcPts val="0"/>
              </a:spcAft>
              <a:buClr>
                <a:schemeClr val="dk1"/>
              </a:buClr>
              <a:buSzPts val="1100"/>
              <a:buFont typeface="Arial"/>
              <a:buNone/>
            </a:pPr>
            <a:r>
              <a:rPr lang="en" sz="1800" b="1">
                <a:solidFill>
                  <a:schemeClr val="dk2"/>
                </a:solidFill>
              </a:rPr>
              <a:t>Create a VM in your private DMZ. On that VM, go through the process to create an ELK Server. For your Elk Server use the VM size DS1_v2 and  Linux Ubuntu 18.04 image.</a:t>
            </a:r>
            <a:endParaRPr sz="1800" b="1">
              <a:solidFill>
                <a:schemeClr val="dk2"/>
              </a:solidFill>
            </a:endParaRPr>
          </a:p>
          <a:p>
            <a:pPr marL="0" lvl="0" indent="0" algn="l" rtl="0">
              <a:spcBef>
                <a:spcPts val="1200"/>
              </a:spcBef>
              <a:spcAft>
                <a:spcPts val="0"/>
              </a:spcAft>
              <a:buNone/>
            </a:pPr>
            <a:endParaRPr sz="3600" b="1"/>
          </a:p>
        </p:txBody>
      </p:sp>
      <p:sp>
        <p:nvSpPr>
          <p:cNvPr id="308" name="Google Shape;308;p7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2" name="Picture 1" descr="A computer screen shot of a computer&#10;&#10;Description automatically generated">
            <a:extLst>
              <a:ext uri="{FF2B5EF4-FFF2-40B4-BE49-F238E27FC236}">
                <a16:creationId xmlns:a16="http://schemas.microsoft.com/office/drawing/2014/main" id="{75A7C2D3-BD91-0C86-BFCE-62CBE07ADFF1}"/>
              </a:ext>
            </a:extLst>
          </p:cNvPr>
          <p:cNvPicPr>
            <a:picLocks noChangeAspect="1"/>
          </p:cNvPicPr>
          <p:nvPr/>
        </p:nvPicPr>
        <p:blipFill rotWithShape="1">
          <a:blip r:embed="rId3"/>
          <a:srcRect l="20196" t="15997"/>
          <a:stretch/>
        </p:blipFill>
        <p:spPr>
          <a:xfrm>
            <a:off x="47582" y="3153591"/>
            <a:ext cx="7677236" cy="2306717"/>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3.1.2 Screenshot</a:t>
            </a:r>
            <a:endParaRPr sz="3600" b="1"/>
          </a:p>
          <a:p>
            <a:pPr marL="0" lvl="0" indent="0" algn="l" rtl="0">
              <a:lnSpc>
                <a:spcPct val="115000"/>
              </a:lnSpc>
              <a:spcBef>
                <a:spcPts val="1200"/>
              </a:spcBef>
              <a:spcAft>
                <a:spcPts val="0"/>
              </a:spcAft>
              <a:buNone/>
            </a:pPr>
            <a:r>
              <a:rPr lang="en" sz="1800" b="1">
                <a:solidFill>
                  <a:schemeClr val="dk2"/>
                </a:solidFill>
              </a:rPr>
              <a:t>Set up routing to only allow traffic inbound to the server from both your virtual networks, and make sure Kibana is only accessible when you're on the network.</a:t>
            </a:r>
            <a:endParaRPr sz="1800" b="1">
              <a:solidFill>
                <a:schemeClr val="dk2"/>
              </a:solidFill>
            </a:endParaRPr>
          </a:p>
          <a:p>
            <a:pPr marL="0" lvl="0" indent="0" algn="l" rtl="0">
              <a:spcBef>
                <a:spcPts val="1200"/>
              </a:spcBef>
              <a:spcAft>
                <a:spcPts val="0"/>
              </a:spcAft>
              <a:buNone/>
            </a:pPr>
            <a:endParaRPr sz="3600" b="1"/>
          </a:p>
        </p:txBody>
      </p:sp>
      <p:sp>
        <p:nvSpPr>
          <p:cNvPr id="314" name="Google Shape;314;p7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5" name="Picture 4">
            <a:extLst>
              <a:ext uri="{FF2B5EF4-FFF2-40B4-BE49-F238E27FC236}">
                <a16:creationId xmlns:a16="http://schemas.microsoft.com/office/drawing/2014/main" id="{2C301CDB-0681-EF85-BDA0-4265032EDADF}"/>
              </a:ext>
            </a:extLst>
          </p:cNvPr>
          <p:cNvPicPr>
            <a:picLocks noChangeAspect="1"/>
          </p:cNvPicPr>
          <p:nvPr/>
        </p:nvPicPr>
        <p:blipFill>
          <a:blip r:embed="rId3"/>
          <a:stretch>
            <a:fillRect/>
          </a:stretch>
        </p:blipFill>
        <p:spPr>
          <a:xfrm>
            <a:off x="0" y="2860950"/>
            <a:ext cx="7772400" cy="43365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3.2 Ingest Logs</a:t>
            </a:r>
            <a:endParaRPr sz="3600" b="1"/>
          </a:p>
        </p:txBody>
      </p:sp>
      <p:sp>
        <p:nvSpPr>
          <p:cNvPr id="320" name="Google Shape;320;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In this next section, you will start setting up ingest sources for your ELK server.</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a:t>
            </a:r>
            <a:r>
              <a:rPr lang="en" sz="1900" b="1">
                <a:latin typeface="Open Sans"/>
                <a:ea typeface="Open Sans"/>
                <a:cs typeface="Open Sans"/>
                <a:sym typeface="Open Sans"/>
              </a:rPr>
              <a:t> </a:t>
            </a:r>
            <a:r>
              <a:rPr lang="en" sz="1800" b="1">
                <a:latin typeface="Open Sans"/>
                <a:ea typeface="Open Sans"/>
                <a:cs typeface="Open Sans"/>
                <a:sym typeface="Open Sans"/>
              </a:rPr>
              <a:t>on the following pages, showing completion of each of the specified tasks.</a:t>
            </a:r>
            <a:endParaRPr sz="1800"/>
          </a:p>
          <a:p>
            <a:pPr marL="0" lvl="0" indent="0" algn="l" rtl="0">
              <a:spcBef>
                <a:spcPts val="1600"/>
              </a:spcBef>
              <a:spcAft>
                <a:spcPts val="0"/>
              </a:spcAft>
              <a:buClr>
                <a:schemeClr val="dk1"/>
              </a:buClr>
              <a:buSzPts val="1100"/>
              <a:buFont typeface="Arial"/>
              <a:buNone/>
            </a:pPr>
            <a:endParaRPr sz="18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7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3.2.1 Screenshot</a:t>
            </a:r>
            <a:endParaRPr sz="3600" b="1"/>
          </a:p>
          <a:p>
            <a:pPr marL="0" lvl="0" indent="0" algn="l" rtl="0">
              <a:lnSpc>
                <a:spcPct val="115000"/>
              </a:lnSpc>
              <a:spcBef>
                <a:spcPts val="1200"/>
              </a:spcBef>
              <a:spcAft>
                <a:spcPts val="0"/>
              </a:spcAft>
              <a:buNone/>
            </a:pPr>
            <a:r>
              <a:rPr lang="en" sz="1800" b="1">
                <a:solidFill>
                  <a:schemeClr val="dk2"/>
                </a:solidFill>
              </a:rPr>
              <a:t>Install Filebeat on your web servers and show the Filebeat service as active.</a:t>
            </a:r>
            <a:endParaRPr sz="1800" b="1">
              <a:solidFill>
                <a:schemeClr val="dk2"/>
              </a:solidFill>
            </a:endParaRPr>
          </a:p>
          <a:p>
            <a:pPr marL="0" lvl="0" indent="0" algn="l" rtl="0">
              <a:spcBef>
                <a:spcPts val="1200"/>
              </a:spcBef>
              <a:spcAft>
                <a:spcPts val="0"/>
              </a:spcAft>
              <a:buNone/>
            </a:pPr>
            <a:endParaRPr sz="3600" b="1"/>
          </a:p>
        </p:txBody>
      </p:sp>
      <p:sp>
        <p:nvSpPr>
          <p:cNvPr id="326" name="Google Shape;326;p7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4" name="Picture 3" descr="A screenshot of a computer&#10;&#10;Description automatically generated">
            <a:extLst>
              <a:ext uri="{FF2B5EF4-FFF2-40B4-BE49-F238E27FC236}">
                <a16:creationId xmlns:a16="http://schemas.microsoft.com/office/drawing/2014/main" id="{D329ABE5-E0E2-C0DD-1756-2780649FDFF8}"/>
              </a:ext>
            </a:extLst>
          </p:cNvPr>
          <p:cNvPicPr>
            <a:picLocks noChangeAspect="1"/>
          </p:cNvPicPr>
          <p:nvPr/>
        </p:nvPicPr>
        <p:blipFill rotWithShape="1">
          <a:blip r:embed="rId3"/>
          <a:srcRect t="58122" r="1569"/>
          <a:stretch/>
        </p:blipFill>
        <p:spPr>
          <a:xfrm>
            <a:off x="0" y="4236720"/>
            <a:ext cx="7746218" cy="1750453"/>
          </a:xfrm>
          <a:prstGeom prst="rect">
            <a:avLst/>
          </a:prstGeom>
          <a:ln>
            <a:solidFill>
              <a:schemeClr val="bg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3.2.2 Screenshot</a:t>
            </a:r>
            <a:endParaRPr sz="3600" b="1"/>
          </a:p>
          <a:p>
            <a:pPr marL="0" lvl="0" indent="0" algn="l" rtl="0">
              <a:lnSpc>
                <a:spcPct val="115000"/>
              </a:lnSpc>
              <a:spcBef>
                <a:spcPts val="1200"/>
              </a:spcBef>
              <a:spcAft>
                <a:spcPts val="0"/>
              </a:spcAft>
              <a:buNone/>
            </a:pPr>
            <a:r>
              <a:rPr lang="en" sz="1800" b="1">
                <a:solidFill>
                  <a:schemeClr val="dk2"/>
                </a:solidFill>
              </a:rPr>
              <a:t>Configure Filebeat to route web server logs to Elasticsearch.</a:t>
            </a:r>
            <a:endParaRPr sz="1800" b="1">
              <a:solidFill>
                <a:schemeClr val="dk2"/>
              </a:solidFill>
            </a:endParaRPr>
          </a:p>
          <a:p>
            <a:pPr marL="0" lvl="0" indent="0" algn="l" rtl="0">
              <a:spcBef>
                <a:spcPts val="1200"/>
              </a:spcBef>
              <a:spcAft>
                <a:spcPts val="0"/>
              </a:spcAft>
              <a:buNone/>
            </a:pPr>
            <a:endParaRPr sz="3600" b="1"/>
          </a:p>
        </p:txBody>
      </p:sp>
      <p:sp>
        <p:nvSpPr>
          <p:cNvPr id="332" name="Google Shape;332;p7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3" name="Picture 2">
            <a:extLst>
              <a:ext uri="{FF2B5EF4-FFF2-40B4-BE49-F238E27FC236}">
                <a16:creationId xmlns:a16="http://schemas.microsoft.com/office/drawing/2014/main" id="{71744FAA-E5F3-47F9-BFD9-128100456E4A}"/>
              </a:ext>
            </a:extLst>
          </p:cNvPr>
          <p:cNvPicPr>
            <a:picLocks noChangeAspect="1"/>
          </p:cNvPicPr>
          <p:nvPr/>
        </p:nvPicPr>
        <p:blipFill>
          <a:blip r:embed="rId3"/>
          <a:stretch>
            <a:fillRect/>
          </a:stretch>
        </p:blipFill>
        <p:spPr>
          <a:xfrm>
            <a:off x="0" y="2253724"/>
            <a:ext cx="7776973" cy="3582920"/>
          </a:xfrm>
          <a:prstGeom prst="rect">
            <a:avLst/>
          </a:prstGeom>
        </p:spPr>
      </p:pic>
      <p:pic>
        <p:nvPicPr>
          <p:cNvPr id="5" name="Picture 4">
            <a:extLst>
              <a:ext uri="{FF2B5EF4-FFF2-40B4-BE49-F238E27FC236}">
                <a16:creationId xmlns:a16="http://schemas.microsoft.com/office/drawing/2014/main" id="{CEDB6FCE-B35F-51B0-AFA6-6F37C6835DFE}"/>
              </a:ext>
            </a:extLst>
          </p:cNvPr>
          <p:cNvPicPr>
            <a:picLocks noChangeAspect="1"/>
          </p:cNvPicPr>
          <p:nvPr/>
        </p:nvPicPr>
        <p:blipFill>
          <a:blip r:embed="rId4"/>
          <a:stretch>
            <a:fillRect/>
          </a:stretch>
        </p:blipFill>
        <p:spPr>
          <a:xfrm>
            <a:off x="-4474" y="5975113"/>
            <a:ext cx="7815837" cy="38220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3.2.3 Screenshot</a:t>
            </a:r>
            <a:endParaRPr sz="3600" b="1"/>
          </a:p>
          <a:p>
            <a:pPr marL="0" lvl="0" indent="0" algn="l" rtl="0">
              <a:lnSpc>
                <a:spcPct val="115000"/>
              </a:lnSpc>
              <a:spcBef>
                <a:spcPts val="1200"/>
              </a:spcBef>
              <a:spcAft>
                <a:spcPts val="0"/>
              </a:spcAft>
              <a:buNone/>
            </a:pPr>
            <a:r>
              <a:rPr lang="en" sz="1800" b="1">
                <a:solidFill>
                  <a:schemeClr val="dk2"/>
                </a:solidFill>
              </a:rPr>
              <a:t>Simulate web traffic to your web servers using https://www.babylontraffic.com.</a:t>
            </a:r>
            <a:endParaRPr sz="1800" b="1">
              <a:solidFill>
                <a:schemeClr val="dk2"/>
              </a:solidFill>
            </a:endParaRPr>
          </a:p>
          <a:p>
            <a:pPr marL="0" lvl="0" indent="0" algn="l" rtl="0">
              <a:spcBef>
                <a:spcPts val="1200"/>
              </a:spcBef>
              <a:spcAft>
                <a:spcPts val="0"/>
              </a:spcAft>
              <a:buNone/>
            </a:pPr>
            <a:endParaRPr sz="3600" b="1"/>
          </a:p>
        </p:txBody>
      </p:sp>
      <p:sp>
        <p:nvSpPr>
          <p:cNvPr id="338" name="Google Shape;338;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a:t>
            </a:r>
            <a:endParaRPr sz="18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F81F1663-DA1B-A6F1-33F8-F4B4C2875A06}"/>
              </a:ext>
            </a:extLst>
          </p:cNvPr>
          <p:cNvPicPr>
            <a:picLocks noChangeAspect="1"/>
          </p:cNvPicPr>
          <p:nvPr/>
        </p:nvPicPr>
        <p:blipFill>
          <a:blip r:embed="rId3"/>
          <a:stretch>
            <a:fillRect/>
          </a:stretch>
        </p:blipFill>
        <p:spPr>
          <a:xfrm>
            <a:off x="129965" y="2830286"/>
            <a:ext cx="7586851" cy="4441371"/>
          </a:xfrm>
          <a:prstGeom prst="rect">
            <a:avLst/>
          </a:prstGeom>
        </p:spPr>
      </p:pic>
      <p:sp>
        <p:nvSpPr>
          <p:cNvPr id="4" name="TextBox 3">
            <a:extLst>
              <a:ext uri="{FF2B5EF4-FFF2-40B4-BE49-F238E27FC236}">
                <a16:creationId xmlns:a16="http://schemas.microsoft.com/office/drawing/2014/main" id="{7415ABFB-995F-EE8F-ED94-E5FA2B2CF058}"/>
              </a:ext>
            </a:extLst>
          </p:cNvPr>
          <p:cNvSpPr txBox="1"/>
          <p:nvPr/>
        </p:nvSpPr>
        <p:spPr>
          <a:xfrm>
            <a:off x="264850" y="6820001"/>
            <a:ext cx="6546606" cy="307777"/>
          </a:xfrm>
          <a:prstGeom prst="rect">
            <a:avLst/>
          </a:prstGeom>
          <a:noFill/>
        </p:spPr>
        <p:txBody>
          <a:bodyPr wrap="square" rtlCol="0">
            <a:spAutoFit/>
          </a:bodyPr>
          <a:lstStyle/>
          <a:p>
            <a:r>
              <a:rPr lang="en-US" dirty="0"/>
              <a:t>Error occurring so manually simulated traffic</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3.2.4 Screenshot</a:t>
            </a:r>
            <a:endParaRPr sz="3600" b="1"/>
          </a:p>
          <a:p>
            <a:pPr marL="0" lvl="0" indent="0" algn="l" rtl="0">
              <a:lnSpc>
                <a:spcPct val="115000"/>
              </a:lnSpc>
              <a:spcBef>
                <a:spcPts val="1200"/>
              </a:spcBef>
              <a:spcAft>
                <a:spcPts val="0"/>
              </a:spcAft>
              <a:buNone/>
            </a:pPr>
            <a:r>
              <a:rPr lang="en" sz="1800" b="1">
                <a:solidFill>
                  <a:schemeClr val="dk2"/>
                </a:solidFill>
              </a:rPr>
              <a:t>Web server logs appear in Kibana.</a:t>
            </a:r>
            <a:endParaRPr sz="1800" b="1">
              <a:solidFill>
                <a:schemeClr val="dk2"/>
              </a:solidFill>
            </a:endParaRPr>
          </a:p>
          <a:p>
            <a:pPr marL="0" lvl="0" indent="0" algn="l" rtl="0">
              <a:spcBef>
                <a:spcPts val="1200"/>
              </a:spcBef>
              <a:spcAft>
                <a:spcPts val="0"/>
              </a:spcAft>
              <a:buNone/>
            </a:pPr>
            <a:endParaRPr sz="3600" b="1"/>
          </a:p>
        </p:txBody>
      </p:sp>
      <p:sp>
        <p:nvSpPr>
          <p:cNvPr id="344" name="Google Shape;344;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3" name="Picture 2">
            <a:extLst>
              <a:ext uri="{FF2B5EF4-FFF2-40B4-BE49-F238E27FC236}">
                <a16:creationId xmlns:a16="http://schemas.microsoft.com/office/drawing/2014/main" id="{43C9C1DA-1B60-F230-F93C-BB8F7197BDA9}"/>
              </a:ext>
            </a:extLst>
          </p:cNvPr>
          <p:cNvPicPr>
            <a:picLocks noChangeAspect="1"/>
          </p:cNvPicPr>
          <p:nvPr/>
        </p:nvPicPr>
        <p:blipFill>
          <a:blip r:embed="rId3"/>
          <a:stretch>
            <a:fillRect/>
          </a:stretch>
        </p:blipFill>
        <p:spPr>
          <a:xfrm>
            <a:off x="0" y="4267774"/>
            <a:ext cx="7772400" cy="152285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3.3 Build Alerts</a:t>
            </a:r>
            <a:endParaRPr sz="3600" b="1"/>
          </a:p>
        </p:txBody>
      </p:sp>
      <p:sp>
        <p:nvSpPr>
          <p:cNvPr id="350" name="Google Shape;350;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a:latin typeface="Open Sans"/>
                <a:ea typeface="Open Sans"/>
                <a:cs typeface="Open Sans"/>
                <a:sym typeface="Open Sans"/>
              </a:rPr>
              <a:t>In this next section, you will create alerts on the simulated web traffic you see. Build alerts to alert you of possible DoS, brute force, and probing attacks.</a:t>
            </a:r>
            <a:endParaRPr sz="1900" b="1">
              <a:latin typeface="Open Sans"/>
              <a:ea typeface="Open Sans"/>
              <a:cs typeface="Open Sans"/>
              <a:sym typeface="Open Sans"/>
            </a:endParaRPr>
          </a:p>
          <a:p>
            <a:pPr marL="0" lvl="0" indent="0" algn="l" rtl="0">
              <a:spcBef>
                <a:spcPts val="1600"/>
              </a:spcBef>
              <a:spcAft>
                <a:spcPts val="0"/>
              </a:spcAft>
              <a:buNone/>
            </a:pPr>
            <a:r>
              <a:rPr lang="en" sz="1900" b="1">
                <a:latin typeface="Open Sans"/>
                <a:ea typeface="Open Sans"/>
                <a:cs typeface="Open Sans"/>
                <a:sym typeface="Open Sans"/>
              </a:rPr>
              <a:t>Insert screenshots on the following pages, showing completion of each of the specified tasks.</a:t>
            </a:r>
            <a:endParaRPr sz="20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8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3.3.1 Screenshot</a:t>
            </a:r>
            <a:endParaRPr sz="3600" b="1"/>
          </a:p>
          <a:p>
            <a:pPr marL="0" lvl="0" indent="0" algn="l" rtl="0">
              <a:lnSpc>
                <a:spcPct val="115000"/>
              </a:lnSpc>
              <a:spcBef>
                <a:spcPts val="1200"/>
              </a:spcBef>
              <a:spcAft>
                <a:spcPts val="0"/>
              </a:spcAft>
              <a:buNone/>
            </a:pPr>
            <a:r>
              <a:rPr lang="en" sz="1800" b="1">
                <a:solidFill>
                  <a:schemeClr val="dk2"/>
                </a:solidFill>
              </a:rPr>
              <a:t>Create an alert for DoS attack.</a:t>
            </a:r>
            <a:endParaRPr sz="1800" b="1">
              <a:solidFill>
                <a:schemeClr val="dk2"/>
              </a:solidFill>
            </a:endParaRPr>
          </a:p>
          <a:p>
            <a:pPr marL="0" lvl="0" indent="0" algn="l" rtl="0">
              <a:spcBef>
                <a:spcPts val="1200"/>
              </a:spcBef>
              <a:spcAft>
                <a:spcPts val="0"/>
              </a:spcAft>
              <a:buNone/>
            </a:pPr>
            <a:endParaRPr sz="3600" b="1"/>
          </a:p>
        </p:txBody>
      </p:sp>
      <p:sp>
        <p:nvSpPr>
          <p:cNvPr id="356" name="Google Shape;356;p80"/>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5" name="Picture 4">
            <a:extLst>
              <a:ext uri="{FF2B5EF4-FFF2-40B4-BE49-F238E27FC236}">
                <a16:creationId xmlns:a16="http://schemas.microsoft.com/office/drawing/2014/main" id="{76320C0F-FAA4-2180-50F0-444A420126F7}"/>
              </a:ext>
            </a:extLst>
          </p:cNvPr>
          <p:cNvPicPr>
            <a:picLocks noChangeAspect="1"/>
          </p:cNvPicPr>
          <p:nvPr/>
        </p:nvPicPr>
        <p:blipFill>
          <a:blip r:embed="rId3"/>
          <a:stretch>
            <a:fillRect/>
          </a:stretch>
        </p:blipFill>
        <p:spPr>
          <a:xfrm>
            <a:off x="0" y="3309457"/>
            <a:ext cx="7772400" cy="34394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54"/>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1: Designing the Network</a:t>
            </a:r>
            <a:endParaRPr sz="3600" b="1"/>
          </a:p>
        </p:txBody>
      </p:sp>
      <p:sp>
        <p:nvSpPr>
          <p:cNvPr id="199" name="Google Shape;199;p54"/>
          <p:cNvSpPr txBox="1">
            <a:spLocks noGrp="1"/>
          </p:cNvSpPr>
          <p:nvPr>
            <p:ph type="body" idx="1"/>
          </p:nvPr>
        </p:nvSpPr>
        <p:spPr>
          <a:xfrm>
            <a:off x="264895" y="1465504"/>
            <a:ext cx="7242600" cy="62397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a:latin typeface="Open Sans"/>
                <a:ea typeface="Open Sans"/>
                <a:cs typeface="Open Sans"/>
                <a:sym typeface="Open Sans"/>
              </a:rPr>
              <a:t>Time to tackle XYZ's perimeter challenges. You've identified that the first thing to do is design a secure network architecture for XYZ. XYZ has provided you a list of business requirements so you can get started on designing a secure layout. Your first task is to incorporate all the requirements securely in a network design.</a:t>
            </a:r>
            <a:endParaRPr sz="1800" b="1">
              <a:latin typeface="Open Sans"/>
              <a:ea typeface="Open Sans"/>
              <a:cs typeface="Open Sans"/>
              <a:sym typeface="Open Sans"/>
            </a:endParaRPr>
          </a:p>
          <a:p>
            <a:pPr marL="0" lvl="0" indent="0" algn="l" rtl="0">
              <a:spcBef>
                <a:spcPts val="1200"/>
              </a:spcBef>
              <a:spcAft>
                <a:spcPts val="0"/>
              </a:spcAft>
              <a:buNone/>
            </a:pPr>
            <a:r>
              <a:rPr lang="en" sz="1600">
                <a:latin typeface="Open Sans"/>
                <a:ea typeface="Open Sans"/>
                <a:cs typeface="Open Sans"/>
                <a:sym typeface="Open Sans"/>
              </a:rPr>
              <a:t>Use</a:t>
            </a:r>
            <a:r>
              <a:rPr lang="en" sz="1600">
                <a:uFill>
                  <a:noFill/>
                </a:uFill>
                <a:latin typeface="Open Sans"/>
                <a:ea typeface="Open Sans"/>
                <a:cs typeface="Open Sans"/>
                <a:sym typeface="Open Sans"/>
                <a:hlinkClick r:id="rId3"/>
              </a:rPr>
              <a:t> </a:t>
            </a:r>
            <a:r>
              <a:rPr lang="en" sz="1600" u="sng">
                <a:latin typeface="Open Sans"/>
                <a:ea typeface="Open Sans"/>
                <a:cs typeface="Open Sans"/>
                <a:sym typeface="Open Sans"/>
                <a:hlinkClick r:id="rId3"/>
              </a:rPr>
              <a:t>https://app.diagrams.net/</a:t>
            </a:r>
            <a:r>
              <a:rPr lang="en" sz="1600">
                <a:latin typeface="Open Sans"/>
                <a:ea typeface="Open Sans"/>
                <a:cs typeface="Open Sans"/>
                <a:sym typeface="Open Sans"/>
              </a:rPr>
              <a:t> to design a secure network architecture. </a:t>
            </a:r>
            <a:endParaRPr sz="1600">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b="1">
                <a:latin typeface="Open Sans"/>
                <a:ea typeface="Open Sans"/>
                <a:cs typeface="Open Sans"/>
                <a:sym typeface="Open Sans"/>
              </a:rPr>
              <a:t>Include and label the following requirements in your design:</a:t>
            </a: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a:t>1) An on-premise network that has 3 workstations in it.</a:t>
            </a:r>
            <a:endParaRPr sz="1600"/>
          </a:p>
          <a:p>
            <a:pPr marL="0" lvl="0" indent="0" algn="l" rtl="0">
              <a:spcBef>
                <a:spcPts val="1200"/>
              </a:spcBef>
              <a:spcAft>
                <a:spcPts val="0"/>
              </a:spcAft>
              <a:buClr>
                <a:schemeClr val="dk1"/>
              </a:buClr>
              <a:buSzPts val="1100"/>
              <a:buFont typeface="Arial"/>
              <a:buNone/>
            </a:pPr>
            <a:r>
              <a:rPr lang="en" sz="1600"/>
              <a:t>2) A Virtual Network with the following segments:</a:t>
            </a:r>
            <a:endParaRPr sz="1600"/>
          </a:p>
          <a:p>
            <a:pPr marL="457200" lvl="0" indent="-330200" algn="l" rtl="0">
              <a:spcBef>
                <a:spcPts val="1200"/>
              </a:spcBef>
              <a:spcAft>
                <a:spcPts val="0"/>
              </a:spcAft>
              <a:buSzPts val="1600"/>
              <a:buChar char="●"/>
            </a:pPr>
            <a:r>
              <a:rPr lang="en" sz="1600"/>
              <a:t>Public DMZ with two web servers and a load balancer in it.</a:t>
            </a:r>
            <a:endParaRPr sz="1600"/>
          </a:p>
          <a:p>
            <a:pPr marL="457200" lvl="0" indent="-330200" algn="l" rtl="0">
              <a:spcBef>
                <a:spcPts val="0"/>
              </a:spcBef>
              <a:spcAft>
                <a:spcPts val="0"/>
              </a:spcAft>
              <a:buSzPts val="1600"/>
              <a:buChar char="●"/>
            </a:pPr>
            <a:r>
              <a:rPr lang="en" sz="1600"/>
              <a:t>Private DMZ with two database servers.</a:t>
            </a:r>
            <a:endParaRPr sz="1600"/>
          </a:p>
          <a:p>
            <a:pPr marL="457200" lvl="0" indent="-330200" algn="l" rtl="0">
              <a:spcBef>
                <a:spcPts val="0"/>
              </a:spcBef>
              <a:spcAft>
                <a:spcPts val="0"/>
              </a:spcAft>
              <a:buClr>
                <a:schemeClr val="dk2"/>
              </a:buClr>
              <a:buSzPts val="1600"/>
              <a:buFont typeface="Open Sans Light"/>
              <a:buChar char="●"/>
            </a:pPr>
            <a:r>
              <a:rPr lang="en" sz="1600"/>
              <a:t>Management LAN with one management server in it.</a:t>
            </a:r>
            <a:endParaRPr sz="1600"/>
          </a:p>
          <a:p>
            <a:pPr marL="457200" lvl="0" indent="-330200" algn="l" rtl="0">
              <a:spcBef>
                <a:spcPts val="0"/>
              </a:spcBef>
              <a:spcAft>
                <a:spcPts val="0"/>
              </a:spcAft>
              <a:buClr>
                <a:schemeClr val="dk2"/>
              </a:buClr>
              <a:buSzPts val="1600"/>
              <a:buFont typeface="Open Sans Light"/>
              <a:buChar char="●"/>
            </a:pPr>
            <a:r>
              <a:rPr lang="en" sz="1600"/>
              <a:t>Internal LAN with 5 workstations in it.</a:t>
            </a:r>
            <a:endParaRPr sz="1600"/>
          </a:p>
          <a:p>
            <a:pPr marL="457200" lvl="0" indent="-330200" algn="l" rtl="0">
              <a:spcBef>
                <a:spcPts val="0"/>
              </a:spcBef>
              <a:spcAft>
                <a:spcPts val="0"/>
              </a:spcAft>
              <a:buClr>
                <a:schemeClr val="dk2"/>
              </a:buClr>
              <a:buSzPts val="1600"/>
              <a:buFont typeface="Open Sans Light"/>
              <a:buChar char="●"/>
            </a:pPr>
            <a:r>
              <a:rPr lang="en" sz="1600"/>
              <a:t>Private Secure LAN with 3 database servers.</a:t>
            </a:r>
            <a:endParaRPr sz="1600"/>
          </a:p>
          <a:p>
            <a:pPr marL="0" lvl="0" indent="0" algn="l" rtl="0">
              <a:spcBef>
                <a:spcPts val="1200"/>
              </a:spcBef>
              <a:spcAft>
                <a:spcPts val="0"/>
              </a:spcAft>
              <a:buClr>
                <a:schemeClr val="dk1"/>
              </a:buClr>
              <a:buSzPts val="1100"/>
              <a:buFont typeface="Arial"/>
              <a:buNone/>
            </a:pP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b="1">
                <a:latin typeface="Open Sans"/>
                <a:ea typeface="Open Sans"/>
                <a:cs typeface="Open Sans"/>
                <a:sym typeface="Open Sans"/>
              </a:rPr>
              <a:t>Additionally include the following:</a:t>
            </a:r>
            <a:endParaRPr sz="16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600"/>
              <a:t>1) A VPN gateway connecting the on-premise network to your Virtual Network.</a:t>
            </a:r>
            <a:endParaRPr sz="1600"/>
          </a:p>
          <a:p>
            <a:pPr marL="0" lvl="0" indent="0" algn="l" rtl="0">
              <a:spcBef>
                <a:spcPts val="1200"/>
              </a:spcBef>
              <a:spcAft>
                <a:spcPts val="0"/>
              </a:spcAft>
              <a:buClr>
                <a:schemeClr val="dk1"/>
              </a:buClr>
              <a:buSzPts val="1100"/>
              <a:buFont typeface="Arial"/>
              <a:buNone/>
            </a:pPr>
            <a:r>
              <a:rPr lang="en" sz="1600"/>
              <a:t>2) Show placement of security devices in the architecture, including load balancer(s), firewall(s), IDS/IPS device(s).</a:t>
            </a:r>
            <a:endParaRPr sz="1600"/>
          </a:p>
          <a:p>
            <a:pPr marL="0" lvl="0" indent="0" algn="l" rtl="0">
              <a:spcBef>
                <a:spcPts val="1200"/>
              </a:spcBef>
              <a:spcAft>
                <a:spcPts val="0"/>
              </a:spcAft>
              <a:buClr>
                <a:schemeClr val="dk1"/>
              </a:buClr>
              <a:buSzPts val="1100"/>
              <a:buFont typeface="Arial"/>
              <a:buNone/>
            </a:pPr>
            <a:r>
              <a:rPr lang="en" sz="1600"/>
              <a:t>3) Show the flow of traffic, and remember to incorporate best security practices with the flow of traffic between the different subnets.</a:t>
            </a:r>
            <a:endParaRPr sz="1600"/>
          </a:p>
          <a:p>
            <a:pPr marL="0" lvl="0" indent="0" algn="l" rtl="0">
              <a:lnSpc>
                <a:spcPct val="100000"/>
              </a:lnSpc>
              <a:spcBef>
                <a:spcPts val="1200"/>
              </a:spcBef>
              <a:spcAft>
                <a:spcPts val="0"/>
              </a:spcAft>
              <a:buNone/>
            </a:pPr>
            <a:endParaRPr sz="150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3.3.2 Screenshot</a:t>
            </a:r>
            <a:endParaRPr sz="3600" b="1"/>
          </a:p>
          <a:p>
            <a:pPr marL="0" lvl="0" indent="0" algn="l" rtl="0">
              <a:lnSpc>
                <a:spcPct val="115000"/>
              </a:lnSpc>
              <a:spcBef>
                <a:spcPts val="1200"/>
              </a:spcBef>
              <a:spcAft>
                <a:spcPts val="0"/>
              </a:spcAft>
              <a:buNone/>
            </a:pPr>
            <a:r>
              <a:rPr lang="en" sz="1800" b="1">
                <a:solidFill>
                  <a:schemeClr val="dk2"/>
                </a:solidFill>
              </a:rPr>
              <a:t>Create an alert for Brute Force attack.</a:t>
            </a:r>
            <a:endParaRPr sz="1800" b="1">
              <a:solidFill>
                <a:schemeClr val="dk2"/>
              </a:solidFill>
            </a:endParaRPr>
          </a:p>
          <a:p>
            <a:pPr marL="0" lvl="0" indent="0" algn="l" rtl="0">
              <a:spcBef>
                <a:spcPts val="1200"/>
              </a:spcBef>
              <a:spcAft>
                <a:spcPts val="0"/>
              </a:spcAft>
              <a:buNone/>
            </a:pPr>
            <a:endParaRPr sz="3600" b="1"/>
          </a:p>
        </p:txBody>
      </p:sp>
      <p:sp>
        <p:nvSpPr>
          <p:cNvPr id="362" name="Google Shape;362;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5" name="Picture 4">
            <a:extLst>
              <a:ext uri="{FF2B5EF4-FFF2-40B4-BE49-F238E27FC236}">
                <a16:creationId xmlns:a16="http://schemas.microsoft.com/office/drawing/2014/main" id="{60C981FD-A389-7BBE-2EA7-192FB4AE23C1}"/>
              </a:ext>
            </a:extLst>
          </p:cNvPr>
          <p:cNvPicPr>
            <a:picLocks noChangeAspect="1"/>
          </p:cNvPicPr>
          <p:nvPr/>
        </p:nvPicPr>
        <p:blipFill>
          <a:blip r:embed="rId3"/>
          <a:stretch>
            <a:fillRect/>
          </a:stretch>
        </p:blipFill>
        <p:spPr>
          <a:xfrm>
            <a:off x="0" y="3402034"/>
            <a:ext cx="7772400" cy="325433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8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b="1"/>
          </a:p>
          <a:p>
            <a:pPr marL="0" lvl="0" indent="0" algn="l" rtl="0">
              <a:spcBef>
                <a:spcPts val="0"/>
              </a:spcBef>
              <a:spcAft>
                <a:spcPts val="0"/>
              </a:spcAft>
              <a:buNone/>
            </a:pPr>
            <a:r>
              <a:rPr lang="en" sz="3600" b="1"/>
              <a:t>3.3.3 Screenshot</a:t>
            </a:r>
            <a:endParaRPr sz="3600" b="1"/>
          </a:p>
          <a:p>
            <a:pPr marL="0" lvl="0" indent="0" algn="l" rtl="0">
              <a:lnSpc>
                <a:spcPct val="115000"/>
              </a:lnSpc>
              <a:spcBef>
                <a:spcPts val="1200"/>
              </a:spcBef>
              <a:spcAft>
                <a:spcPts val="1200"/>
              </a:spcAft>
              <a:buNone/>
            </a:pPr>
            <a:r>
              <a:rPr lang="en" sz="1800" b="1">
                <a:solidFill>
                  <a:schemeClr val="dk2"/>
                </a:solidFill>
              </a:rPr>
              <a:t>Create an alert for a scanning attack. During the scan, an attacker is looking to identify what ports are open. </a:t>
            </a:r>
            <a:endParaRPr sz="3600" b="1"/>
          </a:p>
        </p:txBody>
      </p:sp>
      <p:sp>
        <p:nvSpPr>
          <p:cNvPr id="368" name="Google Shape;368;p8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endParaRPr sz="1900"/>
          </a:p>
          <a:p>
            <a:pPr marL="0" lvl="0" indent="0" algn="l" rtl="0">
              <a:spcBef>
                <a:spcPts val="12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pic>
        <p:nvPicPr>
          <p:cNvPr id="7" name="Picture 6">
            <a:extLst>
              <a:ext uri="{FF2B5EF4-FFF2-40B4-BE49-F238E27FC236}">
                <a16:creationId xmlns:a16="http://schemas.microsoft.com/office/drawing/2014/main" id="{7C8C71C1-2C25-69E0-F5C4-6F3EEB754513}"/>
              </a:ext>
            </a:extLst>
          </p:cNvPr>
          <p:cNvPicPr>
            <a:picLocks noChangeAspect="1"/>
          </p:cNvPicPr>
          <p:nvPr/>
        </p:nvPicPr>
        <p:blipFill>
          <a:blip r:embed="rId3"/>
          <a:stretch>
            <a:fillRect/>
          </a:stretch>
        </p:blipFill>
        <p:spPr>
          <a:xfrm>
            <a:off x="0" y="3351504"/>
            <a:ext cx="7772400" cy="335539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83"/>
          <p:cNvSpPr txBox="1">
            <a:spLocks noGrp="1"/>
          </p:cNvSpPr>
          <p:nvPr>
            <p:ph type="title"/>
          </p:nvPr>
        </p:nvSpPr>
        <p:spPr>
          <a:xfrm>
            <a:off x="264900" y="55023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3.4 Incident Response Playbook</a:t>
            </a:r>
            <a:endParaRPr sz="3600" b="1" dirty="0"/>
          </a:p>
        </p:txBody>
      </p:sp>
      <p:sp>
        <p:nvSpPr>
          <p:cNvPr id="374" name="Google Shape;374;p83"/>
          <p:cNvSpPr txBox="1">
            <a:spLocks noGrp="1"/>
          </p:cNvSpPr>
          <p:nvPr>
            <p:ph type="body" idx="1"/>
          </p:nvPr>
        </p:nvSpPr>
        <p:spPr>
          <a:xfrm>
            <a:off x="264900" y="1857936"/>
            <a:ext cx="7242600" cy="8247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b="1" dirty="0">
                <a:latin typeface="Open Sans"/>
                <a:ea typeface="Open Sans"/>
                <a:cs typeface="Open Sans"/>
                <a:sym typeface="Open Sans"/>
              </a:rPr>
              <a:t>Write a playbook below, detailing what the set of steps would be in response to each of the alerts you created in the last section 4.3. Add more pages if you need.</a:t>
            </a:r>
            <a:endParaRPr sz="1900" dirty="0"/>
          </a:p>
          <a:p>
            <a:pPr marL="0" lvl="0" indent="0" algn="l" rtl="0">
              <a:spcBef>
                <a:spcPts val="1600"/>
              </a:spcBef>
              <a:spcAft>
                <a:spcPts val="0"/>
              </a:spcAft>
              <a:buNone/>
            </a:pPr>
            <a:endParaRPr lang="en-IN"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
        <p:nvSpPr>
          <p:cNvPr id="4" name="TextBox 3">
            <a:extLst>
              <a:ext uri="{FF2B5EF4-FFF2-40B4-BE49-F238E27FC236}">
                <a16:creationId xmlns:a16="http://schemas.microsoft.com/office/drawing/2014/main" id="{3B140268-D470-CF3A-8416-ADEF1522A1E8}"/>
              </a:ext>
            </a:extLst>
          </p:cNvPr>
          <p:cNvSpPr txBox="1"/>
          <p:nvPr/>
        </p:nvSpPr>
        <p:spPr>
          <a:xfrm>
            <a:off x="0" y="3289357"/>
            <a:ext cx="7772400" cy="7232749"/>
          </a:xfrm>
          <a:prstGeom prst="rect">
            <a:avLst/>
          </a:prstGeom>
          <a:noFill/>
        </p:spPr>
        <p:txBody>
          <a:bodyPr wrap="square" rtlCol="0">
            <a:spAutoFit/>
          </a:bodyPr>
          <a:lstStyle/>
          <a:p>
            <a:pPr rtl="0">
              <a:spcBef>
                <a:spcPts val="0"/>
              </a:spcBef>
              <a:spcAft>
                <a:spcPts val="0"/>
              </a:spcAft>
            </a:pPr>
            <a:r>
              <a:rPr lang="en-US" sz="1600" b="1" dirty="0">
                <a:effectLst/>
              </a:rPr>
              <a:t>Scanning Attack Playbook</a:t>
            </a:r>
          </a:p>
          <a:p>
            <a:pPr rtl="0">
              <a:spcBef>
                <a:spcPts val="0"/>
              </a:spcBef>
              <a:spcAft>
                <a:spcPts val="0"/>
              </a:spcAft>
            </a:pPr>
            <a:br>
              <a:rPr lang="en-US" sz="1200" b="0" dirty="0">
                <a:effectLst/>
              </a:rPr>
            </a:br>
            <a:r>
              <a:rPr lang="en-US" sz="1200" b="1" i="0" u="none" strike="noStrike" dirty="0">
                <a:solidFill>
                  <a:srgbClr val="000000"/>
                </a:solidFill>
                <a:effectLst/>
                <a:latin typeface="Arial" panose="020B0604020202020204" pitchFamily="34" charset="0"/>
              </a:rPr>
              <a:t>1. </a:t>
            </a:r>
            <a:r>
              <a:rPr lang="en-US" sz="1600" b="1" i="0" u="none" strike="noStrike" dirty="0">
                <a:solidFill>
                  <a:srgbClr val="000000"/>
                </a:solidFill>
                <a:effectLst/>
                <a:latin typeface="Arial" panose="020B0604020202020204" pitchFamily="34" charset="0"/>
              </a:rPr>
              <a:t>Preparation</a:t>
            </a:r>
            <a:r>
              <a:rPr lang="en-US" sz="1200" b="1" i="0" u="none" strike="noStrike" dirty="0">
                <a:solidFill>
                  <a:srgbClr val="000000"/>
                </a:solidFill>
                <a:effectLst/>
                <a:latin typeface="Arial" panose="020B0604020202020204" pitchFamily="34" charset="0"/>
              </a:rPr>
              <a:t>:</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Define the roles and responsibilities of the incident response team.</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Develop a comprehensive inventory of all systems, networks, and assets.</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Implement robust security controls such as firewalls, intrusion detection systems (IDS), and antivirus software.</a:t>
            </a:r>
            <a:endParaRPr lang="en-US" sz="1200" b="0" dirty="0">
              <a:effectLst/>
            </a:endParaRPr>
          </a:p>
          <a:p>
            <a:pPr lvl="1" indent="90488"/>
            <a:r>
              <a:rPr lang="en-US" sz="1200" b="0" i="0" u="none" strike="noStrike" dirty="0">
                <a:solidFill>
                  <a:srgbClr val="000000"/>
                </a:solidFill>
                <a:effectLst/>
                <a:latin typeface="Arial" panose="020B0604020202020204" pitchFamily="34" charset="0"/>
              </a:rPr>
              <a:t>- Establish baseline network activity and behavior to identify anomalies during scans.   </a:t>
            </a:r>
          </a:p>
          <a:p>
            <a:pPr lvl="1" indent="90488"/>
            <a:r>
              <a:rPr lang="en-US" sz="1200" b="0" i="0" u="none" strike="noStrike" dirty="0">
                <a:solidFill>
                  <a:srgbClr val="000000"/>
                </a:solidFill>
                <a:effectLst/>
                <a:latin typeface="Arial" panose="020B0604020202020204" pitchFamily="34" charset="0"/>
              </a:rPr>
              <a:t>- Create a communication plan to notify stakeholders during a scanning attack.</a:t>
            </a:r>
            <a:endParaRPr lang="en-US" sz="1200" b="0" dirty="0">
              <a:effectLst/>
            </a:endParaRPr>
          </a:p>
          <a:p>
            <a:pPr rtl="0">
              <a:spcBef>
                <a:spcPts val="0"/>
              </a:spcBef>
              <a:spcAft>
                <a:spcPts val="0"/>
              </a:spcAft>
            </a:pPr>
            <a:br>
              <a:rPr lang="en-US" sz="1600" b="0" dirty="0">
                <a:effectLst/>
              </a:rPr>
            </a:br>
            <a:r>
              <a:rPr lang="en-US" sz="1600" b="1" i="0" u="none" strike="noStrike" dirty="0">
                <a:solidFill>
                  <a:srgbClr val="000000"/>
                </a:solidFill>
                <a:effectLst/>
                <a:latin typeface="Arial" panose="020B0604020202020204" pitchFamily="34" charset="0"/>
              </a:rPr>
              <a:t>2. Detection &amp; Analysis:</a:t>
            </a:r>
            <a:endParaRPr lang="en-US" sz="16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Monitor network traffic and system logs for signs of unusual scanning activities.</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Utilize intrusion detection and prevention systems (IDPS) to identify and alert on scanning attempts.</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Deploy network and host-based scanning tools to proactively detect unauthorized scanning activities.</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Investigate any suspicious activities or alerts to determine the scope and severity of the scanning attack.</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Collect and analyze data from scanning tools to identify the attacker's methods and targets.</a:t>
            </a:r>
            <a:endParaRPr lang="en-US" sz="1200" b="0" dirty="0">
              <a:effectLst/>
            </a:endParaRPr>
          </a:p>
          <a:p>
            <a:pPr rtl="0">
              <a:spcBef>
                <a:spcPts val="0"/>
              </a:spcBef>
              <a:spcAft>
                <a:spcPts val="0"/>
              </a:spcAft>
            </a:pPr>
            <a:br>
              <a:rPr lang="en-US" sz="1600" b="0" dirty="0">
                <a:effectLst/>
              </a:rPr>
            </a:br>
            <a:r>
              <a:rPr lang="en-US" sz="1600" b="1" i="0" u="none" strike="noStrike" dirty="0">
                <a:solidFill>
                  <a:srgbClr val="000000"/>
                </a:solidFill>
                <a:effectLst/>
                <a:latin typeface="Arial" panose="020B0604020202020204" pitchFamily="34" charset="0"/>
              </a:rPr>
              <a:t>3. Containment, Eradication, and Recovery:</a:t>
            </a:r>
            <a:endParaRPr lang="en-US" sz="16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Isolate affected systems or segments of the network to prevent further spread of the scanning activity.</a:t>
            </a:r>
            <a:endParaRPr lang="en-US" sz="1200" b="0" dirty="0">
              <a:effectLst/>
            </a:endParaRPr>
          </a:p>
          <a:p>
            <a:pPr marL="266700" indent="-174625" rtl="0">
              <a:spcBef>
                <a:spcPts val="0"/>
              </a:spcBef>
              <a:spcAft>
                <a:spcPts val="0"/>
              </a:spcAft>
            </a:pPr>
            <a:r>
              <a:rPr lang="en-US" sz="1200" b="0" i="0" u="none" strike="noStrike" dirty="0">
                <a:solidFill>
                  <a:srgbClr val="000000"/>
                </a:solidFill>
                <a:effectLst/>
                <a:latin typeface="Arial" panose="020B0604020202020204" pitchFamily="34" charset="0"/>
              </a:rPr>
              <a:t> - Implement temporary mitigations such as blocking IP addresses or turning off vulnerable services.</a:t>
            </a:r>
          </a:p>
          <a:p>
            <a:pPr rtl="0">
              <a:spcBef>
                <a:spcPts val="0"/>
              </a:spcBef>
              <a:spcAft>
                <a:spcPts val="0"/>
              </a:spcAft>
            </a:pPr>
            <a:r>
              <a:rPr lang="en-US" sz="1200" b="0" i="0" u="none" strike="noStrike" dirty="0">
                <a:solidFill>
                  <a:srgbClr val="000000"/>
                </a:solidFill>
                <a:effectLst/>
                <a:latin typeface="Arial" panose="020B0604020202020204" pitchFamily="34" charset="0"/>
              </a:rPr>
              <a:t>   - Conduct a thorough investigation to identify the root cause of the scanning attack and eliminate any malware or unauthorized access.</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Restore affected systems from clean backups to ensure their integrity and security.</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Implement permanent fixes and security enhancements to prevent similar scanning attacks in the future.</a:t>
            </a:r>
            <a:endParaRPr lang="en-US" sz="1200" b="0" dirty="0">
              <a:effectLst/>
            </a:endParaRPr>
          </a:p>
          <a:p>
            <a:pPr rtl="0">
              <a:spcBef>
                <a:spcPts val="0"/>
              </a:spcBef>
              <a:spcAft>
                <a:spcPts val="0"/>
              </a:spcAft>
            </a:pPr>
            <a:br>
              <a:rPr lang="en-US" sz="1600" b="0" dirty="0">
                <a:effectLst/>
              </a:rPr>
            </a:br>
            <a:r>
              <a:rPr lang="en-US" sz="1600" b="1" i="0" u="none" strike="noStrike" dirty="0">
                <a:solidFill>
                  <a:srgbClr val="000000"/>
                </a:solidFill>
                <a:effectLst/>
                <a:latin typeface="Arial" panose="020B0604020202020204" pitchFamily="34" charset="0"/>
              </a:rPr>
              <a:t>4. Post-Incident Activity:</a:t>
            </a:r>
            <a:endParaRPr lang="en-US" sz="16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Conduct a post-incident review to assess the incident response process's effectiveness and identify areas for improvement.</a:t>
            </a:r>
          </a:p>
          <a:p>
            <a:pPr rtl="0">
              <a:spcBef>
                <a:spcPts val="0"/>
              </a:spcBef>
              <a:spcAft>
                <a:spcPts val="0"/>
              </a:spcAft>
            </a:pPr>
            <a:r>
              <a:rPr lang="en-US" sz="1200" b="0" i="0" u="none" strike="noStrike" dirty="0">
                <a:solidFill>
                  <a:srgbClr val="000000"/>
                </a:solidFill>
                <a:effectLst/>
                <a:latin typeface="Arial" panose="020B0604020202020204" pitchFamily="34" charset="0"/>
              </a:rPr>
              <a:t>   - Update documentation and procedures based on lessons learned from the scanning attack.</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Provide training and awareness sessions for employees to recognize and respond to scanning attacks.</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Share findings and insights with relevant stakeholders to enhance overall security posture.</a:t>
            </a:r>
            <a:endParaRPr lang="en-US" sz="1200" b="0" dirty="0">
              <a:effectLst/>
            </a:endParaRPr>
          </a:p>
          <a:p>
            <a:pPr rtl="0">
              <a:spcBef>
                <a:spcPts val="0"/>
              </a:spcBef>
              <a:spcAft>
                <a:spcPts val="0"/>
              </a:spcAft>
            </a:pPr>
            <a:r>
              <a:rPr lang="en-US" sz="1200" b="0" i="0" u="none" strike="noStrike" dirty="0">
                <a:solidFill>
                  <a:srgbClr val="000000"/>
                </a:solidFill>
                <a:effectLst/>
                <a:latin typeface="Arial" panose="020B0604020202020204" pitchFamily="34" charset="0"/>
              </a:rPr>
              <a:t>   - Continuously monitor and evaluate the network for any signs of recurring scanning activities.</a:t>
            </a:r>
          </a:p>
          <a:p>
            <a:pPr rtl="0">
              <a:spcBef>
                <a:spcPts val="0"/>
              </a:spcBef>
              <a:spcAft>
                <a:spcPts val="0"/>
              </a:spcAft>
            </a:pPr>
            <a:endParaRPr lang="en-US" sz="1200" dirty="0">
              <a:latin typeface="Arial" panose="020B0604020202020204" pitchFamily="34" charset="0"/>
            </a:endParaRPr>
          </a:p>
          <a:p>
            <a:pPr rtl="0">
              <a:spcBef>
                <a:spcPts val="0"/>
              </a:spcBef>
              <a:spcAft>
                <a:spcPts val="0"/>
              </a:spcAft>
            </a:pPr>
            <a:endParaRPr lang="en-US" sz="1200" b="0" dirty="0">
              <a:effectLst/>
            </a:endParaRPr>
          </a:p>
          <a:p>
            <a:br>
              <a:rPr lang="en-US" sz="1200" b="0" dirty="0">
                <a:effectLst/>
              </a:rPr>
            </a:br>
            <a:endParaRPr lang="en-IN"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A216632-2AE2-ED29-5B2E-46C939B00092}"/>
              </a:ext>
            </a:extLst>
          </p:cNvPr>
          <p:cNvSpPr txBox="1"/>
          <p:nvPr/>
        </p:nvSpPr>
        <p:spPr>
          <a:xfrm>
            <a:off x="0" y="0"/>
            <a:ext cx="7772400" cy="10549042"/>
          </a:xfrm>
          <a:prstGeom prst="rect">
            <a:avLst/>
          </a:prstGeom>
          <a:noFill/>
        </p:spPr>
        <p:txBody>
          <a:bodyPr wrap="square" rtlCol="0">
            <a:spAutoFit/>
          </a:bodyPr>
          <a:lstStyle/>
          <a:p>
            <a:pPr rtl="0">
              <a:spcBef>
                <a:spcPts val="0"/>
              </a:spcBef>
              <a:spcAft>
                <a:spcPts val="0"/>
              </a:spcAft>
            </a:pPr>
            <a:r>
              <a:rPr lang="en-US" sz="1600" b="1" i="0" u="none" strike="noStrike" dirty="0">
                <a:solidFill>
                  <a:srgbClr val="0E101A"/>
                </a:solidFill>
                <a:effectLst/>
                <a:latin typeface="Arial" panose="020B0604020202020204" pitchFamily="34" charset="0"/>
              </a:rPr>
              <a:t>Denial of Service attack:</a:t>
            </a:r>
          </a:p>
          <a:p>
            <a:pPr rtl="0">
              <a:spcBef>
                <a:spcPts val="0"/>
              </a:spcBef>
              <a:spcAft>
                <a:spcPts val="0"/>
              </a:spcAft>
            </a:pPr>
            <a:endParaRPr lang="en-US" sz="1600" b="0" dirty="0">
              <a:effectLst/>
            </a:endParaRPr>
          </a:p>
          <a:p>
            <a:pPr rtl="0">
              <a:spcBef>
                <a:spcPts val="0"/>
              </a:spcBef>
              <a:spcAft>
                <a:spcPts val="0"/>
              </a:spcAft>
            </a:pPr>
            <a:r>
              <a:rPr lang="en-US" sz="1600" b="1" i="0" u="none" strike="noStrike" dirty="0">
                <a:solidFill>
                  <a:srgbClr val="0E101A"/>
                </a:solidFill>
                <a:effectLst/>
                <a:latin typeface="Arial" panose="020B0604020202020204" pitchFamily="34" charset="0"/>
              </a:rPr>
              <a:t> 1: Preparation</a:t>
            </a:r>
            <a:endParaRPr lang="en-US" sz="1600" b="1" dirty="0">
              <a:effectLst/>
            </a:endParaRPr>
          </a:p>
          <a:p>
            <a:pPr rtl="0">
              <a:spcBef>
                <a:spcPts val="0"/>
              </a:spcBef>
              <a:spcAft>
                <a:spcPts val="0"/>
              </a:spcAft>
            </a:pPr>
            <a:br>
              <a:rPr lang="en-US" sz="1200" b="1"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1.1 Define roles and responsibilities: Identify the team members involved in the incident response process, including their specific roles and responsibilities.</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1.2 Establish communication protocols: Ensure a transparent and efficient method of communication among team members during an incident.</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1.3 Develop response procedures: Create a step-by-step guide for responding to a DoS attack, including specific actions to be taken during each  of the incident response process.</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1.4 Implement monitoring and alerting systems: Set up systems to monitor network traffic and detect any abnormal patterns that may indicate a DoS attack.</a:t>
            </a:r>
            <a:endParaRPr lang="en-US" sz="1050" b="0" dirty="0">
              <a:effectLst/>
            </a:endParaRPr>
          </a:p>
          <a:p>
            <a:pPr rtl="0">
              <a:spcBef>
                <a:spcPts val="0"/>
              </a:spcBef>
              <a:spcAft>
                <a:spcPts val="0"/>
              </a:spcAft>
            </a:pPr>
            <a:br>
              <a:rPr lang="en-US" sz="1600" b="0" i="0" u="none" strike="noStrike" dirty="0">
                <a:solidFill>
                  <a:srgbClr val="0E101A"/>
                </a:solidFill>
                <a:effectLst/>
                <a:latin typeface="Arial" panose="020B0604020202020204" pitchFamily="34" charset="0"/>
              </a:rPr>
            </a:br>
            <a:r>
              <a:rPr lang="en-US" sz="1600" b="1" i="0" u="none" strike="noStrike" dirty="0">
                <a:solidFill>
                  <a:srgbClr val="0E101A"/>
                </a:solidFill>
                <a:effectLst/>
                <a:latin typeface="Arial" panose="020B0604020202020204" pitchFamily="34" charset="0"/>
              </a:rPr>
              <a:t>  2: Detection &amp; Analysis</a:t>
            </a:r>
            <a:endParaRPr lang="en-US" sz="1600" b="0" dirty="0">
              <a:effectLst/>
            </a:endParaRPr>
          </a:p>
          <a:p>
            <a:pPr rtl="0">
              <a:spcBef>
                <a:spcPts val="0"/>
              </a:spcBef>
              <a:spcAft>
                <a:spcPts val="0"/>
              </a:spcAft>
            </a:pPr>
            <a:br>
              <a:rPr lang="en-US" sz="1200" b="1"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2.1 Identify the attack: Use monitoring and alerting systems to detect the presence of a DoS attack and analyze the nature and scope of the attack.</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2.2 Determine impact: Assess the attack's impact on the organization's systems and services, including any potential disruptions to normal operations.</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2.3 Collect evidence: Gather evidence related to the attack, including network logs, traffic data, and other relevant information useful for investigation and potential legal action.</a:t>
            </a:r>
            <a:endParaRPr lang="en-US" sz="1050" b="0" dirty="0">
              <a:effectLst/>
            </a:endParaRPr>
          </a:p>
          <a:p>
            <a:pPr rtl="0">
              <a:spcBef>
                <a:spcPts val="0"/>
              </a:spcBef>
              <a:spcAft>
                <a:spcPts val="0"/>
              </a:spcAft>
            </a:pPr>
            <a:br>
              <a:rPr lang="en-US" sz="1600" b="1" i="0" u="none" strike="noStrike" dirty="0">
                <a:solidFill>
                  <a:srgbClr val="0E101A"/>
                </a:solidFill>
                <a:effectLst/>
                <a:latin typeface="Arial" panose="020B0604020202020204" pitchFamily="34" charset="0"/>
              </a:rPr>
            </a:br>
            <a:r>
              <a:rPr lang="en-US" sz="1600" b="1" i="0" u="none" strike="noStrike" dirty="0">
                <a:solidFill>
                  <a:srgbClr val="0E101A"/>
                </a:solidFill>
                <a:effectLst/>
                <a:latin typeface="Arial" panose="020B0604020202020204" pitchFamily="34" charset="0"/>
              </a:rPr>
              <a:t>  3: Containment, Eradication, and Recovery</a:t>
            </a:r>
            <a:endParaRPr lang="en-US" sz="1600" b="1" dirty="0">
              <a:effectLst/>
            </a:endParaRPr>
          </a:p>
          <a:p>
            <a:pPr rtl="0">
              <a:spcBef>
                <a:spcPts val="0"/>
              </a:spcBef>
              <a:spcAft>
                <a:spcPts val="0"/>
              </a:spcAft>
            </a:pPr>
            <a:br>
              <a:rPr lang="en-US" sz="1200" b="1"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3.1 Contain the attack: Take immediate action to mitigate the attack's impact and prevent further damage to the organization's systems and services.</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3.2 Eradicate the attack: Identify and eliminate the source of the attack, whether it be a specific IP address, a compromised system, or other means of attack.</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3.3 Recover normal operations: Restore affected systems and services to their normal state and ensure that any data or configurations affected by the attack are correctly restored.</a:t>
            </a:r>
            <a:endParaRPr lang="en-US" sz="1050" b="0" dirty="0">
              <a:effectLst/>
            </a:endParaRPr>
          </a:p>
          <a:p>
            <a:pPr rtl="0">
              <a:spcBef>
                <a:spcPts val="0"/>
              </a:spcBef>
              <a:spcAft>
                <a:spcPts val="0"/>
              </a:spcAft>
            </a:pPr>
            <a:br>
              <a:rPr lang="en-US" sz="1600" b="1" i="0" u="none" strike="noStrike" dirty="0">
                <a:solidFill>
                  <a:srgbClr val="0E101A"/>
                </a:solidFill>
                <a:effectLst/>
                <a:latin typeface="Arial" panose="020B0604020202020204" pitchFamily="34" charset="0"/>
              </a:rPr>
            </a:br>
            <a:r>
              <a:rPr lang="en-US" sz="1600" b="1" i="0" u="none" strike="noStrike" dirty="0">
                <a:solidFill>
                  <a:srgbClr val="0E101A"/>
                </a:solidFill>
                <a:effectLst/>
                <a:latin typeface="Arial" panose="020B0604020202020204" pitchFamily="34" charset="0"/>
              </a:rPr>
              <a:t>  4: Post-Incident Activity</a:t>
            </a:r>
            <a:endParaRPr lang="en-US" sz="1600" b="1" dirty="0">
              <a:effectLst/>
            </a:endParaRPr>
          </a:p>
          <a:p>
            <a:pPr rtl="0">
              <a:spcBef>
                <a:spcPts val="0"/>
              </a:spcBef>
              <a:spcAft>
                <a:spcPts val="0"/>
              </a:spcAft>
            </a:pPr>
            <a:br>
              <a:rPr lang="en-US" sz="1200" b="1"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4.1 Review and analyze: Conduct a post-incident review to investigate the organization's response to the attack and identify any areas for improvement.</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4.2 Update response procedures: Incorporate any lessons learned from the incident into the organization's incident response procedures and update them accordingly.</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4.3 Communicate with stakeholders: Inform relevant stakeholders, such as customers, partners, and regulatory authorities, about the attack and the organization's response.</a:t>
            </a:r>
            <a:endParaRPr lang="en-US" sz="1050" b="0" dirty="0">
              <a:effectLst/>
            </a:endParaRPr>
          </a:p>
          <a:p>
            <a:pPr rtl="0">
              <a:spcBef>
                <a:spcPts val="0"/>
              </a:spcBef>
              <a:spcAft>
                <a:spcPts val="0"/>
              </a:spcAft>
            </a:pPr>
            <a:br>
              <a:rPr lang="en-US" sz="1200" b="0" i="0" u="none" strike="noStrike" dirty="0">
                <a:solidFill>
                  <a:srgbClr val="0E101A"/>
                </a:solidFill>
                <a:effectLst/>
                <a:latin typeface="Arial" panose="020B0604020202020204" pitchFamily="34" charset="0"/>
              </a:rPr>
            </a:br>
            <a:r>
              <a:rPr lang="en-US" sz="1200" b="0" i="0" u="none" strike="noStrike" dirty="0">
                <a:solidFill>
                  <a:srgbClr val="0E101A"/>
                </a:solidFill>
                <a:effectLst/>
                <a:latin typeface="Arial" panose="020B0604020202020204" pitchFamily="34" charset="0"/>
              </a:rPr>
              <a:t>4.4 Implement preventative measures: Take steps to prevent future DoS attacks, such as implementing additional security controls, conducting employee training, and staying updated with security best practices.</a:t>
            </a:r>
            <a:endParaRPr lang="en-US" sz="1050" b="0" dirty="0">
              <a:effectLst/>
            </a:endParaRPr>
          </a:p>
          <a:p>
            <a:br>
              <a:rPr lang="en-US" sz="1050" b="0" dirty="0">
                <a:effectLst/>
              </a:rPr>
            </a:br>
            <a:br>
              <a:rPr lang="en-US" sz="1050" b="0" dirty="0">
                <a:effectLst/>
              </a:rPr>
            </a:br>
            <a:endParaRPr lang="en-IN" sz="1050" dirty="0"/>
          </a:p>
        </p:txBody>
      </p:sp>
    </p:spTree>
    <p:extLst>
      <p:ext uri="{BB962C8B-B14F-4D97-AF65-F5344CB8AC3E}">
        <p14:creationId xmlns:p14="http://schemas.microsoft.com/office/powerpoint/2010/main" val="768037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9107F2-0037-162B-75EF-BDCBD484139C}"/>
              </a:ext>
            </a:extLst>
          </p:cNvPr>
          <p:cNvSpPr txBox="1"/>
          <p:nvPr/>
        </p:nvSpPr>
        <p:spPr>
          <a:xfrm>
            <a:off x="1" y="117217"/>
            <a:ext cx="7772400" cy="9941183"/>
          </a:xfrm>
          <a:prstGeom prst="rect">
            <a:avLst/>
          </a:prstGeom>
          <a:noFill/>
        </p:spPr>
        <p:txBody>
          <a:bodyPr wrap="square" rtlCol="0">
            <a:spAutoFit/>
          </a:bodyPr>
          <a:lstStyle/>
          <a:p>
            <a:pPr rtl="0">
              <a:spcBef>
                <a:spcPts val="0"/>
              </a:spcBef>
              <a:spcAft>
                <a:spcPts val="0"/>
              </a:spcAft>
            </a:pPr>
            <a:r>
              <a:rPr lang="en-US" sz="1600" b="1" i="0" u="none" strike="noStrike" dirty="0">
                <a:solidFill>
                  <a:schemeClr val="tx1"/>
                </a:solidFill>
                <a:effectLst/>
                <a:latin typeface="Arial" panose="020B0604020202020204" pitchFamily="34" charset="0"/>
              </a:rPr>
              <a:t>Brute Force Attack Playbook</a:t>
            </a:r>
          </a:p>
          <a:p>
            <a:pPr rtl="0">
              <a:spcBef>
                <a:spcPts val="0"/>
              </a:spcBef>
              <a:spcAft>
                <a:spcPts val="0"/>
              </a:spcAft>
            </a:pPr>
            <a:endParaRPr lang="en-US" b="1" dirty="0">
              <a:solidFill>
                <a:schemeClr val="tx1"/>
              </a:solidFill>
              <a:latin typeface="Arial" panose="020B0604020202020204" pitchFamily="34" charset="0"/>
            </a:endParaRPr>
          </a:p>
          <a:p>
            <a:pPr marL="342900" indent="-342900" rtl="0">
              <a:spcBef>
                <a:spcPts val="0"/>
              </a:spcBef>
              <a:spcAft>
                <a:spcPts val="0"/>
              </a:spcAft>
              <a:buAutoNum type="arabicPeriod"/>
            </a:pPr>
            <a:r>
              <a:rPr lang="en-US" b="1" i="0" u="none" strike="noStrike" dirty="0">
                <a:solidFill>
                  <a:schemeClr val="tx1"/>
                </a:solidFill>
                <a:effectLst/>
                <a:latin typeface="Arial" panose="020B0604020202020204" pitchFamily="34" charset="0"/>
              </a:rPr>
              <a:t>Preparation:</a:t>
            </a:r>
          </a:p>
          <a:p>
            <a:pPr rtl="0">
              <a:spcBef>
                <a:spcPts val="0"/>
              </a:spcBef>
              <a:spcAft>
                <a:spcPts val="0"/>
              </a:spcAft>
            </a:pPr>
            <a:endParaRPr lang="en-US"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Define the roles and responsibilities of the incident response team, including who will lead the response to a brute force attack.</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Develop and maintain an inventory of all critical systems and applications susceptible to brute force attacks.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Implement robust authentication mechanisms such as multi-factor authentication (MFA) to mitigate the risk of successful brute force attacks.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Deploy intrusion detection and prevention systems (IDPS) to monitor for brute force attempts and alert on suspicious activity.</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Establish response procedures and escalation paths for addressing brute force attacks, including stakeholder communication channels.</a:t>
            </a:r>
            <a:endParaRPr lang="en-US" sz="1200" b="0" dirty="0">
              <a:solidFill>
                <a:schemeClr val="tx1"/>
              </a:solidFill>
              <a:effectLst/>
            </a:endParaRPr>
          </a:p>
          <a:p>
            <a:pPr rtl="0">
              <a:spcBef>
                <a:spcPts val="0"/>
              </a:spcBef>
              <a:spcAft>
                <a:spcPts val="0"/>
              </a:spcAft>
            </a:pPr>
            <a:endParaRPr lang="en-US" b="1" i="0" u="none" strike="noStrike" dirty="0">
              <a:solidFill>
                <a:schemeClr val="tx1"/>
              </a:solidFill>
              <a:effectLst/>
              <a:latin typeface="Arial" panose="020B0604020202020204" pitchFamily="34" charset="0"/>
            </a:endParaRPr>
          </a:p>
          <a:p>
            <a:pPr rtl="0">
              <a:spcBef>
                <a:spcPts val="0"/>
              </a:spcBef>
              <a:spcAft>
                <a:spcPts val="0"/>
              </a:spcAft>
            </a:pPr>
            <a:r>
              <a:rPr lang="en-US" b="1" i="0" u="none" strike="noStrike" dirty="0">
                <a:solidFill>
                  <a:schemeClr val="tx1"/>
                </a:solidFill>
                <a:effectLst/>
                <a:latin typeface="Arial" panose="020B0604020202020204" pitchFamily="34" charset="0"/>
              </a:rPr>
              <a:t>2. Detection &amp; Analysis:</a:t>
            </a:r>
          </a:p>
          <a:p>
            <a:pPr rtl="0">
              <a:spcBef>
                <a:spcPts val="0"/>
              </a:spcBef>
              <a:spcAft>
                <a:spcPts val="0"/>
              </a:spcAft>
            </a:pPr>
            <a:endParaRPr lang="en-US"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Monitor system logs, authentication logs, and network traffic for signs of repeated login failures or unusual authentication patterns.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Configure automated alerts to notify the incident response team of potential brute force attacks.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Utilize security information and event management (SIEM) tools to correlate and analyze data from multiple sources for more accurate detection.</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Investigate any suspicious login attempts to determine the brute force attack's source, target, and method.</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Gather evidence such as IP addresses, timestamps, and user accounts involved in the attack for further analysis.</a:t>
            </a:r>
            <a:endParaRPr lang="en-US" sz="1200" b="0" dirty="0">
              <a:solidFill>
                <a:schemeClr val="tx1"/>
              </a:solidFill>
              <a:effectLst/>
            </a:endParaRPr>
          </a:p>
          <a:p>
            <a:pPr rtl="0">
              <a:spcBef>
                <a:spcPts val="0"/>
              </a:spcBef>
              <a:spcAft>
                <a:spcPts val="0"/>
              </a:spcAft>
            </a:pPr>
            <a:endParaRPr lang="en-US" b="1" i="0" u="none" strike="noStrike" dirty="0">
              <a:solidFill>
                <a:schemeClr val="tx1"/>
              </a:solidFill>
              <a:effectLst/>
              <a:latin typeface="Arial" panose="020B0604020202020204" pitchFamily="34" charset="0"/>
            </a:endParaRPr>
          </a:p>
          <a:p>
            <a:pPr rtl="0">
              <a:spcBef>
                <a:spcPts val="0"/>
              </a:spcBef>
              <a:spcAft>
                <a:spcPts val="0"/>
              </a:spcAft>
            </a:pPr>
            <a:r>
              <a:rPr lang="en-US" b="1" i="0" u="none" strike="noStrike" dirty="0">
                <a:solidFill>
                  <a:schemeClr val="tx1"/>
                </a:solidFill>
                <a:effectLst/>
                <a:latin typeface="Arial" panose="020B0604020202020204" pitchFamily="34" charset="0"/>
              </a:rPr>
              <a:t>3. Containment, Eradication, and Recovery:</a:t>
            </a:r>
          </a:p>
          <a:p>
            <a:pPr rtl="0">
              <a:spcBef>
                <a:spcPts val="0"/>
              </a:spcBef>
              <a:spcAft>
                <a:spcPts val="0"/>
              </a:spcAft>
            </a:pPr>
            <a:endParaRPr lang="en-US"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Immediately block or throttle IP addresses exhibiting brute force </a:t>
            </a:r>
            <a:r>
              <a:rPr lang="en-US" sz="1200" b="0" i="0" u="none" strike="noStrike" dirty="0" err="1">
                <a:solidFill>
                  <a:schemeClr val="tx1"/>
                </a:solidFill>
                <a:effectLst/>
                <a:latin typeface="Arial" panose="020B0604020202020204" pitchFamily="34" charset="0"/>
              </a:rPr>
              <a:t>behaviour</a:t>
            </a:r>
            <a:r>
              <a:rPr lang="en-US" sz="1200" b="0" i="0" u="none" strike="noStrike" dirty="0">
                <a:solidFill>
                  <a:schemeClr val="tx1"/>
                </a:solidFill>
                <a:effectLst/>
                <a:latin typeface="Arial" panose="020B0604020202020204" pitchFamily="34" charset="0"/>
              </a:rPr>
              <a:t> to prevent further unauthorized login attempts.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Change passwords or lockout affected user accounts to mitigate the risk of unauthorized access.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Review system and application configurations to identify and address any vulnerabilities exploited during the brute force attack.</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Implement additional security controls such as account lockout policies or rate limiting to deter future brute force attacks.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Restore any compromised accounts or systems from clean backups to ensure their integrity and security.</a:t>
            </a:r>
            <a:endParaRPr lang="en-US" sz="1200" b="0" dirty="0">
              <a:solidFill>
                <a:schemeClr val="tx1"/>
              </a:solidFill>
              <a:effectLst/>
            </a:endParaRPr>
          </a:p>
          <a:p>
            <a:pPr rtl="0">
              <a:spcBef>
                <a:spcPts val="0"/>
              </a:spcBef>
              <a:spcAft>
                <a:spcPts val="0"/>
              </a:spcAft>
            </a:pPr>
            <a:endParaRPr lang="en-US" b="1" i="0" u="none" strike="noStrike" dirty="0">
              <a:solidFill>
                <a:schemeClr val="tx1"/>
              </a:solidFill>
              <a:effectLst/>
              <a:latin typeface="Arial" panose="020B0604020202020204" pitchFamily="34" charset="0"/>
            </a:endParaRPr>
          </a:p>
          <a:p>
            <a:pPr rtl="0">
              <a:spcBef>
                <a:spcPts val="0"/>
              </a:spcBef>
              <a:spcAft>
                <a:spcPts val="0"/>
              </a:spcAft>
            </a:pPr>
            <a:r>
              <a:rPr lang="en-US" b="1" i="0" u="none" strike="noStrike" dirty="0">
                <a:solidFill>
                  <a:schemeClr val="tx1"/>
                </a:solidFill>
                <a:effectLst/>
                <a:latin typeface="Arial" panose="020B0604020202020204" pitchFamily="34" charset="0"/>
              </a:rPr>
              <a:t>4. Post-Incident Activity:</a:t>
            </a:r>
          </a:p>
          <a:p>
            <a:pPr rtl="0">
              <a:spcBef>
                <a:spcPts val="0"/>
              </a:spcBef>
              <a:spcAft>
                <a:spcPts val="0"/>
              </a:spcAft>
            </a:pPr>
            <a:endParaRPr lang="en-US"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Conduct a post-incident analysis to assess the effectiveness of the response to the brute force attack and identify areas for improvement.</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Update security policies and procedures based on lessons learned from the incident, including strengthening password policies and enhancing monitoring capabilities.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Provide training and awareness sessions for users and IT staff on recognizing and responding to brute force attacks.</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Share findings and recommendations with relevant stakeholders to enhance overall security posture and prevent similar incidents in the future.</a:t>
            </a:r>
            <a:endParaRPr lang="en-US" sz="1200" b="0" dirty="0">
              <a:solidFill>
                <a:schemeClr val="tx1"/>
              </a:solidFill>
              <a:effectLst/>
            </a:endParaRPr>
          </a:p>
          <a:p>
            <a:pPr rtl="0">
              <a:spcBef>
                <a:spcPts val="0"/>
              </a:spcBef>
              <a:spcAft>
                <a:spcPts val="0"/>
              </a:spcAft>
            </a:pPr>
            <a:r>
              <a:rPr lang="en-US" sz="1200" b="0" i="0" u="none" strike="noStrike" dirty="0">
                <a:solidFill>
                  <a:schemeClr val="tx1"/>
                </a:solidFill>
                <a:effectLst/>
                <a:latin typeface="Arial" panose="020B0604020202020204" pitchFamily="34" charset="0"/>
              </a:rPr>
              <a:t>   - Continuously monitor and analyze login activity to detect and respond to any resurgence of brute force attacks.</a:t>
            </a:r>
            <a:endParaRPr lang="en-US" sz="1200" b="0" dirty="0">
              <a:solidFill>
                <a:schemeClr val="tx1"/>
              </a:solidFill>
              <a:effectLst/>
            </a:endParaRPr>
          </a:p>
          <a:p>
            <a:br>
              <a:rPr lang="en-US" sz="1200" b="0" dirty="0">
                <a:solidFill>
                  <a:schemeClr val="tx1"/>
                </a:solidFill>
                <a:effectLst/>
              </a:rPr>
            </a:br>
            <a:endParaRPr lang="en-IN" sz="1200" dirty="0">
              <a:solidFill>
                <a:schemeClr val="tx1"/>
              </a:solidFill>
            </a:endParaRPr>
          </a:p>
        </p:txBody>
      </p:sp>
    </p:spTree>
    <p:extLst>
      <p:ext uri="{BB962C8B-B14F-4D97-AF65-F5344CB8AC3E}">
        <p14:creationId xmlns:p14="http://schemas.microsoft.com/office/powerpoint/2010/main" val="295921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78"/>
        <p:cNvGrpSpPr/>
        <p:nvPr/>
      </p:nvGrpSpPr>
      <p:grpSpPr>
        <a:xfrm>
          <a:off x="0" y="0"/>
          <a:ext cx="0" cy="0"/>
          <a:chOff x="0" y="0"/>
          <a:chExt cx="0" cy="0"/>
        </a:xfrm>
      </p:grpSpPr>
      <p:sp>
        <p:nvSpPr>
          <p:cNvPr id="379" name="Google Shape;379;p8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Designing a </a:t>
            </a:r>
            <a:endParaRPr sz="36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Zero Trust Model</a:t>
            </a:r>
            <a:endParaRPr sz="3600" b="1">
              <a:solidFill>
                <a:srgbClr val="FFFFFF"/>
              </a:solidFill>
              <a:latin typeface="Open Sans"/>
              <a:ea typeface="Open Sans"/>
              <a:cs typeface="Open Sans"/>
              <a:sym typeface="Open Sans"/>
            </a:endParaRPr>
          </a:p>
        </p:txBody>
      </p:sp>
      <p:sp>
        <p:nvSpPr>
          <p:cNvPr id="380" name="Google Shape;380;p8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8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4: Zero Trust Model</a:t>
            </a:r>
            <a:endParaRPr sz="3600" b="1"/>
          </a:p>
        </p:txBody>
      </p:sp>
      <p:sp>
        <p:nvSpPr>
          <p:cNvPr id="386" name="Google Shape;386;p85"/>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latin typeface="Open Sans"/>
                <a:ea typeface="Open Sans"/>
                <a:cs typeface="Open Sans"/>
                <a:sym typeface="Open Sans"/>
              </a:rPr>
              <a:t>XYZ is elated with the work you've done so far! But they've been hearing about this new buzzword "Zero Trust" and are curious as to what it is and what the architecture would look like in a Zero Trust model. So your next task below is to design a Zero Trust model, then explain the differences between your network architecture and your Zero Trust model.</a:t>
            </a:r>
            <a:endParaRPr sz="1800" b="1">
              <a:latin typeface="Open Sans"/>
              <a:ea typeface="Open Sans"/>
              <a:cs typeface="Open Sans"/>
              <a:sym typeface="Open Sans"/>
            </a:endParaRPr>
          </a:p>
          <a:p>
            <a:pPr marL="0" lvl="0" indent="0" algn="l" rtl="0">
              <a:lnSpc>
                <a:spcPct val="115000"/>
              </a:lnSpc>
              <a:spcBef>
                <a:spcPts val="0"/>
              </a:spcBef>
              <a:spcAft>
                <a:spcPts val="0"/>
              </a:spcAft>
              <a:buNone/>
            </a:pPr>
            <a:endParaRPr sz="1800" b="1">
              <a:latin typeface="Open Sans"/>
              <a:ea typeface="Open Sans"/>
              <a:cs typeface="Open Sans"/>
              <a:sym typeface="Open Sans"/>
            </a:endParaRPr>
          </a:p>
          <a:p>
            <a:pPr marL="0" lvl="0" indent="0" algn="l" rtl="0">
              <a:lnSpc>
                <a:spcPct val="115000"/>
              </a:lnSpc>
              <a:spcBef>
                <a:spcPts val="0"/>
              </a:spcBef>
              <a:spcAft>
                <a:spcPts val="0"/>
              </a:spcAft>
              <a:buNone/>
            </a:pPr>
            <a:r>
              <a:rPr lang="en" sz="1800"/>
              <a:t>Design a Zero Trust model of your network architecture using https://app.diagrams.net/.</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1800"/>
              <a:t>Make sure to incorporate the following into your design:</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Clr>
                <a:schemeClr val="dk1"/>
              </a:buClr>
              <a:buSzPts val="1100"/>
              <a:buFont typeface="Arial"/>
              <a:buNone/>
            </a:pPr>
            <a:r>
              <a:rPr lang="en" sz="1800"/>
              <a:t>- Identity</a:t>
            </a:r>
            <a:endParaRPr sz="1800"/>
          </a:p>
          <a:p>
            <a:pPr marL="0" lvl="0" indent="0" algn="l" rtl="0">
              <a:lnSpc>
                <a:spcPct val="115000"/>
              </a:lnSpc>
              <a:spcBef>
                <a:spcPts val="0"/>
              </a:spcBef>
              <a:spcAft>
                <a:spcPts val="0"/>
              </a:spcAft>
              <a:buClr>
                <a:schemeClr val="dk1"/>
              </a:buClr>
              <a:buSzPts val="1100"/>
              <a:buFont typeface="Arial"/>
              <a:buNone/>
            </a:pPr>
            <a:r>
              <a:rPr lang="en" sz="1800"/>
              <a:t>- Devices</a:t>
            </a:r>
            <a:endParaRPr sz="1800"/>
          </a:p>
          <a:p>
            <a:pPr marL="0" lvl="0" indent="0" algn="l" rtl="0">
              <a:lnSpc>
                <a:spcPct val="115000"/>
              </a:lnSpc>
              <a:spcBef>
                <a:spcPts val="0"/>
              </a:spcBef>
              <a:spcAft>
                <a:spcPts val="0"/>
              </a:spcAft>
              <a:buClr>
                <a:schemeClr val="dk1"/>
              </a:buClr>
              <a:buSzPts val="1100"/>
              <a:buFont typeface="Arial"/>
              <a:buNone/>
            </a:pPr>
            <a:r>
              <a:rPr lang="en" sz="1800"/>
              <a:t>- Apps</a:t>
            </a:r>
            <a:endParaRPr sz="1800"/>
          </a:p>
          <a:p>
            <a:pPr marL="0" lvl="0" indent="0" algn="l" rtl="0">
              <a:lnSpc>
                <a:spcPct val="115000"/>
              </a:lnSpc>
              <a:spcBef>
                <a:spcPts val="0"/>
              </a:spcBef>
              <a:spcAft>
                <a:spcPts val="0"/>
              </a:spcAft>
              <a:buClr>
                <a:schemeClr val="dk1"/>
              </a:buClr>
              <a:buSzPts val="1100"/>
              <a:buFont typeface="Arial"/>
              <a:buNone/>
            </a:pPr>
            <a:r>
              <a:rPr lang="en" sz="1800"/>
              <a:t>- Network</a:t>
            </a:r>
            <a:endParaRPr sz="1800"/>
          </a:p>
          <a:p>
            <a:pPr marL="0" lvl="0" indent="0" algn="l" rtl="0">
              <a:lnSpc>
                <a:spcPct val="115000"/>
              </a:lnSpc>
              <a:spcBef>
                <a:spcPts val="0"/>
              </a:spcBef>
              <a:spcAft>
                <a:spcPts val="0"/>
              </a:spcAft>
              <a:buClr>
                <a:schemeClr val="dk1"/>
              </a:buClr>
              <a:buSzPts val="1100"/>
              <a:buFont typeface="Arial"/>
              <a:buNone/>
            </a:pPr>
            <a:r>
              <a:rPr lang="en" sz="1800"/>
              <a:t>- Data</a:t>
            </a:r>
            <a:endParaRPr sz="1800"/>
          </a:p>
          <a:p>
            <a:pPr marL="0" lvl="0" indent="0" algn="l" rtl="0">
              <a:lnSpc>
                <a:spcPct val="115000"/>
              </a:lnSpc>
              <a:spcBef>
                <a:spcPts val="0"/>
              </a:spcBef>
              <a:spcAft>
                <a:spcPts val="0"/>
              </a:spcAft>
              <a:buClr>
                <a:schemeClr val="dk1"/>
              </a:buClr>
              <a:buSzPts val="1100"/>
              <a:buFont typeface="Arial"/>
              <a:buNone/>
            </a:pPr>
            <a:r>
              <a:rPr lang="en" sz="1800"/>
              <a:t>- Infrastructure</a:t>
            </a:r>
            <a:endParaRPr sz="1800"/>
          </a:p>
          <a:p>
            <a:pPr marL="0" lvl="0" indent="0" algn="l" rtl="0">
              <a:lnSpc>
                <a:spcPct val="115000"/>
              </a:lnSpc>
              <a:spcBef>
                <a:spcPts val="0"/>
              </a:spcBef>
              <a:spcAft>
                <a:spcPts val="0"/>
              </a:spcAft>
              <a:buClr>
                <a:schemeClr val="dk1"/>
              </a:buClr>
              <a:buSzPts val="1100"/>
              <a:buFont typeface="Arial"/>
              <a:buNone/>
            </a:pPr>
            <a:r>
              <a:rPr lang="en" sz="1800"/>
              <a:t>- Trusted and Untrusted Devices</a:t>
            </a:r>
            <a:endParaRPr sz="1800"/>
          </a:p>
          <a:p>
            <a:pPr marL="0" lvl="0" indent="0" algn="l" rtl="0">
              <a:lnSpc>
                <a:spcPct val="115000"/>
              </a:lnSpc>
              <a:spcBef>
                <a:spcPts val="0"/>
              </a:spcBef>
              <a:spcAft>
                <a:spcPts val="0"/>
              </a:spcAft>
              <a:buNone/>
            </a:pPr>
            <a:r>
              <a:rPr lang="en" sz="1800"/>
              <a:t>- Controls</a:t>
            </a:r>
            <a:endParaRPr sz="1800"/>
          </a:p>
          <a:p>
            <a:pPr marL="0" lvl="0" indent="0" algn="l" rtl="0">
              <a:lnSpc>
                <a:spcPct val="115000"/>
              </a:lnSpc>
              <a:spcBef>
                <a:spcPts val="0"/>
              </a:spcBef>
              <a:spcAft>
                <a:spcPts val="0"/>
              </a:spcAft>
              <a:buNone/>
            </a:pPr>
            <a:endParaRPr sz="1800"/>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8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4.1 Zero Trust Model</a:t>
            </a:r>
            <a:endParaRPr sz="3600" b="1"/>
          </a:p>
        </p:txBody>
      </p:sp>
      <p:sp>
        <p:nvSpPr>
          <p:cNvPr id="392" name="Google Shape;392;p8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a:latin typeface="Open Sans"/>
                <a:ea typeface="Open Sans"/>
                <a:cs typeface="Open Sans"/>
                <a:sym typeface="Open Sans"/>
              </a:rPr>
              <a:t>Paste your Zero Trust model diagram here:</a:t>
            </a:r>
            <a:endParaRPr sz="18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393" name="Google Shape;393;p86"/>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A19B9273-7255-AA5A-3387-EE177B7D4E3C}"/>
              </a:ext>
            </a:extLst>
          </p:cNvPr>
          <p:cNvPicPr>
            <a:picLocks noChangeAspect="1"/>
          </p:cNvPicPr>
          <p:nvPr/>
        </p:nvPicPr>
        <p:blipFill>
          <a:blip r:embed="rId3"/>
          <a:stretch>
            <a:fillRect/>
          </a:stretch>
        </p:blipFill>
        <p:spPr>
          <a:xfrm>
            <a:off x="38100" y="2916919"/>
            <a:ext cx="7734300" cy="69818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87"/>
          <p:cNvSpPr txBox="1">
            <a:spLocks noGrp="1"/>
          </p:cNvSpPr>
          <p:nvPr>
            <p:ph type="title"/>
          </p:nvPr>
        </p:nvSpPr>
        <p:spPr>
          <a:xfrm>
            <a:off x="264855" y="-8203"/>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4.2 Modern Architecture vs. Zero Trust</a:t>
            </a:r>
            <a:endParaRPr sz="3600" b="1"/>
          </a:p>
        </p:txBody>
      </p:sp>
      <p:sp>
        <p:nvSpPr>
          <p:cNvPr id="399" name="Google Shape;399;p87"/>
          <p:cNvSpPr txBox="1">
            <a:spLocks noGrp="1"/>
          </p:cNvSpPr>
          <p:nvPr>
            <p:ph type="body" idx="1"/>
          </p:nvPr>
        </p:nvSpPr>
        <p:spPr>
          <a:xfrm>
            <a:off x="264855" y="1111697"/>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Write a detailed comparative analysis of the differences between your Zero Trust model and your secure network architecture design.</a:t>
            </a:r>
            <a:endParaRPr sz="1800" dirty="0"/>
          </a:p>
          <a:p>
            <a:pPr marL="0" lvl="0" indent="0" algn="l" rtl="0">
              <a:spcBef>
                <a:spcPts val="1600"/>
              </a:spcBef>
              <a:spcAft>
                <a:spcPts val="0"/>
              </a:spcAft>
              <a:buNone/>
            </a:pPr>
            <a:endParaRPr sz="1900" dirty="0"/>
          </a:p>
          <a:p>
            <a:pPr marL="0" lvl="0" indent="0" algn="l" rtl="0">
              <a:spcBef>
                <a:spcPts val="1200"/>
              </a:spcBef>
              <a:spcAft>
                <a:spcPts val="0"/>
              </a:spcAft>
              <a:buNone/>
            </a:pPr>
            <a:endParaRPr sz="1900" b="1" dirty="0">
              <a:latin typeface="Open Sans"/>
              <a:ea typeface="Open Sans"/>
              <a:cs typeface="Open Sans"/>
              <a:sym typeface="Open Sans"/>
            </a:endParaRPr>
          </a:p>
          <a:p>
            <a:pPr marL="0" lvl="0" indent="0" algn="l" rtl="0">
              <a:spcBef>
                <a:spcPts val="1600"/>
              </a:spcBef>
              <a:spcAft>
                <a:spcPts val="1600"/>
              </a:spcAft>
              <a:buNone/>
            </a:pPr>
            <a:endParaRPr sz="1900" dirty="0"/>
          </a:p>
        </p:txBody>
      </p:sp>
      <p:sp>
        <p:nvSpPr>
          <p:cNvPr id="5" name="TextBox 4">
            <a:extLst>
              <a:ext uri="{FF2B5EF4-FFF2-40B4-BE49-F238E27FC236}">
                <a16:creationId xmlns:a16="http://schemas.microsoft.com/office/drawing/2014/main" id="{3317D1AD-1815-751E-0795-0F69024003D0}"/>
              </a:ext>
            </a:extLst>
          </p:cNvPr>
          <p:cNvSpPr txBox="1"/>
          <p:nvPr/>
        </p:nvSpPr>
        <p:spPr>
          <a:xfrm>
            <a:off x="71420" y="2041579"/>
            <a:ext cx="7629470" cy="8063746"/>
          </a:xfrm>
          <a:prstGeom prst="rect">
            <a:avLst/>
          </a:prstGeom>
          <a:noFill/>
        </p:spPr>
        <p:txBody>
          <a:bodyPr wrap="square">
            <a:spAutoFit/>
          </a:bodyPr>
          <a:lstStyle/>
          <a:p>
            <a:pPr>
              <a:spcBef>
                <a:spcPts val="0"/>
              </a:spcBef>
              <a:spcAft>
                <a:spcPts val="0"/>
              </a:spcAft>
            </a:pPr>
            <a:r>
              <a:rPr lang="en-US" dirty="0">
                <a:solidFill>
                  <a:srgbClr val="0E101A"/>
                </a:solidFill>
                <a:effectLst/>
              </a:rPr>
              <a:t>1.</a:t>
            </a:r>
            <a:r>
              <a:rPr lang="en-US" b="1" dirty="0">
                <a:solidFill>
                  <a:srgbClr val="0E101A"/>
                </a:solidFill>
                <a:effectLst/>
              </a:rPr>
              <a:t> Access Control</a:t>
            </a:r>
            <a:r>
              <a:rPr lang="en-US" dirty="0">
                <a:solidFill>
                  <a:srgbClr val="0E101A"/>
                </a:solidFill>
                <a:effectLst/>
              </a:rPr>
              <a:t>: In a traditional network, access is granted based on trust, while in a zero-trust model, access is given based on the principle of least privilege, meaning that users and devices are only given access to the resources they need to perform their job functions.</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2. </a:t>
            </a:r>
            <a:r>
              <a:rPr lang="en-US" b="1" dirty="0">
                <a:solidFill>
                  <a:srgbClr val="0E101A"/>
                </a:solidFill>
                <a:effectLst/>
              </a:rPr>
              <a:t>Identity Management</a:t>
            </a:r>
            <a:r>
              <a:rPr lang="en-US" dirty="0">
                <a:solidFill>
                  <a:srgbClr val="0E101A"/>
                </a:solidFill>
                <a:effectLst/>
              </a:rPr>
              <a:t>: In a traditional network, identity management is often centralized, while in a zero-trust model, identity management is distributed and integrated with access control.</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3. </a:t>
            </a:r>
            <a:r>
              <a:rPr lang="en-US" b="1" dirty="0">
                <a:solidFill>
                  <a:srgbClr val="0E101A"/>
                </a:solidFill>
                <a:effectLst/>
              </a:rPr>
              <a:t>Authentication</a:t>
            </a:r>
            <a:r>
              <a:rPr lang="en-US" dirty="0">
                <a:solidFill>
                  <a:srgbClr val="0E101A"/>
                </a:solidFill>
                <a:effectLst/>
              </a:rPr>
              <a:t>: In a traditional network, authentication is typically performed at the network perimeter, while in a zero-trust model, authentication is performed at every access point.</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4. </a:t>
            </a:r>
            <a:r>
              <a:rPr lang="en-US" b="1" dirty="0">
                <a:solidFill>
                  <a:srgbClr val="0E101A"/>
                </a:solidFill>
                <a:effectLst/>
              </a:rPr>
              <a:t>Authorization</a:t>
            </a:r>
            <a:r>
              <a:rPr lang="en-US" dirty="0">
                <a:solidFill>
                  <a:srgbClr val="0E101A"/>
                </a:solidFill>
                <a:effectLst/>
              </a:rPr>
              <a:t>: In a traditional network, authorization is based on the user's role or group membership, while in a zero-trust model, authorization is based on the user's identity, context, and risk level.</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5. </a:t>
            </a:r>
            <a:r>
              <a:rPr lang="en-US" b="1" dirty="0">
                <a:solidFill>
                  <a:srgbClr val="0E101A"/>
                </a:solidFill>
                <a:effectLst/>
              </a:rPr>
              <a:t>Encryption</a:t>
            </a:r>
            <a:r>
              <a:rPr lang="en-US" dirty="0">
                <a:solidFill>
                  <a:srgbClr val="0E101A"/>
                </a:solidFill>
                <a:effectLst/>
              </a:rPr>
              <a:t>: In a traditional network, encryption is often used to secure data in transit, while in a Zero Trust model, encryption is used to secure data at rest and in transit.</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6. </a:t>
            </a:r>
            <a:r>
              <a:rPr lang="en-US" b="1" dirty="0">
                <a:solidFill>
                  <a:srgbClr val="0E101A"/>
                </a:solidFill>
                <a:effectLst/>
              </a:rPr>
              <a:t>Segmentation</a:t>
            </a:r>
            <a:r>
              <a:rPr lang="en-US" dirty="0">
                <a:solidFill>
                  <a:srgbClr val="0E101A"/>
                </a:solidFill>
                <a:effectLst/>
              </a:rPr>
              <a:t>: In a traditional network, segmentation separates different parts of the network, while in a Zero Trust model, segmentation is used to create micro-perimeters around sensitive resources.</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7. </a:t>
            </a:r>
            <a:r>
              <a:rPr lang="en-US" b="1" dirty="0">
                <a:solidFill>
                  <a:srgbClr val="0E101A"/>
                </a:solidFill>
                <a:effectLst/>
              </a:rPr>
              <a:t>Monitoring</a:t>
            </a:r>
            <a:r>
              <a:rPr lang="en-US" dirty="0">
                <a:solidFill>
                  <a:srgbClr val="0E101A"/>
                </a:solidFill>
                <a:effectLst/>
              </a:rPr>
              <a:t>: In a traditional network, monitoring is typically performed at the network perimeter, while in a zero-trust model, monitoring is performed at every access point and throughout the network.</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8. </a:t>
            </a:r>
            <a:r>
              <a:rPr lang="en-US" b="1" dirty="0">
                <a:solidFill>
                  <a:srgbClr val="0E101A"/>
                </a:solidFill>
                <a:effectLst/>
              </a:rPr>
              <a:t>Incident Response</a:t>
            </a:r>
            <a:r>
              <a:rPr lang="en-US" dirty="0">
                <a:solidFill>
                  <a:srgbClr val="0E101A"/>
                </a:solidFill>
                <a:effectLst/>
              </a:rPr>
              <a:t>: In a traditional network, incident response is often reactive, while in a Zero Trust model, incident response is proactive and includes continuous monitoring and threat hunting.</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9. </a:t>
            </a:r>
            <a:r>
              <a:rPr lang="en-US" b="1" dirty="0">
                <a:solidFill>
                  <a:srgbClr val="0E101A"/>
                </a:solidFill>
                <a:effectLst/>
              </a:rPr>
              <a:t>Compliance</a:t>
            </a:r>
            <a:r>
              <a:rPr lang="en-US" dirty="0">
                <a:solidFill>
                  <a:srgbClr val="0E101A"/>
                </a:solidFill>
                <a:effectLst/>
              </a:rPr>
              <a:t>: In a traditional network, compliance is often achieved through network security policies, while in a zero-trust model, compliance is achieved through a combination of network security policies and identity and access management policies.</a:t>
            </a:r>
          </a:p>
          <a:p>
            <a:pPr>
              <a:spcBef>
                <a:spcPts val="0"/>
              </a:spcBef>
              <a:spcAft>
                <a:spcPts val="0"/>
              </a:spcAft>
            </a:pPr>
            <a:endParaRPr lang="en-US" dirty="0">
              <a:solidFill>
                <a:srgbClr val="0E101A"/>
              </a:solidFill>
              <a:effectLst/>
            </a:endParaRPr>
          </a:p>
          <a:p>
            <a:pPr>
              <a:spcBef>
                <a:spcPts val="0"/>
              </a:spcBef>
              <a:spcAft>
                <a:spcPts val="0"/>
              </a:spcAft>
            </a:pPr>
            <a:r>
              <a:rPr lang="en-US" dirty="0">
                <a:solidFill>
                  <a:srgbClr val="0E101A"/>
                </a:solidFill>
                <a:effectLst/>
              </a:rPr>
              <a:t>10. </a:t>
            </a:r>
            <a:r>
              <a:rPr lang="en-US" b="1" dirty="0">
                <a:solidFill>
                  <a:srgbClr val="0E101A"/>
                </a:solidFill>
                <a:effectLst/>
              </a:rPr>
              <a:t>User Experience</a:t>
            </a:r>
            <a:r>
              <a:rPr lang="en-US" dirty="0">
                <a:solidFill>
                  <a:srgbClr val="0E101A"/>
                </a:solidFill>
                <a:effectLst/>
              </a:rPr>
              <a:t>: In a traditional network, the user experience is often prioritized over security, while in a Zero Trust model, security is prioritized over the user experience.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1.1 Designing the Network</a:t>
            </a:r>
            <a:endParaRPr sz="3600" b="1"/>
          </a:p>
        </p:txBody>
      </p:sp>
      <p:sp>
        <p:nvSpPr>
          <p:cNvPr id="205" name="Google Shape;205;p55"/>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800" b="1">
                <a:latin typeface="Open Sans"/>
                <a:ea typeface="Open Sans"/>
                <a:cs typeface="Open Sans"/>
                <a:sym typeface="Open Sans"/>
              </a:rPr>
              <a:t>Paste your Network Diagram here:</a:t>
            </a:r>
            <a:endParaRPr sz="18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
        <p:nvSpPr>
          <p:cNvPr id="206" name="Google Shape;206;p55"/>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427F31D6-BA1F-5F7F-842C-2340C3772199}"/>
              </a:ext>
            </a:extLst>
          </p:cNvPr>
          <p:cNvPicPr>
            <a:picLocks noChangeAspect="1"/>
          </p:cNvPicPr>
          <p:nvPr/>
        </p:nvPicPr>
        <p:blipFill>
          <a:blip r:embed="rId3"/>
          <a:stretch>
            <a:fillRect/>
          </a:stretch>
        </p:blipFill>
        <p:spPr>
          <a:xfrm>
            <a:off x="28575" y="3067050"/>
            <a:ext cx="7743825" cy="69913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0"/>
        <p:cNvGrpSpPr/>
        <p:nvPr/>
      </p:nvGrpSpPr>
      <p:grpSpPr>
        <a:xfrm>
          <a:off x="0" y="0"/>
          <a:ext cx="0" cy="0"/>
          <a:chOff x="0" y="0"/>
          <a:chExt cx="0" cy="0"/>
        </a:xfrm>
      </p:grpSpPr>
      <p:sp>
        <p:nvSpPr>
          <p:cNvPr id="211" name="Google Shape;211;p56"/>
          <p:cNvSpPr/>
          <p:nvPr/>
        </p:nvSpPr>
        <p:spPr>
          <a:xfrm>
            <a:off x="1184725" y="4003550"/>
            <a:ext cx="5583900" cy="34053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Section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Building a Secure Network Architecture</a:t>
            </a:r>
            <a:endParaRPr sz="36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in Azure</a:t>
            </a:r>
            <a:endParaRPr sz="3600" b="1">
              <a:solidFill>
                <a:srgbClr val="FFFFFF"/>
              </a:solidFill>
              <a:latin typeface="Open Sans"/>
              <a:ea typeface="Open Sans"/>
              <a:cs typeface="Open Sans"/>
              <a:sym typeface="Open Sans"/>
            </a:endParaRPr>
          </a:p>
        </p:txBody>
      </p:sp>
      <p:sp>
        <p:nvSpPr>
          <p:cNvPr id="212" name="Google Shape;212;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Section 2: Building the Network</a:t>
            </a:r>
            <a:endParaRPr sz="3600" b="1"/>
          </a:p>
        </p:txBody>
      </p:sp>
      <p:sp>
        <p:nvSpPr>
          <p:cNvPr id="218" name="Google Shape;218;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Open Sans"/>
                <a:ea typeface="Open Sans"/>
                <a:cs typeface="Open Sans"/>
                <a:sym typeface="Open Sans"/>
              </a:rPr>
              <a:t>After designing the network architecture, you now present your design to XYZ's stakeholders. They're all on board with your design, and have given you the green light to start building the architecture out in Azure. </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So your next task is to go the Project Workspace in the classroom, and build out the enterprise network in Azure!</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If you are accessing Azure with the Udacity classroom workspace, there will be a Resource Group in Azure called ‘entp-project’ that has already been created for you. </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If you are accessing Azure using your own Azure account, first of all you should create a resource group called ‘entp-project’.</a:t>
            </a:r>
            <a:endParaRPr sz="1800" b="1">
              <a:latin typeface="Open Sans"/>
              <a:ea typeface="Open Sans"/>
              <a:cs typeface="Open Sans"/>
              <a:sym typeface="Open Sans"/>
            </a:endParaRPr>
          </a:p>
          <a:p>
            <a:pPr marL="0" lvl="0" indent="0" algn="l" rtl="0">
              <a:spcBef>
                <a:spcPts val="1600"/>
              </a:spcBef>
              <a:spcAft>
                <a:spcPts val="0"/>
              </a:spcAft>
              <a:buClr>
                <a:schemeClr val="dk1"/>
              </a:buClr>
              <a:buSzPts val="1100"/>
              <a:buFont typeface="Arial"/>
              <a:buNone/>
            </a:pPr>
            <a:r>
              <a:rPr lang="en" sz="1800" b="1">
                <a:latin typeface="Open Sans"/>
                <a:ea typeface="Open Sans"/>
                <a:cs typeface="Open Sans"/>
                <a:sym typeface="Open Sans"/>
              </a:rPr>
              <a:t>This ‘entp-project’ resource group is where you will create all the components that make up this project. When creating VMs in this section, please only use Standard_B1s for your VM size and the Linux Ubuntu 18.04 image.</a:t>
            </a:r>
            <a:endParaRPr sz="1800" b="1">
              <a:latin typeface="Open Sans"/>
              <a:ea typeface="Open Sans"/>
              <a:cs typeface="Open Sans"/>
              <a:sym typeface="Open Sans"/>
            </a:endParaRPr>
          </a:p>
          <a:p>
            <a:pPr marL="0" lvl="0" indent="0" algn="l" rtl="0">
              <a:spcBef>
                <a:spcPts val="1600"/>
              </a:spcBef>
              <a:spcAft>
                <a:spcPts val="0"/>
              </a:spcAft>
              <a:buNone/>
            </a:pPr>
            <a:r>
              <a:rPr lang="en" sz="1800" b="1">
                <a:latin typeface="Open Sans"/>
                <a:ea typeface="Open Sans"/>
                <a:cs typeface="Open Sans"/>
                <a:sym typeface="Open Sans"/>
              </a:rPr>
              <a:t>Insert screenshots of your network on the following pages, showing completion of each of the specified tasks.</a:t>
            </a:r>
            <a:endParaRPr sz="1800" b="1">
              <a:latin typeface="Open Sans"/>
              <a:ea typeface="Open Sans"/>
              <a:cs typeface="Open Sans"/>
              <a:sym typeface="Open Sans"/>
            </a:endParaRPr>
          </a:p>
          <a:p>
            <a:pPr marL="0" lvl="0" indent="0" algn="l" rtl="0">
              <a:spcBef>
                <a:spcPts val="1600"/>
              </a:spcBef>
              <a:spcAft>
                <a:spcPts val="0"/>
              </a:spcAft>
              <a:buNone/>
            </a:pPr>
            <a:endParaRPr sz="18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1600"/>
              </a:spcAft>
              <a:buNone/>
            </a:pP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t>2.1.1 Screenshot</a:t>
            </a:r>
            <a:endParaRPr sz="3600" b="1" dirty="0"/>
          </a:p>
          <a:p>
            <a:pPr marL="0" lvl="0" indent="0" algn="l" rtl="0">
              <a:lnSpc>
                <a:spcPct val="115000"/>
              </a:lnSpc>
              <a:spcBef>
                <a:spcPts val="1200"/>
              </a:spcBef>
              <a:spcAft>
                <a:spcPts val="1200"/>
              </a:spcAft>
              <a:buClr>
                <a:schemeClr val="dk1"/>
              </a:buClr>
              <a:buSzPts val="1100"/>
              <a:buFont typeface="Arial"/>
              <a:buNone/>
            </a:pPr>
            <a:r>
              <a:rPr lang="en" sz="2000" b="1" dirty="0">
                <a:solidFill>
                  <a:schemeClr val="dk2"/>
                </a:solidFill>
              </a:rPr>
              <a:t>Create two Azure Virtual Networks in the resource group ‘entp-project’. Label one for your DMZ and one as your Internal.</a:t>
            </a:r>
            <a:endParaRPr sz="2000" b="1" dirty="0"/>
          </a:p>
        </p:txBody>
      </p:sp>
      <p:pic>
        <p:nvPicPr>
          <p:cNvPr id="1026" name="Picture 2">
            <a:extLst>
              <a:ext uri="{FF2B5EF4-FFF2-40B4-BE49-F238E27FC236}">
                <a16:creationId xmlns:a16="http://schemas.microsoft.com/office/drawing/2014/main" id="{2A25912D-7D6D-35FD-DEF0-1D596F9B9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70741"/>
            <a:ext cx="7770538" cy="6518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2.1.2 Screenshot</a:t>
            </a:r>
            <a:endParaRPr sz="3600" b="1"/>
          </a:p>
          <a:p>
            <a:pPr marL="0" lvl="0" indent="0" algn="l" rtl="0">
              <a:lnSpc>
                <a:spcPct val="115000"/>
              </a:lnSpc>
              <a:spcBef>
                <a:spcPts val="1200"/>
              </a:spcBef>
              <a:spcAft>
                <a:spcPts val="0"/>
              </a:spcAft>
              <a:buNone/>
            </a:pPr>
            <a:r>
              <a:rPr lang="en" sz="2000" b="1">
                <a:solidFill>
                  <a:schemeClr val="dk2"/>
                </a:solidFill>
              </a:rPr>
              <a:t>Create 2 subnets within your DMZ - subnets should be public and private.</a:t>
            </a:r>
            <a:endParaRPr sz="3800" b="1"/>
          </a:p>
          <a:p>
            <a:pPr marL="0" lvl="0" indent="0" algn="l" rtl="0">
              <a:lnSpc>
                <a:spcPct val="115000"/>
              </a:lnSpc>
              <a:spcBef>
                <a:spcPts val="1200"/>
              </a:spcBef>
              <a:spcAft>
                <a:spcPts val="1200"/>
              </a:spcAft>
              <a:buNone/>
            </a:pPr>
            <a:endParaRPr sz="2000" b="1">
              <a:solidFill>
                <a:schemeClr val="dk2"/>
              </a:solidFill>
            </a:endParaRPr>
          </a:p>
        </p:txBody>
      </p:sp>
      <p:pic>
        <p:nvPicPr>
          <p:cNvPr id="2050" name="Picture 2">
            <a:extLst>
              <a:ext uri="{FF2B5EF4-FFF2-40B4-BE49-F238E27FC236}">
                <a16:creationId xmlns:a16="http://schemas.microsoft.com/office/drawing/2014/main" id="{A72B73E5-D461-549D-163B-C31B552B5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7" y="3091543"/>
            <a:ext cx="7773250" cy="386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2.1.3 Screenshot</a:t>
            </a:r>
            <a:endParaRPr sz="3600" b="1"/>
          </a:p>
          <a:p>
            <a:pPr marL="0" lvl="0" indent="0" algn="l" rtl="0">
              <a:lnSpc>
                <a:spcPct val="115000"/>
              </a:lnSpc>
              <a:spcBef>
                <a:spcPts val="1200"/>
              </a:spcBef>
              <a:spcAft>
                <a:spcPts val="1200"/>
              </a:spcAft>
              <a:buNone/>
            </a:pPr>
            <a:r>
              <a:rPr lang="en" sz="1800" b="1">
                <a:solidFill>
                  <a:schemeClr val="dk2"/>
                </a:solidFill>
              </a:rPr>
              <a:t>Create three subnets in your internal network and label them Management, Secure, and Enterprise.</a:t>
            </a:r>
            <a:endParaRPr sz="3600" b="1"/>
          </a:p>
        </p:txBody>
      </p:sp>
      <p:pic>
        <p:nvPicPr>
          <p:cNvPr id="3074" name="Picture 2">
            <a:extLst>
              <a:ext uri="{FF2B5EF4-FFF2-40B4-BE49-F238E27FC236}">
                <a16:creationId xmlns:a16="http://schemas.microsoft.com/office/drawing/2014/main" id="{542EA58F-6183-ADD6-98DD-D382FDD8B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00" y="2782691"/>
            <a:ext cx="7790500" cy="45034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3012</Words>
  <Application>Microsoft Office PowerPoint</Application>
  <PresentationFormat>Custom</PresentationFormat>
  <Paragraphs>264</Paragraphs>
  <Slides>38</Slides>
  <Notes>36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38</vt:i4>
      </vt:variant>
    </vt:vector>
  </HeadingPairs>
  <TitlesOfParts>
    <vt:vector size="46" baseType="lpstr">
      <vt:lpstr>Open Sans</vt:lpstr>
      <vt:lpstr>Arial</vt:lpstr>
      <vt:lpstr>Open Sans Light</vt:lpstr>
      <vt:lpstr>Helvetica Neue</vt:lpstr>
      <vt:lpstr>Simple Light</vt:lpstr>
      <vt:lpstr>Simple Light</vt:lpstr>
      <vt:lpstr>Simple Light</vt:lpstr>
      <vt:lpstr>White</vt:lpstr>
      <vt:lpstr>Project: Securing the Perimeter  Directions and  Submission Template </vt:lpstr>
      <vt:lpstr>PowerPoint Presentation</vt:lpstr>
      <vt:lpstr>Section 1: Designing the Network</vt:lpstr>
      <vt:lpstr>1.1 Designing the Network</vt:lpstr>
      <vt:lpstr>PowerPoint Presentation</vt:lpstr>
      <vt:lpstr>Section 2: Building the Network</vt:lpstr>
      <vt:lpstr>2.1.1 Screenshot Create two Azure Virtual Networks in the resource group ‘entp-project’. Label one for your DMZ and one as your Internal.</vt:lpstr>
      <vt:lpstr>2.1.2 Screenshot Create 2 subnets within your DMZ - subnets should be public and private. </vt:lpstr>
      <vt:lpstr>2.1.3 Screenshot Create three subnets in your internal network and label them Management, Secure, and Enterprise.</vt:lpstr>
      <vt:lpstr>2.2 Creating Virtual Machines</vt:lpstr>
      <vt:lpstr>2.2.1 Screenshot Create one VM in each of your public and private DMZ subnets. Please only use Standard_B1s for your VM size and select the Linux Ubuntu 18.04 image, otherwise you will encounter an error.</vt:lpstr>
      <vt:lpstr>2.2.2 Screenshot Create one VM in each of your Management, Secure, and Enterprise internal subnets. Please only use Standard_B1s for your VM size and select the Linux Ubuntu 18.04 image, otherwise you will encounter an error.</vt:lpstr>
      <vt:lpstr>2.3 Secure Routing</vt:lpstr>
      <vt:lpstr>2.3.1 Screenshot Traffic rules in your DMZ. </vt:lpstr>
      <vt:lpstr>2.3.2 Screenshot Traffic rules in your Internal network. </vt:lpstr>
      <vt:lpstr>2.4 VPN Access</vt:lpstr>
      <vt:lpstr>2.4.1 Screenshot Create a VPN to connect to your internal network. </vt:lpstr>
      <vt:lpstr>2.4.2 Screenshot Test VPN connection by connecting to one of the VMs in your internal network.</vt:lpstr>
      <vt:lpstr>PowerPoint Presentation</vt:lpstr>
      <vt:lpstr>Section 3: Build the SIEM</vt:lpstr>
      <vt:lpstr> 3.1.1 Screenshot Create a VM in your private DMZ. On that VM, go through the process to create an ELK Server. For your Elk Server use the VM size DS1_v2 and  Linux Ubuntu 18.04 image. </vt:lpstr>
      <vt:lpstr> 3.1.2 Screenshot Set up routing to only allow traffic inbound to the server from both your virtual networks, and make sure Kibana is only accessible when you're on the network. </vt:lpstr>
      <vt:lpstr>3.2 Ingest Logs</vt:lpstr>
      <vt:lpstr> 3.2.1 Screenshot Install Filebeat on your web servers and show the Filebeat service as active. </vt:lpstr>
      <vt:lpstr> 3.2.2 Screenshot Configure Filebeat to route web server logs to Elasticsearch. </vt:lpstr>
      <vt:lpstr> 3.2.3 Screenshot Simulate web traffic to your web servers using https://www.babylontraffic.com. </vt:lpstr>
      <vt:lpstr> 3.2.4 Screenshot Web server logs appear in Kibana. </vt:lpstr>
      <vt:lpstr>3.3 Build Alerts</vt:lpstr>
      <vt:lpstr> 3.3.1 Screenshot Create an alert for DoS attack. </vt:lpstr>
      <vt:lpstr> 3.3.2 Screenshot Create an alert for Brute Force attack. </vt:lpstr>
      <vt:lpstr> 3.3.3 Screenshot Create an alert for a scanning attack. During the scan, an attacker is looking to identify what ports are open. </vt:lpstr>
      <vt:lpstr>3.4 Incident Response Playbook</vt:lpstr>
      <vt:lpstr>PowerPoint Presentation</vt:lpstr>
      <vt:lpstr>PowerPoint Presentation</vt:lpstr>
      <vt:lpstr>PowerPoint Presentation</vt:lpstr>
      <vt:lpstr>Section 4: Zero Trust Model</vt:lpstr>
      <vt:lpstr>4.1 Zero Trust Model</vt:lpstr>
      <vt:lpstr>4.2 Modern Architecture vs. Zero Trust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Securing the Perimeter  Directions and  Submission Template </dc:title>
  <cp:lastModifiedBy>ROYLAN PAIS</cp:lastModifiedBy>
  <cp:revision>7</cp:revision>
  <dcterms:modified xsi:type="dcterms:W3CDTF">2024-06-12T16:55:05Z</dcterms:modified>
</cp:coreProperties>
</file>