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47"/>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93" r:id="rId37"/>
    <p:sldId id="294" r:id="rId38"/>
    <p:sldId id="289" r:id="rId39"/>
    <p:sldId id="290" r:id="rId40"/>
    <p:sldId id="291" r:id="rId41"/>
    <p:sldId id="296" r:id="rId42"/>
    <p:sldId id="297" r:id="rId43"/>
    <p:sldId id="295" r:id="rId44"/>
    <p:sldId id="292" r:id="rId45"/>
    <p:sldId id="298" r:id="rId46"/>
  </p:sldIdLst>
  <p:sldSz cx="7772400" cy="10058400"/>
  <p:notesSz cx="6858000" cy="9144000"/>
  <p:embeddedFontLst>
    <p:embeddedFont>
      <p:font typeface="Helvetica Neue" panose="020B0604020202020204" charset="0"/>
      <p:regular r:id="rId48"/>
      <p:bold r:id="rId49"/>
      <p:italic r:id="rId50"/>
      <p:boldItalic r:id="rId51"/>
    </p:embeddedFont>
    <p:embeddedFont>
      <p:font typeface="Open Sans" panose="020B0606030504020204" pitchFamily="34" charset="0"/>
      <p:regular r:id="rId52"/>
      <p:bold r:id="rId53"/>
      <p:italic r:id="rId54"/>
      <p:boldItalic r:id="rId55"/>
    </p:embeddedFont>
    <p:embeddedFont>
      <p:font typeface="Open Sans Light" panose="020B030603050402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246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font" Target="fonts/font7.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4.xml"/><Relationship Id="rId51" Type="http://schemas.openxmlformats.org/officeDocument/2006/relationships/font" Target="fonts/font4.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56220c88e_0_1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56220c88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5aeec777a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5aeec77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b5aeec777a_0_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b5aeec777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56220c88e_0_1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56220c88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5aeec777a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b5aeec777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b5aeec777a_0_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b5aeec777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b56220c88e_0_2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b56220c88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b5aeec777a_0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b5aeec777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b5aeec777a_0_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b5aeec777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aaf3aa860d_0_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aaf3aa860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5aeec777a_0_4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5aeec777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b5aeec777a_0_5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b5aeec777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af3aa860d_0_1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af3aa860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b5aeec777a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b5aeec777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5aeec777a_0_6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5aeec777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b5aeec777a_0_7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b5aeec777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b5aeec777a_0_7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b5aeec77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aaf3aa860d_0_1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aaf3aa860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b5aeec777a_0_8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b5aeec777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632a1af1d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632a1af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b5aeec777a_0_8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b5aeec777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b5aeec777a_0_9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b5aeec777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aaf3aa860d_0_2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aaf3aa860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b56220c88e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b56220c8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b632a1af1d_0_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b632a1af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aaf3aa860d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aaf3aa86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aaf3aa860d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aaf3aa86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113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d8c850c25_0_8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da7220471_0_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da722047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fd1c8e08f_0_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fd1c8e08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fd1c8e08f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fd1c8e08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fd1c8e08f_0_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fd1c8e08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5.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5.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5.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5.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s://app.diagrams.net/"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txBox="1">
            <a:spLocks noGrp="1"/>
          </p:cNvSpPr>
          <p:nvPr>
            <p:ph type="title" idx="4294967295"/>
          </p:nvPr>
        </p:nvSpPr>
        <p:spPr>
          <a:xfrm>
            <a:off x="264950" y="4205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b="1" dirty="0">
                <a:solidFill>
                  <a:srgbClr val="FFFFFF"/>
                </a:solidFill>
              </a:rPr>
              <a:t>Project:</a:t>
            </a:r>
            <a:endParaRPr sz="4000" b="1" dirty="0">
              <a:solidFill>
                <a:srgbClr val="FFFFFF"/>
              </a:solidFill>
            </a:endParaRPr>
          </a:p>
          <a:p>
            <a:pPr marL="0" lvl="0" indent="0" algn="ctr" rtl="0">
              <a:lnSpc>
                <a:spcPct val="115000"/>
              </a:lnSpc>
              <a:spcBef>
                <a:spcPts val="0"/>
              </a:spcBef>
              <a:spcAft>
                <a:spcPts val="0"/>
              </a:spcAft>
              <a:buNone/>
            </a:pPr>
            <a:r>
              <a:rPr lang="en" sz="4000" b="1" dirty="0">
                <a:solidFill>
                  <a:srgbClr val="FFFFFF"/>
                </a:solidFill>
              </a:rPr>
              <a:t>Securing the Perimeter</a:t>
            </a:r>
            <a:endParaRPr sz="4000" b="1" dirty="0">
              <a:solidFill>
                <a:srgbClr val="FFFFFF"/>
              </a:solidFill>
            </a:endParaRPr>
          </a:p>
          <a:p>
            <a:pPr marL="0" lvl="0" indent="0" algn="ctr" rtl="0">
              <a:lnSpc>
                <a:spcPct val="115000"/>
              </a:lnSpc>
              <a:spcBef>
                <a:spcPts val="0"/>
              </a:spcBef>
              <a:spcAft>
                <a:spcPts val="0"/>
              </a:spcAft>
              <a:buNone/>
            </a:pPr>
            <a:endParaRPr sz="4000" b="1" dirty="0">
              <a:solidFill>
                <a:srgbClr val="FFFFFF"/>
              </a:solidFill>
            </a:endParaRPr>
          </a:p>
          <a:p>
            <a:pPr marL="0" lvl="0" indent="0" algn="l" rtl="0">
              <a:spcBef>
                <a:spcPts val="0"/>
              </a:spcBef>
              <a:spcAft>
                <a:spcPts val="0"/>
              </a:spcAft>
              <a:buNone/>
            </a:pPr>
            <a:endParaRPr dirty="0"/>
          </a:p>
        </p:txBody>
      </p:sp>
      <p:sp>
        <p:nvSpPr>
          <p:cNvPr id="178" name="Google Shape;178;p51"/>
          <p:cNvSpPr/>
          <p:nvPr/>
        </p:nvSpPr>
        <p:spPr>
          <a:xfrm>
            <a:off x="6526900" y="8834600"/>
            <a:ext cx="1133100" cy="480900"/>
          </a:xfrm>
          <a:prstGeom prst="rect">
            <a:avLst/>
          </a:prstGeom>
          <a:solidFill>
            <a:srgbClr val="02B4E5"/>
          </a:solidFill>
          <a:ln w="9525" cap="flat" cmpd="sng">
            <a:solidFill>
              <a:srgbClr val="02B4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2.2 Creating Virtual Machines</a:t>
            </a:r>
            <a:endParaRPr sz="3600" b="1"/>
          </a:p>
        </p:txBody>
      </p:sp>
      <p:sp>
        <p:nvSpPr>
          <p:cNvPr id="242" name="Google Shape;242;p6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create Virtual Machines in your subnets. You will create 2 VMs in your DMZ and 3 VMs in your internal network. Please only use the Standard_B1s VM size and the Linux Ubuntu 18.04 image.</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b="1">
              <a:latin typeface="Open Sans"/>
              <a:ea typeface="Open Sans"/>
              <a:cs typeface="Open Sans"/>
              <a:sym typeface="Open Sans"/>
            </a:endParaRPr>
          </a:p>
          <a:p>
            <a:pPr marL="457200" lvl="0" indent="0" algn="l" rtl="0">
              <a:spcBef>
                <a:spcPts val="1600"/>
              </a:spcBef>
              <a:spcAft>
                <a:spcPts val="0"/>
              </a:spcAft>
              <a:buNone/>
            </a:pPr>
            <a:endParaRPr sz="18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t>2.2.1 Screenshot</a:t>
            </a:r>
            <a:endParaRPr sz="3600" b="1" dirty="0"/>
          </a:p>
          <a:p>
            <a:pPr marL="0" lvl="0" indent="0" algn="l" rtl="0">
              <a:lnSpc>
                <a:spcPct val="115000"/>
              </a:lnSpc>
              <a:spcBef>
                <a:spcPts val="1200"/>
              </a:spcBef>
              <a:spcAft>
                <a:spcPts val="1200"/>
              </a:spcAft>
              <a:buNone/>
            </a:pPr>
            <a:r>
              <a:rPr lang="en" sz="1800" b="1" dirty="0">
                <a:solidFill>
                  <a:schemeClr val="dk2"/>
                </a:solidFill>
              </a:rPr>
              <a:t>Create one VM in each of your public and private DMZ subnets. Please only use Standard_B1s for your VM size and select the Linux Ubuntu 18.04 image, otherwise you will encounter an error.</a:t>
            </a:r>
            <a:endParaRPr sz="1800" b="1" dirty="0">
              <a:solidFill>
                <a:schemeClr val="dk2"/>
              </a:solidFill>
            </a:endParaRPr>
          </a:p>
        </p:txBody>
      </p:sp>
      <p:pic>
        <p:nvPicPr>
          <p:cNvPr id="11" name="Picture 10" descr="A screenshot of a computer&#10;&#10;Description automatically generated">
            <a:extLst>
              <a:ext uri="{FF2B5EF4-FFF2-40B4-BE49-F238E27FC236}">
                <a16:creationId xmlns:a16="http://schemas.microsoft.com/office/drawing/2014/main" id="{35EBC6E1-6BBE-BE89-BA0E-345EA7B72391}"/>
              </a:ext>
            </a:extLst>
          </p:cNvPr>
          <p:cNvPicPr>
            <a:picLocks noChangeAspect="1"/>
          </p:cNvPicPr>
          <p:nvPr/>
        </p:nvPicPr>
        <p:blipFill>
          <a:blip r:embed="rId3"/>
          <a:stretch>
            <a:fillRect/>
          </a:stretch>
        </p:blipFill>
        <p:spPr>
          <a:xfrm>
            <a:off x="499879" y="2883686"/>
            <a:ext cx="6772641" cy="2145514"/>
          </a:xfrm>
          <a:prstGeom prst="rect">
            <a:avLst/>
          </a:prstGeom>
          <a:ln>
            <a:solidFill>
              <a:schemeClr val="tx1"/>
            </a:solidFill>
          </a:ln>
        </p:spPr>
      </p:pic>
      <p:pic>
        <p:nvPicPr>
          <p:cNvPr id="13" name="Picture 12" descr="A screenshot of a computer&#10;&#10;Description automatically generated">
            <a:extLst>
              <a:ext uri="{FF2B5EF4-FFF2-40B4-BE49-F238E27FC236}">
                <a16:creationId xmlns:a16="http://schemas.microsoft.com/office/drawing/2014/main" id="{CEDA7670-F441-85CE-BED4-DC423A500563}"/>
              </a:ext>
            </a:extLst>
          </p:cNvPr>
          <p:cNvPicPr>
            <a:picLocks noChangeAspect="1"/>
          </p:cNvPicPr>
          <p:nvPr/>
        </p:nvPicPr>
        <p:blipFill>
          <a:blip r:embed="rId4"/>
          <a:stretch>
            <a:fillRect/>
          </a:stretch>
        </p:blipFill>
        <p:spPr>
          <a:xfrm>
            <a:off x="499879" y="5765800"/>
            <a:ext cx="6796017" cy="1868672"/>
          </a:xfrm>
          <a:prstGeom prst="rect">
            <a:avLst/>
          </a:prstGeom>
          <a:ln>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2.2.2 Screenshot</a:t>
            </a:r>
            <a:endParaRPr sz="3600" b="1"/>
          </a:p>
          <a:p>
            <a:pPr marL="0" lvl="0" indent="0" algn="l" rtl="0">
              <a:lnSpc>
                <a:spcPct val="115000"/>
              </a:lnSpc>
              <a:spcBef>
                <a:spcPts val="1200"/>
              </a:spcBef>
              <a:spcAft>
                <a:spcPts val="1200"/>
              </a:spcAft>
              <a:buNone/>
            </a:pPr>
            <a:r>
              <a:rPr lang="en" sz="1800" b="1">
                <a:solidFill>
                  <a:schemeClr val="dk2"/>
                </a:solidFill>
              </a:rPr>
              <a:t>Create one VM in each of your Management, Secure, and Enterprise internal subnets. Please only use Standard_B1s for your VM size and select the Linux Ubuntu 18.04 image, otherwise you will encounter an error.</a:t>
            </a:r>
            <a:endParaRPr sz="1800" b="1">
              <a:solidFill>
                <a:schemeClr val="dk2"/>
              </a:solidFill>
            </a:endParaRPr>
          </a:p>
        </p:txBody>
      </p:sp>
      <p:pic>
        <p:nvPicPr>
          <p:cNvPr id="13" name="Picture 12" descr="A screenshot of a computer&#10;&#10;Description automatically generated">
            <a:extLst>
              <a:ext uri="{FF2B5EF4-FFF2-40B4-BE49-F238E27FC236}">
                <a16:creationId xmlns:a16="http://schemas.microsoft.com/office/drawing/2014/main" id="{50FDA17B-C973-C4BF-78BF-ABED7E75479B}"/>
              </a:ext>
            </a:extLst>
          </p:cNvPr>
          <p:cNvPicPr>
            <a:picLocks noChangeAspect="1"/>
          </p:cNvPicPr>
          <p:nvPr/>
        </p:nvPicPr>
        <p:blipFill>
          <a:blip r:embed="rId3"/>
          <a:stretch>
            <a:fillRect/>
          </a:stretch>
        </p:blipFill>
        <p:spPr>
          <a:xfrm>
            <a:off x="0" y="2382068"/>
            <a:ext cx="7772400" cy="2119264"/>
          </a:xfrm>
          <a:prstGeom prst="rect">
            <a:avLst/>
          </a:prstGeom>
          <a:ln>
            <a:solidFill>
              <a:schemeClr val="tx1"/>
            </a:solidFill>
          </a:ln>
        </p:spPr>
      </p:pic>
      <p:pic>
        <p:nvPicPr>
          <p:cNvPr id="15" name="Picture 14" descr="A screenshot of a computer&#10;&#10;Description automatically generated">
            <a:extLst>
              <a:ext uri="{FF2B5EF4-FFF2-40B4-BE49-F238E27FC236}">
                <a16:creationId xmlns:a16="http://schemas.microsoft.com/office/drawing/2014/main" id="{6CB1334A-82E2-05BC-2D05-26CF02993369}"/>
              </a:ext>
            </a:extLst>
          </p:cNvPr>
          <p:cNvPicPr>
            <a:picLocks noChangeAspect="1"/>
          </p:cNvPicPr>
          <p:nvPr/>
        </p:nvPicPr>
        <p:blipFill>
          <a:blip r:embed="rId4"/>
          <a:stretch>
            <a:fillRect/>
          </a:stretch>
        </p:blipFill>
        <p:spPr>
          <a:xfrm>
            <a:off x="0" y="4559576"/>
            <a:ext cx="7772400" cy="2143557"/>
          </a:xfrm>
          <a:prstGeom prst="rect">
            <a:avLst/>
          </a:prstGeom>
          <a:ln>
            <a:solidFill>
              <a:schemeClr val="tx1"/>
            </a:solidFill>
          </a:ln>
        </p:spPr>
      </p:pic>
      <p:pic>
        <p:nvPicPr>
          <p:cNvPr id="17" name="Picture 16" descr="A screenshot of a computer&#10;&#10;Description automatically generated">
            <a:extLst>
              <a:ext uri="{FF2B5EF4-FFF2-40B4-BE49-F238E27FC236}">
                <a16:creationId xmlns:a16="http://schemas.microsoft.com/office/drawing/2014/main" id="{09609C6B-0483-4D2E-99C6-E2556DE06C2C}"/>
              </a:ext>
            </a:extLst>
          </p:cNvPr>
          <p:cNvPicPr>
            <a:picLocks noChangeAspect="1"/>
          </p:cNvPicPr>
          <p:nvPr/>
        </p:nvPicPr>
        <p:blipFill>
          <a:blip r:embed="rId4"/>
          <a:stretch>
            <a:fillRect/>
          </a:stretch>
        </p:blipFill>
        <p:spPr>
          <a:xfrm>
            <a:off x="0" y="6703133"/>
            <a:ext cx="7772400" cy="2143557"/>
          </a:xfrm>
          <a:prstGeom prst="rect">
            <a:avLst/>
          </a:prstGeom>
          <a:ln>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2.3 Secure Routing</a:t>
            </a:r>
            <a:endParaRPr/>
          </a:p>
        </p:txBody>
      </p:sp>
      <p:sp>
        <p:nvSpPr>
          <p:cNvPr id="260" name="Google Shape;260;p6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Open Sans"/>
                <a:ea typeface="Open Sans"/>
                <a:cs typeface="Open Sans"/>
                <a:sym typeface="Open Sans"/>
              </a:rPr>
              <a:t>In this next section you will configure secure routing within your Virtual Network and subnets. Follow secure best practices when creating network traffic rules.</a:t>
            </a:r>
            <a:endParaRPr sz="1800" b="1" dirty="0">
              <a:latin typeface="Open Sans"/>
              <a:ea typeface="Open Sans"/>
              <a:cs typeface="Open Sans"/>
              <a:sym typeface="Open Sans"/>
            </a:endParaRPr>
          </a:p>
          <a:p>
            <a:pPr marL="0" lvl="0" indent="0" algn="l" rtl="0">
              <a:spcBef>
                <a:spcPts val="1600"/>
              </a:spcBef>
              <a:spcAft>
                <a:spcPts val="0"/>
              </a:spcAft>
              <a:buNone/>
            </a:pPr>
            <a:r>
              <a:rPr lang="en" sz="1800" b="1" dirty="0">
                <a:latin typeface="Open Sans"/>
                <a:ea typeface="Open Sans"/>
                <a:cs typeface="Open Sans"/>
                <a:sym typeface="Open Sans"/>
              </a:rPr>
              <a:t>Insert screenshots on the following pages, showing completion of each of the specified tasks.</a:t>
            </a:r>
            <a:endParaRPr sz="1800" b="1" dirty="0">
              <a:latin typeface="Open Sans"/>
              <a:ea typeface="Open Sans"/>
              <a:cs typeface="Open Sans"/>
              <a:sym typeface="Open Sans"/>
            </a:endParaRPr>
          </a:p>
          <a:p>
            <a:pPr marL="0" lvl="0" indent="0" algn="l" rtl="0">
              <a:spcBef>
                <a:spcPts val="1600"/>
              </a:spcBef>
              <a:spcAft>
                <a:spcPts val="0"/>
              </a:spcAft>
              <a:buNone/>
            </a:pPr>
            <a:endParaRPr sz="1800" dirty="0"/>
          </a:p>
          <a:p>
            <a:pPr marL="0" lvl="0" indent="0" algn="l" rtl="0">
              <a:spcBef>
                <a:spcPts val="12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6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t>2.3.1 Screenshot</a:t>
            </a:r>
            <a:endParaRPr sz="3600" b="1" dirty="0"/>
          </a:p>
          <a:p>
            <a:pPr marL="0" lvl="0" indent="0" algn="l" rtl="0">
              <a:lnSpc>
                <a:spcPct val="115000"/>
              </a:lnSpc>
              <a:spcBef>
                <a:spcPts val="1200"/>
              </a:spcBef>
              <a:spcAft>
                <a:spcPts val="1200"/>
              </a:spcAft>
              <a:buNone/>
            </a:pPr>
            <a:r>
              <a:rPr lang="en" sz="1800" b="1" dirty="0">
                <a:solidFill>
                  <a:schemeClr val="dk2"/>
                </a:solidFill>
              </a:rPr>
              <a:t>Traffic rules in your DMZ. </a:t>
            </a:r>
            <a:endParaRPr sz="1800" b="1" dirty="0">
              <a:solidFill>
                <a:schemeClr val="dk2"/>
              </a:solidFill>
            </a:endParaRPr>
          </a:p>
        </p:txBody>
      </p:sp>
      <p:sp>
        <p:nvSpPr>
          <p:cNvPr id="4" name="TextBox 3">
            <a:extLst>
              <a:ext uri="{FF2B5EF4-FFF2-40B4-BE49-F238E27FC236}">
                <a16:creationId xmlns:a16="http://schemas.microsoft.com/office/drawing/2014/main" id="{3FDF5269-F00E-BEC2-B6C6-702BACBCFD6D}"/>
              </a:ext>
            </a:extLst>
          </p:cNvPr>
          <p:cNvSpPr txBox="1"/>
          <p:nvPr/>
        </p:nvSpPr>
        <p:spPr>
          <a:xfrm>
            <a:off x="264945" y="1977471"/>
            <a:ext cx="3175000" cy="369332"/>
          </a:xfrm>
          <a:prstGeom prst="rect">
            <a:avLst/>
          </a:prstGeom>
          <a:noFill/>
        </p:spPr>
        <p:txBody>
          <a:bodyPr wrap="square" rtlCol="0">
            <a:spAutoFit/>
          </a:bodyPr>
          <a:lstStyle/>
          <a:p>
            <a:r>
              <a:rPr lang="en-US" sz="1800" dirty="0"/>
              <a:t>DMZ - Public</a:t>
            </a:r>
          </a:p>
        </p:txBody>
      </p:sp>
      <p:sp>
        <p:nvSpPr>
          <p:cNvPr id="6" name="TextBox 5">
            <a:extLst>
              <a:ext uri="{FF2B5EF4-FFF2-40B4-BE49-F238E27FC236}">
                <a16:creationId xmlns:a16="http://schemas.microsoft.com/office/drawing/2014/main" id="{05438C76-E70E-10B1-FA8C-8BCCCA36E70F}"/>
              </a:ext>
            </a:extLst>
          </p:cNvPr>
          <p:cNvSpPr txBox="1"/>
          <p:nvPr/>
        </p:nvSpPr>
        <p:spPr>
          <a:xfrm>
            <a:off x="264945" y="5572613"/>
            <a:ext cx="3886200" cy="307777"/>
          </a:xfrm>
          <a:prstGeom prst="rect">
            <a:avLst/>
          </a:prstGeom>
          <a:noFill/>
        </p:spPr>
        <p:txBody>
          <a:bodyPr wrap="square">
            <a:spAutoFit/>
          </a:bodyPr>
          <a:lstStyle/>
          <a:p>
            <a:r>
              <a:rPr lang="en-US" sz="1400" dirty="0"/>
              <a:t>DMZ - Private</a:t>
            </a:r>
          </a:p>
        </p:txBody>
      </p:sp>
      <p:pic>
        <p:nvPicPr>
          <p:cNvPr id="10" name="Picture 9" descr="A screenshot of a computer&#10;&#10;Description automatically generated">
            <a:extLst>
              <a:ext uri="{FF2B5EF4-FFF2-40B4-BE49-F238E27FC236}">
                <a16:creationId xmlns:a16="http://schemas.microsoft.com/office/drawing/2014/main" id="{09312FC5-982B-2BF0-17C6-2323F23CF5A1}"/>
              </a:ext>
            </a:extLst>
          </p:cNvPr>
          <p:cNvPicPr>
            <a:picLocks noChangeAspect="1"/>
          </p:cNvPicPr>
          <p:nvPr/>
        </p:nvPicPr>
        <p:blipFill>
          <a:blip r:embed="rId3"/>
          <a:stretch>
            <a:fillRect/>
          </a:stretch>
        </p:blipFill>
        <p:spPr>
          <a:xfrm>
            <a:off x="0" y="2560015"/>
            <a:ext cx="7772400" cy="2442754"/>
          </a:xfrm>
          <a:prstGeom prst="rect">
            <a:avLst/>
          </a:prstGeom>
          <a:ln>
            <a:solidFill>
              <a:schemeClr val="tx1"/>
            </a:solidFill>
          </a:ln>
        </p:spPr>
      </p:pic>
      <p:pic>
        <p:nvPicPr>
          <p:cNvPr id="12" name="Picture 11" descr="A screenshot of a computer&#10;&#10;Description automatically generated">
            <a:extLst>
              <a:ext uri="{FF2B5EF4-FFF2-40B4-BE49-F238E27FC236}">
                <a16:creationId xmlns:a16="http://schemas.microsoft.com/office/drawing/2014/main" id="{0C89BB10-8D91-3932-2C7E-545A42D774B7}"/>
              </a:ext>
            </a:extLst>
          </p:cNvPr>
          <p:cNvPicPr>
            <a:picLocks noChangeAspect="1"/>
          </p:cNvPicPr>
          <p:nvPr/>
        </p:nvPicPr>
        <p:blipFill>
          <a:blip r:embed="rId4"/>
          <a:stretch>
            <a:fillRect/>
          </a:stretch>
        </p:blipFill>
        <p:spPr>
          <a:xfrm>
            <a:off x="0" y="6087274"/>
            <a:ext cx="7772400" cy="2412307"/>
          </a:xfrm>
          <a:prstGeom prst="rect">
            <a:avLst/>
          </a:prstGeom>
          <a:ln>
            <a:solidFill>
              <a:schemeClr val="tx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t>2.3.2 Screenshot</a:t>
            </a:r>
            <a:endParaRPr sz="3600" b="1" dirty="0"/>
          </a:p>
          <a:p>
            <a:pPr marL="0" lvl="0" indent="0" algn="l" rtl="0">
              <a:lnSpc>
                <a:spcPct val="115000"/>
              </a:lnSpc>
              <a:spcBef>
                <a:spcPts val="1200"/>
              </a:spcBef>
              <a:spcAft>
                <a:spcPts val="1200"/>
              </a:spcAft>
              <a:buNone/>
            </a:pPr>
            <a:r>
              <a:rPr lang="en" sz="1800" b="1" dirty="0">
                <a:solidFill>
                  <a:schemeClr val="dk2"/>
                </a:solidFill>
              </a:rPr>
              <a:t>Traffic rules in your Internal network. </a:t>
            </a:r>
            <a:endParaRPr sz="1800" b="1" dirty="0">
              <a:solidFill>
                <a:schemeClr val="dk2"/>
              </a:solidFill>
            </a:endParaRPr>
          </a:p>
        </p:txBody>
      </p:sp>
      <p:sp>
        <p:nvSpPr>
          <p:cNvPr id="2" name="TextBox 1">
            <a:extLst>
              <a:ext uri="{FF2B5EF4-FFF2-40B4-BE49-F238E27FC236}">
                <a16:creationId xmlns:a16="http://schemas.microsoft.com/office/drawing/2014/main" id="{D084CFF7-6692-F154-127D-93D11B232136}"/>
              </a:ext>
            </a:extLst>
          </p:cNvPr>
          <p:cNvSpPr txBox="1"/>
          <p:nvPr/>
        </p:nvSpPr>
        <p:spPr>
          <a:xfrm>
            <a:off x="264855" y="1891757"/>
            <a:ext cx="3175000" cy="369332"/>
          </a:xfrm>
          <a:prstGeom prst="rect">
            <a:avLst/>
          </a:prstGeom>
          <a:noFill/>
        </p:spPr>
        <p:txBody>
          <a:bodyPr wrap="square" rtlCol="0">
            <a:spAutoFit/>
          </a:bodyPr>
          <a:lstStyle/>
          <a:p>
            <a:r>
              <a:rPr lang="en-US" sz="1800" dirty="0"/>
              <a:t>Internal - Management</a:t>
            </a:r>
          </a:p>
        </p:txBody>
      </p:sp>
      <p:pic>
        <p:nvPicPr>
          <p:cNvPr id="5" name="Picture 4" descr="A screenshot of a computer&#10;&#10;Description automatically generated">
            <a:extLst>
              <a:ext uri="{FF2B5EF4-FFF2-40B4-BE49-F238E27FC236}">
                <a16:creationId xmlns:a16="http://schemas.microsoft.com/office/drawing/2014/main" id="{1B02FFB8-CDE2-D97A-D986-2EFE8E0321FE}"/>
              </a:ext>
            </a:extLst>
          </p:cNvPr>
          <p:cNvPicPr>
            <a:picLocks noChangeAspect="1"/>
          </p:cNvPicPr>
          <p:nvPr/>
        </p:nvPicPr>
        <p:blipFill>
          <a:blip r:embed="rId3"/>
          <a:stretch>
            <a:fillRect/>
          </a:stretch>
        </p:blipFill>
        <p:spPr>
          <a:xfrm>
            <a:off x="264855" y="2268724"/>
            <a:ext cx="6659730" cy="2121483"/>
          </a:xfrm>
          <a:prstGeom prst="rect">
            <a:avLst/>
          </a:prstGeom>
          <a:ln>
            <a:solidFill>
              <a:schemeClr val="tx1"/>
            </a:solidFill>
          </a:ln>
        </p:spPr>
      </p:pic>
      <p:sp>
        <p:nvSpPr>
          <p:cNvPr id="6" name="TextBox 5">
            <a:extLst>
              <a:ext uri="{FF2B5EF4-FFF2-40B4-BE49-F238E27FC236}">
                <a16:creationId xmlns:a16="http://schemas.microsoft.com/office/drawing/2014/main" id="{39AE9FD5-F1C5-BD60-4026-BD9C3C7E2C1D}"/>
              </a:ext>
            </a:extLst>
          </p:cNvPr>
          <p:cNvSpPr txBox="1"/>
          <p:nvPr/>
        </p:nvSpPr>
        <p:spPr>
          <a:xfrm>
            <a:off x="141574" y="4399699"/>
            <a:ext cx="3175000" cy="369332"/>
          </a:xfrm>
          <a:prstGeom prst="rect">
            <a:avLst/>
          </a:prstGeom>
          <a:noFill/>
        </p:spPr>
        <p:txBody>
          <a:bodyPr wrap="square" rtlCol="0">
            <a:spAutoFit/>
          </a:bodyPr>
          <a:lstStyle/>
          <a:p>
            <a:r>
              <a:rPr lang="en-US" sz="1800" dirty="0"/>
              <a:t>Internal - Secure</a:t>
            </a:r>
          </a:p>
        </p:txBody>
      </p:sp>
      <p:pic>
        <p:nvPicPr>
          <p:cNvPr id="8" name="Picture 7" descr="A screenshot of a computer&#10;&#10;Description automatically generated">
            <a:extLst>
              <a:ext uri="{FF2B5EF4-FFF2-40B4-BE49-F238E27FC236}">
                <a16:creationId xmlns:a16="http://schemas.microsoft.com/office/drawing/2014/main" id="{73DE8CD3-47C7-8FF2-DBAE-DA11D47167F9}"/>
              </a:ext>
            </a:extLst>
          </p:cNvPr>
          <p:cNvPicPr>
            <a:picLocks noChangeAspect="1"/>
          </p:cNvPicPr>
          <p:nvPr/>
        </p:nvPicPr>
        <p:blipFill>
          <a:blip r:embed="rId4"/>
          <a:stretch>
            <a:fillRect/>
          </a:stretch>
        </p:blipFill>
        <p:spPr>
          <a:xfrm>
            <a:off x="264945" y="4769031"/>
            <a:ext cx="6761116" cy="2050502"/>
          </a:xfrm>
          <a:prstGeom prst="rect">
            <a:avLst/>
          </a:prstGeom>
          <a:ln>
            <a:solidFill>
              <a:schemeClr val="tx1"/>
            </a:solidFill>
          </a:ln>
        </p:spPr>
      </p:pic>
      <p:sp>
        <p:nvSpPr>
          <p:cNvPr id="9" name="TextBox 8">
            <a:extLst>
              <a:ext uri="{FF2B5EF4-FFF2-40B4-BE49-F238E27FC236}">
                <a16:creationId xmlns:a16="http://schemas.microsoft.com/office/drawing/2014/main" id="{50EE715B-7802-3BDC-2093-78E90F54F1D0}"/>
              </a:ext>
            </a:extLst>
          </p:cNvPr>
          <p:cNvSpPr txBox="1"/>
          <p:nvPr/>
        </p:nvSpPr>
        <p:spPr>
          <a:xfrm>
            <a:off x="141574" y="6905785"/>
            <a:ext cx="3175000" cy="369332"/>
          </a:xfrm>
          <a:prstGeom prst="rect">
            <a:avLst/>
          </a:prstGeom>
          <a:noFill/>
        </p:spPr>
        <p:txBody>
          <a:bodyPr wrap="square" rtlCol="0">
            <a:spAutoFit/>
          </a:bodyPr>
          <a:lstStyle/>
          <a:p>
            <a:r>
              <a:rPr lang="en-US" sz="1800" dirty="0"/>
              <a:t>Internal - Enterprise</a:t>
            </a:r>
          </a:p>
        </p:txBody>
      </p:sp>
      <p:pic>
        <p:nvPicPr>
          <p:cNvPr id="11" name="Picture 10" descr="A screenshot of a computer&#10;&#10;Description automatically generated">
            <a:extLst>
              <a:ext uri="{FF2B5EF4-FFF2-40B4-BE49-F238E27FC236}">
                <a16:creationId xmlns:a16="http://schemas.microsoft.com/office/drawing/2014/main" id="{7864A7DE-1590-924D-1297-5CA58A53D99B}"/>
              </a:ext>
            </a:extLst>
          </p:cNvPr>
          <p:cNvPicPr>
            <a:picLocks noChangeAspect="1"/>
          </p:cNvPicPr>
          <p:nvPr/>
        </p:nvPicPr>
        <p:blipFill>
          <a:blip r:embed="rId5"/>
          <a:stretch>
            <a:fillRect/>
          </a:stretch>
        </p:blipFill>
        <p:spPr>
          <a:xfrm>
            <a:off x="264945" y="7374805"/>
            <a:ext cx="6761116" cy="2084945"/>
          </a:xfrm>
          <a:prstGeom prst="rect">
            <a:avLst/>
          </a:prstGeom>
          <a:solidFill>
            <a:schemeClr val="accent2"/>
          </a:solidFill>
          <a:ln>
            <a:solidFill>
              <a:schemeClr val="tx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2.4 VPN Access</a:t>
            </a:r>
            <a:endParaRPr/>
          </a:p>
        </p:txBody>
      </p:sp>
      <p:sp>
        <p:nvSpPr>
          <p:cNvPr id="278" name="Google Shape;278;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create a VPN to secure access to your internal network. After creating your VPN, test your VPN connection and attempt connecting to one of your VMs in your internal network. </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b="1">
              <a:latin typeface="Open Sans"/>
              <a:ea typeface="Open Sans"/>
              <a:cs typeface="Open Sans"/>
              <a:sym typeface="Open Sans"/>
            </a:endParaRPr>
          </a:p>
          <a:p>
            <a:pPr marL="0" lvl="0" indent="0" algn="l" rtl="0">
              <a:spcBef>
                <a:spcPts val="1600"/>
              </a:spcBef>
              <a:spcAft>
                <a:spcPts val="0"/>
              </a:spcAft>
              <a:buNone/>
            </a:pPr>
            <a:endParaRPr sz="1800"/>
          </a:p>
          <a:p>
            <a:pPr marL="0" lvl="0" indent="0" algn="l" rtl="0">
              <a:spcBef>
                <a:spcPts val="12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2.4.1 Screenshot</a:t>
            </a:r>
            <a:endParaRPr sz="3600" b="1"/>
          </a:p>
          <a:p>
            <a:pPr marL="0" lvl="0" indent="0" algn="l" rtl="0">
              <a:lnSpc>
                <a:spcPct val="115000"/>
              </a:lnSpc>
              <a:spcBef>
                <a:spcPts val="1200"/>
              </a:spcBef>
              <a:spcAft>
                <a:spcPts val="1200"/>
              </a:spcAft>
              <a:buNone/>
            </a:pPr>
            <a:r>
              <a:rPr lang="en" sz="1800" b="1">
                <a:solidFill>
                  <a:schemeClr val="dk2"/>
                </a:solidFill>
              </a:rPr>
              <a:t>Create a VPN to connect to your internal network. </a:t>
            </a:r>
            <a:endParaRPr sz="1800" b="1">
              <a:solidFill>
                <a:schemeClr val="dk2"/>
              </a:solidFill>
            </a:endParaRPr>
          </a:p>
        </p:txBody>
      </p:sp>
      <p:pic>
        <p:nvPicPr>
          <p:cNvPr id="3" name="Picture 2" descr="A screenshot of a computer&#10;&#10;Description automatically generated">
            <a:extLst>
              <a:ext uri="{FF2B5EF4-FFF2-40B4-BE49-F238E27FC236}">
                <a16:creationId xmlns:a16="http://schemas.microsoft.com/office/drawing/2014/main" id="{BA9B0535-4A89-233F-585C-3CD4E00A6467}"/>
              </a:ext>
            </a:extLst>
          </p:cNvPr>
          <p:cNvPicPr>
            <a:picLocks noChangeAspect="1"/>
          </p:cNvPicPr>
          <p:nvPr/>
        </p:nvPicPr>
        <p:blipFill>
          <a:blip r:embed="rId3"/>
          <a:stretch>
            <a:fillRect/>
          </a:stretch>
        </p:blipFill>
        <p:spPr>
          <a:xfrm>
            <a:off x="70060" y="5921827"/>
            <a:ext cx="7702340" cy="2885560"/>
          </a:xfrm>
          <a:prstGeom prst="rect">
            <a:avLst/>
          </a:prstGeom>
          <a:ln>
            <a:solidFill>
              <a:schemeClr val="tx1"/>
            </a:solidFill>
          </a:ln>
        </p:spPr>
      </p:pic>
      <p:pic>
        <p:nvPicPr>
          <p:cNvPr id="5" name="Picture 4" descr="A screenshot of a computer&#10;&#10;Description automatically generated">
            <a:extLst>
              <a:ext uri="{FF2B5EF4-FFF2-40B4-BE49-F238E27FC236}">
                <a16:creationId xmlns:a16="http://schemas.microsoft.com/office/drawing/2014/main" id="{70BD0519-D90D-2555-F6C0-F7C7109EEBCD}"/>
              </a:ext>
            </a:extLst>
          </p:cNvPr>
          <p:cNvPicPr>
            <a:picLocks noChangeAspect="1"/>
          </p:cNvPicPr>
          <p:nvPr/>
        </p:nvPicPr>
        <p:blipFill>
          <a:blip r:embed="rId4"/>
          <a:stretch>
            <a:fillRect/>
          </a:stretch>
        </p:blipFill>
        <p:spPr>
          <a:xfrm>
            <a:off x="35030" y="2333116"/>
            <a:ext cx="7702340" cy="2696084"/>
          </a:xfrm>
          <a:prstGeom prst="rect">
            <a:avLst/>
          </a:prstGeom>
          <a:ln>
            <a:solidFill>
              <a:schemeClr val="tx1"/>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2.4.2 Screenshot</a:t>
            </a:r>
            <a:endParaRPr sz="3600" b="1"/>
          </a:p>
          <a:p>
            <a:pPr marL="0" lvl="0" indent="0" algn="l" rtl="0">
              <a:lnSpc>
                <a:spcPct val="115000"/>
              </a:lnSpc>
              <a:spcBef>
                <a:spcPts val="1200"/>
              </a:spcBef>
              <a:spcAft>
                <a:spcPts val="1200"/>
              </a:spcAft>
              <a:buNone/>
            </a:pPr>
            <a:r>
              <a:rPr lang="en" sz="1800" b="1">
                <a:solidFill>
                  <a:schemeClr val="dk2"/>
                </a:solidFill>
              </a:rPr>
              <a:t>Test VPN connection by connecting to one of the VMs in your internal network.</a:t>
            </a:r>
            <a:endParaRPr sz="1800" b="1">
              <a:solidFill>
                <a:schemeClr val="dk2"/>
              </a:solidFill>
            </a:endParaRPr>
          </a:p>
        </p:txBody>
      </p:sp>
      <p:pic>
        <p:nvPicPr>
          <p:cNvPr id="3" name="Picture 2" descr="A screenshot of a computer&#10;&#10;Description automatically generated">
            <a:extLst>
              <a:ext uri="{FF2B5EF4-FFF2-40B4-BE49-F238E27FC236}">
                <a16:creationId xmlns:a16="http://schemas.microsoft.com/office/drawing/2014/main" id="{A00A20CB-B0B2-FC31-57C9-6D296493DF36}"/>
              </a:ext>
            </a:extLst>
          </p:cNvPr>
          <p:cNvPicPr>
            <a:picLocks noChangeAspect="1"/>
          </p:cNvPicPr>
          <p:nvPr/>
        </p:nvPicPr>
        <p:blipFill>
          <a:blip r:embed="rId3"/>
          <a:stretch>
            <a:fillRect/>
          </a:stretch>
        </p:blipFill>
        <p:spPr>
          <a:xfrm>
            <a:off x="0" y="3204234"/>
            <a:ext cx="7772400" cy="3649932"/>
          </a:xfrm>
          <a:prstGeom prst="rect">
            <a:avLst/>
          </a:prstGeom>
          <a:ln>
            <a:solidFill>
              <a:schemeClr val="tx1"/>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4"/>
        <p:cNvGrpSpPr/>
        <p:nvPr/>
      </p:nvGrpSpPr>
      <p:grpSpPr>
        <a:xfrm>
          <a:off x="0" y="0"/>
          <a:ext cx="0" cy="0"/>
          <a:chOff x="0" y="0"/>
          <a:chExt cx="0" cy="0"/>
        </a:xfrm>
      </p:grpSpPr>
      <p:sp>
        <p:nvSpPr>
          <p:cNvPr id="295" name="Google Shape;295;p70"/>
          <p:cNvSpPr/>
          <p:nvPr/>
        </p:nvSpPr>
        <p:spPr>
          <a:xfrm>
            <a:off x="902700" y="4003550"/>
            <a:ext cx="6147900" cy="34992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Continuous Monitoring with a SIEM</a:t>
            </a:r>
            <a:endParaRPr sz="3600" b="1">
              <a:solidFill>
                <a:srgbClr val="FFFFFF"/>
              </a:solidFill>
              <a:latin typeface="Open Sans"/>
              <a:ea typeface="Open Sans"/>
              <a:cs typeface="Open Sans"/>
              <a:sym typeface="Open Sans"/>
            </a:endParaRPr>
          </a:p>
        </p:txBody>
      </p:sp>
      <p:sp>
        <p:nvSpPr>
          <p:cNvPr id="296" name="Google Shape;296;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0"/>
        <p:cNvGrpSpPr/>
        <p:nvPr/>
      </p:nvGrpSpPr>
      <p:grpSpPr>
        <a:xfrm>
          <a:off x="0" y="0"/>
          <a:ext cx="0" cy="0"/>
          <a:chOff x="0" y="0"/>
          <a:chExt cx="0" cy="0"/>
        </a:xfrm>
      </p:grpSpPr>
      <p:sp>
        <p:nvSpPr>
          <p:cNvPr id="191" name="Google Shape;191;p53"/>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2" name="Google Shape;192;p5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3" name="Google Shape;193;p53"/>
          <p:cNvSpPr/>
          <p:nvPr/>
        </p:nvSpPr>
        <p:spPr>
          <a:xfrm>
            <a:off x="1094850" y="3965950"/>
            <a:ext cx="5582700" cy="333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Designing a Secure Network Architecture</a:t>
            </a:r>
            <a:endParaRPr sz="3600" b="1">
              <a:solidFill>
                <a:srgbClr val="FFFFFF"/>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3: Build the SIEM</a:t>
            </a:r>
            <a:endParaRPr sz="3600" b="1"/>
          </a:p>
        </p:txBody>
      </p:sp>
      <p:sp>
        <p:nvSpPr>
          <p:cNvPr id="302" name="Google Shape;302;p7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Now that you've built a secure network architecture and a Zero Trust model, you're ready to wrap up your contract and finish the last piece of work. Your last task is to set up a solution to monitor the enterprise network and alert you about potential attacks.</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For this section, you will continue working in the Project Workspace in the classroom, then provide screenshots of your work here in this document.</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a:p>
          <a:p>
            <a:pPr marL="0" lvl="0" indent="0" algn="l" rtl="0">
              <a:spcBef>
                <a:spcPts val="1600"/>
              </a:spcBef>
              <a:spcAft>
                <a:spcPts val="0"/>
              </a:spcAft>
              <a:buNone/>
            </a:pPr>
            <a:endParaRPr sz="1800" b="1">
              <a:latin typeface="Open Sans"/>
              <a:ea typeface="Open Sans"/>
              <a:cs typeface="Open Sans"/>
              <a:sym typeface="Open Sans"/>
            </a:endParaRPr>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dirty="0"/>
          </a:p>
          <a:p>
            <a:pPr marL="0" lvl="0" indent="0" algn="l" rtl="0">
              <a:spcBef>
                <a:spcPts val="0"/>
              </a:spcBef>
              <a:spcAft>
                <a:spcPts val="0"/>
              </a:spcAft>
              <a:buNone/>
            </a:pPr>
            <a:r>
              <a:rPr lang="en" sz="3600" b="1" dirty="0"/>
              <a:t>3.1.1 Screenshot</a:t>
            </a:r>
            <a:endParaRPr sz="3600" b="1" dirty="0"/>
          </a:p>
          <a:p>
            <a:pPr marL="0" lvl="0" indent="0" algn="l" rtl="0">
              <a:lnSpc>
                <a:spcPct val="115000"/>
              </a:lnSpc>
              <a:spcBef>
                <a:spcPts val="1200"/>
              </a:spcBef>
              <a:spcAft>
                <a:spcPts val="0"/>
              </a:spcAft>
              <a:buClr>
                <a:schemeClr val="dk1"/>
              </a:buClr>
              <a:buSzPts val="1100"/>
              <a:buFont typeface="Arial"/>
              <a:buNone/>
            </a:pPr>
            <a:r>
              <a:rPr lang="en" sz="1800" b="1" dirty="0">
                <a:solidFill>
                  <a:schemeClr val="dk2"/>
                </a:solidFill>
              </a:rPr>
              <a:t>Create a VM in your private DMZ. On that VM, go through the process to create an ELK Server. For your Elk Server use the VM size DS1_v2 and  Linux Ubuntu 18.04 image.</a:t>
            </a:r>
            <a:endParaRPr sz="1800" b="1" dirty="0">
              <a:solidFill>
                <a:schemeClr val="dk2"/>
              </a:solidFill>
            </a:endParaRPr>
          </a:p>
          <a:p>
            <a:pPr marL="0" lvl="0" indent="0" algn="l" rtl="0">
              <a:spcBef>
                <a:spcPts val="1200"/>
              </a:spcBef>
              <a:spcAft>
                <a:spcPts val="0"/>
              </a:spcAft>
              <a:buNone/>
            </a:pPr>
            <a:endParaRPr sz="3600" b="1" dirty="0"/>
          </a:p>
        </p:txBody>
      </p:sp>
      <p:sp>
        <p:nvSpPr>
          <p:cNvPr id="308" name="Google Shape;308;p7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 </a:t>
            </a:r>
            <a:endParaRPr sz="1800" dirty="0"/>
          </a:p>
          <a:p>
            <a:pPr marL="0" lvl="0" indent="0" algn="l" rtl="0">
              <a:spcBef>
                <a:spcPts val="1600"/>
              </a:spcBef>
              <a:spcAft>
                <a:spcPts val="0"/>
              </a:spcAft>
              <a:buNone/>
            </a:pPr>
            <a:endParaRPr sz="1900" dirty="0"/>
          </a:p>
          <a:p>
            <a:pPr marL="0" lvl="0" indent="0" algn="l" rtl="0">
              <a:spcBef>
                <a:spcPts val="12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pic>
        <p:nvPicPr>
          <p:cNvPr id="3" name="Picture 2" descr="A computer screen shot of a computer&#10;&#10;Description automatically generated">
            <a:extLst>
              <a:ext uri="{FF2B5EF4-FFF2-40B4-BE49-F238E27FC236}">
                <a16:creationId xmlns:a16="http://schemas.microsoft.com/office/drawing/2014/main" id="{267AA6BD-ABB0-E635-90BD-6C4B8FD325C6}"/>
              </a:ext>
            </a:extLst>
          </p:cNvPr>
          <p:cNvPicPr>
            <a:picLocks noChangeAspect="1"/>
          </p:cNvPicPr>
          <p:nvPr/>
        </p:nvPicPr>
        <p:blipFill>
          <a:blip r:embed="rId3"/>
          <a:stretch>
            <a:fillRect/>
          </a:stretch>
        </p:blipFill>
        <p:spPr>
          <a:xfrm>
            <a:off x="0" y="3919911"/>
            <a:ext cx="7772400" cy="2218578"/>
          </a:xfrm>
          <a:prstGeom prst="rect">
            <a:avLst/>
          </a:prstGeom>
          <a:ln>
            <a:solidFill>
              <a:schemeClr val="tx1"/>
            </a:solid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dirty="0"/>
          </a:p>
          <a:p>
            <a:pPr marL="0" lvl="0" indent="0" algn="l" rtl="0">
              <a:spcBef>
                <a:spcPts val="0"/>
              </a:spcBef>
              <a:spcAft>
                <a:spcPts val="0"/>
              </a:spcAft>
              <a:buNone/>
            </a:pPr>
            <a:r>
              <a:rPr lang="en" sz="3600" b="1" dirty="0"/>
              <a:t>3.1.2 Screenshot</a:t>
            </a:r>
            <a:endParaRPr sz="3600" b="1" dirty="0"/>
          </a:p>
          <a:p>
            <a:pPr marL="0" lvl="0" indent="0" algn="l" rtl="0">
              <a:lnSpc>
                <a:spcPct val="115000"/>
              </a:lnSpc>
              <a:spcBef>
                <a:spcPts val="1200"/>
              </a:spcBef>
              <a:spcAft>
                <a:spcPts val="0"/>
              </a:spcAft>
              <a:buNone/>
            </a:pPr>
            <a:r>
              <a:rPr lang="en" sz="1800" b="1" dirty="0">
                <a:solidFill>
                  <a:schemeClr val="dk2"/>
                </a:solidFill>
              </a:rPr>
              <a:t>Set up routing to only allow traffic inbound to the server from both your virtual networks, and make sure Kibana is only accessible when you're on the network.</a:t>
            </a:r>
            <a:endParaRPr sz="1800" b="1" dirty="0">
              <a:solidFill>
                <a:schemeClr val="dk2"/>
              </a:solidFill>
            </a:endParaRPr>
          </a:p>
          <a:p>
            <a:pPr marL="0" lvl="0" indent="0" algn="l" rtl="0">
              <a:spcBef>
                <a:spcPts val="1200"/>
              </a:spcBef>
              <a:spcAft>
                <a:spcPts val="0"/>
              </a:spcAft>
              <a:buNone/>
            </a:pPr>
            <a:endParaRPr sz="3600" b="1" dirty="0"/>
          </a:p>
        </p:txBody>
      </p:sp>
      <p:sp>
        <p:nvSpPr>
          <p:cNvPr id="314" name="Google Shape;314;p7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3" name="Picture 2" descr="A screenshot of a computer&#10;&#10;Description automatically generated">
            <a:extLst>
              <a:ext uri="{FF2B5EF4-FFF2-40B4-BE49-F238E27FC236}">
                <a16:creationId xmlns:a16="http://schemas.microsoft.com/office/drawing/2014/main" id="{90B89E3F-4912-E27E-8BC3-1C7B1F36FC93}"/>
              </a:ext>
            </a:extLst>
          </p:cNvPr>
          <p:cNvPicPr>
            <a:picLocks noChangeAspect="1"/>
          </p:cNvPicPr>
          <p:nvPr/>
        </p:nvPicPr>
        <p:blipFill>
          <a:blip r:embed="rId3"/>
          <a:stretch>
            <a:fillRect/>
          </a:stretch>
        </p:blipFill>
        <p:spPr>
          <a:xfrm>
            <a:off x="0" y="2547064"/>
            <a:ext cx="7772400" cy="2816158"/>
          </a:xfrm>
          <a:prstGeom prst="rect">
            <a:avLst/>
          </a:prstGeom>
          <a:ln>
            <a:solidFill>
              <a:schemeClr val="tx1"/>
            </a:solidFill>
          </a:ln>
        </p:spPr>
      </p:pic>
      <p:pic>
        <p:nvPicPr>
          <p:cNvPr id="5" name="Picture 4" descr="A screenshot of a computer&#10;&#10;Description automatically generated">
            <a:extLst>
              <a:ext uri="{FF2B5EF4-FFF2-40B4-BE49-F238E27FC236}">
                <a16:creationId xmlns:a16="http://schemas.microsoft.com/office/drawing/2014/main" id="{80E4A270-8913-EAC8-0DA8-5DCFC292405B}"/>
              </a:ext>
            </a:extLst>
          </p:cNvPr>
          <p:cNvPicPr>
            <a:picLocks noChangeAspect="1"/>
          </p:cNvPicPr>
          <p:nvPr/>
        </p:nvPicPr>
        <p:blipFill>
          <a:blip r:embed="rId4"/>
          <a:stretch>
            <a:fillRect/>
          </a:stretch>
        </p:blipFill>
        <p:spPr>
          <a:xfrm>
            <a:off x="0" y="6025807"/>
            <a:ext cx="7772400" cy="3297232"/>
          </a:xfrm>
          <a:prstGeom prst="rect">
            <a:avLst/>
          </a:prstGeom>
          <a:ln>
            <a:solidFill>
              <a:schemeClr val="tx1"/>
            </a:solid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3.2 Ingest Logs</a:t>
            </a:r>
            <a:endParaRPr sz="3600" b="1"/>
          </a:p>
        </p:txBody>
      </p:sp>
      <p:sp>
        <p:nvSpPr>
          <p:cNvPr id="320" name="Google Shape;320;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start setting up ingest sources for your ELK server.</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a:t>
            </a:r>
            <a:r>
              <a:rPr lang="en" sz="1900" b="1">
                <a:latin typeface="Open Sans"/>
                <a:ea typeface="Open Sans"/>
                <a:cs typeface="Open Sans"/>
                <a:sym typeface="Open Sans"/>
              </a:rPr>
              <a:t> </a:t>
            </a:r>
            <a:r>
              <a:rPr lang="en" sz="1800" b="1">
                <a:latin typeface="Open Sans"/>
                <a:ea typeface="Open Sans"/>
                <a:cs typeface="Open Sans"/>
                <a:sym typeface="Open Sans"/>
              </a:rPr>
              <a:t>on the following pages, showing completion of each of the specified tasks.</a:t>
            </a:r>
            <a:endParaRPr sz="1800"/>
          </a:p>
          <a:p>
            <a:pPr marL="0" lvl="0" indent="0" algn="l" rtl="0">
              <a:spcBef>
                <a:spcPts val="1600"/>
              </a:spcBef>
              <a:spcAft>
                <a:spcPts val="0"/>
              </a:spcAft>
              <a:buClr>
                <a:schemeClr val="dk1"/>
              </a:buClr>
              <a:buSzPts val="1100"/>
              <a:buFont typeface="Arial"/>
              <a:buNone/>
            </a:pPr>
            <a:endParaRPr sz="18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7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dirty="0"/>
          </a:p>
          <a:p>
            <a:pPr marL="0" lvl="0" indent="0" algn="l" rtl="0">
              <a:spcBef>
                <a:spcPts val="0"/>
              </a:spcBef>
              <a:spcAft>
                <a:spcPts val="0"/>
              </a:spcAft>
              <a:buNone/>
            </a:pPr>
            <a:r>
              <a:rPr lang="en" sz="3600" b="1" dirty="0"/>
              <a:t>3.2.1 Screenshot</a:t>
            </a:r>
            <a:endParaRPr sz="3600" b="1" dirty="0"/>
          </a:p>
          <a:p>
            <a:pPr marL="0" lvl="0" indent="0" algn="l" rtl="0">
              <a:lnSpc>
                <a:spcPct val="115000"/>
              </a:lnSpc>
              <a:spcBef>
                <a:spcPts val="1200"/>
              </a:spcBef>
              <a:spcAft>
                <a:spcPts val="0"/>
              </a:spcAft>
              <a:buNone/>
            </a:pPr>
            <a:r>
              <a:rPr lang="en" sz="1800" b="1" dirty="0">
                <a:solidFill>
                  <a:schemeClr val="dk2"/>
                </a:solidFill>
              </a:rPr>
              <a:t>Install Filebeat on your web servers and show the Filebeat service as active.</a:t>
            </a:r>
            <a:endParaRPr sz="1800" b="1" dirty="0">
              <a:solidFill>
                <a:schemeClr val="dk2"/>
              </a:solidFill>
            </a:endParaRPr>
          </a:p>
          <a:p>
            <a:pPr marL="0" lvl="0" indent="0" algn="l" rtl="0">
              <a:spcBef>
                <a:spcPts val="1200"/>
              </a:spcBef>
              <a:spcAft>
                <a:spcPts val="0"/>
              </a:spcAft>
              <a:buNone/>
            </a:pPr>
            <a:endParaRPr sz="3600" b="1" dirty="0"/>
          </a:p>
        </p:txBody>
      </p:sp>
      <p:sp>
        <p:nvSpPr>
          <p:cNvPr id="326" name="Google Shape;326;p75"/>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 </a:t>
            </a:r>
            <a:endParaRPr sz="1800" dirty="0"/>
          </a:p>
          <a:p>
            <a:pPr marL="0" lvl="0" indent="0" algn="l" rtl="0">
              <a:spcBef>
                <a:spcPts val="1600"/>
              </a:spcBef>
              <a:spcAft>
                <a:spcPts val="0"/>
              </a:spcAft>
              <a:buNone/>
            </a:pPr>
            <a:endParaRPr sz="1900" dirty="0"/>
          </a:p>
          <a:p>
            <a:pPr marL="0" lvl="0" indent="0" algn="l" rtl="0">
              <a:spcBef>
                <a:spcPts val="12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pic>
        <p:nvPicPr>
          <p:cNvPr id="3" name="Picture 2" descr="A screenshot of a computer&#10;&#10;Description automatically generated">
            <a:extLst>
              <a:ext uri="{FF2B5EF4-FFF2-40B4-BE49-F238E27FC236}">
                <a16:creationId xmlns:a16="http://schemas.microsoft.com/office/drawing/2014/main" id="{99C31DA0-299C-EC10-777A-FD1FB9ACFF6C}"/>
              </a:ext>
            </a:extLst>
          </p:cNvPr>
          <p:cNvPicPr>
            <a:picLocks noChangeAspect="1"/>
          </p:cNvPicPr>
          <p:nvPr/>
        </p:nvPicPr>
        <p:blipFill>
          <a:blip r:embed="rId3"/>
          <a:stretch>
            <a:fillRect/>
          </a:stretch>
        </p:blipFill>
        <p:spPr>
          <a:xfrm>
            <a:off x="0" y="2965101"/>
            <a:ext cx="7772400" cy="4128198"/>
          </a:xfrm>
          <a:prstGeom prst="rect">
            <a:avLst/>
          </a:prstGeom>
          <a:ln>
            <a:solidFill>
              <a:schemeClr val="bg1"/>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dirty="0"/>
          </a:p>
          <a:p>
            <a:pPr marL="0" lvl="0" indent="0" algn="l" rtl="0">
              <a:spcBef>
                <a:spcPts val="0"/>
              </a:spcBef>
              <a:spcAft>
                <a:spcPts val="0"/>
              </a:spcAft>
              <a:buNone/>
            </a:pPr>
            <a:r>
              <a:rPr lang="en" sz="3600" b="1" dirty="0"/>
              <a:t>3.2.2 Screenshot</a:t>
            </a:r>
            <a:endParaRPr sz="3600" b="1" dirty="0"/>
          </a:p>
          <a:p>
            <a:pPr marL="0" lvl="0" indent="0" algn="l" rtl="0">
              <a:lnSpc>
                <a:spcPct val="115000"/>
              </a:lnSpc>
              <a:spcBef>
                <a:spcPts val="1200"/>
              </a:spcBef>
              <a:spcAft>
                <a:spcPts val="0"/>
              </a:spcAft>
              <a:buNone/>
            </a:pPr>
            <a:r>
              <a:rPr lang="en" sz="1800" b="1" dirty="0">
                <a:solidFill>
                  <a:schemeClr val="dk2"/>
                </a:solidFill>
              </a:rPr>
              <a:t>Configure Filebeat to route web server logs to Elasticsearch.</a:t>
            </a:r>
            <a:endParaRPr sz="1800" b="1" dirty="0">
              <a:solidFill>
                <a:schemeClr val="dk2"/>
              </a:solidFill>
            </a:endParaRPr>
          </a:p>
          <a:p>
            <a:pPr marL="0" lvl="0" indent="0" algn="l" rtl="0">
              <a:spcBef>
                <a:spcPts val="1200"/>
              </a:spcBef>
              <a:spcAft>
                <a:spcPts val="0"/>
              </a:spcAft>
              <a:buNone/>
            </a:pPr>
            <a:endParaRPr sz="3600" b="1" dirty="0"/>
          </a:p>
        </p:txBody>
      </p:sp>
      <p:sp>
        <p:nvSpPr>
          <p:cNvPr id="332" name="Google Shape;332;p7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4" name="Picture 3">
            <a:extLst>
              <a:ext uri="{FF2B5EF4-FFF2-40B4-BE49-F238E27FC236}">
                <a16:creationId xmlns:a16="http://schemas.microsoft.com/office/drawing/2014/main" id="{E1C18F80-9C75-5A3A-04D1-A40B8767887C}"/>
              </a:ext>
            </a:extLst>
          </p:cNvPr>
          <p:cNvPicPr>
            <a:picLocks noChangeAspect="1"/>
          </p:cNvPicPr>
          <p:nvPr/>
        </p:nvPicPr>
        <p:blipFill>
          <a:blip r:embed="rId3"/>
          <a:stretch>
            <a:fillRect/>
          </a:stretch>
        </p:blipFill>
        <p:spPr>
          <a:xfrm>
            <a:off x="0" y="2135996"/>
            <a:ext cx="7772400" cy="543232"/>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91A72494-3ED7-0599-6AED-149D61DA9ED4}"/>
              </a:ext>
            </a:extLst>
          </p:cNvPr>
          <p:cNvPicPr>
            <a:picLocks noChangeAspect="1"/>
          </p:cNvPicPr>
          <p:nvPr/>
        </p:nvPicPr>
        <p:blipFill>
          <a:blip r:embed="rId4"/>
          <a:stretch>
            <a:fillRect/>
          </a:stretch>
        </p:blipFill>
        <p:spPr>
          <a:xfrm>
            <a:off x="0" y="3142673"/>
            <a:ext cx="7772400" cy="2873168"/>
          </a:xfrm>
          <a:prstGeom prst="rect">
            <a:avLst/>
          </a:prstGeom>
        </p:spPr>
      </p:pic>
      <p:pic>
        <p:nvPicPr>
          <p:cNvPr id="8" name="Picture 7" descr="A screen shot of a computer&#10;&#10;Description automatically generated">
            <a:extLst>
              <a:ext uri="{FF2B5EF4-FFF2-40B4-BE49-F238E27FC236}">
                <a16:creationId xmlns:a16="http://schemas.microsoft.com/office/drawing/2014/main" id="{5ACFFF91-6FFF-A332-7C02-DFBBC200D47F}"/>
              </a:ext>
            </a:extLst>
          </p:cNvPr>
          <p:cNvPicPr>
            <a:picLocks noChangeAspect="1"/>
          </p:cNvPicPr>
          <p:nvPr/>
        </p:nvPicPr>
        <p:blipFill>
          <a:blip r:embed="rId5"/>
          <a:stretch>
            <a:fillRect/>
          </a:stretch>
        </p:blipFill>
        <p:spPr>
          <a:xfrm>
            <a:off x="-3210" y="6925141"/>
            <a:ext cx="7775610" cy="19945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dirty="0"/>
          </a:p>
          <a:p>
            <a:pPr marL="0" lvl="0" indent="0" algn="l" rtl="0">
              <a:spcBef>
                <a:spcPts val="0"/>
              </a:spcBef>
              <a:spcAft>
                <a:spcPts val="0"/>
              </a:spcAft>
              <a:buNone/>
            </a:pPr>
            <a:r>
              <a:rPr lang="en" sz="3600" b="1" dirty="0"/>
              <a:t>3.2.3 Screenshot</a:t>
            </a:r>
            <a:endParaRPr sz="3600" b="1" dirty="0"/>
          </a:p>
          <a:p>
            <a:pPr marL="0" lvl="0" indent="0" algn="l" rtl="0">
              <a:lnSpc>
                <a:spcPct val="115000"/>
              </a:lnSpc>
              <a:spcBef>
                <a:spcPts val="1200"/>
              </a:spcBef>
              <a:spcAft>
                <a:spcPts val="0"/>
              </a:spcAft>
              <a:buNone/>
            </a:pPr>
            <a:r>
              <a:rPr lang="en" sz="1800" b="1" dirty="0">
                <a:solidFill>
                  <a:schemeClr val="dk2"/>
                </a:solidFill>
              </a:rPr>
              <a:t>Simulate web traffic to your web servers using https://www.babylontraffic.com.</a:t>
            </a:r>
            <a:endParaRPr sz="1800" b="1" dirty="0">
              <a:solidFill>
                <a:schemeClr val="dk2"/>
              </a:solidFill>
            </a:endParaRPr>
          </a:p>
          <a:p>
            <a:pPr marL="0" lvl="0" indent="0" algn="l" rtl="0">
              <a:spcBef>
                <a:spcPts val="1200"/>
              </a:spcBef>
              <a:spcAft>
                <a:spcPts val="0"/>
              </a:spcAft>
              <a:buNone/>
            </a:pPr>
            <a:endParaRPr sz="3600" b="1" dirty="0"/>
          </a:p>
        </p:txBody>
      </p:sp>
      <p:sp>
        <p:nvSpPr>
          <p:cNvPr id="338" name="Google Shape;338;p77"/>
          <p:cNvSpPr txBox="1">
            <a:spLocks noGrp="1"/>
          </p:cNvSpPr>
          <p:nvPr>
            <p:ph type="body" idx="1"/>
          </p:nvPr>
        </p:nvSpPr>
        <p:spPr>
          <a:xfrm>
            <a:off x="264950" y="2253724"/>
            <a:ext cx="7242600" cy="8668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 I tried sending traffic to web servers using the above URL, but it asks me for a payment.</a:t>
            </a:r>
            <a:endParaRPr sz="1800" dirty="0"/>
          </a:p>
          <a:p>
            <a:pPr marL="0" lvl="0" indent="0" algn="l" rtl="0">
              <a:spcBef>
                <a:spcPts val="1600"/>
              </a:spcBef>
              <a:spcAft>
                <a:spcPts val="0"/>
              </a:spcAft>
              <a:buNone/>
            </a:pPr>
            <a:endParaRPr sz="1900" dirty="0"/>
          </a:p>
          <a:p>
            <a:pPr marL="0" lvl="0" indent="0" algn="l" rtl="0">
              <a:spcBef>
                <a:spcPts val="12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pic>
        <p:nvPicPr>
          <p:cNvPr id="6" name="Picture 5" descr="A screenshot of a website&#10;&#10;Description automatically generated">
            <a:extLst>
              <a:ext uri="{FF2B5EF4-FFF2-40B4-BE49-F238E27FC236}">
                <a16:creationId xmlns:a16="http://schemas.microsoft.com/office/drawing/2014/main" id="{85546ACD-62DB-CC9F-3D8E-D0539144B40E}"/>
              </a:ext>
            </a:extLst>
          </p:cNvPr>
          <p:cNvPicPr>
            <a:picLocks noChangeAspect="1"/>
          </p:cNvPicPr>
          <p:nvPr/>
        </p:nvPicPr>
        <p:blipFill>
          <a:blip r:embed="rId3"/>
          <a:stretch>
            <a:fillRect/>
          </a:stretch>
        </p:blipFill>
        <p:spPr>
          <a:xfrm>
            <a:off x="264945" y="3482521"/>
            <a:ext cx="7190510" cy="3295650"/>
          </a:xfrm>
          <a:prstGeom prst="rect">
            <a:avLst/>
          </a:prstGeom>
          <a:ln>
            <a:solidFill>
              <a:schemeClr val="tx1"/>
            </a:solidFill>
          </a:ln>
        </p:spPr>
      </p:pic>
      <p:sp>
        <p:nvSpPr>
          <p:cNvPr id="7" name="Google Shape;338;p77">
            <a:extLst>
              <a:ext uri="{FF2B5EF4-FFF2-40B4-BE49-F238E27FC236}">
                <a16:creationId xmlns:a16="http://schemas.microsoft.com/office/drawing/2014/main" id="{8440EF6E-92F9-F33C-17E7-10F4A75461BF}"/>
              </a:ext>
            </a:extLst>
          </p:cNvPr>
          <p:cNvSpPr txBox="1">
            <a:spLocks/>
          </p:cNvSpPr>
          <p:nvPr/>
        </p:nvSpPr>
        <p:spPr>
          <a:xfrm>
            <a:off x="212855" y="7140121"/>
            <a:ext cx="7242600" cy="8668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15000"/>
              </a:lnSpc>
              <a:spcBef>
                <a:spcPts val="0"/>
              </a:spcBef>
              <a:spcAft>
                <a:spcPts val="0"/>
              </a:spcAft>
              <a:buClr>
                <a:schemeClr val="dk2"/>
              </a:buClr>
              <a:buSzPts val="3000"/>
              <a:buFont typeface="Open Sans Light"/>
              <a:buChar char="●"/>
              <a:defRPr sz="3000" b="0" i="0" u="none" strike="noStrike" cap="none">
                <a:solidFill>
                  <a:schemeClr val="dk2"/>
                </a:solidFill>
                <a:latin typeface="Open Sans Light"/>
                <a:ea typeface="Open Sans Light"/>
                <a:cs typeface="Open Sans Light"/>
                <a:sym typeface="Open Sans Light"/>
              </a:defRPr>
            </a:lvl1pPr>
            <a:lvl2pPr marL="914400" marR="0" lvl="1" indent="-381000" algn="l" rtl="0">
              <a:lnSpc>
                <a:spcPct val="115000"/>
              </a:lnSpc>
              <a:spcBef>
                <a:spcPts val="1600"/>
              </a:spcBef>
              <a:spcAft>
                <a:spcPts val="0"/>
              </a:spcAft>
              <a:buClr>
                <a:schemeClr val="dk2"/>
              </a:buClr>
              <a:buSzPts val="2400"/>
              <a:buFont typeface="Open Sans Light"/>
              <a:buChar char="○"/>
              <a:defRPr sz="2400" b="0" i="0" u="none" strike="noStrike" cap="none">
                <a:solidFill>
                  <a:schemeClr val="dk2"/>
                </a:solidFill>
                <a:latin typeface="Open Sans Light"/>
                <a:ea typeface="Open Sans Light"/>
                <a:cs typeface="Open Sans Light"/>
                <a:sym typeface="Open Sans Light"/>
              </a:defRPr>
            </a:lvl2pPr>
            <a:lvl3pPr marL="1371600" marR="0" lvl="2" indent="-342900" algn="l" rtl="0">
              <a:lnSpc>
                <a:spcPct val="115000"/>
              </a:lnSpc>
              <a:spcBef>
                <a:spcPts val="160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pPr marL="0" indent="0">
              <a:buFont typeface="Open Sans Light"/>
              <a:buNone/>
            </a:pPr>
            <a:r>
              <a:rPr lang="en-US" sz="1800" dirty="0"/>
              <a:t>I did using Apache as shown in the course work.</a:t>
            </a:r>
          </a:p>
          <a:p>
            <a:pPr marL="0" indent="0">
              <a:spcBef>
                <a:spcPts val="1600"/>
              </a:spcBef>
              <a:buFont typeface="Open Sans Light"/>
              <a:buNone/>
            </a:pPr>
            <a:endParaRPr lang="en-US" sz="1900" dirty="0"/>
          </a:p>
          <a:p>
            <a:pPr marL="0" indent="0">
              <a:spcBef>
                <a:spcPts val="1200"/>
              </a:spcBef>
              <a:buFont typeface="Open Sans Light"/>
              <a:buNone/>
            </a:pPr>
            <a:endParaRPr lang="en-US" sz="1900" b="1" dirty="0">
              <a:latin typeface="Open Sans"/>
              <a:ea typeface="Open Sans"/>
              <a:cs typeface="Open Sans"/>
              <a:sym typeface="Open Sans"/>
            </a:endParaRPr>
          </a:p>
          <a:p>
            <a:pPr marL="0" indent="0">
              <a:spcBef>
                <a:spcPts val="1600"/>
              </a:spcBef>
              <a:spcAft>
                <a:spcPts val="1600"/>
              </a:spcAft>
              <a:buFont typeface="Open Sans Light"/>
              <a:buNone/>
            </a:pPr>
            <a:endParaRPr lang="en-US" sz="19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dirty="0"/>
          </a:p>
          <a:p>
            <a:pPr marL="0" lvl="0" indent="0" algn="l" rtl="0">
              <a:spcBef>
                <a:spcPts val="0"/>
              </a:spcBef>
              <a:spcAft>
                <a:spcPts val="0"/>
              </a:spcAft>
              <a:buNone/>
            </a:pPr>
            <a:r>
              <a:rPr lang="en" sz="3600" b="1" dirty="0"/>
              <a:t>3.2.4 Screenshot</a:t>
            </a:r>
            <a:endParaRPr sz="3600" b="1" dirty="0"/>
          </a:p>
          <a:p>
            <a:pPr marL="0" lvl="0" indent="0" algn="l" rtl="0">
              <a:lnSpc>
                <a:spcPct val="115000"/>
              </a:lnSpc>
              <a:spcBef>
                <a:spcPts val="1200"/>
              </a:spcBef>
              <a:spcAft>
                <a:spcPts val="0"/>
              </a:spcAft>
              <a:buNone/>
            </a:pPr>
            <a:r>
              <a:rPr lang="en" sz="1800" b="1" dirty="0">
                <a:solidFill>
                  <a:schemeClr val="dk2"/>
                </a:solidFill>
              </a:rPr>
              <a:t>Web server logs appear in Kibana.</a:t>
            </a:r>
            <a:endParaRPr sz="1800" b="1" dirty="0">
              <a:solidFill>
                <a:schemeClr val="dk2"/>
              </a:solidFill>
            </a:endParaRPr>
          </a:p>
          <a:p>
            <a:pPr marL="0" lvl="0" indent="0" algn="l" rtl="0">
              <a:spcBef>
                <a:spcPts val="1200"/>
              </a:spcBef>
              <a:spcAft>
                <a:spcPts val="0"/>
              </a:spcAft>
              <a:buNone/>
            </a:pPr>
            <a:endParaRPr sz="3600" b="1" dirty="0"/>
          </a:p>
        </p:txBody>
      </p:sp>
      <p:sp>
        <p:nvSpPr>
          <p:cNvPr id="344" name="Google Shape;344;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3" name="Picture 2" descr="A screenshot of a computer&#10;&#10;Description automatically generated">
            <a:extLst>
              <a:ext uri="{FF2B5EF4-FFF2-40B4-BE49-F238E27FC236}">
                <a16:creationId xmlns:a16="http://schemas.microsoft.com/office/drawing/2014/main" id="{3BF7EBC1-CBA2-E33C-1369-3E395CDD6096}"/>
              </a:ext>
            </a:extLst>
          </p:cNvPr>
          <p:cNvPicPr>
            <a:picLocks noChangeAspect="1"/>
          </p:cNvPicPr>
          <p:nvPr/>
        </p:nvPicPr>
        <p:blipFill>
          <a:blip r:embed="rId3"/>
          <a:stretch>
            <a:fillRect/>
          </a:stretch>
        </p:blipFill>
        <p:spPr>
          <a:xfrm>
            <a:off x="0" y="3238403"/>
            <a:ext cx="7772400" cy="3581593"/>
          </a:xfrm>
          <a:prstGeom prst="rect">
            <a:avLst/>
          </a:prstGeom>
          <a:ln>
            <a:solidFill>
              <a:schemeClr val="tx1"/>
            </a:solid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3.3 Build Alerts</a:t>
            </a:r>
            <a:endParaRPr sz="3600" b="1"/>
          </a:p>
        </p:txBody>
      </p:sp>
      <p:sp>
        <p:nvSpPr>
          <p:cNvPr id="350" name="Google Shape;350;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In this next section, you will create alerts on the simulated web traffic you see. Build alerts to alert you of possible DoS, brute force, and probing attacks.</a:t>
            </a:r>
            <a:endParaRPr sz="1900" b="1" dirty="0">
              <a:latin typeface="Open Sans"/>
              <a:ea typeface="Open Sans"/>
              <a:cs typeface="Open Sans"/>
              <a:sym typeface="Open Sans"/>
            </a:endParaRPr>
          </a:p>
          <a:p>
            <a:pPr marL="0" lvl="0" indent="0" algn="l" rtl="0">
              <a:spcBef>
                <a:spcPts val="1600"/>
              </a:spcBef>
              <a:spcAft>
                <a:spcPts val="0"/>
              </a:spcAft>
              <a:buNone/>
            </a:pPr>
            <a:r>
              <a:rPr lang="en" sz="1900" b="1" dirty="0">
                <a:latin typeface="Open Sans"/>
                <a:ea typeface="Open Sans"/>
                <a:cs typeface="Open Sans"/>
                <a:sym typeface="Open Sans"/>
              </a:rPr>
              <a:t>Insert screenshots on the following pages, showing completion of each of the specified tasks.</a:t>
            </a:r>
            <a:endParaRPr sz="2000" dirty="0"/>
          </a:p>
          <a:p>
            <a:pPr marL="0" lvl="0" indent="0" algn="l" rtl="0">
              <a:spcBef>
                <a:spcPts val="1600"/>
              </a:spcBef>
              <a:spcAft>
                <a:spcPts val="0"/>
              </a:spcAft>
              <a:buNone/>
            </a:pPr>
            <a:endParaRPr sz="1900" dirty="0"/>
          </a:p>
          <a:p>
            <a:pPr marL="0" lvl="0" indent="0" algn="l" rtl="0">
              <a:spcBef>
                <a:spcPts val="12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pic>
        <p:nvPicPr>
          <p:cNvPr id="3" name="Picture 2" descr="A screenshot of a computer&#10;&#10;Description automatically generated">
            <a:extLst>
              <a:ext uri="{FF2B5EF4-FFF2-40B4-BE49-F238E27FC236}">
                <a16:creationId xmlns:a16="http://schemas.microsoft.com/office/drawing/2014/main" id="{63AFF526-4F7A-5518-2C24-1E73C19D39E7}"/>
              </a:ext>
            </a:extLst>
          </p:cNvPr>
          <p:cNvPicPr>
            <a:picLocks noChangeAspect="1"/>
          </p:cNvPicPr>
          <p:nvPr/>
        </p:nvPicPr>
        <p:blipFill>
          <a:blip r:embed="rId3"/>
          <a:stretch>
            <a:fillRect/>
          </a:stretch>
        </p:blipFill>
        <p:spPr>
          <a:xfrm>
            <a:off x="0" y="5029200"/>
            <a:ext cx="7772400" cy="3138606"/>
          </a:xfrm>
          <a:prstGeom prst="rect">
            <a:avLst/>
          </a:prstGeom>
          <a:solidFill>
            <a:schemeClr val="accent2"/>
          </a:solid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8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dirty="0"/>
          </a:p>
          <a:p>
            <a:pPr marL="0" lvl="0" indent="0" algn="l" rtl="0">
              <a:spcBef>
                <a:spcPts val="0"/>
              </a:spcBef>
              <a:spcAft>
                <a:spcPts val="0"/>
              </a:spcAft>
              <a:buNone/>
            </a:pPr>
            <a:r>
              <a:rPr lang="en" sz="3600" b="1" dirty="0"/>
              <a:t>3.3.1 Screenshot</a:t>
            </a:r>
            <a:endParaRPr sz="3600" b="1" dirty="0"/>
          </a:p>
          <a:p>
            <a:pPr marL="0" lvl="0" indent="0" algn="l" rtl="0">
              <a:lnSpc>
                <a:spcPct val="115000"/>
              </a:lnSpc>
              <a:spcBef>
                <a:spcPts val="1200"/>
              </a:spcBef>
              <a:spcAft>
                <a:spcPts val="0"/>
              </a:spcAft>
              <a:buNone/>
            </a:pPr>
            <a:r>
              <a:rPr lang="en" sz="1800" b="1" dirty="0">
                <a:solidFill>
                  <a:schemeClr val="dk2"/>
                </a:solidFill>
              </a:rPr>
              <a:t>Create an alert for DoS attack.</a:t>
            </a:r>
            <a:endParaRPr sz="1800" b="1" dirty="0">
              <a:solidFill>
                <a:schemeClr val="dk2"/>
              </a:solidFill>
            </a:endParaRPr>
          </a:p>
          <a:p>
            <a:pPr marL="0" lvl="0" indent="0" algn="l" rtl="0">
              <a:spcBef>
                <a:spcPts val="1200"/>
              </a:spcBef>
              <a:spcAft>
                <a:spcPts val="0"/>
              </a:spcAft>
              <a:buNone/>
            </a:pPr>
            <a:endParaRPr sz="3600" b="1" dirty="0"/>
          </a:p>
        </p:txBody>
      </p:sp>
      <p:sp>
        <p:nvSpPr>
          <p:cNvPr id="356" name="Google Shape;356;p80"/>
          <p:cNvSpPr txBox="1">
            <a:spLocks noGrp="1"/>
          </p:cNvSpPr>
          <p:nvPr>
            <p:ph type="body" idx="1"/>
          </p:nvPr>
        </p:nvSpPr>
        <p:spPr>
          <a:xfrm>
            <a:off x="264950" y="2253724"/>
            <a:ext cx="7242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 </a:t>
            </a:r>
            <a:endParaRPr sz="1800" dirty="0"/>
          </a:p>
          <a:p>
            <a:pPr marL="0" lvl="0" indent="0" algn="l" rtl="0">
              <a:spcBef>
                <a:spcPts val="1600"/>
              </a:spcBef>
              <a:spcAft>
                <a:spcPts val="0"/>
              </a:spcAft>
              <a:buNone/>
            </a:pPr>
            <a:endParaRPr sz="1900" dirty="0"/>
          </a:p>
          <a:p>
            <a:pPr marL="0" lvl="0" indent="0" algn="l" rtl="0">
              <a:spcBef>
                <a:spcPts val="12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pic>
        <p:nvPicPr>
          <p:cNvPr id="5" name="Picture 4" descr="A screenshot of a computer&#10;&#10;Description automatically generated">
            <a:extLst>
              <a:ext uri="{FF2B5EF4-FFF2-40B4-BE49-F238E27FC236}">
                <a16:creationId xmlns:a16="http://schemas.microsoft.com/office/drawing/2014/main" id="{2603AE6C-A4EA-04FC-8C93-2932F74CA685}"/>
              </a:ext>
            </a:extLst>
          </p:cNvPr>
          <p:cNvPicPr>
            <a:picLocks noChangeAspect="1"/>
          </p:cNvPicPr>
          <p:nvPr/>
        </p:nvPicPr>
        <p:blipFill>
          <a:blip r:embed="rId3"/>
          <a:stretch>
            <a:fillRect/>
          </a:stretch>
        </p:blipFill>
        <p:spPr>
          <a:xfrm>
            <a:off x="293787" y="4564743"/>
            <a:ext cx="7216560" cy="4013199"/>
          </a:xfrm>
          <a:prstGeom prst="rect">
            <a:avLst/>
          </a:prstGeom>
          <a:ln>
            <a:solidFill>
              <a:schemeClr val="tx1"/>
            </a:solidFill>
          </a:ln>
        </p:spPr>
      </p:pic>
      <p:sp>
        <p:nvSpPr>
          <p:cNvPr id="6" name="TextBox 5">
            <a:extLst>
              <a:ext uri="{FF2B5EF4-FFF2-40B4-BE49-F238E27FC236}">
                <a16:creationId xmlns:a16="http://schemas.microsoft.com/office/drawing/2014/main" id="{C228A152-A076-E165-51D8-39387E1FABD5}"/>
              </a:ext>
            </a:extLst>
          </p:cNvPr>
          <p:cNvSpPr txBox="1"/>
          <p:nvPr/>
        </p:nvSpPr>
        <p:spPr>
          <a:xfrm>
            <a:off x="264850" y="2253724"/>
            <a:ext cx="7242600" cy="2462213"/>
          </a:xfrm>
          <a:prstGeom prst="rect">
            <a:avLst/>
          </a:prstGeom>
          <a:noFill/>
        </p:spPr>
        <p:txBody>
          <a:bodyPr wrap="square" rtlCol="0">
            <a:spAutoFit/>
          </a:bodyPr>
          <a:lstStyle/>
          <a:p>
            <a:r>
              <a:rPr lang="en-US" b="1" i="0" u="sng" dirty="0">
                <a:solidFill>
                  <a:srgbClr val="410007"/>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Definition</a:t>
            </a:r>
          </a:p>
          <a:p>
            <a:r>
              <a:rPr lang="en-US" b="0" i="0" dirty="0">
                <a:solidFill>
                  <a:srgbClr val="410007"/>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A denial-of-service (DoS) attack is </a:t>
            </a:r>
            <a:r>
              <a:rPr lang="en-US" dirty="0">
                <a:latin typeface="Open Sans" panose="020B0606030504020204" pitchFamily="34" charset="0"/>
                <a:ea typeface="Open Sans" panose="020B0606030504020204" pitchFamily="34" charset="0"/>
                <a:cs typeface="Open Sans" panose="020B0606030504020204" pitchFamily="34" charset="0"/>
              </a:rPr>
              <a:t>a cyber attack that prevents a device from functioning normally by overwhelming it with requests</a:t>
            </a:r>
            <a:r>
              <a:rPr lang="en-US" b="0" i="0" dirty="0">
                <a:solidFill>
                  <a:srgbClr val="410007"/>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a:t>
            </a:r>
          </a:p>
          <a:p>
            <a:r>
              <a:rPr lang="en-US" b="1" u="sng" dirty="0">
                <a:solidFill>
                  <a:srgbClr val="410007"/>
                </a:solidFill>
                <a:highlight>
                  <a:srgbClr val="FFFFFF"/>
                </a:highlight>
                <a:latin typeface="Open Sans" panose="020B0606030504020204" pitchFamily="34" charset="0"/>
                <a:ea typeface="Open Sans" panose="020B0606030504020204" pitchFamily="34" charset="0"/>
                <a:cs typeface="Open Sans" panose="020B0606030504020204" pitchFamily="34" charset="0"/>
              </a:rPr>
              <a:t>My approach to creating the alert</a:t>
            </a:r>
          </a:p>
          <a:p>
            <a:r>
              <a:rPr lang="en-US" dirty="0">
                <a:solidFill>
                  <a:srgbClr val="410007"/>
                </a:solidFill>
                <a:highlight>
                  <a:srgbClr val="FFFFFF"/>
                </a:highlight>
                <a:latin typeface="Open Sans" panose="020B0606030504020204" pitchFamily="34" charset="0"/>
                <a:ea typeface="Open Sans" panose="020B0606030504020204" pitchFamily="34" charset="0"/>
                <a:cs typeface="Open Sans" panose="020B0606030504020204" pitchFamily="34" charset="0"/>
              </a:rPr>
              <a:t>I Created this alert based on HTTP status code. For example, if there are more than 10 requests per minute to our Apache server, the alert will fire. This approach represents the mindset behind creating the alert. Since this is my first time using ELK Stack, I don’t have the expertise to create advanced alerts, like checking conditions like whether we are getting multiple requests from the same source, failed login attempts, or scanning open ports.</a:t>
            </a:r>
          </a:p>
          <a:p>
            <a:endParaRPr lang="en-US" b="1" u="sng" dirty="0">
              <a:solidFill>
                <a:srgbClr val="410007"/>
              </a:solidFill>
              <a:highlight>
                <a:srgbClr val="FFFFFF"/>
              </a:highlight>
              <a:latin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54"/>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1: Designing the Network</a:t>
            </a:r>
            <a:endParaRPr sz="3600" b="1"/>
          </a:p>
        </p:txBody>
      </p:sp>
      <p:sp>
        <p:nvSpPr>
          <p:cNvPr id="199" name="Google Shape;199;p54"/>
          <p:cNvSpPr txBox="1">
            <a:spLocks noGrp="1"/>
          </p:cNvSpPr>
          <p:nvPr>
            <p:ph type="body" idx="1"/>
          </p:nvPr>
        </p:nvSpPr>
        <p:spPr>
          <a:xfrm>
            <a:off x="264895" y="1465504"/>
            <a:ext cx="7242600" cy="62397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b="1">
                <a:latin typeface="Open Sans"/>
                <a:ea typeface="Open Sans"/>
                <a:cs typeface="Open Sans"/>
                <a:sym typeface="Open Sans"/>
              </a:rPr>
              <a:t>Time to tackle XYZ's perimeter challenges. You've identified that the first thing to do is design a secure network architecture for XYZ. XYZ has provided you a list of business requirements so you can get started on designing a secure layout. Your first task is to incorporate all the requirements securely in a network design.</a:t>
            </a:r>
            <a:endParaRPr sz="1800" b="1">
              <a:latin typeface="Open Sans"/>
              <a:ea typeface="Open Sans"/>
              <a:cs typeface="Open Sans"/>
              <a:sym typeface="Open Sans"/>
            </a:endParaRPr>
          </a:p>
          <a:p>
            <a:pPr marL="0" lvl="0" indent="0" algn="l" rtl="0">
              <a:spcBef>
                <a:spcPts val="1200"/>
              </a:spcBef>
              <a:spcAft>
                <a:spcPts val="0"/>
              </a:spcAft>
              <a:buNone/>
            </a:pPr>
            <a:r>
              <a:rPr lang="en" sz="1600">
                <a:latin typeface="Open Sans"/>
                <a:ea typeface="Open Sans"/>
                <a:cs typeface="Open Sans"/>
                <a:sym typeface="Open Sans"/>
              </a:rPr>
              <a:t>Use</a:t>
            </a:r>
            <a:r>
              <a:rPr lang="en" sz="1600">
                <a:uFill>
                  <a:noFill/>
                </a:uFill>
                <a:latin typeface="Open Sans"/>
                <a:ea typeface="Open Sans"/>
                <a:cs typeface="Open Sans"/>
                <a:sym typeface="Open Sans"/>
                <a:hlinkClick r:id="rId3"/>
              </a:rPr>
              <a:t> </a:t>
            </a:r>
            <a:r>
              <a:rPr lang="en" sz="1600" u="sng">
                <a:latin typeface="Open Sans"/>
                <a:ea typeface="Open Sans"/>
                <a:cs typeface="Open Sans"/>
                <a:sym typeface="Open Sans"/>
                <a:hlinkClick r:id="rId3"/>
              </a:rPr>
              <a:t>https://app.diagrams.net/</a:t>
            </a:r>
            <a:r>
              <a:rPr lang="en" sz="1600">
                <a:latin typeface="Open Sans"/>
                <a:ea typeface="Open Sans"/>
                <a:cs typeface="Open Sans"/>
                <a:sym typeface="Open Sans"/>
              </a:rPr>
              <a:t> to design a secure network architecture. </a:t>
            </a:r>
            <a:endParaRPr sz="1600">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b="1">
                <a:latin typeface="Open Sans"/>
                <a:ea typeface="Open Sans"/>
                <a:cs typeface="Open Sans"/>
                <a:sym typeface="Open Sans"/>
              </a:rPr>
              <a:t>Include and label the following requirements in your design:</a:t>
            </a:r>
            <a:endParaRPr sz="16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a:t>1) An on-premise network that has 3 workstations in it.</a:t>
            </a:r>
            <a:endParaRPr sz="1600"/>
          </a:p>
          <a:p>
            <a:pPr marL="0" lvl="0" indent="0" algn="l" rtl="0">
              <a:spcBef>
                <a:spcPts val="1200"/>
              </a:spcBef>
              <a:spcAft>
                <a:spcPts val="0"/>
              </a:spcAft>
              <a:buClr>
                <a:schemeClr val="dk1"/>
              </a:buClr>
              <a:buSzPts val="1100"/>
              <a:buFont typeface="Arial"/>
              <a:buNone/>
            </a:pPr>
            <a:r>
              <a:rPr lang="en" sz="1600"/>
              <a:t>2) A Virtual Network with the following segments:</a:t>
            </a:r>
            <a:endParaRPr sz="1600"/>
          </a:p>
          <a:p>
            <a:pPr marL="457200" lvl="0" indent="-330200" algn="l" rtl="0">
              <a:spcBef>
                <a:spcPts val="1200"/>
              </a:spcBef>
              <a:spcAft>
                <a:spcPts val="0"/>
              </a:spcAft>
              <a:buSzPts val="1600"/>
              <a:buChar char="●"/>
            </a:pPr>
            <a:r>
              <a:rPr lang="en" sz="1600"/>
              <a:t>Public DMZ with two web servers and a load balancer in it.</a:t>
            </a:r>
            <a:endParaRPr sz="1600"/>
          </a:p>
          <a:p>
            <a:pPr marL="457200" lvl="0" indent="-330200" algn="l" rtl="0">
              <a:spcBef>
                <a:spcPts val="0"/>
              </a:spcBef>
              <a:spcAft>
                <a:spcPts val="0"/>
              </a:spcAft>
              <a:buSzPts val="1600"/>
              <a:buChar char="●"/>
            </a:pPr>
            <a:r>
              <a:rPr lang="en" sz="1600"/>
              <a:t>Private DMZ with two database servers.</a:t>
            </a:r>
            <a:endParaRPr sz="1600"/>
          </a:p>
          <a:p>
            <a:pPr marL="457200" lvl="0" indent="-330200" algn="l" rtl="0">
              <a:spcBef>
                <a:spcPts val="0"/>
              </a:spcBef>
              <a:spcAft>
                <a:spcPts val="0"/>
              </a:spcAft>
              <a:buClr>
                <a:schemeClr val="dk2"/>
              </a:buClr>
              <a:buSzPts val="1600"/>
              <a:buFont typeface="Open Sans Light"/>
              <a:buChar char="●"/>
            </a:pPr>
            <a:r>
              <a:rPr lang="en" sz="1600"/>
              <a:t>Management LAN with one management server in it.</a:t>
            </a:r>
            <a:endParaRPr sz="1600"/>
          </a:p>
          <a:p>
            <a:pPr marL="457200" lvl="0" indent="-330200" algn="l" rtl="0">
              <a:spcBef>
                <a:spcPts val="0"/>
              </a:spcBef>
              <a:spcAft>
                <a:spcPts val="0"/>
              </a:spcAft>
              <a:buClr>
                <a:schemeClr val="dk2"/>
              </a:buClr>
              <a:buSzPts val="1600"/>
              <a:buFont typeface="Open Sans Light"/>
              <a:buChar char="●"/>
            </a:pPr>
            <a:r>
              <a:rPr lang="en" sz="1600"/>
              <a:t>Internal LAN with 5 workstations in it.</a:t>
            </a:r>
            <a:endParaRPr sz="1600"/>
          </a:p>
          <a:p>
            <a:pPr marL="457200" lvl="0" indent="-330200" algn="l" rtl="0">
              <a:spcBef>
                <a:spcPts val="0"/>
              </a:spcBef>
              <a:spcAft>
                <a:spcPts val="0"/>
              </a:spcAft>
              <a:buClr>
                <a:schemeClr val="dk2"/>
              </a:buClr>
              <a:buSzPts val="1600"/>
              <a:buFont typeface="Open Sans Light"/>
              <a:buChar char="●"/>
            </a:pPr>
            <a:r>
              <a:rPr lang="en" sz="1600"/>
              <a:t>Private Secure LAN with 3 database servers.</a:t>
            </a:r>
            <a:endParaRPr sz="1600"/>
          </a:p>
          <a:p>
            <a:pPr marL="0" lvl="0" indent="0" algn="l" rtl="0">
              <a:spcBef>
                <a:spcPts val="1200"/>
              </a:spcBef>
              <a:spcAft>
                <a:spcPts val="0"/>
              </a:spcAft>
              <a:buClr>
                <a:schemeClr val="dk1"/>
              </a:buClr>
              <a:buSzPts val="1100"/>
              <a:buFont typeface="Arial"/>
              <a:buNone/>
            </a:pPr>
            <a:endParaRPr sz="16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b="1">
                <a:latin typeface="Open Sans"/>
                <a:ea typeface="Open Sans"/>
                <a:cs typeface="Open Sans"/>
                <a:sym typeface="Open Sans"/>
              </a:rPr>
              <a:t>Additionally include the following:</a:t>
            </a:r>
            <a:endParaRPr sz="16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a:t>1) A VPN gateway connecting the on-premise network to your Virtual Network.</a:t>
            </a:r>
            <a:endParaRPr sz="1600"/>
          </a:p>
          <a:p>
            <a:pPr marL="0" lvl="0" indent="0" algn="l" rtl="0">
              <a:spcBef>
                <a:spcPts val="1200"/>
              </a:spcBef>
              <a:spcAft>
                <a:spcPts val="0"/>
              </a:spcAft>
              <a:buClr>
                <a:schemeClr val="dk1"/>
              </a:buClr>
              <a:buSzPts val="1100"/>
              <a:buFont typeface="Arial"/>
              <a:buNone/>
            </a:pPr>
            <a:r>
              <a:rPr lang="en" sz="1600"/>
              <a:t>2) Show placement of security devices in the architecture, including load balancer(s), firewall(s), IDS/IPS device(s).</a:t>
            </a:r>
            <a:endParaRPr sz="1600"/>
          </a:p>
          <a:p>
            <a:pPr marL="0" lvl="0" indent="0" algn="l" rtl="0">
              <a:spcBef>
                <a:spcPts val="1200"/>
              </a:spcBef>
              <a:spcAft>
                <a:spcPts val="0"/>
              </a:spcAft>
              <a:buClr>
                <a:schemeClr val="dk1"/>
              </a:buClr>
              <a:buSzPts val="1100"/>
              <a:buFont typeface="Arial"/>
              <a:buNone/>
            </a:pPr>
            <a:r>
              <a:rPr lang="en" sz="1600"/>
              <a:t>3) Show the flow of traffic, and remember to incorporate best security practices with the flow of traffic between the different subnets.</a:t>
            </a:r>
            <a:endParaRPr sz="1600"/>
          </a:p>
          <a:p>
            <a:pPr marL="0" lvl="0" indent="0" algn="l" rtl="0">
              <a:lnSpc>
                <a:spcPct val="100000"/>
              </a:lnSpc>
              <a:spcBef>
                <a:spcPts val="1200"/>
              </a:spcBef>
              <a:spcAft>
                <a:spcPts val="0"/>
              </a:spcAft>
              <a:buNone/>
            </a:pPr>
            <a:endParaRPr sz="150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dirty="0"/>
          </a:p>
          <a:p>
            <a:pPr marL="0" lvl="0" indent="0" algn="l" rtl="0">
              <a:spcBef>
                <a:spcPts val="0"/>
              </a:spcBef>
              <a:spcAft>
                <a:spcPts val="0"/>
              </a:spcAft>
              <a:buNone/>
            </a:pPr>
            <a:r>
              <a:rPr lang="en" sz="3600" b="1" dirty="0"/>
              <a:t>3.3.2 Screenshot</a:t>
            </a:r>
            <a:endParaRPr sz="3600" b="1" dirty="0"/>
          </a:p>
          <a:p>
            <a:pPr marL="0" lvl="0" indent="0" algn="l" rtl="0">
              <a:lnSpc>
                <a:spcPct val="115000"/>
              </a:lnSpc>
              <a:spcBef>
                <a:spcPts val="1200"/>
              </a:spcBef>
              <a:spcAft>
                <a:spcPts val="0"/>
              </a:spcAft>
              <a:buNone/>
            </a:pPr>
            <a:r>
              <a:rPr lang="en" sz="1800" b="1" dirty="0">
                <a:solidFill>
                  <a:schemeClr val="dk2"/>
                </a:solidFill>
              </a:rPr>
              <a:t>Create an alert for Brute Force attack.</a:t>
            </a:r>
            <a:endParaRPr sz="1800" b="1" dirty="0">
              <a:solidFill>
                <a:schemeClr val="dk2"/>
              </a:solidFill>
            </a:endParaRPr>
          </a:p>
          <a:p>
            <a:pPr marL="0" lvl="0" indent="0" algn="l" rtl="0">
              <a:spcBef>
                <a:spcPts val="1200"/>
              </a:spcBef>
              <a:spcAft>
                <a:spcPts val="0"/>
              </a:spcAft>
              <a:buNone/>
            </a:pPr>
            <a:endParaRPr sz="3600" b="1" dirty="0"/>
          </a:p>
        </p:txBody>
      </p:sp>
      <p:sp>
        <p:nvSpPr>
          <p:cNvPr id="362" name="Google Shape;362;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 </a:t>
            </a:r>
            <a:endParaRPr sz="1800" dirty="0"/>
          </a:p>
          <a:p>
            <a:pPr marL="0" lvl="0" indent="0" algn="l" rtl="0">
              <a:spcBef>
                <a:spcPts val="1600"/>
              </a:spcBef>
              <a:spcAft>
                <a:spcPts val="0"/>
              </a:spcAft>
              <a:buNone/>
            </a:pPr>
            <a:endParaRPr sz="1900" dirty="0"/>
          </a:p>
          <a:p>
            <a:pPr marL="0" lvl="0" indent="0" algn="l" rtl="0">
              <a:spcBef>
                <a:spcPts val="12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sp>
        <p:nvSpPr>
          <p:cNvPr id="2" name="TextBox 1">
            <a:extLst>
              <a:ext uri="{FF2B5EF4-FFF2-40B4-BE49-F238E27FC236}">
                <a16:creationId xmlns:a16="http://schemas.microsoft.com/office/drawing/2014/main" id="{4B32E00A-C523-EEF2-0330-44236B18168A}"/>
              </a:ext>
            </a:extLst>
          </p:cNvPr>
          <p:cNvSpPr txBox="1"/>
          <p:nvPr/>
        </p:nvSpPr>
        <p:spPr>
          <a:xfrm>
            <a:off x="264850" y="2253724"/>
            <a:ext cx="7242600" cy="2031325"/>
          </a:xfrm>
          <a:prstGeom prst="rect">
            <a:avLst/>
          </a:prstGeom>
          <a:noFill/>
        </p:spPr>
        <p:txBody>
          <a:bodyPr wrap="square" rtlCol="0">
            <a:spAutoFit/>
          </a:bodyPr>
          <a:lstStyle/>
          <a:p>
            <a:r>
              <a:rPr lang="en-US" b="1" i="0" u="sng" dirty="0">
                <a:solidFill>
                  <a:srgbClr val="410007"/>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Definition</a:t>
            </a:r>
          </a:p>
          <a:p>
            <a:r>
              <a:rPr lang="en-US" dirty="0">
                <a:solidFill>
                  <a:srgbClr val="410007"/>
                </a:solidFill>
                <a:highlight>
                  <a:srgbClr val="FFFFFF"/>
                </a:highlight>
                <a:latin typeface="Open Sans" panose="020B0606030504020204" pitchFamily="34" charset="0"/>
                <a:ea typeface="Open Sans" panose="020B0606030504020204" pitchFamily="34" charset="0"/>
                <a:cs typeface="Open Sans" panose="020B0606030504020204" pitchFamily="34" charset="0"/>
              </a:rPr>
              <a:t>A brute force attack is a hacking method that uses trial and error to gain unauthorized access to systems and networks. Hackers use brute force attacks to crack passwords, encryption keys, API keys, and SSH logins. The attack involves guessing information, such as usernames and passwords until the hacker guesses correctly. Brute force attacks are simple and reliable, but they can take anywhere from seconds to years to crack a password, depending on the length and complexity.</a:t>
            </a:r>
          </a:p>
          <a:p>
            <a:r>
              <a:rPr lang="en-US" b="1" u="sng" dirty="0">
                <a:solidFill>
                  <a:srgbClr val="410007"/>
                </a:solidFill>
                <a:highlight>
                  <a:srgbClr val="FFFFFF"/>
                </a:highlight>
                <a:latin typeface="Open Sans" panose="020B0606030504020204" pitchFamily="34" charset="0"/>
                <a:ea typeface="Open Sans" panose="020B0606030504020204" pitchFamily="34" charset="0"/>
                <a:cs typeface="Open Sans" panose="020B0606030504020204" pitchFamily="34" charset="0"/>
              </a:rPr>
              <a:t>My approach to creating the alert</a:t>
            </a:r>
          </a:p>
          <a:p>
            <a:r>
              <a:rPr lang="en-US" b="1" dirty="0">
                <a:solidFill>
                  <a:srgbClr val="410007"/>
                </a:solidFill>
                <a:highlight>
                  <a:srgbClr val="FFFFFF"/>
                </a:highlight>
                <a:latin typeface="Open Sans" panose="020B0606030504020204" pitchFamily="34" charset="0"/>
                <a:ea typeface="Open Sans" panose="020B0606030504020204" pitchFamily="34" charset="0"/>
                <a:cs typeface="Open Sans" panose="020B0606030504020204" pitchFamily="34" charset="0"/>
              </a:rPr>
              <a:t>Same explain as above.</a:t>
            </a:r>
          </a:p>
        </p:txBody>
      </p:sp>
      <p:pic>
        <p:nvPicPr>
          <p:cNvPr id="4" name="Picture 3" descr="A screenshot of a computer&#10;&#10;Description automatically generated">
            <a:extLst>
              <a:ext uri="{FF2B5EF4-FFF2-40B4-BE49-F238E27FC236}">
                <a16:creationId xmlns:a16="http://schemas.microsoft.com/office/drawing/2014/main" id="{00D5CE7D-E9AD-BA3E-E53F-D456C06DA603}"/>
              </a:ext>
            </a:extLst>
          </p:cNvPr>
          <p:cNvPicPr>
            <a:picLocks noChangeAspect="1"/>
          </p:cNvPicPr>
          <p:nvPr/>
        </p:nvPicPr>
        <p:blipFill>
          <a:blip r:embed="rId3"/>
          <a:stretch>
            <a:fillRect/>
          </a:stretch>
        </p:blipFill>
        <p:spPr>
          <a:xfrm>
            <a:off x="264850" y="4325384"/>
            <a:ext cx="7120696" cy="3047874"/>
          </a:xfrm>
          <a:prstGeom prst="rect">
            <a:avLst/>
          </a:prstGeom>
          <a:ln>
            <a:solidFill>
              <a:schemeClr val="tx1"/>
            </a:solid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8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dirty="0"/>
          </a:p>
          <a:p>
            <a:pPr marL="0" lvl="0" indent="0" algn="l" rtl="0">
              <a:spcBef>
                <a:spcPts val="0"/>
              </a:spcBef>
              <a:spcAft>
                <a:spcPts val="0"/>
              </a:spcAft>
              <a:buNone/>
            </a:pPr>
            <a:r>
              <a:rPr lang="en" sz="3600" b="1" dirty="0"/>
              <a:t>3.3.3 Screenshot</a:t>
            </a:r>
            <a:endParaRPr sz="3600" b="1" dirty="0"/>
          </a:p>
          <a:p>
            <a:pPr marL="0" lvl="0" indent="0" algn="l" rtl="0">
              <a:lnSpc>
                <a:spcPct val="115000"/>
              </a:lnSpc>
              <a:spcBef>
                <a:spcPts val="1200"/>
              </a:spcBef>
              <a:spcAft>
                <a:spcPts val="1200"/>
              </a:spcAft>
              <a:buNone/>
            </a:pPr>
            <a:r>
              <a:rPr lang="en" sz="1800" b="1" dirty="0">
                <a:solidFill>
                  <a:schemeClr val="dk2"/>
                </a:solidFill>
              </a:rPr>
              <a:t>Create an alert for a scanning attack. During the scan, an attacker is looking to identify what ports are open. </a:t>
            </a:r>
            <a:endParaRPr sz="3600" b="1" dirty="0"/>
          </a:p>
        </p:txBody>
      </p:sp>
      <p:sp>
        <p:nvSpPr>
          <p:cNvPr id="368" name="Google Shape;368;p8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 </a:t>
            </a:r>
            <a:endParaRPr sz="1800" dirty="0"/>
          </a:p>
          <a:p>
            <a:pPr marL="0" lvl="0" indent="0" algn="l" rtl="0">
              <a:spcBef>
                <a:spcPts val="1600"/>
              </a:spcBef>
              <a:spcAft>
                <a:spcPts val="0"/>
              </a:spcAft>
              <a:buNone/>
            </a:pPr>
            <a:endParaRPr sz="1900" dirty="0"/>
          </a:p>
          <a:p>
            <a:pPr marL="0" lvl="0" indent="0" algn="l" rtl="0">
              <a:spcBef>
                <a:spcPts val="12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sp>
        <p:nvSpPr>
          <p:cNvPr id="2" name="TextBox 1">
            <a:extLst>
              <a:ext uri="{FF2B5EF4-FFF2-40B4-BE49-F238E27FC236}">
                <a16:creationId xmlns:a16="http://schemas.microsoft.com/office/drawing/2014/main" id="{03358506-AE1D-E0EE-DBBE-E3A4ABBCC3E0}"/>
              </a:ext>
            </a:extLst>
          </p:cNvPr>
          <p:cNvSpPr txBox="1"/>
          <p:nvPr/>
        </p:nvSpPr>
        <p:spPr>
          <a:xfrm>
            <a:off x="264850" y="2602067"/>
            <a:ext cx="7242600" cy="1600438"/>
          </a:xfrm>
          <a:prstGeom prst="rect">
            <a:avLst/>
          </a:prstGeom>
          <a:noFill/>
        </p:spPr>
        <p:txBody>
          <a:bodyPr wrap="square" rtlCol="0">
            <a:spAutoFit/>
          </a:bodyPr>
          <a:lstStyle/>
          <a:p>
            <a:r>
              <a:rPr lang="en-US" b="1" i="0" u="sng" dirty="0">
                <a:solidFill>
                  <a:srgbClr val="410007"/>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Definition</a:t>
            </a:r>
          </a:p>
          <a:p>
            <a:r>
              <a:rPr lang="en-US" b="0" i="0" dirty="0">
                <a:solidFill>
                  <a:srgbClr val="1F1F1F"/>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A scanning attack involves </a:t>
            </a:r>
            <a:r>
              <a:rPr lang="en-US" b="0" i="0" dirty="0">
                <a:solidFill>
                  <a:srgbClr val="040C28"/>
                </a:solidFill>
                <a:effectLst/>
                <a:highlight>
                  <a:srgbClr val="D3E3FD"/>
                </a:highlight>
                <a:latin typeface="Open Sans" panose="020B0606030504020204" pitchFamily="34" charset="0"/>
                <a:ea typeface="Open Sans" panose="020B0606030504020204" pitchFamily="34" charset="0"/>
                <a:cs typeface="Open Sans" panose="020B0606030504020204" pitchFamily="34" charset="0"/>
              </a:rPr>
              <a:t>trying to find vulnerabilities or weaknesses in a computer system or network by searching for open ports, services, or other entry points</a:t>
            </a:r>
            <a:r>
              <a:rPr lang="en-US" b="0" i="0" dirty="0">
                <a:solidFill>
                  <a:srgbClr val="1F1F1F"/>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 The attacker typically uses special tools and software to do this.</a:t>
            </a:r>
          </a:p>
          <a:p>
            <a:endParaRPr lang="en-US" b="0" i="0" dirty="0">
              <a:solidFill>
                <a:srgbClr val="1F1F1F"/>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r>
              <a:rPr lang="en-US" b="1" u="sng" dirty="0">
                <a:solidFill>
                  <a:srgbClr val="410007"/>
                </a:solidFill>
                <a:highlight>
                  <a:srgbClr val="FFFFFF"/>
                </a:highlight>
                <a:latin typeface="Open Sans" panose="020B0606030504020204" pitchFamily="34" charset="0"/>
                <a:ea typeface="Open Sans" panose="020B0606030504020204" pitchFamily="34" charset="0"/>
                <a:cs typeface="Open Sans" panose="020B0606030504020204" pitchFamily="34" charset="0"/>
              </a:rPr>
              <a:t>My approach to creating the alert</a:t>
            </a:r>
          </a:p>
          <a:p>
            <a:r>
              <a:rPr lang="en-US" b="1" dirty="0">
                <a:solidFill>
                  <a:srgbClr val="410007"/>
                </a:solidFill>
                <a:highlight>
                  <a:srgbClr val="FFFFFF"/>
                </a:highlight>
                <a:latin typeface="Open Sans" panose="020B0606030504020204" pitchFamily="34" charset="0"/>
                <a:ea typeface="Open Sans" panose="020B0606030504020204" pitchFamily="34" charset="0"/>
                <a:cs typeface="Open Sans" panose="020B0606030504020204" pitchFamily="34" charset="0"/>
              </a:rPr>
              <a:t>Same explain as above.</a:t>
            </a:r>
          </a:p>
        </p:txBody>
      </p:sp>
      <p:pic>
        <p:nvPicPr>
          <p:cNvPr id="4" name="Picture 3" descr="A screenshot of a computer&#10;&#10;Description automatically generated">
            <a:extLst>
              <a:ext uri="{FF2B5EF4-FFF2-40B4-BE49-F238E27FC236}">
                <a16:creationId xmlns:a16="http://schemas.microsoft.com/office/drawing/2014/main" id="{BAD88CB5-A26A-02B8-0716-683DBBF5B71C}"/>
              </a:ext>
            </a:extLst>
          </p:cNvPr>
          <p:cNvPicPr>
            <a:picLocks noChangeAspect="1"/>
          </p:cNvPicPr>
          <p:nvPr/>
        </p:nvPicPr>
        <p:blipFill>
          <a:blip r:embed="rId3"/>
          <a:stretch>
            <a:fillRect/>
          </a:stretch>
        </p:blipFill>
        <p:spPr>
          <a:xfrm>
            <a:off x="-50" y="5053887"/>
            <a:ext cx="7772400" cy="4298666"/>
          </a:xfrm>
          <a:prstGeom prst="rect">
            <a:avLst/>
          </a:prstGeom>
          <a:ln>
            <a:solidFill>
              <a:schemeClr val="tx1"/>
            </a:solid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8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t>3.4 Incident Response Playbook</a:t>
            </a:r>
            <a:endParaRPr sz="3600" b="1" dirty="0"/>
          </a:p>
        </p:txBody>
      </p:sp>
      <p:sp>
        <p:nvSpPr>
          <p:cNvPr id="374" name="Google Shape;374;p83"/>
          <p:cNvSpPr txBox="1">
            <a:spLocks noGrp="1"/>
          </p:cNvSpPr>
          <p:nvPr>
            <p:ph type="body" idx="1"/>
          </p:nvPr>
        </p:nvSpPr>
        <p:spPr>
          <a:xfrm>
            <a:off x="264945" y="1990171"/>
            <a:ext cx="7242600" cy="111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Write a playbook below, detailing what the set of steps would be in response to each of the alerts you created in the last section 4.3. Add more pages if you need.</a:t>
            </a:r>
            <a:endParaRPr sz="1900" dirty="0"/>
          </a:p>
          <a:p>
            <a:pPr marL="0" lvl="0" indent="0" algn="l" rtl="0">
              <a:spcBef>
                <a:spcPts val="1600"/>
              </a:spcBef>
              <a:spcAft>
                <a:spcPts val="0"/>
              </a:spcAft>
              <a:buNone/>
            </a:pPr>
            <a:endParaRPr lang="en-US" sz="1900" b="1" dirty="0">
              <a:latin typeface="Open Sans" panose="020B0606030504020204" pitchFamily="34" charset="0"/>
              <a:ea typeface="Open Sans" panose="020B0606030504020204" pitchFamily="34" charset="0"/>
              <a:cs typeface="Open Sans" panose="020B0606030504020204" pitchFamily="34" charset="0"/>
              <a:sym typeface="Open Sans"/>
            </a:endParaRPr>
          </a:p>
          <a:p>
            <a:pPr marL="38100" indent="0" algn="l">
              <a:buNone/>
            </a:pPr>
            <a:r>
              <a:rPr lang="en-US" sz="1200" b="1"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DoS Attack Playbook</a:t>
            </a:r>
          </a:p>
          <a:p>
            <a:pPr marL="38100" indent="0" algn="l">
              <a:buNone/>
            </a:pPr>
            <a:r>
              <a:rPr lang="en-US" sz="1200" b="1"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Preparation</a:t>
            </a:r>
            <a:endPar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Plan ahead by ensuring the infrastructure can handle spikes in traffic.</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Keep contact information for your ISP and hosting provider updated for quick communication.</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Set up a communication bridge using a platform unaffected by the attack.</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Ensure incident analysis resources are available, like traffic analysis tools.</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Conduct user training on identifying and reporting potential DoS symptoms.</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Regularly patch systems and network equipment to mitigate known vulnerabilities.</a:t>
            </a:r>
          </a:p>
          <a:p>
            <a:pPr marL="38100" indent="0" algn="l">
              <a:buNone/>
            </a:pPr>
            <a:r>
              <a:rPr lang="en-US" sz="1200" b="1"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Detection &amp; Analysis</a:t>
            </a:r>
            <a:endPar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Analyze logs for sudden spikes in traffic and error rates.</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Use monitoring tools to identify the source and type of traffic.</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Configure alerts for traffic volume thresholds to detect potential DoS activity.</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Prioritize the incident based on impact and communicate to the team.</a:t>
            </a:r>
          </a:p>
          <a:p>
            <a:pPr marL="38100" indent="0" algn="l">
              <a:buNone/>
            </a:pPr>
            <a:r>
              <a:rPr lang="en-US" sz="1200" b="1"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Containment, Eradication, and Recovery</a:t>
            </a:r>
            <a:endPar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Implement containment strategy by using rate limiting or temporarily blocking IPs.</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Work with your ISP to reroute or block malicious traffic upstream.</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Gather evidence from logs and monitoring tools for further analysis.</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Identify attacker details if possible, noting attack vectors used.</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Restore services following the containment, monitoring for stability.</a:t>
            </a:r>
          </a:p>
          <a:p>
            <a:pPr marL="38100" indent="0" algn="l">
              <a:buNone/>
            </a:pPr>
            <a:r>
              <a:rPr lang="en-US" sz="1200" b="1"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Post-Incident Activity</a:t>
            </a:r>
            <a:endPar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endParaRP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Conduct a lessons learned meeting to review the attack and response effectiveness.</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Use the information gathered to improve defenses and response strategies.</a:t>
            </a:r>
          </a:p>
          <a:p>
            <a:pPr marL="38100" indent="0" algn="l">
              <a:buNone/>
            </a:pPr>
            <a:r>
              <a:rPr lang="en-US" sz="1200"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Retain incident evidence with detailed documentation for future reference.</a:t>
            </a:r>
          </a:p>
          <a:p>
            <a:pPr marL="0" lvl="0" indent="0" algn="l" rtl="0">
              <a:spcBef>
                <a:spcPts val="1600"/>
              </a:spcBef>
              <a:spcAft>
                <a:spcPts val="1600"/>
              </a:spcAft>
              <a:buNone/>
            </a:pPr>
            <a:endParaRPr sz="19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FD36A9-F174-6A4B-E884-2602CA98D8DC}"/>
              </a:ext>
            </a:extLst>
          </p:cNvPr>
          <p:cNvSpPr txBox="1"/>
          <p:nvPr/>
        </p:nvSpPr>
        <p:spPr>
          <a:xfrm>
            <a:off x="493485" y="243275"/>
            <a:ext cx="6879771" cy="8710077"/>
          </a:xfrm>
          <a:prstGeom prst="rect">
            <a:avLst/>
          </a:prstGeom>
          <a:noFill/>
        </p:spPr>
        <p:txBody>
          <a:bodyPr wrap="square">
            <a:spAutoFit/>
          </a:bodyPr>
          <a:lstStyle/>
          <a:p>
            <a:r>
              <a:rPr lang="en-US" sz="1600" b="1" dirty="0"/>
              <a:t>Brute Force Attack Playbook</a:t>
            </a:r>
          </a:p>
          <a:p>
            <a:r>
              <a:rPr lang="en-US" sz="1600" b="1" dirty="0"/>
              <a:t>Preparation</a:t>
            </a:r>
          </a:p>
          <a:p>
            <a:r>
              <a:rPr lang="en-US" sz="1600" dirty="0"/>
              <a:t>Plan for account security measures like lockouts after several failed attempts.</a:t>
            </a:r>
          </a:p>
          <a:p>
            <a:r>
              <a:rPr lang="en-US" sz="1600" dirty="0"/>
              <a:t>Keep an updated list of emergency contacts for IT security personnel.</a:t>
            </a:r>
          </a:p>
          <a:p>
            <a:r>
              <a:rPr lang="en-US" sz="1600" dirty="0"/>
              <a:t>Establish clear communication channels for reporting suspected brute force incidents.</a:t>
            </a:r>
          </a:p>
          <a:p>
            <a:r>
              <a:rPr lang="en-US" sz="1600" dirty="0"/>
              <a:t>Ensure tools for monitoring login attempts and account access are in place.</a:t>
            </a:r>
          </a:p>
          <a:p>
            <a:r>
              <a:rPr lang="en-US" sz="1600" dirty="0"/>
              <a:t>Train users in creating strong, unique passwords.</a:t>
            </a:r>
          </a:p>
          <a:p>
            <a:r>
              <a:rPr lang="en-US" sz="1600" dirty="0"/>
              <a:t>Regularly update and patch authentication systems and services.</a:t>
            </a:r>
          </a:p>
          <a:p>
            <a:endParaRPr lang="en-US" sz="1600" dirty="0"/>
          </a:p>
          <a:p>
            <a:r>
              <a:rPr lang="en-US" sz="1600" b="1" dirty="0"/>
              <a:t>Detection &amp; Analysis</a:t>
            </a:r>
          </a:p>
          <a:p>
            <a:r>
              <a:rPr lang="en-US" sz="1600" dirty="0"/>
              <a:t>Analyze authentication logs for failed login attempts that exceed normal patterns.</a:t>
            </a:r>
          </a:p>
          <a:p>
            <a:r>
              <a:rPr lang="en-US" sz="1600" dirty="0"/>
              <a:t>Utilize monitoring tools to flag repetitive access requests from the same IPs.</a:t>
            </a:r>
          </a:p>
          <a:p>
            <a:r>
              <a:rPr lang="en-US" sz="1600" dirty="0"/>
              <a:t>Set alerts for multiple failed login attempts within a short timeframe.</a:t>
            </a:r>
          </a:p>
          <a:p>
            <a:r>
              <a:rPr lang="en-US" sz="1600" dirty="0"/>
              <a:t>Document the incident with specific details on targeted accounts and systems.</a:t>
            </a:r>
          </a:p>
          <a:p>
            <a:endParaRPr lang="en-US" sz="1600" dirty="0"/>
          </a:p>
          <a:p>
            <a:r>
              <a:rPr lang="en-US" sz="1600" b="1" dirty="0"/>
              <a:t>Containment, Eradication, and Recovery</a:t>
            </a:r>
          </a:p>
          <a:p>
            <a:r>
              <a:rPr lang="en-US" sz="1600" dirty="0"/>
              <a:t>Temporarily disable affected accounts to stop the attack.</a:t>
            </a:r>
          </a:p>
          <a:p>
            <a:r>
              <a:rPr lang="en-US" sz="1600" dirty="0"/>
              <a:t>Change credentials for compromised accounts and strengthen password requirements.</a:t>
            </a:r>
          </a:p>
          <a:p>
            <a:r>
              <a:rPr lang="en-US" sz="1600" dirty="0"/>
              <a:t>Scan for any other signs of system compromise and take corrective actions.</a:t>
            </a:r>
          </a:p>
          <a:p>
            <a:r>
              <a:rPr lang="en-US" sz="1600" dirty="0"/>
              <a:t>Reinstate accounts with heightened monitoring for suspicious activity.</a:t>
            </a:r>
          </a:p>
          <a:p>
            <a:endParaRPr lang="en-US" sz="1600" dirty="0"/>
          </a:p>
          <a:p>
            <a:r>
              <a:rPr lang="en-US" sz="1600" b="1" dirty="0"/>
              <a:t>Post-Incident Activity</a:t>
            </a:r>
          </a:p>
          <a:p>
            <a:r>
              <a:rPr lang="en-US" sz="1600" dirty="0"/>
              <a:t>Review the brute force attempt to identify any weaknesses in security practices.</a:t>
            </a:r>
          </a:p>
          <a:p>
            <a:r>
              <a:rPr lang="en-US" sz="1600" dirty="0"/>
              <a:t>Update security measures, like adding CAPTCHA or implementing two-factor authentication.</a:t>
            </a:r>
          </a:p>
          <a:p>
            <a:r>
              <a:rPr lang="en-US" sz="1600" dirty="0"/>
              <a:t>Archive all evidence and documentation related to the incident.</a:t>
            </a:r>
          </a:p>
        </p:txBody>
      </p:sp>
    </p:spTree>
    <p:extLst>
      <p:ext uri="{BB962C8B-B14F-4D97-AF65-F5344CB8AC3E}">
        <p14:creationId xmlns:p14="http://schemas.microsoft.com/office/powerpoint/2010/main" val="536271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CAA396-09C2-C653-03D7-097DCD2E88E4}"/>
              </a:ext>
            </a:extLst>
          </p:cNvPr>
          <p:cNvSpPr txBox="1"/>
          <p:nvPr/>
        </p:nvSpPr>
        <p:spPr>
          <a:xfrm>
            <a:off x="595086" y="427940"/>
            <a:ext cx="6821714" cy="9202519"/>
          </a:xfrm>
          <a:prstGeom prst="rect">
            <a:avLst/>
          </a:prstGeom>
          <a:noFill/>
        </p:spPr>
        <p:txBody>
          <a:bodyPr wrap="square">
            <a:spAutoFit/>
          </a:bodyPr>
          <a:lstStyle/>
          <a:p>
            <a:r>
              <a:rPr lang="en-US" sz="1600" b="1" dirty="0"/>
              <a:t>Scanning Attack Playbook</a:t>
            </a:r>
          </a:p>
          <a:p>
            <a:r>
              <a:rPr lang="en-US" sz="1600" b="1" dirty="0"/>
              <a:t>Preparation</a:t>
            </a:r>
          </a:p>
          <a:p>
            <a:endParaRPr lang="en-US" sz="1600" dirty="0"/>
          </a:p>
          <a:p>
            <a:r>
              <a:rPr lang="en-US" sz="1600" dirty="0"/>
              <a:t>Prepare by ensuring network monitoring systems are in place to detect scanning.</a:t>
            </a:r>
          </a:p>
          <a:p>
            <a:r>
              <a:rPr lang="en-US" sz="1600" dirty="0"/>
              <a:t>Maintain updated contact lists for network security teams.</a:t>
            </a:r>
          </a:p>
          <a:p>
            <a:r>
              <a:rPr lang="en-US" sz="1600" dirty="0"/>
              <a:t>Establish a communication plan to notify stakeholders of potential breaches.</a:t>
            </a:r>
          </a:p>
          <a:p>
            <a:r>
              <a:rPr lang="en-US" sz="1600" dirty="0"/>
              <a:t>Have incident response tools ready for network traffic analysis.</a:t>
            </a:r>
          </a:p>
          <a:p>
            <a:r>
              <a:rPr lang="en-US" sz="1600" dirty="0"/>
              <a:t>Educate users on recognizing unusual system or network behavior.</a:t>
            </a:r>
          </a:p>
          <a:p>
            <a:r>
              <a:rPr lang="en-US" sz="1600" dirty="0"/>
              <a:t>Keep security devices like firewalls and intrusion detection systems updated.</a:t>
            </a:r>
          </a:p>
          <a:p>
            <a:endParaRPr lang="en-US" sz="1600" dirty="0"/>
          </a:p>
          <a:p>
            <a:r>
              <a:rPr lang="en-US" sz="1600" b="1" dirty="0"/>
              <a:t>Detection &amp; Analysis</a:t>
            </a:r>
            <a:endParaRPr lang="en-US" sz="1600" dirty="0"/>
          </a:p>
          <a:p>
            <a:r>
              <a:rPr lang="en-US" sz="1600" dirty="0"/>
              <a:t>Analyze firewall and IDS logs for unusual patterns that indicate scanning.</a:t>
            </a:r>
          </a:p>
          <a:p>
            <a:r>
              <a:rPr lang="en-US" sz="1600" dirty="0"/>
              <a:t>Leverage monitoring tools to detect scans and pinpoint their origin.</a:t>
            </a:r>
          </a:p>
          <a:p>
            <a:r>
              <a:rPr lang="en-US" sz="1600" dirty="0"/>
              <a:t>Set up alerts for scan signatures, such as sweeps or port scans.</a:t>
            </a:r>
          </a:p>
          <a:p>
            <a:r>
              <a:rPr lang="en-US" sz="1600" dirty="0"/>
              <a:t>Document the scanning attempt, noting which systems were targeted.</a:t>
            </a:r>
          </a:p>
          <a:p>
            <a:endParaRPr lang="en-US" sz="1600" dirty="0"/>
          </a:p>
          <a:p>
            <a:r>
              <a:rPr lang="en-US" sz="1600" b="1" dirty="0"/>
              <a:t>Containment, Eradication, and Recovery</a:t>
            </a:r>
            <a:endParaRPr lang="en-US" sz="1600" dirty="0"/>
          </a:p>
          <a:p>
            <a:r>
              <a:rPr lang="en-US" sz="1600" dirty="0"/>
              <a:t>Block the IP addresses involved in scanning at the firewall level.</a:t>
            </a:r>
          </a:p>
          <a:p>
            <a:r>
              <a:rPr lang="en-US" sz="1600" dirty="0"/>
              <a:t>Review system and application logs for any signs of successful breaches.</a:t>
            </a:r>
          </a:p>
          <a:p>
            <a:r>
              <a:rPr lang="en-US" sz="1600" dirty="0"/>
              <a:t>Ensure that all systems are patched against known vulnerabilities.</a:t>
            </a:r>
          </a:p>
          <a:p>
            <a:r>
              <a:rPr lang="en-US" sz="1600" dirty="0"/>
              <a:t>Monitor network activity post-incident to ensure no further suspicious behavior.</a:t>
            </a:r>
          </a:p>
          <a:p>
            <a:endParaRPr lang="en-US" sz="1600" dirty="0"/>
          </a:p>
          <a:p>
            <a:r>
              <a:rPr lang="en-US" sz="1600" b="1" dirty="0"/>
              <a:t>Post-Incident Activity</a:t>
            </a:r>
            <a:endParaRPr lang="en-US" sz="1600" dirty="0"/>
          </a:p>
          <a:p>
            <a:r>
              <a:rPr lang="en-US" sz="1600" dirty="0"/>
              <a:t>Hold a lessons learned meeting to discuss the scanning attack and response.</a:t>
            </a:r>
          </a:p>
          <a:p>
            <a:r>
              <a:rPr lang="en-US" sz="1600" dirty="0"/>
              <a:t>Implement changes to improve detection and defense based on the incident findings.</a:t>
            </a:r>
          </a:p>
          <a:p>
            <a:r>
              <a:rPr lang="en-US" sz="1600" dirty="0"/>
              <a:t>Securely store all related logs and documentation for legal or educational purposes.</a:t>
            </a:r>
          </a:p>
          <a:p>
            <a:r>
              <a:rPr lang="en-US" sz="1600" dirty="0"/>
              <a:t>These playbooks are structured to provide a thorough response to each alert, ensuring your team is prepared to handle these types of security incidents effectively. Remember to regularly review and practice these playbooks to stay prepared for real-world attacks.</a:t>
            </a:r>
          </a:p>
        </p:txBody>
      </p:sp>
    </p:spTree>
    <p:extLst>
      <p:ext uri="{BB962C8B-B14F-4D97-AF65-F5344CB8AC3E}">
        <p14:creationId xmlns:p14="http://schemas.microsoft.com/office/powerpoint/2010/main" val="2513902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78"/>
        <p:cNvGrpSpPr/>
        <p:nvPr/>
      </p:nvGrpSpPr>
      <p:grpSpPr>
        <a:xfrm>
          <a:off x="0" y="0"/>
          <a:ext cx="0" cy="0"/>
          <a:chOff x="0" y="0"/>
          <a:chExt cx="0" cy="0"/>
        </a:xfrm>
      </p:grpSpPr>
      <p:sp>
        <p:nvSpPr>
          <p:cNvPr id="379" name="Google Shape;379;p8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Designing a </a:t>
            </a:r>
            <a:endParaRPr sz="36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Zero Trust Model</a:t>
            </a:r>
            <a:endParaRPr sz="3600" b="1">
              <a:solidFill>
                <a:srgbClr val="FFFFFF"/>
              </a:solidFill>
              <a:latin typeface="Open Sans"/>
              <a:ea typeface="Open Sans"/>
              <a:cs typeface="Open Sans"/>
              <a:sym typeface="Open Sans"/>
            </a:endParaRPr>
          </a:p>
        </p:txBody>
      </p:sp>
      <p:sp>
        <p:nvSpPr>
          <p:cNvPr id="380" name="Google Shape;380;p8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8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t>Section 4: Zero Trust Model</a:t>
            </a:r>
            <a:endParaRPr sz="3600" b="1" dirty="0"/>
          </a:p>
        </p:txBody>
      </p:sp>
      <p:sp>
        <p:nvSpPr>
          <p:cNvPr id="386" name="Google Shape;386;p85"/>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dirty="0">
                <a:latin typeface="Open Sans"/>
                <a:ea typeface="Open Sans"/>
                <a:cs typeface="Open Sans"/>
                <a:sym typeface="Open Sans"/>
              </a:rPr>
              <a:t>XYZ is elated with the work you've done so far! But they've been hearing about this new buzzword "Zero Trust" and are curious as to what it is and what the architecture would look like in a Zero Trust model. So your next task below is to design a Zero Trust model, then explain the differences between your network architecture and your Zero Trust model.</a:t>
            </a:r>
            <a:endParaRPr sz="1800" b="1" dirty="0">
              <a:latin typeface="Open Sans"/>
              <a:ea typeface="Open Sans"/>
              <a:cs typeface="Open Sans"/>
              <a:sym typeface="Open Sans"/>
            </a:endParaRPr>
          </a:p>
          <a:p>
            <a:pPr marL="0" lvl="0" indent="0" algn="l" rtl="0">
              <a:lnSpc>
                <a:spcPct val="115000"/>
              </a:lnSpc>
              <a:spcBef>
                <a:spcPts val="0"/>
              </a:spcBef>
              <a:spcAft>
                <a:spcPts val="0"/>
              </a:spcAft>
              <a:buNone/>
            </a:pPr>
            <a:endParaRPr sz="1800" b="1" dirty="0">
              <a:latin typeface="Open Sans"/>
              <a:ea typeface="Open Sans"/>
              <a:cs typeface="Open Sans"/>
              <a:sym typeface="Open Sans"/>
            </a:endParaRPr>
          </a:p>
          <a:p>
            <a:pPr marL="0" lvl="0" indent="0" algn="l" rtl="0">
              <a:lnSpc>
                <a:spcPct val="115000"/>
              </a:lnSpc>
              <a:spcBef>
                <a:spcPts val="0"/>
              </a:spcBef>
              <a:spcAft>
                <a:spcPts val="0"/>
              </a:spcAft>
              <a:buNone/>
            </a:pPr>
            <a:r>
              <a:rPr lang="en" sz="1800" dirty="0"/>
              <a:t>Design a Zero Trust model of your network architecture using https://app.diagrams.net/.</a:t>
            </a:r>
            <a:endParaRPr sz="1800" dirty="0"/>
          </a:p>
          <a:p>
            <a:pPr marL="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None/>
            </a:pPr>
            <a:r>
              <a:rPr lang="en" sz="1800" dirty="0"/>
              <a:t>Make sure to incorporate the following into your design:</a:t>
            </a:r>
            <a:endParaRPr sz="1800" dirty="0"/>
          </a:p>
          <a:p>
            <a:pPr marL="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Clr>
                <a:schemeClr val="dk1"/>
              </a:buClr>
              <a:buSzPts val="1100"/>
              <a:buFont typeface="Arial"/>
              <a:buNone/>
            </a:pPr>
            <a:r>
              <a:rPr lang="en" sz="1800" dirty="0"/>
              <a:t>- Identity</a:t>
            </a:r>
            <a:endParaRPr sz="1800" dirty="0"/>
          </a:p>
          <a:p>
            <a:pPr marL="0" lvl="0" indent="0" algn="l" rtl="0">
              <a:lnSpc>
                <a:spcPct val="115000"/>
              </a:lnSpc>
              <a:spcBef>
                <a:spcPts val="0"/>
              </a:spcBef>
              <a:spcAft>
                <a:spcPts val="0"/>
              </a:spcAft>
              <a:buClr>
                <a:schemeClr val="dk1"/>
              </a:buClr>
              <a:buSzPts val="1100"/>
              <a:buFont typeface="Arial"/>
              <a:buNone/>
            </a:pPr>
            <a:r>
              <a:rPr lang="en" sz="1800" dirty="0"/>
              <a:t>- Devices</a:t>
            </a:r>
            <a:endParaRPr sz="1800" dirty="0"/>
          </a:p>
          <a:p>
            <a:pPr marL="0" lvl="0" indent="0" algn="l" rtl="0">
              <a:lnSpc>
                <a:spcPct val="115000"/>
              </a:lnSpc>
              <a:spcBef>
                <a:spcPts val="0"/>
              </a:spcBef>
              <a:spcAft>
                <a:spcPts val="0"/>
              </a:spcAft>
              <a:buClr>
                <a:schemeClr val="dk1"/>
              </a:buClr>
              <a:buSzPts val="1100"/>
              <a:buFont typeface="Arial"/>
              <a:buNone/>
            </a:pPr>
            <a:r>
              <a:rPr lang="en" sz="1800" dirty="0"/>
              <a:t>- Apps</a:t>
            </a:r>
            <a:endParaRPr sz="1800" dirty="0"/>
          </a:p>
          <a:p>
            <a:pPr marL="0" lvl="0" indent="0" algn="l" rtl="0">
              <a:lnSpc>
                <a:spcPct val="115000"/>
              </a:lnSpc>
              <a:spcBef>
                <a:spcPts val="0"/>
              </a:spcBef>
              <a:spcAft>
                <a:spcPts val="0"/>
              </a:spcAft>
              <a:buClr>
                <a:schemeClr val="dk1"/>
              </a:buClr>
              <a:buSzPts val="1100"/>
              <a:buFont typeface="Arial"/>
              <a:buNone/>
            </a:pPr>
            <a:r>
              <a:rPr lang="en" sz="1800" dirty="0"/>
              <a:t>- Network</a:t>
            </a:r>
            <a:endParaRPr sz="1800" dirty="0"/>
          </a:p>
          <a:p>
            <a:pPr marL="0" lvl="0" indent="0" algn="l" rtl="0">
              <a:lnSpc>
                <a:spcPct val="115000"/>
              </a:lnSpc>
              <a:spcBef>
                <a:spcPts val="0"/>
              </a:spcBef>
              <a:spcAft>
                <a:spcPts val="0"/>
              </a:spcAft>
              <a:buClr>
                <a:schemeClr val="dk1"/>
              </a:buClr>
              <a:buSzPts val="1100"/>
              <a:buFont typeface="Arial"/>
              <a:buNone/>
            </a:pPr>
            <a:r>
              <a:rPr lang="en" sz="1800" dirty="0"/>
              <a:t>- Data</a:t>
            </a:r>
            <a:endParaRPr sz="1800" dirty="0"/>
          </a:p>
          <a:p>
            <a:pPr marL="0" lvl="0" indent="0" algn="l" rtl="0">
              <a:lnSpc>
                <a:spcPct val="115000"/>
              </a:lnSpc>
              <a:spcBef>
                <a:spcPts val="0"/>
              </a:spcBef>
              <a:spcAft>
                <a:spcPts val="0"/>
              </a:spcAft>
              <a:buClr>
                <a:schemeClr val="dk1"/>
              </a:buClr>
              <a:buSzPts val="1100"/>
              <a:buFont typeface="Arial"/>
              <a:buNone/>
            </a:pPr>
            <a:r>
              <a:rPr lang="en" sz="1800" dirty="0"/>
              <a:t>- Infrastructure</a:t>
            </a:r>
            <a:endParaRPr sz="1800" dirty="0"/>
          </a:p>
          <a:p>
            <a:pPr marL="0" lvl="0" indent="0" algn="l" rtl="0">
              <a:lnSpc>
                <a:spcPct val="115000"/>
              </a:lnSpc>
              <a:spcBef>
                <a:spcPts val="0"/>
              </a:spcBef>
              <a:spcAft>
                <a:spcPts val="0"/>
              </a:spcAft>
              <a:buClr>
                <a:schemeClr val="dk1"/>
              </a:buClr>
              <a:buSzPts val="1100"/>
              <a:buFont typeface="Arial"/>
              <a:buNone/>
            </a:pPr>
            <a:r>
              <a:rPr lang="en" sz="1800" dirty="0"/>
              <a:t>- Trusted and Untrusted Devices</a:t>
            </a:r>
            <a:endParaRPr sz="1800" dirty="0"/>
          </a:p>
          <a:p>
            <a:pPr marL="0" lvl="0" indent="0" algn="l" rtl="0">
              <a:lnSpc>
                <a:spcPct val="115000"/>
              </a:lnSpc>
              <a:spcBef>
                <a:spcPts val="0"/>
              </a:spcBef>
              <a:spcAft>
                <a:spcPts val="0"/>
              </a:spcAft>
              <a:buNone/>
            </a:pPr>
            <a:r>
              <a:rPr lang="en" sz="1800" dirty="0"/>
              <a:t>- Controls</a:t>
            </a:r>
            <a:endParaRPr sz="1800" dirty="0"/>
          </a:p>
          <a:p>
            <a:pPr marL="0" lvl="0" indent="0" algn="l" rtl="0">
              <a:lnSpc>
                <a:spcPct val="115000"/>
              </a:lnSpc>
              <a:spcBef>
                <a:spcPts val="0"/>
              </a:spcBef>
              <a:spcAft>
                <a:spcPts val="0"/>
              </a:spcAft>
              <a:buNone/>
            </a:pPr>
            <a:endParaRPr sz="1800" dirty="0"/>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8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4.1 Zero Trust Model</a:t>
            </a:r>
            <a:endParaRPr sz="3600" b="1"/>
          </a:p>
        </p:txBody>
      </p:sp>
      <p:sp>
        <p:nvSpPr>
          <p:cNvPr id="392" name="Google Shape;392;p86"/>
          <p:cNvSpPr txBox="1">
            <a:spLocks noGrp="1"/>
          </p:cNvSpPr>
          <p:nvPr>
            <p:ph type="body" idx="1"/>
          </p:nvPr>
        </p:nvSpPr>
        <p:spPr>
          <a:xfrm>
            <a:off x="264900" y="1909350"/>
            <a:ext cx="7242600" cy="62397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b="1" dirty="0">
                <a:latin typeface="Open Sans"/>
                <a:ea typeface="Open Sans"/>
                <a:cs typeface="Open Sans"/>
                <a:sym typeface="Open Sans"/>
              </a:rPr>
              <a:t>Paste your Zero Trust model diagram here:</a:t>
            </a:r>
            <a:endParaRPr sz="1800" b="1" dirty="0">
              <a:latin typeface="Open Sans"/>
              <a:ea typeface="Open Sans"/>
              <a:cs typeface="Open Sans"/>
              <a:sym typeface="Open Sans"/>
            </a:endParaRPr>
          </a:p>
          <a:p>
            <a:pPr marL="0" lvl="0" indent="0" algn="l" rtl="0">
              <a:lnSpc>
                <a:spcPct val="200000"/>
              </a:lnSpc>
              <a:spcBef>
                <a:spcPts val="0"/>
              </a:spcBef>
              <a:spcAft>
                <a:spcPts val="0"/>
              </a:spcAft>
              <a:buNone/>
            </a:pPr>
            <a:r>
              <a:rPr lang="en-US" sz="1200" b="1" dirty="0">
                <a:latin typeface="Open Sans"/>
                <a:ea typeface="Open Sans"/>
                <a:cs typeface="Open Sans"/>
                <a:sym typeface="Open Sans"/>
              </a:rPr>
              <a:t>As I learned in the course, I prefer the Device Agent &amp; Gateway model for implementation</a:t>
            </a:r>
            <a:r>
              <a:rPr lang="en-US" sz="1200" b="0" i="0" dirty="0">
                <a:solidFill>
                  <a:srgbClr val="0B0B0B"/>
                </a:solidFill>
                <a:effectLst/>
                <a:highlight>
                  <a:srgbClr val="FFFFFF"/>
                </a:highlight>
                <a:latin typeface="Open Sans" panose="020B0606030504020204" pitchFamily="34" charset="0"/>
              </a:rPr>
              <a:t> in an enterprise. With this model, I believe you get the most visibility on the state of all requesting systems and are able to </a:t>
            </a:r>
            <a:r>
              <a:rPr lang="en-US" sz="1200" dirty="0">
                <a:solidFill>
                  <a:srgbClr val="0B0B0B"/>
                </a:solidFill>
                <a:highlight>
                  <a:srgbClr val="FFFFFF"/>
                </a:highlight>
                <a:latin typeface="Open Sans" panose="020B0606030504020204" pitchFamily="34" charset="0"/>
              </a:rPr>
              <a:t>continuously</a:t>
            </a:r>
            <a:r>
              <a:rPr lang="en-US" sz="1200" b="0" i="0" dirty="0">
                <a:solidFill>
                  <a:srgbClr val="0B0B0B"/>
                </a:solidFill>
                <a:effectLst/>
                <a:highlight>
                  <a:srgbClr val="FFFFFF"/>
                </a:highlight>
                <a:latin typeface="Open Sans" panose="020B0606030504020204" pitchFamily="34" charset="0"/>
              </a:rPr>
              <a:t> control access. The limitations of this model are that it requires an agent on every system, and it can be hard to implement BYOD, but I believe these are marginal tradeoffs compared with the benefits you gain.</a:t>
            </a:r>
            <a:endParaRPr lang="en-US" sz="1900" b="1" dirty="0">
              <a:latin typeface="Open Sans"/>
              <a:ea typeface="Open Sans"/>
              <a:cs typeface="Open Sans"/>
              <a:sym typeface="Open Sans"/>
            </a:endParaRPr>
          </a:p>
          <a:p>
            <a:pPr marL="0" lvl="0" indent="0" algn="l" rtl="0">
              <a:lnSpc>
                <a:spcPct val="200000"/>
              </a:lnSpc>
              <a:spcBef>
                <a:spcPts val="0"/>
              </a:spcBef>
              <a:spcAft>
                <a:spcPts val="0"/>
              </a:spcAft>
              <a:buNone/>
            </a:pPr>
            <a:endParaRPr lang="en-US" sz="1900" b="1" dirty="0">
              <a:latin typeface="Open Sans"/>
              <a:ea typeface="Open Sans"/>
              <a:cs typeface="Open Sans"/>
              <a:sym typeface="Open Sans"/>
            </a:endParaRPr>
          </a:p>
        </p:txBody>
      </p:sp>
      <p:sp>
        <p:nvSpPr>
          <p:cNvPr id="393" name="Google Shape;393;p86"/>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028" name="Picture 4" descr="Image shows a depiction of the device agent and gateway model, where the Policy Enforcement Point has been split into two components: the agent, and the gateway">
            <a:extLst>
              <a:ext uri="{FF2B5EF4-FFF2-40B4-BE49-F238E27FC236}">
                <a16:creationId xmlns:a16="http://schemas.microsoft.com/office/drawing/2014/main" id="{656A1C46-2835-8272-A59A-3465D415CC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97100"/>
            <a:ext cx="7772400" cy="4371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EC75C66-BCC1-6FF8-0C4B-EB7815825EDA}"/>
              </a:ext>
            </a:extLst>
          </p:cNvPr>
          <p:cNvSpPr txBox="1"/>
          <p:nvPr/>
        </p:nvSpPr>
        <p:spPr>
          <a:xfrm>
            <a:off x="514350" y="9188129"/>
            <a:ext cx="6743700" cy="523220"/>
          </a:xfrm>
          <a:prstGeom prst="rect">
            <a:avLst/>
          </a:prstGeom>
          <a:noFill/>
        </p:spPr>
        <p:txBody>
          <a:bodyPr wrap="square" rtlCol="0">
            <a:spAutoFit/>
          </a:bodyPr>
          <a:lstStyle/>
          <a:p>
            <a:r>
              <a:rPr lang="en-US" dirty="0"/>
              <a:t>To implement this in XYZ company, I will take help of Microsoft Case Study Problem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6F4143-205C-36DC-93F4-80613C9B66D6}"/>
              </a:ext>
            </a:extLst>
          </p:cNvPr>
          <p:cNvSpPr txBox="1"/>
          <p:nvPr/>
        </p:nvSpPr>
        <p:spPr>
          <a:xfrm>
            <a:off x="0" y="1256079"/>
            <a:ext cx="7772400" cy="8463855"/>
          </a:xfrm>
          <a:prstGeom prst="rect">
            <a:avLst/>
          </a:prstGeom>
          <a:noFill/>
        </p:spPr>
        <p:txBody>
          <a:bodyPr wrap="square">
            <a:spAutoFit/>
          </a:bodyPr>
          <a:lstStyle/>
          <a:p>
            <a:r>
              <a:rPr lang="en-US" sz="1600" dirty="0"/>
              <a:t>Let's discuss how to apply the principles of Zero Trust, as outlined in the Microsoft case study, to the network security diagram provided for company XYZ.</a:t>
            </a:r>
          </a:p>
          <a:p>
            <a:endParaRPr lang="en-US" sz="1600" dirty="0"/>
          </a:p>
          <a:p>
            <a:r>
              <a:rPr lang="en-US" sz="1600" b="1" dirty="0"/>
              <a:t>Applying Zero Trust to XYZ's Network:</a:t>
            </a:r>
          </a:p>
          <a:p>
            <a:endParaRPr lang="en-US" sz="1600" dirty="0"/>
          </a:p>
          <a:p>
            <a:r>
              <a:rPr lang="en-US" sz="1600" b="1" dirty="0"/>
              <a:t>Understand devices and environment (Step 1 in Microsoft's approach):</a:t>
            </a:r>
          </a:p>
          <a:p>
            <a:r>
              <a:rPr lang="en-US" sz="1600" dirty="0"/>
              <a:t>Perform a thorough inventory of all devices connected to both the on-premises and virtual network environments.</a:t>
            </a:r>
          </a:p>
          <a:p>
            <a:r>
              <a:rPr lang="en-US" sz="1600" dirty="0"/>
              <a:t>Understand the data flows within XYZ's current network setup, including which devices communicate with each other and the outside world.</a:t>
            </a:r>
          </a:p>
          <a:p>
            <a:endParaRPr lang="en-US" sz="1600" dirty="0"/>
          </a:p>
          <a:p>
            <a:r>
              <a:rPr lang="en-US" sz="1600" b="1" dirty="0"/>
              <a:t>Identify compatible devices (Step 2 in Microsoft's approach):</a:t>
            </a:r>
          </a:p>
          <a:p>
            <a:r>
              <a:rPr lang="en-US" sz="1600" dirty="0"/>
              <a:t>Review XYZ's current device inventory to identify any that may not be compatible with Zero Trust architecture—these could include legacy systems or certain IoT devices.</a:t>
            </a:r>
          </a:p>
          <a:p>
            <a:r>
              <a:rPr lang="en-US" sz="1600" dirty="0"/>
              <a:t>Establish a policy that future device purchases must support Zero Trust protocols.</a:t>
            </a:r>
          </a:p>
          <a:p>
            <a:endParaRPr lang="en-US" sz="1600" dirty="0"/>
          </a:p>
          <a:p>
            <a:r>
              <a:rPr lang="en-US" sz="1600" b="1" dirty="0"/>
              <a:t>Design network segmentation and controls (Step 3 in Microsoft's approach):</a:t>
            </a:r>
          </a:p>
          <a:p>
            <a:r>
              <a:rPr lang="en-US" sz="1600" dirty="0"/>
              <a:t>Reconfigure the network into segmented zones based on the data's sensitivity and the principle of least privilege access.</a:t>
            </a:r>
          </a:p>
          <a:p>
            <a:r>
              <a:rPr lang="en-US" sz="1600" dirty="0"/>
              <a:t>For XYZ, this might involve redesigning the internal LAN, secure LAN, and management LAN to control traffic more </a:t>
            </a:r>
            <a:r>
              <a:rPr lang="en-US" sz="1600" dirty="0" err="1"/>
              <a:t>granely</a:t>
            </a:r>
            <a:r>
              <a:rPr lang="en-US" sz="1600" dirty="0"/>
              <a:t>, possibly adding additional segments for sensitive data.</a:t>
            </a:r>
          </a:p>
          <a:p>
            <a:r>
              <a:rPr lang="en-US" sz="1600" dirty="0"/>
              <a:t>Implement strict access controls for each segment. For example, the management LAN might require stronger authentication and monitoring compared to the internal LAN.</a:t>
            </a:r>
          </a:p>
          <a:p>
            <a:endParaRPr lang="en-US" sz="1600" dirty="0"/>
          </a:p>
          <a:p>
            <a:r>
              <a:rPr lang="en-US" sz="1600" b="1" dirty="0"/>
              <a:t>Automate deployment and management (Step 4 in Microsoft's approach):</a:t>
            </a:r>
          </a:p>
          <a:p>
            <a:r>
              <a:rPr lang="en-US" sz="1600" dirty="0"/>
              <a:t>Apply "network as code" principles to automate network configuration, aiming for consistent, repeatable, and error-free deployments.</a:t>
            </a:r>
          </a:p>
          <a:p>
            <a:r>
              <a:rPr lang="en-US" sz="1600" dirty="0"/>
              <a:t>Automation in XYZ’s context would mean developing templates for network configurations that can be applied across the different segments, possibly integrating with existing DevOps pipelines for efficiency.</a:t>
            </a:r>
          </a:p>
        </p:txBody>
      </p:sp>
    </p:spTree>
    <p:extLst>
      <p:ext uri="{BB962C8B-B14F-4D97-AF65-F5344CB8AC3E}">
        <p14:creationId xmlns:p14="http://schemas.microsoft.com/office/powerpoint/2010/main" val="1576661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C0DDDC-4B66-3323-1CCE-7D7D26CF7845}"/>
              </a:ext>
            </a:extLst>
          </p:cNvPr>
          <p:cNvSpPr txBox="1"/>
          <p:nvPr/>
        </p:nvSpPr>
        <p:spPr>
          <a:xfrm>
            <a:off x="238125" y="0"/>
            <a:ext cx="7296150" cy="10187404"/>
          </a:xfrm>
          <a:prstGeom prst="rect">
            <a:avLst/>
          </a:prstGeom>
          <a:noFill/>
        </p:spPr>
        <p:txBody>
          <a:bodyPr wrap="square">
            <a:spAutoFit/>
          </a:bodyPr>
          <a:lstStyle/>
          <a:p>
            <a:endParaRPr lang="en-US" sz="1600" dirty="0"/>
          </a:p>
          <a:p>
            <a:r>
              <a:rPr lang="en-US" sz="1600" b="1" dirty="0"/>
              <a:t>Design for inherent security:</a:t>
            </a:r>
          </a:p>
          <a:p>
            <a:endParaRPr lang="en-US" sz="1600" dirty="0"/>
          </a:p>
          <a:p>
            <a:r>
              <a:rPr lang="en-US" sz="1600" dirty="0"/>
              <a:t>Ensure that every layer of the network, from the edge devices to the core infrastructure, has built-in security measures.</a:t>
            </a:r>
          </a:p>
          <a:p>
            <a:r>
              <a:rPr lang="en-US" sz="1600" dirty="0"/>
              <a:t>In XYZ's diagram, ensure that the firewalls, routers, and even the connections to the Internet and between the on-premises and virtual networks are secure by design.</a:t>
            </a:r>
          </a:p>
          <a:p>
            <a:endParaRPr lang="en-US" sz="1600" dirty="0"/>
          </a:p>
          <a:p>
            <a:r>
              <a:rPr lang="en-US" sz="1600" b="1" dirty="0"/>
              <a:t>Deploy and manage with automation:</a:t>
            </a:r>
          </a:p>
          <a:p>
            <a:r>
              <a:rPr lang="en-US" sz="1600" dirty="0"/>
              <a:t>XYZ should look to automate as many security processes as possible, such as patch management, network configuration, and threat detection and response.</a:t>
            </a:r>
          </a:p>
          <a:p>
            <a:r>
              <a:rPr lang="en-US" sz="1600" dirty="0"/>
              <a:t>Optimize costs:</a:t>
            </a:r>
          </a:p>
          <a:p>
            <a:endParaRPr lang="en-US" sz="1600" dirty="0"/>
          </a:p>
          <a:p>
            <a:r>
              <a:rPr lang="en-US" sz="1600" dirty="0"/>
              <a:t>Evaluate the cost-effectiveness of security investments and find ways to maximize security while minimizing costs, such as using cloud-based security services where applicable.</a:t>
            </a:r>
          </a:p>
          <a:p>
            <a:endParaRPr lang="en-US" sz="1600" dirty="0"/>
          </a:p>
          <a:p>
            <a:r>
              <a:rPr lang="en-US" sz="1600" b="1" dirty="0"/>
              <a:t>Maintain a consistent user experience:</a:t>
            </a:r>
          </a:p>
          <a:p>
            <a:r>
              <a:rPr lang="en-US" sz="1600" dirty="0"/>
              <a:t>Any changes to security protocols and network configurations should not significantly impact the end-user experience. Ensure that access to resources is seamless, as long as the user is authenticated and authorized.</a:t>
            </a:r>
          </a:p>
          <a:p>
            <a:endParaRPr lang="en-US" sz="1600" dirty="0"/>
          </a:p>
          <a:p>
            <a:r>
              <a:rPr lang="en-US" sz="1600" b="1" dirty="0"/>
              <a:t>Establish Transparent Visibility:</a:t>
            </a:r>
            <a:endParaRPr lang="en-US" sz="1600" dirty="0"/>
          </a:p>
          <a:p>
            <a:r>
              <a:rPr lang="en-US" sz="1600" dirty="0"/>
              <a:t>Ensure that XYZ's IT security has visibility into all the network segments, especially when devices move between them.</a:t>
            </a:r>
          </a:p>
          <a:p>
            <a:endParaRPr lang="en-US" sz="1600" dirty="0"/>
          </a:p>
          <a:p>
            <a:r>
              <a:rPr lang="en-US" sz="1600" b="1" dirty="0"/>
              <a:t>Incorporate Trusted and Untrusted Devices:</a:t>
            </a:r>
            <a:endParaRPr lang="en-US" sz="1600" dirty="0"/>
          </a:p>
          <a:p>
            <a:r>
              <a:rPr lang="en-US" sz="1600" dirty="0"/>
              <a:t>Adopt a posture where all devices are considered untrusted until verified. Even devices within the network's internal structure should be treated with the same level of scrutiny as external devices.</a:t>
            </a:r>
          </a:p>
          <a:p>
            <a:endParaRPr lang="en-US" sz="1600" dirty="0"/>
          </a:p>
          <a:p>
            <a:r>
              <a:rPr lang="en-US" sz="1600" b="1" dirty="0"/>
              <a:t>Implement Controls:</a:t>
            </a:r>
          </a:p>
          <a:p>
            <a:r>
              <a:rPr lang="en-US" sz="1600" dirty="0"/>
              <a:t>Define clear controls for how devices connect and communicate throughout the network. Controls should cover user access, device compliance, application usage, and data security.</a:t>
            </a:r>
          </a:p>
          <a:p>
            <a:r>
              <a:rPr lang="en-US" sz="1600" dirty="0"/>
              <a:t>To apply these changes to the diagram, one would start by adding authentication points at every interaction, revising the network to include segmentation layers with access controls, and possibly adding a centralized identity management system to verify and manage user access across the network.</a:t>
            </a:r>
          </a:p>
        </p:txBody>
      </p:sp>
    </p:spTree>
    <p:extLst>
      <p:ext uri="{BB962C8B-B14F-4D97-AF65-F5344CB8AC3E}">
        <p14:creationId xmlns:p14="http://schemas.microsoft.com/office/powerpoint/2010/main" val="152346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1.1 Designing the Network</a:t>
            </a:r>
            <a:endParaRPr sz="3600" b="1"/>
          </a:p>
        </p:txBody>
      </p:sp>
      <p:sp>
        <p:nvSpPr>
          <p:cNvPr id="205" name="Google Shape;205;p55"/>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b="1" dirty="0">
                <a:latin typeface="Open Sans"/>
                <a:ea typeface="Open Sans"/>
                <a:cs typeface="Open Sans"/>
                <a:sym typeface="Open Sans"/>
              </a:rPr>
              <a:t>Paste your Network Diagram here:</a:t>
            </a:r>
            <a:endParaRPr sz="1800" b="1" dirty="0">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
        <p:nvSpPr>
          <p:cNvPr id="206" name="Google Shape;206;p55"/>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3" name="Picture 2" descr="A diagram of a computer network&#10;&#10;Description automatically generated">
            <a:extLst>
              <a:ext uri="{FF2B5EF4-FFF2-40B4-BE49-F238E27FC236}">
                <a16:creationId xmlns:a16="http://schemas.microsoft.com/office/drawing/2014/main" id="{9FF7E170-8FF7-82CF-5693-7B7D54D32334}"/>
              </a:ext>
            </a:extLst>
          </p:cNvPr>
          <p:cNvPicPr>
            <a:picLocks noChangeAspect="1"/>
          </p:cNvPicPr>
          <p:nvPr/>
        </p:nvPicPr>
        <p:blipFill>
          <a:blip r:embed="rId3"/>
          <a:stretch>
            <a:fillRect/>
          </a:stretch>
        </p:blipFill>
        <p:spPr>
          <a:xfrm>
            <a:off x="0" y="3567144"/>
            <a:ext cx="7772400" cy="5895912"/>
          </a:xfrm>
          <a:prstGeom prst="rect">
            <a:avLst/>
          </a:prstGeom>
          <a:ln>
            <a:solidFill>
              <a:schemeClr val="tx1"/>
            </a:solid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omputer network&#10;&#10;Description automatically generated">
            <a:extLst>
              <a:ext uri="{FF2B5EF4-FFF2-40B4-BE49-F238E27FC236}">
                <a16:creationId xmlns:a16="http://schemas.microsoft.com/office/drawing/2014/main" id="{5707960D-3DBE-D0EB-9474-6FAEC5505FCF}"/>
              </a:ext>
            </a:extLst>
          </p:cNvPr>
          <p:cNvPicPr>
            <a:picLocks noChangeAspect="1"/>
          </p:cNvPicPr>
          <p:nvPr/>
        </p:nvPicPr>
        <p:blipFill>
          <a:blip r:embed="rId2"/>
          <a:stretch>
            <a:fillRect/>
          </a:stretch>
        </p:blipFill>
        <p:spPr>
          <a:xfrm>
            <a:off x="0" y="2081244"/>
            <a:ext cx="7772400" cy="5895912"/>
          </a:xfrm>
          <a:prstGeom prst="rect">
            <a:avLst/>
          </a:prstGeom>
        </p:spPr>
      </p:pic>
    </p:spTree>
    <p:extLst>
      <p:ext uri="{BB962C8B-B14F-4D97-AF65-F5344CB8AC3E}">
        <p14:creationId xmlns:p14="http://schemas.microsoft.com/office/powerpoint/2010/main" val="26306388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8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4.2 Modern Architecture vs. Zero Trust</a:t>
            </a:r>
            <a:endParaRPr sz="3600" b="1"/>
          </a:p>
        </p:txBody>
      </p:sp>
      <p:sp>
        <p:nvSpPr>
          <p:cNvPr id="5" name="TextBox 4">
            <a:extLst>
              <a:ext uri="{FF2B5EF4-FFF2-40B4-BE49-F238E27FC236}">
                <a16:creationId xmlns:a16="http://schemas.microsoft.com/office/drawing/2014/main" id="{2308278F-4207-D847-259C-5641D4C74A21}"/>
              </a:ext>
            </a:extLst>
          </p:cNvPr>
          <p:cNvSpPr txBox="1"/>
          <p:nvPr/>
        </p:nvSpPr>
        <p:spPr>
          <a:xfrm>
            <a:off x="264900" y="2414296"/>
            <a:ext cx="7242600" cy="6771084"/>
          </a:xfrm>
          <a:prstGeom prst="rect">
            <a:avLst/>
          </a:prstGeom>
          <a:noFill/>
        </p:spPr>
        <p:txBody>
          <a:bodyPr wrap="square">
            <a:spAutoFit/>
          </a:bodyPr>
          <a:lstStyle/>
          <a:p>
            <a:r>
              <a:rPr lang="en-US" b="1" dirty="0"/>
              <a:t>Traditional Secure Network Architecture:</a:t>
            </a:r>
          </a:p>
          <a:p>
            <a:r>
              <a:rPr lang="en-US" b="1" dirty="0"/>
              <a:t>Perimeter-Based Security:</a:t>
            </a:r>
          </a:p>
          <a:p>
            <a:r>
              <a:rPr lang="en-US" dirty="0"/>
              <a:t>Trust is established once inside the network.</a:t>
            </a:r>
          </a:p>
          <a:p>
            <a:r>
              <a:rPr lang="en-US" dirty="0"/>
              <a:t>Emphasis on strong external defenses, with less rigorous internal controls.</a:t>
            </a:r>
          </a:p>
          <a:p>
            <a:endParaRPr lang="en-US" dirty="0"/>
          </a:p>
          <a:p>
            <a:r>
              <a:rPr lang="en-US" b="1" dirty="0"/>
              <a:t>Network Segmentation:</a:t>
            </a:r>
          </a:p>
          <a:p>
            <a:r>
              <a:rPr lang="en-US" dirty="0"/>
              <a:t>Basic segmentation typically includes public and private DMZs, along with internal and management LANs.</a:t>
            </a:r>
          </a:p>
          <a:p>
            <a:r>
              <a:rPr lang="en-US" dirty="0"/>
              <a:t>Access controls within the network can be less strict, assuming internal traffic is more trustworthy.</a:t>
            </a:r>
          </a:p>
          <a:p>
            <a:endParaRPr lang="en-US" dirty="0"/>
          </a:p>
          <a:p>
            <a:r>
              <a:rPr lang="en-US" b="1" dirty="0"/>
              <a:t>Device Trust:</a:t>
            </a:r>
          </a:p>
          <a:p>
            <a:r>
              <a:rPr lang="en-US" dirty="0"/>
              <a:t>Devices inside the network are generally trusted.</a:t>
            </a:r>
          </a:p>
          <a:p>
            <a:r>
              <a:rPr lang="en-US" dirty="0"/>
              <a:t>There's a clear distinction between company-managed (trusted) devices and others.</a:t>
            </a:r>
          </a:p>
          <a:p>
            <a:endParaRPr lang="en-US" dirty="0"/>
          </a:p>
          <a:p>
            <a:r>
              <a:rPr lang="en-US" b="1" dirty="0"/>
              <a:t>Identity and Access Management:</a:t>
            </a:r>
          </a:p>
          <a:p>
            <a:r>
              <a:rPr lang="en-US" dirty="0"/>
              <a:t>User identity verification might be less stringent within the internal network.</a:t>
            </a:r>
          </a:p>
          <a:p>
            <a:r>
              <a:rPr lang="en-US" dirty="0"/>
              <a:t>Often relies on single-factor or less robust multi-factor authentication methods.</a:t>
            </a:r>
          </a:p>
          <a:p>
            <a:endParaRPr lang="en-US" dirty="0"/>
          </a:p>
          <a:p>
            <a:r>
              <a:rPr lang="en-US" b="1" dirty="0"/>
              <a:t>Data Protection:</a:t>
            </a:r>
          </a:p>
          <a:p>
            <a:r>
              <a:rPr lang="en-US" dirty="0"/>
              <a:t>Data security focused on perimeter defense; once inside the perimeter, data is less protected.</a:t>
            </a:r>
          </a:p>
          <a:p>
            <a:r>
              <a:rPr lang="en-US" dirty="0"/>
              <a:t>Encryption may not be uniformly enforced internally.</a:t>
            </a:r>
          </a:p>
          <a:p>
            <a:endParaRPr lang="en-US" dirty="0"/>
          </a:p>
          <a:p>
            <a:r>
              <a:rPr lang="en-US" b="1" dirty="0"/>
              <a:t>Application Security:</a:t>
            </a:r>
          </a:p>
          <a:p>
            <a:r>
              <a:rPr lang="en-US" dirty="0"/>
              <a:t>Applications within the internal network might have implicit trust and easier access.</a:t>
            </a:r>
          </a:p>
          <a:p>
            <a:endParaRPr lang="en-US" dirty="0"/>
          </a:p>
          <a:p>
            <a:r>
              <a:rPr lang="en-US" b="1" dirty="0"/>
              <a:t>Infrastructure Management:</a:t>
            </a:r>
          </a:p>
          <a:p>
            <a:r>
              <a:rPr lang="en-US" dirty="0"/>
              <a:t>Centralized management with emphasis on protecting critical infrastructure components.</a:t>
            </a:r>
          </a:p>
          <a:p>
            <a:r>
              <a:rPr lang="en-US" dirty="0"/>
              <a:t>Limited micro-segmentation and often relies on traditional firewall rules.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6" name="TextBox 5">
            <a:extLst>
              <a:ext uri="{FF2B5EF4-FFF2-40B4-BE49-F238E27FC236}">
                <a16:creationId xmlns:a16="http://schemas.microsoft.com/office/drawing/2014/main" id="{DD9769C7-553F-E67A-DCE8-33092B17628E}"/>
              </a:ext>
            </a:extLst>
          </p:cNvPr>
          <p:cNvSpPr txBox="1"/>
          <p:nvPr/>
        </p:nvSpPr>
        <p:spPr>
          <a:xfrm>
            <a:off x="275771" y="350996"/>
            <a:ext cx="7271658" cy="7632859"/>
          </a:xfrm>
          <a:prstGeom prst="rect">
            <a:avLst/>
          </a:prstGeom>
          <a:noFill/>
        </p:spPr>
        <p:txBody>
          <a:bodyPr wrap="square">
            <a:spAutoFit/>
          </a:bodyPr>
          <a:lstStyle/>
          <a:p>
            <a:r>
              <a:rPr lang="en-US" b="1" dirty="0"/>
              <a:t>Zero Trust Network Architecture:</a:t>
            </a:r>
          </a:p>
          <a:p>
            <a:endParaRPr lang="en-US" dirty="0"/>
          </a:p>
          <a:p>
            <a:r>
              <a:rPr lang="en-US" b="1" dirty="0"/>
              <a:t>Never Trust, Always Verify:</a:t>
            </a:r>
          </a:p>
          <a:p>
            <a:r>
              <a:rPr lang="en-US" dirty="0"/>
              <a:t>Trust is never assumed, regardless of location; verification is required for every access request.</a:t>
            </a:r>
          </a:p>
          <a:p>
            <a:r>
              <a:rPr lang="en-US" dirty="0"/>
              <a:t>Emphasis is on continuous authentication and authorization for all users and devices.</a:t>
            </a:r>
          </a:p>
          <a:p>
            <a:endParaRPr lang="en-US" dirty="0"/>
          </a:p>
          <a:p>
            <a:r>
              <a:rPr lang="en-US" b="1" dirty="0"/>
              <a:t>Granular Network Segmentation:</a:t>
            </a:r>
          </a:p>
          <a:p>
            <a:r>
              <a:rPr lang="en-US" dirty="0"/>
              <a:t>Extensive micro-segmentation down to the individual workload level.</a:t>
            </a:r>
          </a:p>
          <a:p>
            <a:r>
              <a:rPr lang="en-US" dirty="0"/>
              <a:t>Strict access controls are enforced throughout the network, not just at the perimeter.</a:t>
            </a:r>
          </a:p>
          <a:p>
            <a:endParaRPr lang="en-US" dirty="0"/>
          </a:p>
          <a:p>
            <a:r>
              <a:rPr lang="en-US" b="1" dirty="0"/>
              <a:t>Device Posture Check:</a:t>
            </a:r>
          </a:p>
          <a:p>
            <a:r>
              <a:rPr lang="en-US" dirty="0"/>
              <a:t>All devices are treated as potentially hostile. Compliance and security posture are continually assessed.</a:t>
            </a:r>
          </a:p>
          <a:p>
            <a:r>
              <a:rPr lang="en-US" dirty="0"/>
              <a:t>There's no distinction between internal and external devices in terms of trust.</a:t>
            </a:r>
          </a:p>
          <a:p>
            <a:endParaRPr lang="en-US" dirty="0"/>
          </a:p>
          <a:p>
            <a:r>
              <a:rPr lang="en-US" b="1" dirty="0"/>
              <a:t>Identity and Access Management (IAM):</a:t>
            </a:r>
          </a:p>
          <a:p>
            <a:r>
              <a:rPr lang="en-US" dirty="0"/>
              <a:t>Strong IAM controls are in place with multi-factor authentication as a standard for all users, both on-premises and remote.</a:t>
            </a:r>
          </a:p>
          <a:p>
            <a:r>
              <a:rPr lang="en-US" dirty="0"/>
              <a:t>Dynamic access controls that can adjust permissions based on the context of the access request.</a:t>
            </a:r>
          </a:p>
          <a:p>
            <a:endParaRPr lang="en-US" dirty="0"/>
          </a:p>
          <a:p>
            <a:r>
              <a:rPr lang="en-US" b="1" dirty="0"/>
              <a:t>Data-Centric Security:</a:t>
            </a:r>
          </a:p>
          <a:p>
            <a:r>
              <a:rPr lang="en-US" dirty="0"/>
              <a:t>Data is protected throughout the network with encryption, both at rest and in transit.</a:t>
            </a:r>
          </a:p>
          <a:p>
            <a:r>
              <a:rPr lang="en-US" dirty="0"/>
              <a:t>Access to data is tightly controlled based on user roles and the sensitivity of the data.</a:t>
            </a:r>
          </a:p>
          <a:p>
            <a:endParaRPr lang="en-US" dirty="0"/>
          </a:p>
          <a:p>
            <a:r>
              <a:rPr lang="en-US" b="1" dirty="0"/>
              <a:t>Application-Level Security:</a:t>
            </a:r>
          </a:p>
          <a:p>
            <a:r>
              <a:rPr lang="en-US" dirty="0"/>
              <a:t>Applications must authenticate and sessions are continuously monitored.</a:t>
            </a:r>
          </a:p>
          <a:p>
            <a:r>
              <a:rPr lang="en-US" dirty="0"/>
              <a:t>Access to applications is based on user identity and context.</a:t>
            </a:r>
          </a:p>
          <a:p>
            <a:endParaRPr lang="en-US" dirty="0"/>
          </a:p>
          <a:p>
            <a:r>
              <a:rPr lang="en-US" b="1" dirty="0"/>
              <a:t>Infrastructure as Code (</a:t>
            </a:r>
            <a:r>
              <a:rPr lang="en-US" b="1" dirty="0" err="1"/>
              <a:t>IaC</a:t>
            </a:r>
            <a:r>
              <a:rPr lang="en-US" b="1" dirty="0"/>
              <a:t>):</a:t>
            </a:r>
          </a:p>
          <a:p>
            <a:r>
              <a:rPr lang="en-US" dirty="0"/>
              <a:t>The infrastructure is managed as code, allowing for consistent, repeatable, and secure deployments.</a:t>
            </a:r>
          </a:p>
          <a:p>
            <a:r>
              <a:rPr lang="en-US" dirty="0"/>
              <a:t>Enhanced visibility and control over infrastructure components, with the ability to respond quickly to changes or threats.</a:t>
            </a:r>
          </a:p>
        </p:txBody>
      </p:sp>
    </p:spTree>
    <p:extLst>
      <p:ext uri="{BB962C8B-B14F-4D97-AF65-F5344CB8AC3E}">
        <p14:creationId xmlns:p14="http://schemas.microsoft.com/office/powerpoint/2010/main" val="260488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0"/>
        <p:cNvGrpSpPr/>
        <p:nvPr/>
      </p:nvGrpSpPr>
      <p:grpSpPr>
        <a:xfrm>
          <a:off x="0" y="0"/>
          <a:ext cx="0" cy="0"/>
          <a:chOff x="0" y="0"/>
          <a:chExt cx="0" cy="0"/>
        </a:xfrm>
      </p:grpSpPr>
      <p:sp>
        <p:nvSpPr>
          <p:cNvPr id="211" name="Google Shape;211;p56"/>
          <p:cNvSpPr/>
          <p:nvPr/>
        </p:nvSpPr>
        <p:spPr>
          <a:xfrm>
            <a:off x="1184725" y="4003550"/>
            <a:ext cx="5583900" cy="34053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Building a Secure Network Architecture</a:t>
            </a:r>
            <a:endParaRPr sz="36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in Azure</a:t>
            </a:r>
            <a:endParaRPr sz="3600" b="1">
              <a:solidFill>
                <a:srgbClr val="FFFFFF"/>
              </a:solidFill>
              <a:latin typeface="Open Sans"/>
              <a:ea typeface="Open Sans"/>
              <a:cs typeface="Open Sans"/>
              <a:sym typeface="Open Sans"/>
            </a:endParaRPr>
          </a:p>
        </p:txBody>
      </p:sp>
      <p:sp>
        <p:nvSpPr>
          <p:cNvPr id="212" name="Google Shape;212;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2: Building the Network</a:t>
            </a:r>
            <a:endParaRPr sz="3600" b="1"/>
          </a:p>
        </p:txBody>
      </p:sp>
      <p:sp>
        <p:nvSpPr>
          <p:cNvPr id="218" name="Google Shape;218;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Open Sans"/>
                <a:ea typeface="Open Sans"/>
                <a:cs typeface="Open Sans"/>
                <a:sym typeface="Open Sans"/>
              </a:rPr>
              <a:t>After designing the network architecture, you now present your design to XYZ's stakeholders. They're all on board with your design, and have given you the green light to start building the architecture out in Azure. </a:t>
            </a:r>
            <a:endParaRPr sz="1800" b="1" dirty="0">
              <a:latin typeface="Open Sans"/>
              <a:ea typeface="Open Sans"/>
              <a:cs typeface="Open Sans"/>
              <a:sym typeface="Open Sans"/>
            </a:endParaRPr>
          </a:p>
          <a:p>
            <a:pPr marL="0" lvl="0" indent="0" algn="l" rtl="0">
              <a:spcBef>
                <a:spcPts val="1600"/>
              </a:spcBef>
              <a:spcAft>
                <a:spcPts val="0"/>
              </a:spcAft>
              <a:buNone/>
            </a:pPr>
            <a:r>
              <a:rPr lang="en" sz="1800" b="1" dirty="0">
                <a:latin typeface="Open Sans"/>
                <a:ea typeface="Open Sans"/>
                <a:cs typeface="Open Sans"/>
                <a:sym typeface="Open Sans"/>
              </a:rPr>
              <a:t>So your next task is to go the Project Workspace in the classroom, and build out the enterprise network in Azure!</a:t>
            </a:r>
            <a:endParaRPr sz="1800" b="1" dirty="0">
              <a:latin typeface="Open Sans"/>
              <a:ea typeface="Open Sans"/>
              <a:cs typeface="Open Sans"/>
              <a:sym typeface="Open Sans"/>
            </a:endParaRPr>
          </a:p>
          <a:p>
            <a:pPr marL="0" lvl="0" indent="0" algn="l" rtl="0">
              <a:spcBef>
                <a:spcPts val="1600"/>
              </a:spcBef>
              <a:spcAft>
                <a:spcPts val="0"/>
              </a:spcAft>
              <a:buNone/>
            </a:pPr>
            <a:r>
              <a:rPr lang="en" sz="1800" b="1" dirty="0">
                <a:latin typeface="Open Sans"/>
                <a:ea typeface="Open Sans"/>
                <a:cs typeface="Open Sans"/>
                <a:sym typeface="Open Sans"/>
              </a:rPr>
              <a:t>If you are accessing Azure with the Udacity classroom workspace, there will be a Resource Group in Azure called ‘entp-project’ that has already been created for you. </a:t>
            </a:r>
            <a:endParaRPr sz="1800" b="1" dirty="0">
              <a:latin typeface="Open Sans"/>
              <a:ea typeface="Open Sans"/>
              <a:cs typeface="Open Sans"/>
              <a:sym typeface="Open Sans"/>
            </a:endParaRPr>
          </a:p>
          <a:p>
            <a:pPr marL="0" lvl="0" indent="0" algn="l" rtl="0">
              <a:spcBef>
                <a:spcPts val="1600"/>
              </a:spcBef>
              <a:spcAft>
                <a:spcPts val="0"/>
              </a:spcAft>
              <a:buNone/>
            </a:pPr>
            <a:r>
              <a:rPr lang="en" sz="1800" b="1" dirty="0">
                <a:latin typeface="Open Sans"/>
                <a:ea typeface="Open Sans"/>
                <a:cs typeface="Open Sans"/>
                <a:sym typeface="Open Sans"/>
              </a:rPr>
              <a:t>If you are accessing Azure using your own Azure account, first of all you should create a resource group called ‘entp-project’.</a:t>
            </a:r>
            <a:endParaRPr sz="1800" b="1" dirty="0">
              <a:latin typeface="Open Sans"/>
              <a:ea typeface="Open Sans"/>
              <a:cs typeface="Open Sans"/>
              <a:sym typeface="Open Sans"/>
            </a:endParaRPr>
          </a:p>
          <a:p>
            <a:pPr marL="0" lvl="0" indent="0" algn="l" rtl="0">
              <a:spcBef>
                <a:spcPts val="1600"/>
              </a:spcBef>
              <a:spcAft>
                <a:spcPts val="0"/>
              </a:spcAft>
              <a:buClr>
                <a:schemeClr val="dk1"/>
              </a:buClr>
              <a:buSzPts val="1100"/>
              <a:buFont typeface="Arial"/>
              <a:buNone/>
            </a:pPr>
            <a:r>
              <a:rPr lang="en" sz="1800" b="1" dirty="0">
                <a:latin typeface="Open Sans"/>
                <a:ea typeface="Open Sans"/>
                <a:cs typeface="Open Sans"/>
                <a:sym typeface="Open Sans"/>
              </a:rPr>
              <a:t>This ‘entp-project’ resource group is where you will create all the components that make up this project. When creating VMs in this section, please only use Standard_B1s for your VM size and the Linux Ubuntu 18.04 image.</a:t>
            </a:r>
            <a:endParaRPr sz="1800" b="1" dirty="0">
              <a:latin typeface="Open Sans"/>
              <a:ea typeface="Open Sans"/>
              <a:cs typeface="Open Sans"/>
              <a:sym typeface="Open Sans"/>
            </a:endParaRPr>
          </a:p>
          <a:p>
            <a:pPr marL="0" lvl="0" indent="0" algn="l" rtl="0">
              <a:spcBef>
                <a:spcPts val="1600"/>
              </a:spcBef>
              <a:spcAft>
                <a:spcPts val="0"/>
              </a:spcAft>
              <a:buNone/>
            </a:pPr>
            <a:r>
              <a:rPr lang="en" sz="1800" b="1" dirty="0">
                <a:latin typeface="Open Sans"/>
                <a:ea typeface="Open Sans"/>
                <a:cs typeface="Open Sans"/>
                <a:sym typeface="Open Sans"/>
              </a:rPr>
              <a:t>Insert screenshots of your network on the following pages, showing completion of each of the specified tasks.</a:t>
            </a:r>
            <a:endParaRPr sz="1800" b="1" dirty="0">
              <a:latin typeface="Open Sans"/>
              <a:ea typeface="Open Sans"/>
              <a:cs typeface="Open Sans"/>
              <a:sym typeface="Open Sans"/>
            </a:endParaRPr>
          </a:p>
          <a:p>
            <a:pPr marL="0" lvl="0" indent="0" algn="l" rtl="0">
              <a:spcBef>
                <a:spcPts val="1600"/>
              </a:spcBef>
              <a:spcAft>
                <a:spcPts val="0"/>
              </a:spcAft>
              <a:buNone/>
            </a:pPr>
            <a:endParaRPr sz="18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t>2.1.1 Screenshot</a:t>
            </a:r>
            <a:endParaRPr sz="3600" b="1" dirty="0"/>
          </a:p>
          <a:p>
            <a:pPr marL="0" lvl="0" indent="0" algn="l" rtl="0">
              <a:lnSpc>
                <a:spcPct val="115000"/>
              </a:lnSpc>
              <a:spcBef>
                <a:spcPts val="1200"/>
              </a:spcBef>
              <a:spcAft>
                <a:spcPts val="1200"/>
              </a:spcAft>
              <a:buClr>
                <a:schemeClr val="dk1"/>
              </a:buClr>
              <a:buSzPts val="1100"/>
              <a:buFont typeface="Arial"/>
              <a:buNone/>
            </a:pPr>
            <a:r>
              <a:rPr lang="en" sz="2000" b="1" dirty="0">
                <a:solidFill>
                  <a:schemeClr val="dk2"/>
                </a:solidFill>
              </a:rPr>
              <a:t>Create two Azure Virtual Networks in the resource group ‘entp-project’. Label one for your DMZ and one as your Internal.</a:t>
            </a:r>
            <a:endParaRPr sz="2000" b="1" dirty="0"/>
          </a:p>
        </p:txBody>
      </p:sp>
      <p:pic>
        <p:nvPicPr>
          <p:cNvPr id="5" name="Picture 4" descr="A screenshot of a computer&#10;&#10;Description automatically generated">
            <a:extLst>
              <a:ext uri="{FF2B5EF4-FFF2-40B4-BE49-F238E27FC236}">
                <a16:creationId xmlns:a16="http://schemas.microsoft.com/office/drawing/2014/main" id="{ADA3DAD9-D7E5-7AE5-589F-0C4A0C82EAFC}"/>
              </a:ext>
            </a:extLst>
          </p:cNvPr>
          <p:cNvPicPr>
            <a:picLocks noChangeAspect="1"/>
          </p:cNvPicPr>
          <p:nvPr/>
        </p:nvPicPr>
        <p:blipFill>
          <a:blip r:embed="rId3"/>
          <a:stretch>
            <a:fillRect/>
          </a:stretch>
        </p:blipFill>
        <p:spPr>
          <a:xfrm>
            <a:off x="0" y="2438529"/>
            <a:ext cx="7772400" cy="1904741"/>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2.1.2 Screenshot</a:t>
            </a:r>
            <a:endParaRPr sz="3600" b="1"/>
          </a:p>
          <a:p>
            <a:pPr marL="0" lvl="0" indent="0" algn="l" rtl="0">
              <a:lnSpc>
                <a:spcPct val="115000"/>
              </a:lnSpc>
              <a:spcBef>
                <a:spcPts val="1200"/>
              </a:spcBef>
              <a:spcAft>
                <a:spcPts val="0"/>
              </a:spcAft>
              <a:buNone/>
            </a:pPr>
            <a:r>
              <a:rPr lang="en" sz="2000" b="1">
                <a:solidFill>
                  <a:schemeClr val="dk2"/>
                </a:solidFill>
              </a:rPr>
              <a:t>Create 2 subnets within your DMZ - subnets should be public and private.</a:t>
            </a:r>
            <a:endParaRPr sz="3800" b="1"/>
          </a:p>
          <a:p>
            <a:pPr marL="0" lvl="0" indent="0" algn="l" rtl="0">
              <a:lnSpc>
                <a:spcPct val="115000"/>
              </a:lnSpc>
              <a:spcBef>
                <a:spcPts val="1200"/>
              </a:spcBef>
              <a:spcAft>
                <a:spcPts val="1200"/>
              </a:spcAft>
              <a:buNone/>
            </a:pPr>
            <a:endParaRPr sz="2000" b="1">
              <a:solidFill>
                <a:schemeClr val="dk2"/>
              </a:solidFill>
            </a:endParaRPr>
          </a:p>
        </p:txBody>
      </p:sp>
      <p:pic>
        <p:nvPicPr>
          <p:cNvPr id="5" name="Picture 4" descr="A screenshot of a computer&#10;&#10;Description automatically generated">
            <a:extLst>
              <a:ext uri="{FF2B5EF4-FFF2-40B4-BE49-F238E27FC236}">
                <a16:creationId xmlns:a16="http://schemas.microsoft.com/office/drawing/2014/main" id="{DEE39637-EA50-5C77-E6C7-74025EABC4B9}"/>
              </a:ext>
            </a:extLst>
          </p:cNvPr>
          <p:cNvPicPr>
            <a:picLocks noChangeAspect="1"/>
          </p:cNvPicPr>
          <p:nvPr/>
        </p:nvPicPr>
        <p:blipFill>
          <a:blip r:embed="rId3"/>
          <a:stretch>
            <a:fillRect/>
          </a:stretch>
        </p:blipFill>
        <p:spPr>
          <a:xfrm>
            <a:off x="142246" y="2613660"/>
            <a:ext cx="7487908" cy="2582227"/>
          </a:xfrm>
          <a:prstGeom prst="rect">
            <a:avLst/>
          </a:prstGeom>
          <a:ln>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2.1.3 Screenshot</a:t>
            </a:r>
            <a:endParaRPr sz="3600" b="1"/>
          </a:p>
          <a:p>
            <a:pPr marL="0" lvl="0" indent="0" algn="l" rtl="0">
              <a:lnSpc>
                <a:spcPct val="115000"/>
              </a:lnSpc>
              <a:spcBef>
                <a:spcPts val="1200"/>
              </a:spcBef>
              <a:spcAft>
                <a:spcPts val="1200"/>
              </a:spcAft>
              <a:buNone/>
            </a:pPr>
            <a:r>
              <a:rPr lang="en" sz="1800" b="1">
                <a:solidFill>
                  <a:schemeClr val="dk2"/>
                </a:solidFill>
              </a:rPr>
              <a:t>Create three subnets in your internal network and label them Management, Secure, and Enterprise.</a:t>
            </a:r>
            <a:endParaRPr sz="3600" b="1"/>
          </a:p>
        </p:txBody>
      </p:sp>
      <p:pic>
        <p:nvPicPr>
          <p:cNvPr id="5" name="Picture 4" descr="A screenshot of a computer&#10;&#10;Description automatically generated">
            <a:extLst>
              <a:ext uri="{FF2B5EF4-FFF2-40B4-BE49-F238E27FC236}">
                <a16:creationId xmlns:a16="http://schemas.microsoft.com/office/drawing/2014/main" id="{AF8F7D75-B004-D6AD-6109-8D40389A355D}"/>
              </a:ext>
            </a:extLst>
          </p:cNvPr>
          <p:cNvPicPr>
            <a:picLocks noChangeAspect="1"/>
          </p:cNvPicPr>
          <p:nvPr/>
        </p:nvPicPr>
        <p:blipFill>
          <a:blip r:embed="rId3"/>
          <a:stretch>
            <a:fillRect/>
          </a:stretch>
        </p:blipFill>
        <p:spPr>
          <a:xfrm>
            <a:off x="0" y="3287882"/>
            <a:ext cx="7772400" cy="2492036"/>
          </a:xfrm>
          <a:prstGeom prst="rect">
            <a:avLst/>
          </a:prstGeom>
          <a:ln>
            <a:solidFill>
              <a:schemeClr val="tx1"/>
            </a:solid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9234</TotalTime>
  <Words>3490</Words>
  <Application>Microsoft Office PowerPoint</Application>
  <PresentationFormat>Custom</PresentationFormat>
  <Paragraphs>354</Paragraphs>
  <Slides>42</Slides>
  <Notes>37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42</vt:i4>
      </vt:variant>
    </vt:vector>
  </HeadingPairs>
  <TitlesOfParts>
    <vt:vector size="51" baseType="lpstr">
      <vt:lpstr>Open Sans Light</vt:lpstr>
      <vt:lpstr>Google Sans</vt:lpstr>
      <vt:lpstr>Helvetica Neue</vt:lpstr>
      <vt:lpstr>Open Sans</vt:lpstr>
      <vt:lpstr>Arial</vt:lpstr>
      <vt:lpstr>Simple Light</vt:lpstr>
      <vt:lpstr>Simple Light</vt:lpstr>
      <vt:lpstr>Simple Light</vt:lpstr>
      <vt:lpstr>White</vt:lpstr>
      <vt:lpstr>Project: Securing the Perimeter  </vt:lpstr>
      <vt:lpstr>PowerPoint Presentation</vt:lpstr>
      <vt:lpstr>Section 1: Designing the Network</vt:lpstr>
      <vt:lpstr>1.1 Designing the Network</vt:lpstr>
      <vt:lpstr>PowerPoint Presentation</vt:lpstr>
      <vt:lpstr>Section 2: Building the Network</vt:lpstr>
      <vt:lpstr>2.1.1 Screenshot Create two Azure Virtual Networks in the resource group ‘entp-project’. Label one for your DMZ and one as your Internal.</vt:lpstr>
      <vt:lpstr>2.1.2 Screenshot Create 2 subnets within your DMZ - subnets should be public and private. </vt:lpstr>
      <vt:lpstr>2.1.3 Screenshot Create three subnets in your internal network and label them Management, Secure, and Enterprise.</vt:lpstr>
      <vt:lpstr>2.2 Creating Virtual Machines</vt:lpstr>
      <vt:lpstr>2.2.1 Screenshot Create one VM in each of your public and private DMZ subnets. Please only use Standard_B1s for your VM size and select the Linux Ubuntu 18.04 image, otherwise you will encounter an error.</vt:lpstr>
      <vt:lpstr>2.2.2 Screenshot Create one VM in each of your Management, Secure, and Enterprise internal subnets. Please only use Standard_B1s for your VM size and select the Linux Ubuntu 18.04 image, otherwise you will encounter an error.</vt:lpstr>
      <vt:lpstr>2.3 Secure Routing</vt:lpstr>
      <vt:lpstr>2.3.1 Screenshot Traffic rules in your DMZ. </vt:lpstr>
      <vt:lpstr>2.3.2 Screenshot Traffic rules in your Internal network. </vt:lpstr>
      <vt:lpstr>2.4 VPN Access</vt:lpstr>
      <vt:lpstr>2.4.1 Screenshot Create a VPN to connect to your internal network. </vt:lpstr>
      <vt:lpstr>2.4.2 Screenshot Test VPN connection by connecting to one of the VMs in your internal network.</vt:lpstr>
      <vt:lpstr>PowerPoint Presentation</vt:lpstr>
      <vt:lpstr>Section 3: Build the SIEM</vt:lpstr>
      <vt:lpstr> 3.1.1 Screenshot Create a VM in your private DMZ. On that VM, go through the process to create an ELK Server. For your Elk Server use the VM size DS1_v2 and  Linux Ubuntu 18.04 image. </vt:lpstr>
      <vt:lpstr> 3.1.2 Screenshot Set up routing to only allow traffic inbound to the server from both your virtual networks, and make sure Kibana is only accessible when you're on the network. </vt:lpstr>
      <vt:lpstr>3.2 Ingest Logs</vt:lpstr>
      <vt:lpstr> 3.2.1 Screenshot Install Filebeat on your web servers and show the Filebeat service as active. </vt:lpstr>
      <vt:lpstr> 3.2.2 Screenshot Configure Filebeat to route web server logs to Elasticsearch. </vt:lpstr>
      <vt:lpstr> 3.2.3 Screenshot Simulate web traffic to your web servers using https://www.babylontraffic.com. </vt:lpstr>
      <vt:lpstr> 3.2.4 Screenshot Web server logs appear in Kibana. </vt:lpstr>
      <vt:lpstr>3.3 Build Alerts</vt:lpstr>
      <vt:lpstr> 3.3.1 Screenshot Create an alert for DoS attack. </vt:lpstr>
      <vt:lpstr> 3.3.2 Screenshot Create an alert for Brute Force attack. </vt:lpstr>
      <vt:lpstr> 3.3.3 Screenshot Create an alert for a scanning attack. During the scan, an attacker is looking to identify what ports are open. </vt:lpstr>
      <vt:lpstr>3.4 Incident Response Playbook</vt:lpstr>
      <vt:lpstr>PowerPoint Presentation</vt:lpstr>
      <vt:lpstr>PowerPoint Presentation</vt:lpstr>
      <vt:lpstr>PowerPoint Presentation</vt:lpstr>
      <vt:lpstr>Section 4: Zero Trust Model</vt:lpstr>
      <vt:lpstr>4.1 Zero Trust Model</vt:lpstr>
      <vt:lpstr>PowerPoint Presentation</vt:lpstr>
      <vt:lpstr>PowerPoint Presentation</vt:lpstr>
      <vt:lpstr>PowerPoint Presentation</vt:lpstr>
      <vt:lpstr>4.2 Modern Architecture vs. Zero Trust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Securing the Perimeter  Directions and  Submission Template </dc:title>
  <cp:lastModifiedBy>ROYLAN PAIS</cp:lastModifiedBy>
  <cp:revision>73</cp:revision>
  <dcterms:modified xsi:type="dcterms:W3CDTF">2024-06-18T14:09:52Z</dcterms:modified>
</cp:coreProperties>
</file>