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80" r:id="rId14"/>
    <p:sldId id="276" r:id="rId15"/>
    <p:sldId id="278" r:id="rId16"/>
    <p:sldId id="279" r:id="rId17"/>
    <p:sldId id="281" r:id="rId18"/>
    <p:sldId id="277" r:id="rId19"/>
    <p:sldId id="2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82"/>
    <a:srgbClr val="0070C0"/>
    <a:srgbClr val="40546C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1559" autoAdjust="0"/>
  </p:normalViewPr>
  <p:slideViewPr>
    <p:cSldViewPr snapToGrid="0" showGuides="1">
      <p:cViewPr varScale="1">
        <p:scale>
          <a:sx n="104" d="100"/>
          <a:sy n="104" d="100"/>
        </p:scale>
        <p:origin x="768" y="126"/>
      </p:cViewPr>
      <p:guideLst>
        <p:guide orient="horz" pos="2160"/>
        <p:guide pos="76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1BD1E-4BBA-427D-AAFD-F6CD083B0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D17EC-D60D-4EA2-A74D-ECE57311EB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以上省略了海淘系统的相关部分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D17EC-D60D-4EA2-A74D-ECE57311E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D17EC-D60D-4EA2-A74D-ECE57311E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D17EC-D60D-4EA2-A74D-ECE57311E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Lambda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的发布，标志则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发展的开始。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Cloud Function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和微软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Function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产品的发布，标志着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渐渐成熟。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月，阿里云函数计算和腾讯云无服务器函数的发布，则标志着国内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发展的成熟。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月，支付宝小程序和微信小程序的云开发功能发布，标志着国内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应用场景的落地。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D17EC-D60D-4EA2-A74D-ECE57311E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传统的编程中，我们定义一个函数，函数针对输入计算输出，这些函数组成了一个应用程序。而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FaaS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则让我们能够在云端编写、运行函数，并由这些云函数组成应用程序。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FaaS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本身提供的只有运行函数的功能，并且每个函数的执行都是孤立和短暂的。但我们的应用程序，往往还需要持久存储和临时存储，以及在存储中进行数据管理，所以我们需要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BaaS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就是一些列后端的功能的集合，比如云数据库、对象存储、消息队列、通知服务。没有这些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，函数的能力是非常有限的。整个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BaaS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也都由云供应商厂商提供，开发者不需要关心具体细节、实现，只需要在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FaaS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，这样才能构建整个应用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D17EC-D60D-4EA2-A74D-ECE57311E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传统的编程中，我们定义一个函数，函数针对输入计算输出，这些函数组成了一个应用程序。而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FaaS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则让我们能够在云端编写、运行函数，并由这些云函数组成应用程序。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FaaS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本身提供的只有运行函数的功能，并且每个函数的执行都是孤立和短暂的。但我们的应用程序，往往还需要持久存储和临时存储，以及在存储中进行数据管理，所以我们需要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BaaS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就是一些列后端的功能的集合，比如云数据库、对象存储、消息队列、通知服务。没有这些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，函数的能力是非常有限的。整个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BaaS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也都由云供应商厂商提供，开发者不需要关心具体细节、实现，只需要在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FaaS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，这样才能构建整个应用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D17EC-D60D-4EA2-A74D-ECE57311E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D17EC-D60D-4EA2-A74D-ECE57311E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D17EC-D60D-4EA2-A74D-ECE57311E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D17EC-D60D-4EA2-A74D-ECE57311E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D17EC-D60D-4EA2-A74D-ECE57311E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D17EC-D60D-4EA2-A74D-ECE57311E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D17EC-D60D-4EA2-A74D-ECE57311E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D17EC-D60D-4EA2-A74D-ECE57311E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D17EC-D60D-4EA2-A74D-ECE57311E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D17EC-D60D-4EA2-A74D-ECE57311E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1B4D-8FFC-4D23-9072-2BCE4F6B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D247-E8F3-47EE-A5C4-37B9D5BB18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1B4D-8FFC-4D23-9072-2BCE4F6B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D247-E8F3-47EE-A5C4-37B9D5BB18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1B4D-8FFC-4D23-9072-2BCE4F6B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D247-E8F3-47EE-A5C4-37B9D5BB18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1B4D-8FFC-4D23-9072-2BCE4F6B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D247-E8F3-47EE-A5C4-37B9D5BB18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1B4D-8FFC-4D23-9072-2BCE4F6B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D247-E8F3-47EE-A5C4-37B9D5BB18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1B4D-8FFC-4D23-9072-2BCE4F6B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D247-E8F3-47EE-A5C4-37B9D5BB18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39186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1B4D-8FFC-4D23-9072-2BCE4F6B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D247-E8F3-47EE-A5C4-37B9D5BB18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1B4D-8FFC-4D23-9072-2BCE4F6B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D247-E8F3-47EE-A5C4-37B9D5BB18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1B4D-8FFC-4D23-9072-2BCE4F6B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D247-E8F3-47EE-A5C4-37B9D5BB18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1B4D-8FFC-4D23-9072-2BCE4F6B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D247-E8F3-47EE-A5C4-37B9D5BB18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1B4D-8FFC-4D23-9072-2BCE4F6B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D247-E8F3-47EE-A5C4-37B9D5BB18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1B4D-8FFC-4D23-9072-2BCE4F6B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BD247-E8F3-47EE-A5C4-37B9D5BB18D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2408" y="0"/>
            <a:ext cx="12169592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svg"/><Relationship Id="rId7" Type="http://schemas.openxmlformats.org/officeDocument/2006/relationships/image" Target="../media/image9.png"/><Relationship Id="rId6" Type="http://schemas.openxmlformats.org/officeDocument/2006/relationships/image" Target="../media/image3.svg"/><Relationship Id="rId5" Type="http://schemas.openxmlformats.org/officeDocument/2006/relationships/image" Target="../media/image8.png"/><Relationship Id="rId4" Type="http://schemas.openxmlformats.org/officeDocument/2006/relationships/image" Target="../media/image2.svg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jimmysong.io/serverless-handbook/" TargetMode="External"/><Relationship Id="rId3" Type="http://schemas.openxmlformats.org/officeDocument/2006/relationships/hyperlink" Target="https://jimmysong.io/posts/what-is-serverless/" TargetMode="External"/><Relationship Id="rId2" Type="http://schemas.openxmlformats.org/officeDocument/2006/relationships/hyperlink" Target="https://mp.weixin.qq.com/s/5iHH65DiGJvJjtG28Oserg" TargetMode="External"/><Relationship Id="rId1" Type="http://schemas.openxmlformats.org/officeDocument/2006/relationships/hyperlink" Target="https://zhuanlan.zhihu.com/p/6190160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形 222"/>
          <p:cNvSpPr/>
          <p:nvPr/>
        </p:nvSpPr>
        <p:spPr>
          <a:xfrm>
            <a:off x="0" y="-69086"/>
            <a:ext cx="12169592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177553" y="-103629"/>
            <a:ext cx="12192000" cy="69270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947822" y="2563459"/>
            <a:ext cx="632587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cap="all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微服务网格化</a:t>
            </a:r>
            <a:endParaRPr lang="en-US" altLang="zh-CN" sz="4800" b="1" cap="all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5242289" y="-2046329"/>
            <a:ext cx="703941" cy="4796604"/>
          </a:xfrm>
          <a:prstGeom prst="homePlate">
            <a:avLst>
              <a:gd name="adj" fmla="val 328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2853377" y="-32432"/>
            <a:ext cx="548176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多语言客户端接入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63011" y="4596169"/>
            <a:ext cx="1190625" cy="5429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Java App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33593" y="3820193"/>
            <a:ext cx="1190625" cy="542925"/>
          </a:xfrm>
          <a:prstGeom prst="rect">
            <a:avLst/>
          </a:prstGeom>
          <a:solidFill>
            <a:srgbClr val="8A3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Local Proxy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938829" y="3816945"/>
            <a:ext cx="1190625" cy="5429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OSP Server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83442" y="1510177"/>
            <a:ext cx="1190625" cy="542925"/>
          </a:xfrm>
          <a:prstGeom prst="rect">
            <a:avLst/>
          </a:prstGeom>
          <a:solidFill>
            <a:srgbClr val="8A3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Remote Proxy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Cluster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9" name="直接箭头连接符 38"/>
          <p:cNvCxnSpPr>
            <a:stCxn id="36" idx="3"/>
            <a:endCxn id="37" idx="1"/>
          </p:cNvCxnSpPr>
          <p:nvPr/>
        </p:nvCxnSpPr>
        <p:spPr>
          <a:xfrm flipV="1">
            <a:off x="5824218" y="4088408"/>
            <a:ext cx="2114611" cy="324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0"/>
          <p:cNvSpPr txBox="1"/>
          <p:nvPr/>
        </p:nvSpPr>
        <p:spPr>
          <a:xfrm>
            <a:off x="6205280" y="4117814"/>
            <a:ext cx="1057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Thrift over 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圆角矩形 1038"/>
          <p:cNvSpPr/>
          <p:nvPr/>
        </p:nvSpPr>
        <p:spPr>
          <a:xfrm>
            <a:off x="2214238" y="2871925"/>
            <a:ext cx="3724275" cy="2438400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75"/>
          <p:cNvSpPr/>
          <p:nvPr/>
        </p:nvSpPr>
        <p:spPr>
          <a:xfrm>
            <a:off x="7755479" y="3722582"/>
            <a:ext cx="1573936" cy="737085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463011" y="3819662"/>
            <a:ext cx="1190625" cy="5429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PHP App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63011" y="3059370"/>
            <a:ext cx="1190625" cy="5429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C/C++/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</a:rPr>
              <a:t>NodeJS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 App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" name="肘形连接符 25"/>
          <p:cNvCxnSpPr>
            <a:stCxn id="35" idx="3"/>
            <a:endCxn id="36" idx="2"/>
          </p:cNvCxnSpPr>
          <p:nvPr/>
        </p:nvCxnSpPr>
        <p:spPr>
          <a:xfrm flipV="1">
            <a:off x="3653636" y="4363118"/>
            <a:ext cx="1575270" cy="50451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51"/>
          <p:cNvCxnSpPr>
            <a:stCxn id="43" idx="3"/>
            <a:endCxn id="36" idx="1"/>
          </p:cNvCxnSpPr>
          <p:nvPr/>
        </p:nvCxnSpPr>
        <p:spPr>
          <a:xfrm>
            <a:off x="3653636" y="4091125"/>
            <a:ext cx="979957" cy="5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52"/>
          <p:cNvCxnSpPr>
            <a:stCxn id="44" idx="0"/>
            <a:endCxn id="38" idx="1"/>
          </p:cNvCxnSpPr>
          <p:nvPr/>
        </p:nvCxnSpPr>
        <p:spPr>
          <a:xfrm rot="5400000" flipH="1" flipV="1">
            <a:off x="3182018" y="1657946"/>
            <a:ext cx="1277730" cy="1525118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3"/>
            <a:endCxn id="37" idx="1"/>
          </p:cNvCxnSpPr>
          <p:nvPr/>
        </p:nvCxnSpPr>
        <p:spPr>
          <a:xfrm>
            <a:off x="5774067" y="1781640"/>
            <a:ext cx="2164762" cy="230676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56"/>
          <p:cNvSpPr txBox="1"/>
          <p:nvPr/>
        </p:nvSpPr>
        <p:spPr>
          <a:xfrm>
            <a:off x="6872032" y="2473359"/>
            <a:ext cx="1057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Thrift over 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Box 57"/>
          <p:cNvSpPr txBox="1"/>
          <p:nvPr/>
        </p:nvSpPr>
        <p:spPr>
          <a:xfrm>
            <a:off x="4054866" y="4867632"/>
            <a:ext cx="1057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Thrift over 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TextBox 58"/>
          <p:cNvSpPr txBox="1"/>
          <p:nvPr/>
        </p:nvSpPr>
        <p:spPr>
          <a:xfrm>
            <a:off x="3684349" y="4117813"/>
            <a:ext cx="995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JSON over</a:t>
            </a:r>
            <a:endParaRPr lang="en-US" altLang="zh-CN" sz="12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TextBox 59"/>
          <p:cNvSpPr txBox="1"/>
          <p:nvPr/>
        </p:nvSpPr>
        <p:spPr>
          <a:xfrm>
            <a:off x="3080654" y="1781640"/>
            <a:ext cx="995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JSON over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5242289" y="-2046329"/>
            <a:ext cx="703941" cy="4796604"/>
          </a:xfrm>
          <a:prstGeom prst="homePlate">
            <a:avLst>
              <a:gd name="adj" fmla="val 328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2853377" y="-32432"/>
            <a:ext cx="548176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多语言服务端接入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47678" y="3247053"/>
            <a:ext cx="1448631" cy="542925"/>
          </a:xfrm>
          <a:prstGeom prst="rect">
            <a:avLst/>
          </a:prstGeom>
          <a:solidFill>
            <a:srgbClr val="8A3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Local Proxy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800531" y="4375662"/>
            <a:ext cx="1448631" cy="5429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Web Server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467127" y="2006951"/>
            <a:ext cx="1448631" cy="5429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Service Registry</a:t>
            </a:r>
            <a:endParaRPr lang="zh-CN" altLang="en-US" sz="1200" b="1" dirty="0"/>
          </a:p>
        </p:txBody>
      </p:sp>
      <p:sp>
        <p:nvSpPr>
          <p:cNvPr id="61" name="矩形 60"/>
          <p:cNvSpPr/>
          <p:nvPr/>
        </p:nvSpPr>
        <p:spPr>
          <a:xfrm>
            <a:off x="3247678" y="4375662"/>
            <a:ext cx="1448631" cy="542925"/>
          </a:xfrm>
          <a:prstGeom prst="rect">
            <a:avLst/>
          </a:prstGeom>
          <a:solidFill>
            <a:srgbClr val="8A3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API Gateway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2" name="直接箭头连接符 61"/>
          <p:cNvCxnSpPr>
            <a:stCxn id="58" idx="3"/>
            <a:endCxn id="59" idx="1"/>
          </p:cNvCxnSpPr>
          <p:nvPr/>
        </p:nvCxnSpPr>
        <p:spPr>
          <a:xfrm>
            <a:off x="4696309" y="3518516"/>
            <a:ext cx="1104222" cy="112860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1" idx="3"/>
            <a:endCxn id="59" idx="1"/>
          </p:cNvCxnSpPr>
          <p:nvPr/>
        </p:nvCxnSpPr>
        <p:spPr>
          <a:xfrm>
            <a:off x="4696309" y="4647125"/>
            <a:ext cx="110422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7"/>
          <p:cNvSpPr txBox="1"/>
          <p:nvPr/>
        </p:nvSpPr>
        <p:spPr>
          <a:xfrm>
            <a:off x="7300940" y="4637271"/>
            <a:ext cx="848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注册代理</a:t>
            </a:r>
            <a:endParaRPr lang="en-US" altLang="zh-CN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健康检查</a:t>
            </a: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TextBox 48"/>
          <p:cNvSpPr txBox="1"/>
          <p:nvPr/>
        </p:nvSpPr>
        <p:spPr>
          <a:xfrm>
            <a:off x="7038715" y="3074221"/>
            <a:ext cx="973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服务注册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圆角矩形 74"/>
          <p:cNvSpPr/>
          <p:nvPr/>
        </p:nvSpPr>
        <p:spPr>
          <a:xfrm>
            <a:off x="5171754" y="1905107"/>
            <a:ext cx="2004901" cy="737085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75"/>
          <p:cNvSpPr/>
          <p:nvPr/>
        </p:nvSpPr>
        <p:spPr>
          <a:xfrm>
            <a:off x="5617181" y="4281299"/>
            <a:ext cx="3386814" cy="737085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992562" y="4365809"/>
            <a:ext cx="848864" cy="5429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</a:rPr>
              <a:t>Registry agent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9" name="肘形连接符 35"/>
          <p:cNvCxnSpPr>
            <a:stCxn id="68" idx="0"/>
            <a:endCxn id="60" idx="3"/>
          </p:cNvCxnSpPr>
          <p:nvPr/>
        </p:nvCxnSpPr>
        <p:spPr>
          <a:xfrm rot="16200000" flipV="1">
            <a:off x="6622679" y="2571494"/>
            <a:ext cx="2087395" cy="1501236"/>
          </a:xfrm>
          <a:prstGeom prst="bentConnector2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39"/>
          <p:cNvCxnSpPr>
            <a:stCxn id="60" idx="1"/>
            <a:endCxn id="58" idx="1"/>
          </p:cNvCxnSpPr>
          <p:nvPr/>
        </p:nvCxnSpPr>
        <p:spPr>
          <a:xfrm rot="10800000" flipV="1">
            <a:off x="3247679" y="2278414"/>
            <a:ext cx="2219449" cy="1240102"/>
          </a:xfrm>
          <a:prstGeom prst="bentConnector3">
            <a:avLst>
              <a:gd name="adj1" fmla="val 1103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44"/>
          <p:cNvCxnSpPr>
            <a:stCxn id="60" idx="1"/>
            <a:endCxn id="61" idx="1"/>
          </p:cNvCxnSpPr>
          <p:nvPr/>
        </p:nvCxnSpPr>
        <p:spPr>
          <a:xfrm rot="10800000" flipV="1">
            <a:off x="3247679" y="2278413"/>
            <a:ext cx="2219449" cy="2368711"/>
          </a:xfrm>
          <a:prstGeom prst="bentConnector3">
            <a:avLst>
              <a:gd name="adj1" fmla="val 1103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8" idx="1"/>
            <a:endCxn id="59" idx="3"/>
          </p:cNvCxnSpPr>
          <p:nvPr/>
        </p:nvCxnSpPr>
        <p:spPr>
          <a:xfrm flipH="1">
            <a:off x="7249162" y="4637272"/>
            <a:ext cx="743400" cy="985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59"/>
          <p:cNvSpPr txBox="1"/>
          <p:nvPr/>
        </p:nvSpPr>
        <p:spPr>
          <a:xfrm>
            <a:off x="2114290" y="3996464"/>
            <a:ext cx="973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服务发现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TextBox 60"/>
          <p:cNvSpPr txBox="1"/>
          <p:nvPr/>
        </p:nvSpPr>
        <p:spPr>
          <a:xfrm>
            <a:off x="4700322" y="4375662"/>
            <a:ext cx="1244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HTTP/JSON</a:t>
            </a:r>
            <a:endParaRPr lang="zh-CN" altLang="en-US" sz="105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TextBox 61"/>
          <p:cNvSpPr txBox="1"/>
          <p:nvPr/>
        </p:nvSpPr>
        <p:spPr>
          <a:xfrm>
            <a:off x="4660235" y="3533770"/>
            <a:ext cx="1244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HTTP/JSON</a:t>
            </a:r>
            <a:endParaRPr lang="zh-CN" altLang="en-US" sz="105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5242289" y="-2046329"/>
            <a:ext cx="703941" cy="4796604"/>
          </a:xfrm>
          <a:prstGeom prst="homePlate">
            <a:avLst>
              <a:gd name="adj" fmla="val 328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2853377" y="-32432"/>
            <a:ext cx="548176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Remote Proxy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的价值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89102" y="1120676"/>
            <a:ext cx="80520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j-ea"/>
                <a:ea typeface="+mj-ea"/>
              </a:rPr>
              <a:t>主要职责：备份流量、临时流量、非主要流量</a:t>
            </a:r>
            <a:endParaRPr lang="en-US" altLang="zh-CN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ea"/>
                <a:ea typeface="+mj-ea"/>
              </a:rPr>
              <a:t>高可用</a:t>
            </a:r>
            <a:r>
              <a:rPr lang="zh-CN" altLang="en-US" sz="2000" dirty="0">
                <a:latin typeface="+mj-ea"/>
                <a:ea typeface="+mj-ea"/>
              </a:rPr>
              <a:t>架构上的补充：</a:t>
            </a:r>
            <a:r>
              <a:rPr lang="en-US" altLang="zh-CN" sz="2000" dirty="0">
                <a:latin typeface="+mj-ea"/>
                <a:ea typeface="+mj-ea"/>
              </a:rPr>
              <a:t>sidecar</a:t>
            </a:r>
            <a:r>
              <a:rPr lang="zh-CN" altLang="en-US" sz="2000" dirty="0">
                <a:latin typeface="+mj-ea"/>
                <a:ea typeface="+mj-ea"/>
              </a:rPr>
              <a:t>是很美好，但总有一些时候，你的</a:t>
            </a:r>
            <a:r>
              <a:rPr lang="en-US" altLang="zh-CN" sz="2000" dirty="0">
                <a:latin typeface="+mj-ea"/>
                <a:ea typeface="+mj-ea"/>
              </a:rPr>
              <a:t>sidecar</a:t>
            </a:r>
            <a:r>
              <a:rPr lang="zh-CN" altLang="en-US" sz="2000" dirty="0">
                <a:latin typeface="+mj-ea"/>
                <a:ea typeface="+mj-ea"/>
              </a:rPr>
              <a:t>挂掉时，你的客户端是不想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>
                <a:latin typeface="+mj-ea"/>
                <a:ea typeface="+mj-ea"/>
              </a:rPr>
              <a:t>不能跟</a:t>
            </a:r>
            <a:r>
              <a:rPr lang="en-US" altLang="zh-CN" sz="2000" dirty="0">
                <a:latin typeface="+mj-ea"/>
                <a:ea typeface="+mj-ea"/>
              </a:rPr>
              <a:t>sidecar</a:t>
            </a:r>
            <a:r>
              <a:rPr lang="zh-CN" altLang="en-US" sz="2000" dirty="0">
                <a:latin typeface="+mj-ea"/>
                <a:ea typeface="+mj-ea"/>
              </a:rPr>
              <a:t>一起死的。此时唯一能救火的，就是客户端能够自动切换（</a:t>
            </a:r>
            <a:r>
              <a:rPr lang="en-US" altLang="zh-CN" sz="2000" dirty="0" err="1">
                <a:latin typeface="+mj-ea"/>
                <a:ea typeface="+mj-ea"/>
              </a:rPr>
              <a:t>sdk</a:t>
            </a:r>
            <a:r>
              <a:rPr lang="zh-CN" altLang="en-US" sz="2000" dirty="0">
                <a:latin typeface="+mj-ea"/>
                <a:ea typeface="+mj-ea"/>
              </a:rPr>
              <a:t>自带），并且有备份（</a:t>
            </a:r>
            <a:r>
              <a:rPr lang="en-US" altLang="zh-CN" sz="2000" dirty="0">
                <a:latin typeface="+mj-ea"/>
                <a:ea typeface="+mj-ea"/>
              </a:rPr>
              <a:t>remote proxy</a:t>
            </a:r>
            <a:r>
              <a:rPr lang="zh-CN" altLang="en-US" sz="2000" dirty="0">
                <a:latin typeface="+mj-ea"/>
                <a:ea typeface="+mj-ea"/>
              </a:rPr>
              <a:t>）可用</a:t>
            </a:r>
            <a:endParaRPr lang="en-US" altLang="zh-CN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ea"/>
                <a:ea typeface="+mj-ea"/>
              </a:rPr>
              <a:t>运维</a:t>
            </a:r>
            <a:r>
              <a:rPr lang="zh-CN" altLang="en-US" sz="2000" dirty="0">
                <a:latin typeface="+mj-ea"/>
                <a:ea typeface="+mj-ea"/>
              </a:rPr>
              <a:t>的便利性，如</a:t>
            </a:r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升级</a:t>
            </a:r>
            <a:r>
              <a:rPr lang="en-US" altLang="zh-CN" sz="2000" dirty="0">
                <a:latin typeface="+mj-ea"/>
                <a:ea typeface="+mj-ea"/>
              </a:rPr>
              <a:t>Local Proxy</a:t>
            </a:r>
            <a:r>
              <a:rPr lang="zh-CN" altLang="en-US" sz="2000" dirty="0">
                <a:latin typeface="+mj-ea"/>
                <a:ea typeface="+mj-ea"/>
              </a:rPr>
              <a:t>自动切换流量到</a:t>
            </a:r>
            <a:r>
              <a:rPr lang="en-US" altLang="zh-CN" sz="2000" dirty="0">
                <a:latin typeface="+mj-ea"/>
                <a:ea typeface="+mj-ea"/>
              </a:rPr>
              <a:t>Remote proxy</a:t>
            </a:r>
            <a:r>
              <a:rPr lang="zh-CN" altLang="en-US" sz="2000" dirty="0">
                <a:latin typeface="+mj-ea"/>
                <a:ea typeface="+mj-ea"/>
              </a:rPr>
              <a:t>，应用无感知，能轻易实现滚动升级</a:t>
            </a:r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临时排查</a:t>
            </a:r>
            <a:r>
              <a:rPr lang="en-US" altLang="zh-CN" sz="2000" dirty="0">
                <a:latin typeface="+mj-ea"/>
                <a:ea typeface="+mj-ea"/>
              </a:rPr>
              <a:t>Local Proxy</a:t>
            </a:r>
            <a:r>
              <a:rPr lang="zh-CN" altLang="en-US" sz="2000" dirty="0">
                <a:latin typeface="+mj-ea"/>
                <a:ea typeface="+mj-ea"/>
              </a:rPr>
              <a:t>问题，可立马切走流量而不影响业务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5535253" y="-2046329"/>
            <a:ext cx="703941" cy="4796604"/>
          </a:xfrm>
          <a:prstGeom prst="homePlate">
            <a:avLst>
              <a:gd name="adj" fmla="val 328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3146341" y="-5254"/>
            <a:ext cx="548176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扩展：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Serverless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4098" name="Picture 2" descr="Serverless 在云原生技术中的地位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11" y="2529152"/>
            <a:ext cx="4421728" cy="320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214" y="2529152"/>
            <a:ext cx="5584333" cy="31145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19452" y="1128419"/>
            <a:ext cx="101530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Serverless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是由事件（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event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）驱动（例如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HTTP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pub/sub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）的全托管计算服务。用户无需管理服务器等基础设施，只需编写代码和选择触发器（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trigger)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，比如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RPC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请求、定时器等并上传，其余的工作（如实例选择、扩缩容、部署、容灾、监控、日志、安全补丁等）全部由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serverless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系统托管。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5535253" y="-2046329"/>
            <a:ext cx="703941" cy="4796604"/>
          </a:xfrm>
          <a:prstGeom prst="homePlate">
            <a:avLst>
              <a:gd name="adj" fmla="val 328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3146341" y="-5254"/>
            <a:ext cx="548176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扩展：</a:t>
            </a:r>
            <a:r>
              <a:rPr lang="en-US" altLang="zh-CN" sz="2800" b="1" dirty="0" err="1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FaaS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与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BaaS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9452" y="924231"/>
            <a:ext cx="101530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函数即服务（</a:t>
            </a:r>
            <a:r>
              <a:rPr lang="en-US" altLang="zh-CN" dirty="0"/>
              <a:t>Function as a Service</a:t>
            </a:r>
            <a:r>
              <a:rPr lang="zh-CN" altLang="en-US" dirty="0"/>
              <a:t>，</a:t>
            </a:r>
            <a:r>
              <a:rPr lang="en-US" altLang="zh-CN" dirty="0" err="1"/>
              <a:t>FaaS</a:t>
            </a:r>
            <a:r>
              <a:rPr lang="zh-CN" altLang="en-US" dirty="0"/>
              <a:t>）：</a:t>
            </a:r>
            <a:r>
              <a:rPr lang="en-US" altLang="zh-CN" dirty="0" err="1"/>
              <a:t>FaaS</a:t>
            </a:r>
            <a:r>
              <a:rPr lang="en-US" altLang="zh-CN" dirty="0"/>
              <a:t> </a:t>
            </a:r>
            <a:r>
              <a:rPr lang="zh-CN" altLang="en-US" dirty="0"/>
              <a:t>提供了一个计算平台，在这个平台上，应用以一个或多个函数的形式开发、运行和管理。大多数 </a:t>
            </a:r>
            <a:r>
              <a:rPr lang="en-US" altLang="zh-CN" dirty="0" err="1"/>
              <a:t>FaaS</a:t>
            </a:r>
            <a:r>
              <a:rPr lang="en-US" altLang="zh-CN" dirty="0"/>
              <a:t> </a:t>
            </a:r>
            <a:r>
              <a:rPr lang="zh-CN" altLang="en-US" dirty="0"/>
              <a:t>平台基于事件驱动（</a:t>
            </a:r>
            <a:r>
              <a:rPr lang="en-US" altLang="zh-CN" dirty="0"/>
              <a:t>Event Driven</a:t>
            </a:r>
            <a:r>
              <a:rPr lang="zh-CN" altLang="en-US" dirty="0"/>
              <a:t>）的思想，可以根据预定义的事件触发指定的函数应用逻辑。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后台即服务（</a:t>
            </a:r>
            <a:r>
              <a:rPr lang="en-US" altLang="zh-CN" dirty="0"/>
              <a:t>Backend as a Service</a:t>
            </a:r>
            <a:r>
              <a:rPr lang="zh-CN" altLang="en-US" dirty="0"/>
              <a:t>，</a:t>
            </a:r>
            <a:r>
              <a:rPr lang="en-US" altLang="zh-CN" dirty="0"/>
              <a:t>BaaS</a:t>
            </a:r>
            <a:r>
              <a:rPr lang="zh-CN" altLang="en-US" dirty="0"/>
              <a:t>）：通过 </a:t>
            </a:r>
            <a:r>
              <a:rPr lang="en-US" altLang="zh-CN" dirty="0"/>
              <a:t>BaaS </a:t>
            </a:r>
            <a:r>
              <a:rPr lang="zh-CN" altLang="en-US" dirty="0"/>
              <a:t>平台将应用所依赖的第三方服务，如数据库、消息队列及存储等服务化并发布出来，用户通过向 </a:t>
            </a:r>
            <a:r>
              <a:rPr lang="en-US" altLang="zh-CN" dirty="0"/>
              <a:t>BaaS </a:t>
            </a:r>
            <a:r>
              <a:rPr lang="zh-CN" altLang="en-US" dirty="0"/>
              <a:t>平台申请所需要的服务进行消费，而不需要关心这些服务的具体运维。</a:t>
            </a:r>
            <a:endParaRPr lang="en-US" altLang="zh-C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04" y="2809569"/>
            <a:ext cx="6096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03564" y="3166699"/>
            <a:ext cx="43595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Serverless 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应用通过 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BaaS 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对接后端不同的服务而满足业务需求，提高应用开发的效率。前端通过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FaaS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提供的自动弹性扩展对接移动端的流量，开发者可以更轻松地应对突发的流量增长。在 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FaaS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的架构下，应用以函数的形式存在。各个函数逻辑之间相对独立，应用更新变得更容易，使新功能的开发、测试和上线的时间更短。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5535253" y="-2046329"/>
            <a:ext cx="703941" cy="4796604"/>
          </a:xfrm>
          <a:prstGeom prst="homePlate">
            <a:avLst>
              <a:gd name="adj" fmla="val 328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3146341" y="-5254"/>
            <a:ext cx="548176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扩展：</a:t>
            </a:r>
            <a:r>
              <a:rPr lang="en-US" altLang="zh-CN" sz="2800" b="1" dirty="0" err="1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FaaS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与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BaaS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109" y="843279"/>
            <a:ext cx="49599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i="1" dirty="0">
                <a:solidFill>
                  <a:srgbClr val="999999"/>
                </a:solidFill>
                <a:ea typeface="Menlo"/>
              </a:rPr>
              <a:t>// 操作数据库</a:t>
            </a:r>
            <a:r>
              <a:rPr lang="en-US" altLang="zh-CN" i="1" dirty="0">
                <a:solidFill>
                  <a:srgbClr val="999999"/>
                </a:solidFill>
                <a:ea typeface="Menlo"/>
              </a:rPr>
              <a:t> </a:t>
            </a:r>
            <a:r>
              <a:rPr lang="en-US" altLang="zh-CN" i="1" dirty="0" err="1">
                <a:solidFill>
                  <a:srgbClr val="999999"/>
                </a:solidFill>
                <a:ea typeface="Menlo"/>
              </a:rPr>
              <a:t>FaaS</a:t>
            </a:r>
            <a:r>
              <a:rPr lang="zh-CN" altLang="en-US" i="1" dirty="0">
                <a:solidFill>
                  <a:srgbClr val="999999"/>
                </a:solidFill>
                <a:ea typeface="Menlo"/>
              </a:rPr>
              <a:t>调用</a:t>
            </a:r>
            <a:r>
              <a:rPr lang="en-US" altLang="zh-CN" i="1" dirty="0">
                <a:solidFill>
                  <a:srgbClr val="999999"/>
                </a:solidFill>
                <a:ea typeface="Menlo"/>
              </a:rPr>
              <a:t>DBaaS</a:t>
            </a:r>
            <a:r>
              <a:rPr lang="zh-CN" altLang="zh-CN" i="1" dirty="0">
                <a:solidFill>
                  <a:srgbClr val="999999"/>
                </a:solidFill>
                <a:ea typeface="Menlo"/>
              </a:rPr>
              <a:t> </a:t>
            </a:r>
            <a:endParaRPr lang="en-US" altLang="zh-CN" i="1" dirty="0">
              <a:solidFill>
                <a:srgbClr val="999999"/>
              </a:solidFill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1A1A1A"/>
                </a:solidFill>
                <a:ea typeface="Menlo"/>
              </a:rPr>
              <a:t>basement.db.collection(</a:t>
            </a:r>
            <a:r>
              <a:rPr lang="zh-CN" altLang="zh-CN" dirty="0">
                <a:solidFill>
                  <a:srgbClr val="F1403C"/>
                </a:solidFill>
                <a:ea typeface="Menlo"/>
              </a:rPr>
              <a:t>'users</a:t>
            </a:r>
            <a:r>
              <a:rPr lang="zh-CN" altLang="en-US" dirty="0">
                <a:solidFill>
                  <a:srgbClr val="F1403C"/>
                </a:solidFill>
                <a:ea typeface="Menlo"/>
              </a:rPr>
              <a:t>’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) </a:t>
            </a:r>
            <a:endParaRPr lang="en-US" altLang="zh-CN" dirty="0">
              <a:solidFill>
                <a:srgbClr val="1A1A1A"/>
              </a:solidFill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A1A1A"/>
                </a:solidFill>
                <a:ea typeface="Menlo"/>
              </a:rPr>
              <a:t>	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.insertOne({ name</a:t>
            </a:r>
            <a:r>
              <a:rPr lang="zh-CN" altLang="zh-CN" b="1" dirty="0"/>
              <a:t>: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 </a:t>
            </a:r>
            <a:r>
              <a:rPr lang="zh-CN" altLang="zh-CN" dirty="0">
                <a:solidFill>
                  <a:srgbClr val="F1403C"/>
                </a:solidFill>
                <a:ea typeface="Menlo"/>
              </a:rPr>
              <a:t>'node'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, age</a:t>
            </a:r>
            <a:r>
              <a:rPr lang="zh-CN" altLang="zh-CN" b="1" dirty="0"/>
              <a:t>: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 </a:t>
            </a:r>
            <a:r>
              <a:rPr lang="zh-CN" altLang="zh-CN" dirty="0">
                <a:solidFill>
                  <a:srgbClr val="0084FF"/>
                </a:solidFill>
                <a:ea typeface="Menlo"/>
              </a:rPr>
              <a:t>18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, }) </a:t>
            </a:r>
            <a:endParaRPr lang="en-US" altLang="zh-CN" dirty="0">
              <a:solidFill>
                <a:srgbClr val="1A1A1A"/>
              </a:solidFill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A1A1A"/>
                </a:solidFill>
                <a:ea typeface="Menlo"/>
              </a:rPr>
              <a:t>	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.then(() =&gt; { resolve({ success</a:t>
            </a:r>
            <a:r>
              <a:rPr lang="zh-CN" altLang="zh-CN" b="1" dirty="0"/>
              <a:t>: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 </a:t>
            </a:r>
            <a:r>
              <a:rPr lang="zh-CN" altLang="zh-CN" b="1" dirty="0">
                <a:solidFill>
                  <a:srgbClr val="1A1A1A"/>
                </a:solidFill>
                <a:ea typeface="Menlo"/>
              </a:rPr>
              <a:t>true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 }); })</a:t>
            </a:r>
            <a:endParaRPr lang="en-US" altLang="zh-CN" dirty="0">
              <a:solidFill>
                <a:srgbClr val="1A1A1A"/>
              </a:solidFill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A1A1A"/>
                </a:solidFill>
                <a:ea typeface="Menlo"/>
              </a:rPr>
              <a:t>	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.</a:t>
            </a:r>
            <a:r>
              <a:rPr lang="zh-CN" altLang="zh-CN" b="1" dirty="0">
                <a:solidFill>
                  <a:srgbClr val="1A1A1A"/>
                </a:solidFill>
                <a:ea typeface="Menlo"/>
              </a:rPr>
              <a:t>catch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(err =&gt; { reject({ success</a:t>
            </a:r>
            <a:r>
              <a:rPr lang="zh-CN" altLang="zh-CN" b="1" dirty="0"/>
              <a:t>: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 </a:t>
            </a:r>
            <a:r>
              <a:rPr lang="zh-CN" altLang="zh-CN" b="1" dirty="0">
                <a:solidFill>
                  <a:srgbClr val="1A1A1A"/>
                </a:solidFill>
                <a:ea typeface="Menlo"/>
              </a:rPr>
              <a:t>false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 }); });</a:t>
            </a:r>
            <a:r>
              <a:rPr lang="zh-CN" altLang="zh-CN" dirty="0"/>
              <a:t> 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6003636" y="843279"/>
            <a:ext cx="5975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i="1" dirty="0">
                <a:solidFill>
                  <a:srgbClr val="999999"/>
                </a:solidFill>
                <a:ea typeface="Menlo"/>
              </a:rPr>
              <a:t>// 调用函数 </a:t>
            </a:r>
            <a:r>
              <a:rPr lang="en-US" altLang="zh-CN" i="1" dirty="0" err="1">
                <a:solidFill>
                  <a:srgbClr val="999999"/>
                </a:solidFill>
                <a:ea typeface="Menlo"/>
              </a:rPr>
              <a:t>FaaS</a:t>
            </a:r>
            <a:r>
              <a:rPr lang="zh-CN" altLang="en-US" i="1" dirty="0">
                <a:solidFill>
                  <a:srgbClr val="999999"/>
                </a:solidFill>
                <a:ea typeface="Menlo"/>
              </a:rPr>
              <a:t>调用</a:t>
            </a:r>
            <a:r>
              <a:rPr lang="en-US" altLang="zh-CN" i="1" dirty="0" err="1">
                <a:solidFill>
                  <a:srgbClr val="999999"/>
                </a:solidFill>
                <a:ea typeface="Menlo"/>
              </a:rPr>
              <a:t>FaaS</a:t>
            </a:r>
            <a:endParaRPr lang="en-US" altLang="zh-CN" i="1" dirty="0">
              <a:solidFill>
                <a:srgbClr val="999999"/>
              </a:solidFill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1A1A1A"/>
                </a:solidFill>
                <a:ea typeface="Menlo"/>
              </a:rPr>
              <a:t>basement.</a:t>
            </a:r>
            <a:r>
              <a:rPr lang="zh-CN" altLang="zh-CN" b="1" dirty="0">
                <a:solidFill>
                  <a:srgbClr val="1A1A1A"/>
                </a:solidFill>
                <a:ea typeface="Menlo"/>
              </a:rPr>
              <a:t>function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 </a:t>
            </a:r>
            <a:r>
              <a:rPr lang="en-US" altLang="zh-CN" dirty="0">
                <a:solidFill>
                  <a:srgbClr val="1A1A1A"/>
                </a:solidFill>
                <a:ea typeface="Menlo"/>
              </a:rPr>
              <a:t>	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.invoke(</a:t>
            </a:r>
            <a:r>
              <a:rPr lang="zh-CN" altLang="zh-CN" dirty="0">
                <a:solidFill>
                  <a:srgbClr val="F1403C"/>
                </a:solidFill>
                <a:ea typeface="Menlo"/>
              </a:rPr>
              <a:t>'getUserInfo</a:t>
            </a:r>
            <a:r>
              <a:rPr lang="zh-CN" altLang="en-US" dirty="0">
                <a:solidFill>
                  <a:srgbClr val="F1403C"/>
                </a:solidFill>
                <a:ea typeface="Menlo"/>
              </a:rPr>
              <a:t>’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) </a:t>
            </a:r>
            <a:endParaRPr lang="en-US" altLang="zh-CN" dirty="0">
              <a:solidFill>
                <a:srgbClr val="1A1A1A"/>
              </a:solidFill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A1A1A"/>
                </a:solidFill>
                <a:ea typeface="Menlo"/>
              </a:rPr>
              <a:t>	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.then((res) =&gt; { </a:t>
            </a:r>
            <a:r>
              <a:rPr lang="zh-CN" altLang="zh-CN" b="1" dirty="0">
                <a:solidFill>
                  <a:srgbClr val="1A1A1A"/>
                </a:solidFill>
                <a:ea typeface="Menlo"/>
              </a:rPr>
              <a:t>this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.setData({ user</a:t>
            </a:r>
            <a:r>
              <a:rPr lang="zh-CN" altLang="zh-CN" b="1" dirty="0"/>
              <a:t>: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res.result }); }) </a:t>
            </a:r>
            <a:r>
              <a:rPr lang="en-US" altLang="zh-CN" dirty="0">
                <a:solidFill>
                  <a:srgbClr val="1A1A1A"/>
                </a:solidFill>
                <a:ea typeface="Menlo"/>
              </a:rPr>
              <a:t>	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.</a:t>
            </a:r>
            <a:r>
              <a:rPr lang="zh-CN" altLang="zh-CN" b="1" dirty="0">
                <a:solidFill>
                  <a:srgbClr val="1A1A1A"/>
                </a:solidFill>
                <a:ea typeface="Menlo"/>
              </a:rPr>
              <a:t>catch</a:t>
            </a:r>
            <a:r>
              <a:rPr lang="zh-CN" altLang="zh-CN" dirty="0">
                <a:solidFill>
                  <a:srgbClr val="1A1A1A"/>
                </a:solidFill>
                <a:ea typeface="Menlo"/>
              </a:rPr>
              <a:t>(console.error}</a:t>
            </a:r>
            <a:r>
              <a:rPr lang="zh-CN" altLang="zh-CN" dirty="0"/>
              <a:t> </a:t>
            </a:r>
            <a:endParaRPr lang="zh-CN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887831" y="2304533"/>
            <a:ext cx="1955662" cy="38487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BaaS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28582" y="4001977"/>
            <a:ext cx="5802574" cy="1115291"/>
            <a:chOff x="1004626" y="3157537"/>
            <a:chExt cx="5802574" cy="1312864"/>
          </a:xfrm>
        </p:grpSpPr>
        <p:sp>
          <p:nvSpPr>
            <p:cNvPr id="12" name="矩形 11"/>
            <p:cNvSpPr/>
            <p:nvPr/>
          </p:nvSpPr>
          <p:spPr>
            <a:xfrm>
              <a:off x="1004626" y="3157537"/>
              <a:ext cx="5802574" cy="1312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06826" y="3306978"/>
              <a:ext cx="1208484" cy="3905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59226" y="3459378"/>
              <a:ext cx="1208484" cy="3905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11626" y="3611778"/>
              <a:ext cx="1208484" cy="3905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64026" y="3764178"/>
              <a:ext cx="1208484" cy="3905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Function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74710" y="3306978"/>
              <a:ext cx="1208484" cy="3905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27110" y="3459378"/>
              <a:ext cx="1208484" cy="3905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9510" y="3611778"/>
              <a:ext cx="1208484" cy="3905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31910" y="3764178"/>
              <a:ext cx="1208484" cy="3905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Function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887995" y="3306978"/>
              <a:ext cx="1208484" cy="3905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040395" y="3459378"/>
              <a:ext cx="1208484" cy="3905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92795" y="3611778"/>
              <a:ext cx="1208484" cy="3905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345195" y="3764178"/>
              <a:ext cx="1208484" cy="3905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Function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46" name="组合 1045"/>
          <p:cNvGrpSpPr/>
          <p:nvPr/>
        </p:nvGrpSpPr>
        <p:grpSpPr>
          <a:xfrm>
            <a:off x="2328582" y="2511998"/>
            <a:ext cx="5802574" cy="1037074"/>
            <a:chOff x="2476363" y="2391926"/>
            <a:chExt cx="5802574" cy="1037074"/>
          </a:xfrm>
        </p:grpSpPr>
        <p:sp>
          <p:nvSpPr>
            <p:cNvPr id="30" name="矩形 29"/>
            <p:cNvSpPr/>
            <p:nvPr/>
          </p:nvSpPr>
          <p:spPr>
            <a:xfrm>
              <a:off x="2476363" y="2391926"/>
              <a:ext cx="5802574" cy="103707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32" name="图形 103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658896" y="2473359"/>
              <a:ext cx="874207" cy="874207"/>
            </a:xfrm>
            <a:prstGeom prst="rect">
              <a:avLst/>
            </a:prstGeom>
          </p:spPr>
        </p:pic>
        <p:pic>
          <p:nvPicPr>
            <p:cNvPr id="1034" name="图形 10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40451" y="2523150"/>
              <a:ext cx="774623" cy="774623"/>
            </a:xfrm>
            <a:prstGeom prst="rect">
              <a:avLst/>
            </a:prstGeom>
          </p:spPr>
        </p:pic>
        <p:pic>
          <p:nvPicPr>
            <p:cNvPr id="1036" name="图形 10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37552" y="2473360"/>
              <a:ext cx="874206" cy="874206"/>
            </a:xfrm>
            <a:prstGeom prst="rect">
              <a:avLst/>
            </a:prstGeom>
          </p:spPr>
        </p:pic>
        <p:pic>
          <p:nvPicPr>
            <p:cNvPr id="1045" name="图形 10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36745" y="2485869"/>
              <a:ext cx="897163" cy="832794"/>
            </a:xfrm>
            <a:prstGeom prst="rect">
              <a:avLst/>
            </a:prstGeom>
          </p:spPr>
        </p:pic>
      </p:grpSp>
      <p:sp>
        <p:nvSpPr>
          <p:cNvPr id="55" name="矩形 54"/>
          <p:cNvSpPr/>
          <p:nvPr/>
        </p:nvSpPr>
        <p:spPr>
          <a:xfrm>
            <a:off x="2341040" y="5555401"/>
            <a:ext cx="1246322" cy="55906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Micro Service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84301" y="5555400"/>
            <a:ext cx="1246322" cy="55906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Micro Service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325057" y="5564657"/>
            <a:ext cx="1246322" cy="55906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Micro Service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67472" y="5544054"/>
            <a:ext cx="1246322" cy="55906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Micro Service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47" name="组合 1046"/>
          <p:cNvGrpSpPr/>
          <p:nvPr/>
        </p:nvGrpSpPr>
        <p:grpSpPr>
          <a:xfrm>
            <a:off x="9015898" y="2632782"/>
            <a:ext cx="1707152" cy="1011320"/>
            <a:chOff x="9783411" y="2886070"/>
            <a:chExt cx="1707152" cy="1011320"/>
          </a:xfrm>
        </p:grpSpPr>
        <p:sp>
          <p:nvSpPr>
            <p:cNvPr id="61" name="矩形 60"/>
            <p:cNvSpPr/>
            <p:nvPr/>
          </p:nvSpPr>
          <p:spPr>
            <a:xfrm>
              <a:off x="9783411" y="2886070"/>
              <a:ext cx="1707152" cy="1011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存储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0003562" y="3169697"/>
              <a:ext cx="1267898" cy="2593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RDS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0003562" y="3551380"/>
              <a:ext cx="1267898" cy="2593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NoSQL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010654" y="3768606"/>
            <a:ext cx="1707152" cy="1011320"/>
            <a:chOff x="9783411" y="2886070"/>
            <a:chExt cx="1707152" cy="1011320"/>
          </a:xfrm>
        </p:grpSpPr>
        <p:sp>
          <p:nvSpPr>
            <p:cNvPr id="66" name="矩形 65"/>
            <p:cNvSpPr/>
            <p:nvPr/>
          </p:nvSpPr>
          <p:spPr>
            <a:xfrm>
              <a:off x="9783411" y="2886070"/>
              <a:ext cx="1707152" cy="1011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通信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0003562" y="3169697"/>
              <a:ext cx="1267898" cy="2593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MNS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003562" y="3551380"/>
              <a:ext cx="1267898" cy="2593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SNS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029860" y="4894515"/>
            <a:ext cx="1707152" cy="1011320"/>
            <a:chOff x="9783411" y="2886070"/>
            <a:chExt cx="1707152" cy="1011320"/>
          </a:xfrm>
        </p:grpSpPr>
        <p:sp>
          <p:nvSpPr>
            <p:cNvPr id="70" name="矩形 69"/>
            <p:cNvSpPr/>
            <p:nvPr/>
          </p:nvSpPr>
          <p:spPr>
            <a:xfrm>
              <a:off x="9783411" y="2886070"/>
              <a:ext cx="1707152" cy="1011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运维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0003562" y="3169697"/>
              <a:ext cx="1267898" cy="2593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SLS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0003562" y="3551380"/>
              <a:ext cx="1267898" cy="2593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ARMS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48" name="箭头: 右 1047"/>
          <p:cNvSpPr/>
          <p:nvPr/>
        </p:nvSpPr>
        <p:spPr>
          <a:xfrm rot="10800000">
            <a:off x="8168660" y="2916409"/>
            <a:ext cx="658527" cy="296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/>
          <p:cNvSpPr/>
          <p:nvPr/>
        </p:nvSpPr>
        <p:spPr>
          <a:xfrm rot="10800000">
            <a:off x="8185291" y="4282341"/>
            <a:ext cx="658527" cy="296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/>
          <p:cNvSpPr/>
          <p:nvPr/>
        </p:nvSpPr>
        <p:spPr>
          <a:xfrm rot="10800000">
            <a:off x="8198982" y="5638507"/>
            <a:ext cx="658527" cy="296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2" name="直接箭头连接符 1051"/>
          <p:cNvCxnSpPr/>
          <p:nvPr/>
        </p:nvCxnSpPr>
        <p:spPr>
          <a:xfrm>
            <a:off x="5246255" y="3599374"/>
            <a:ext cx="0" cy="326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55" idx="0"/>
          </p:cNvCxnSpPr>
          <p:nvPr/>
        </p:nvCxnSpPr>
        <p:spPr>
          <a:xfrm flipH="1">
            <a:off x="2964201" y="4846566"/>
            <a:ext cx="599776" cy="708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6" idx="2"/>
            <a:endCxn id="58" idx="0"/>
          </p:cNvCxnSpPr>
          <p:nvPr/>
        </p:nvCxnSpPr>
        <p:spPr>
          <a:xfrm>
            <a:off x="3592224" y="4849080"/>
            <a:ext cx="815238" cy="706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4881611" y="4856732"/>
            <a:ext cx="599776" cy="708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60" idx="0"/>
          </p:cNvCxnSpPr>
          <p:nvPr/>
        </p:nvCxnSpPr>
        <p:spPr>
          <a:xfrm>
            <a:off x="5481387" y="4856732"/>
            <a:ext cx="2009246" cy="687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6039837" y="4869683"/>
            <a:ext cx="1177976" cy="7196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069668" y="2879880"/>
            <a:ext cx="1243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Frontend</a:t>
            </a:r>
            <a:endParaRPr lang="zh-CN" altLang="zh-CN" dirty="0"/>
          </a:p>
        </p:txBody>
      </p:sp>
      <p:sp>
        <p:nvSpPr>
          <p:cNvPr id="95" name="矩形 94"/>
          <p:cNvSpPr/>
          <p:nvPr/>
        </p:nvSpPr>
        <p:spPr>
          <a:xfrm>
            <a:off x="1228433" y="4323784"/>
            <a:ext cx="1243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FaaS</a:t>
            </a:r>
            <a:endParaRPr lang="zh-CN" altLang="zh-CN" dirty="0"/>
          </a:p>
        </p:txBody>
      </p:sp>
      <p:sp>
        <p:nvSpPr>
          <p:cNvPr id="96" name="矩形 95"/>
          <p:cNvSpPr/>
          <p:nvPr/>
        </p:nvSpPr>
        <p:spPr>
          <a:xfrm>
            <a:off x="1075280" y="5650268"/>
            <a:ext cx="1243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Backend</a:t>
            </a:r>
            <a:endParaRPr lang="zh-CN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102" y="1120676"/>
            <a:ext cx="90996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Service Mesh</a:t>
            </a:r>
            <a:r>
              <a:rPr lang="zh-CN" altLang="en-US" sz="2000" dirty="0">
                <a:latin typeface="+mj-ea"/>
                <a:ea typeface="+mj-ea"/>
              </a:rPr>
              <a:t>演进 ：</a:t>
            </a:r>
            <a:r>
              <a:rPr lang="en-US" altLang="zh-CN" sz="2000" dirty="0">
                <a:hlinkClick r:id="rId1"/>
              </a:rPr>
              <a:t>https://zhuanlan.zhihu.com/p/61901608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美团</a:t>
            </a:r>
            <a:r>
              <a:rPr lang="zh-CN" altLang="en-US" sz="2000" dirty="0"/>
              <a:t>服务治理系统 </a:t>
            </a:r>
            <a:r>
              <a:rPr lang="en-US" altLang="zh-CN" sz="2000" dirty="0"/>
              <a:t>OCTO2.0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hlinkClick r:id="rId2"/>
              </a:rPr>
              <a:t>https://mp.weixin.qq.com/s/5iHH65DiGJvJjtG28Oserg</a:t>
            </a:r>
            <a:endParaRPr lang="en-US" altLang="zh-CN" sz="2000" dirty="0"/>
          </a:p>
          <a:p>
            <a:r>
              <a:rPr lang="en-US" altLang="zh-CN" sz="2000" dirty="0">
                <a:latin typeface="+mj-ea"/>
              </a:rPr>
              <a:t>Serverless</a:t>
            </a:r>
            <a:r>
              <a:rPr lang="zh-CN" altLang="en-US" sz="2000" dirty="0">
                <a:latin typeface="+mj-ea"/>
              </a:rPr>
              <a:t>介绍：</a:t>
            </a:r>
            <a:endParaRPr lang="en-US" altLang="zh-CN" sz="2000" dirty="0">
              <a:latin typeface="+mj-ea"/>
            </a:endParaRPr>
          </a:p>
          <a:p>
            <a:r>
              <a:rPr lang="en-US" altLang="zh-CN" sz="2000" dirty="0">
                <a:hlinkClick r:id="rId3"/>
              </a:rPr>
              <a:t>https://jimmysong.io/posts/what-is-serverless/</a:t>
            </a:r>
            <a:endParaRPr lang="en-US" altLang="zh-CN" sz="2000" dirty="0"/>
          </a:p>
          <a:p>
            <a:r>
              <a:rPr lang="en-US" altLang="zh-CN" sz="2000" dirty="0">
                <a:hlinkClick r:id="rId4"/>
              </a:rPr>
              <a:t>https://jimmysong.io/serverless-handbook/</a:t>
            </a:r>
            <a:endParaRPr lang="zh-CN" altLang="en-US" sz="2000" dirty="0">
              <a:latin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16200000">
            <a:off x="4852989" y="-500965"/>
            <a:ext cx="2486026" cy="12231905"/>
          </a:xfrm>
          <a:prstGeom prst="homePlate">
            <a:avLst>
              <a:gd name="adj" fmla="val 3719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五边形 4"/>
          <p:cNvSpPr/>
          <p:nvPr/>
        </p:nvSpPr>
        <p:spPr>
          <a:xfrm rot="5400000" flipV="1">
            <a:off x="4833033" y="-4872938"/>
            <a:ext cx="2486026" cy="12231905"/>
          </a:xfrm>
          <a:prstGeom prst="homePlate">
            <a:avLst>
              <a:gd name="adj" fmla="val 3719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TextBox 37"/>
          <p:cNvSpPr txBox="1"/>
          <p:nvPr/>
        </p:nvSpPr>
        <p:spPr>
          <a:xfrm>
            <a:off x="4919980" y="2894186"/>
            <a:ext cx="2352039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感谢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5795199" y="-1362962"/>
            <a:ext cx="703941" cy="3429866"/>
          </a:xfrm>
          <a:prstGeom prst="homePlate">
            <a:avLst>
              <a:gd name="adj" fmla="val 328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4988635" y="14514"/>
            <a:ext cx="226850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RPC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核心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8880" y="6812281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947622" y="1679207"/>
            <a:ext cx="2544475" cy="466832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2" name="矩形: 圆角 21"/>
          <p:cNvSpPr/>
          <p:nvPr/>
        </p:nvSpPr>
        <p:spPr>
          <a:xfrm>
            <a:off x="328474" y="3405779"/>
            <a:ext cx="1127464" cy="6105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client</a:t>
            </a:r>
            <a:endParaRPr lang="zh-CN" altLang="en-US" sz="1400" dirty="0"/>
          </a:p>
        </p:txBody>
      </p:sp>
      <p:sp>
        <p:nvSpPr>
          <p:cNvPr id="141" name="矩形: 圆角 140"/>
          <p:cNvSpPr/>
          <p:nvPr/>
        </p:nvSpPr>
        <p:spPr>
          <a:xfrm>
            <a:off x="2356057" y="1892961"/>
            <a:ext cx="1754304" cy="4367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服务发现</a:t>
            </a:r>
            <a:endParaRPr lang="zh-CN" altLang="en-US" sz="1400" dirty="0"/>
          </a:p>
        </p:txBody>
      </p:sp>
      <p:sp>
        <p:nvSpPr>
          <p:cNvPr id="142" name="矩形: 圆角 141"/>
          <p:cNvSpPr/>
          <p:nvPr/>
        </p:nvSpPr>
        <p:spPr>
          <a:xfrm>
            <a:off x="2146917" y="2676908"/>
            <a:ext cx="2171613" cy="14545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调用模块</a:t>
            </a:r>
            <a:endParaRPr lang="zh-CN" altLang="en-US" sz="1400" dirty="0"/>
          </a:p>
        </p:txBody>
      </p:sp>
      <p:sp>
        <p:nvSpPr>
          <p:cNvPr id="143" name="矩形: 圆角 142"/>
          <p:cNvSpPr/>
          <p:nvPr/>
        </p:nvSpPr>
        <p:spPr>
          <a:xfrm>
            <a:off x="2361032" y="3030832"/>
            <a:ext cx="1749330" cy="409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  <a:endParaRPr lang="zh-CN" altLang="en-US" sz="1400" dirty="0"/>
          </a:p>
        </p:txBody>
      </p:sp>
      <p:sp>
        <p:nvSpPr>
          <p:cNvPr id="144" name="矩形: 圆角 143"/>
          <p:cNvSpPr/>
          <p:nvPr/>
        </p:nvSpPr>
        <p:spPr>
          <a:xfrm>
            <a:off x="2356056" y="3579474"/>
            <a:ext cx="1754305" cy="409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容错</a:t>
            </a:r>
            <a:endParaRPr lang="zh-CN" altLang="en-US" sz="1400" dirty="0"/>
          </a:p>
        </p:txBody>
      </p:sp>
      <p:sp>
        <p:nvSpPr>
          <p:cNvPr id="145" name="矩形: 圆角 144"/>
          <p:cNvSpPr/>
          <p:nvPr/>
        </p:nvSpPr>
        <p:spPr>
          <a:xfrm>
            <a:off x="2146916" y="4252399"/>
            <a:ext cx="2171613" cy="186431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PRC</a:t>
            </a:r>
            <a:r>
              <a:rPr lang="zh-CN" altLang="en-US" sz="1400" dirty="0"/>
              <a:t>协议</a:t>
            </a:r>
            <a:endParaRPr lang="zh-CN" altLang="en-US" sz="1400" dirty="0"/>
          </a:p>
        </p:txBody>
      </p:sp>
      <p:sp>
        <p:nvSpPr>
          <p:cNvPr id="146" name="矩形: 圆角 145"/>
          <p:cNvSpPr/>
          <p:nvPr/>
        </p:nvSpPr>
        <p:spPr>
          <a:xfrm>
            <a:off x="2356056" y="4652081"/>
            <a:ext cx="1754306" cy="377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序列化</a:t>
            </a:r>
            <a:endParaRPr lang="zh-CN" altLang="en-US" sz="1400" dirty="0"/>
          </a:p>
        </p:txBody>
      </p:sp>
      <p:sp>
        <p:nvSpPr>
          <p:cNvPr id="147" name="矩形: 圆角 146"/>
          <p:cNvSpPr/>
          <p:nvPr/>
        </p:nvSpPr>
        <p:spPr>
          <a:xfrm>
            <a:off x="2356056" y="5141656"/>
            <a:ext cx="1754305" cy="3664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协议编码</a:t>
            </a:r>
            <a:endParaRPr lang="zh-CN" altLang="en-US" sz="1400" dirty="0"/>
          </a:p>
        </p:txBody>
      </p:sp>
      <p:sp>
        <p:nvSpPr>
          <p:cNvPr id="148" name="矩形: 圆角 147"/>
          <p:cNvSpPr/>
          <p:nvPr/>
        </p:nvSpPr>
        <p:spPr>
          <a:xfrm>
            <a:off x="2356056" y="5620533"/>
            <a:ext cx="1754305" cy="378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网络传输</a:t>
            </a:r>
            <a:endParaRPr lang="zh-CN" altLang="en-US" sz="1400" dirty="0"/>
          </a:p>
        </p:txBody>
      </p:sp>
      <p:sp>
        <p:nvSpPr>
          <p:cNvPr id="149" name="矩形: 圆角 148"/>
          <p:cNvSpPr/>
          <p:nvPr/>
        </p:nvSpPr>
        <p:spPr>
          <a:xfrm>
            <a:off x="4820220" y="950306"/>
            <a:ext cx="2126203" cy="4367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注册中心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41" idx="0"/>
            <a:endCxn id="149" idx="1"/>
          </p:cNvCxnSpPr>
          <p:nvPr/>
        </p:nvCxnSpPr>
        <p:spPr>
          <a:xfrm flipV="1">
            <a:off x="3233209" y="1168693"/>
            <a:ext cx="1587011" cy="7242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41" idx="2"/>
          </p:cNvCxnSpPr>
          <p:nvPr/>
        </p:nvCxnSpPr>
        <p:spPr>
          <a:xfrm flipV="1">
            <a:off x="3233209" y="2329734"/>
            <a:ext cx="0" cy="298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1509204" y="3728621"/>
            <a:ext cx="7013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: 圆角 156"/>
          <p:cNvSpPr/>
          <p:nvPr/>
        </p:nvSpPr>
        <p:spPr>
          <a:xfrm>
            <a:off x="7188407" y="1654770"/>
            <a:ext cx="2544475" cy="466832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59" name="矩形: 圆角 158"/>
          <p:cNvSpPr/>
          <p:nvPr/>
        </p:nvSpPr>
        <p:spPr>
          <a:xfrm>
            <a:off x="7583492" y="1892961"/>
            <a:ext cx="1754304" cy="4367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服务注册</a:t>
            </a:r>
            <a:endParaRPr lang="zh-CN" altLang="en-US" sz="1400" dirty="0"/>
          </a:p>
        </p:txBody>
      </p:sp>
      <p:sp>
        <p:nvSpPr>
          <p:cNvPr id="160" name="矩形: 圆角 159"/>
          <p:cNvSpPr/>
          <p:nvPr/>
        </p:nvSpPr>
        <p:spPr>
          <a:xfrm>
            <a:off x="7412850" y="4252399"/>
            <a:ext cx="2171613" cy="186431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PRC</a:t>
            </a:r>
            <a:r>
              <a:rPr lang="zh-CN" altLang="en-US" sz="1400" dirty="0"/>
              <a:t>协议</a:t>
            </a:r>
            <a:endParaRPr lang="zh-CN" altLang="en-US" sz="1400" dirty="0"/>
          </a:p>
        </p:txBody>
      </p:sp>
      <p:sp>
        <p:nvSpPr>
          <p:cNvPr id="161" name="矩形: 圆角 160"/>
          <p:cNvSpPr/>
          <p:nvPr/>
        </p:nvSpPr>
        <p:spPr>
          <a:xfrm>
            <a:off x="7630868" y="4652081"/>
            <a:ext cx="1754306" cy="377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反序列化</a:t>
            </a:r>
            <a:endParaRPr lang="zh-CN" altLang="en-US" sz="1400" dirty="0"/>
          </a:p>
        </p:txBody>
      </p:sp>
      <p:sp>
        <p:nvSpPr>
          <p:cNvPr id="162" name="矩形: 圆角 161"/>
          <p:cNvSpPr/>
          <p:nvPr/>
        </p:nvSpPr>
        <p:spPr>
          <a:xfrm>
            <a:off x="7630868" y="5141656"/>
            <a:ext cx="1754305" cy="3664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协议解码</a:t>
            </a:r>
            <a:endParaRPr lang="zh-CN" altLang="en-US" sz="1400" dirty="0"/>
          </a:p>
        </p:txBody>
      </p:sp>
      <p:sp>
        <p:nvSpPr>
          <p:cNvPr id="163" name="矩形: 圆角 162"/>
          <p:cNvSpPr/>
          <p:nvPr/>
        </p:nvSpPr>
        <p:spPr>
          <a:xfrm>
            <a:off x="7630868" y="5620533"/>
            <a:ext cx="1754305" cy="378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网络传输</a:t>
            </a:r>
            <a:endParaRPr lang="zh-CN" altLang="en-US" sz="14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4110361" y="5726097"/>
            <a:ext cx="34731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 flipH="1">
            <a:off x="4124188" y="5894773"/>
            <a:ext cx="3506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59" idx="0"/>
            <a:endCxn id="149" idx="3"/>
          </p:cNvCxnSpPr>
          <p:nvPr/>
        </p:nvCxnSpPr>
        <p:spPr>
          <a:xfrm flipH="1" flipV="1">
            <a:off x="6946423" y="1168693"/>
            <a:ext cx="1514221" cy="7242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: 圆角 179"/>
          <p:cNvSpPr/>
          <p:nvPr/>
        </p:nvSpPr>
        <p:spPr>
          <a:xfrm>
            <a:off x="7422213" y="2598043"/>
            <a:ext cx="2171613" cy="14545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业务线程池</a:t>
            </a:r>
            <a:endParaRPr lang="zh-CN" altLang="en-US" sz="1400" dirty="0"/>
          </a:p>
        </p:txBody>
      </p:sp>
      <p:sp>
        <p:nvSpPr>
          <p:cNvPr id="181" name="矩形: 圆角 180"/>
          <p:cNvSpPr/>
          <p:nvPr/>
        </p:nvSpPr>
        <p:spPr>
          <a:xfrm>
            <a:off x="7710064" y="2985640"/>
            <a:ext cx="1749330" cy="409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业务线程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2" name="矩形: 圆角 181"/>
          <p:cNvSpPr/>
          <p:nvPr/>
        </p:nvSpPr>
        <p:spPr>
          <a:xfrm>
            <a:off x="7710064" y="3494567"/>
            <a:ext cx="1749330" cy="409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业务线程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3" name="矩形: 圆角 182"/>
          <p:cNvSpPr/>
          <p:nvPr/>
        </p:nvSpPr>
        <p:spPr>
          <a:xfrm>
            <a:off x="10260432" y="3008831"/>
            <a:ext cx="1127464" cy="6105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service</a:t>
            </a:r>
            <a:endParaRPr lang="zh-CN" altLang="en-US" sz="1400" dirty="0"/>
          </a:p>
        </p:txBody>
      </p:sp>
      <p:cxnSp>
        <p:nvCxnSpPr>
          <p:cNvPr id="187" name="直接箭头连接符 186"/>
          <p:cNvCxnSpPr>
            <a:stCxn id="180" idx="3"/>
            <a:endCxn id="183" idx="1"/>
          </p:cNvCxnSpPr>
          <p:nvPr/>
        </p:nvCxnSpPr>
        <p:spPr>
          <a:xfrm flipV="1">
            <a:off x="9593826" y="3314114"/>
            <a:ext cx="666606" cy="11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5795199" y="-1362962"/>
            <a:ext cx="703941" cy="3429866"/>
          </a:xfrm>
          <a:prstGeom prst="homePlate">
            <a:avLst>
              <a:gd name="adj" fmla="val 328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4748936" y="14514"/>
            <a:ext cx="275402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微服务基础设施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8880" y="6812281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1515677" y="1090046"/>
            <a:ext cx="8729153" cy="3659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  <a:endParaRPr lang="zh-CN" altLang="en-US" dirty="0"/>
          </a:p>
        </p:txBody>
      </p:sp>
      <p:sp>
        <p:nvSpPr>
          <p:cNvPr id="98" name="矩形: 圆角 97"/>
          <p:cNvSpPr/>
          <p:nvPr/>
        </p:nvSpPr>
        <p:spPr>
          <a:xfrm>
            <a:off x="1506184" y="1704661"/>
            <a:ext cx="8729153" cy="3659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API gateway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9" name="矩形: 圆角 98"/>
          <p:cNvSpPr/>
          <p:nvPr/>
        </p:nvSpPr>
        <p:spPr>
          <a:xfrm>
            <a:off x="1515678" y="2232480"/>
            <a:ext cx="8729152" cy="1364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 dirty="0"/>
              <a:t>业务服务</a:t>
            </a:r>
            <a:endParaRPr lang="zh-CN" altLang="en-US" sz="16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439633" y="2710097"/>
            <a:ext cx="1078578" cy="785675"/>
            <a:chOff x="4407948" y="2617787"/>
            <a:chExt cx="1078578" cy="785675"/>
          </a:xfrm>
        </p:grpSpPr>
        <p:sp>
          <p:nvSpPr>
            <p:cNvPr id="89" name="椭圆 88"/>
            <p:cNvSpPr/>
            <p:nvPr/>
          </p:nvSpPr>
          <p:spPr>
            <a:xfrm>
              <a:off x="4855471" y="2617787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855471" y="3220728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300094" y="3215550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407948" y="3222949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箭头连接符 92"/>
            <p:cNvCxnSpPr/>
            <p:nvPr/>
          </p:nvCxnSpPr>
          <p:spPr>
            <a:xfrm flipH="1">
              <a:off x="4594380" y="2875239"/>
              <a:ext cx="261091" cy="27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>
              <a:off x="4948687" y="2871910"/>
              <a:ext cx="0" cy="27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>
              <a:off x="5041903" y="2871910"/>
              <a:ext cx="258191" cy="27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822392" y="2700483"/>
            <a:ext cx="1078578" cy="785675"/>
            <a:chOff x="2055980" y="4243600"/>
            <a:chExt cx="1078578" cy="785675"/>
          </a:xfrm>
        </p:grpSpPr>
        <p:sp>
          <p:nvSpPr>
            <p:cNvPr id="10" name="椭圆 9"/>
            <p:cNvSpPr/>
            <p:nvPr/>
          </p:nvSpPr>
          <p:spPr>
            <a:xfrm>
              <a:off x="2503503" y="4243600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2503503" y="4846541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2948126" y="4841363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055980" y="4848762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2242412" y="4501052"/>
              <a:ext cx="261091" cy="27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2596719" y="4497723"/>
              <a:ext cx="0" cy="27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2689935" y="4497723"/>
              <a:ext cx="258191" cy="27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100" name="矩形: 圆角 99"/>
          <p:cNvSpPr/>
          <p:nvPr/>
        </p:nvSpPr>
        <p:spPr>
          <a:xfrm>
            <a:off x="1506185" y="3970757"/>
            <a:ext cx="8738645" cy="11251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 dirty="0"/>
              <a:t>支撑服务</a:t>
            </a:r>
            <a:endParaRPr lang="zh-CN" altLang="en-US" sz="1600" dirty="0"/>
          </a:p>
        </p:txBody>
      </p:sp>
      <p:sp>
        <p:nvSpPr>
          <p:cNvPr id="101" name="矩形: 圆角 100"/>
          <p:cNvSpPr/>
          <p:nvPr/>
        </p:nvSpPr>
        <p:spPr>
          <a:xfrm>
            <a:off x="1748557" y="4535165"/>
            <a:ext cx="1260972" cy="36596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注册发现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2" name="矩形: 圆角 101"/>
          <p:cNvSpPr/>
          <p:nvPr/>
        </p:nvSpPr>
        <p:spPr>
          <a:xfrm>
            <a:off x="3251901" y="4535165"/>
            <a:ext cx="728471" cy="36596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RPC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3" name="矩形: 圆角 102"/>
          <p:cNvSpPr/>
          <p:nvPr/>
        </p:nvSpPr>
        <p:spPr>
          <a:xfrm>
            <a:off x="4193738" y="4535165"/>
            <a:ext cx="1260972" cy="36596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配置中心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4" name="矩形: 圆角 103"/>
          <p:cNvSpPr/>
          <p:nvPr/>
        </p:nvSpPr>
        <p:spPr>
          <a:xfrm>
            <a:off x="5692400" y="4535165"/>
            <a:ext cx="797176" cy="36596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容错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5" name="矩形: 圆角 104"/>
          <p:cNvSpPr/>
          <p:nvPr/>
        </p:nvSpPr>
        <p:spPr>
          <a:xfrm>
            <a:off x="6727266" y="4535165"/>
            <a:ext cx="797176" cy="36596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日志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6" name="矩形: 圆角 105"/>
          <p:cNvSpPr/>
          <p:nvPr/>
        </p:nvSpPr>
        <p:spPr>
          <a:xfrm>
            <a:off x="7762132" y="4546173"/>
            <a:ext cx="946861" cy="36596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APM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7" name="矩形: 圆角 106"/>
          <p:cNvSpPr/>
          <p:nvPr/>
        </p:nvSpPr>
        <p:spPr>
          <a:xfrm>
            <a:off x="8945776" y="4535165"/>
            <a:ext cx="1183645" cy="36596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监控告警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8" name="矩形: 圆角 107"/>
          <p:cNvSpPr/>
          <p:nvPr/>
        </p:nvSpPr>
        <p:spPr>
          <a:xfrm>
            <a:off x="1506184" y="5279394"/>
            <a:ext cx="8738646" cy="11251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 dirty="0"/>
              <a:t>平台服务</a:t>
            </a:r>
            <a:endParaRPr lang="zh-CN" altLang="en-US" sz="1600" dirty="0"/>
          </a:p>
        </p:txBody>
      </p:sp>
      <p:sp>
        <p:nvSpPr>
          <p:cNvPr id="109" name="矩形: 圆角 108"/>
          <p:cNvSpPr/>
          <p:nvPr/>
        </p:nvSpPr>
        <p:spPr>
          <a:xfrm>
            <a:off x="1803456" y="5732107"/>
            <a:ext cx="1260972" cy="3659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发布系统</a:t>
            </a:r>
            <a:endParaRPr lang="zh-CN" altLang="en-US" dirty="0"/>
          </a:p>
        </p:txBody>
      </p:sp>
      <p:sp>
        <p:nvSpPr>
          <p:cNvPr id="110" name="矩形: 圆角 109"/>
          <p:cNvSpPr/>
          <p:nvPr/>
        </p:nvSpPr>
        <p:spPr>
          <a:xfrm>
            <a:off x="3257239" y="5732107"/>
            <a:ext cx="1260972" cy="3659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镜像管理</a:t>
            </a:r>
            <a:endParaRPr lang="zh-CN" altLang="en-US" dirty="0"/>
          </a:p>
        </p:txBody>
      </p:sp>
      <p:sp>
        <p:nvSpPr>
          <p:cNvPr id="111" name="矩形: 圆角 110"/>
          <p:cNvSpPr/>
          <p:nvPr/>
        </p:nvSpPr>
        <p:spPr>
          <a:xfrm>
            <a:off x="4830016" y="5732107"/>
            <a:ext cx="1260972" cy="3659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计算服务</a:t>
            </a:r>
            <a:endParaRPr lang="zh-CN" altLang="en-US" dirty="0"/>
          </a:p>
        </p:txBody>
      </p:sp>
      <p:sp>
        <p:nvSpPr>
          <p:cNvPr id="112" name="矩形: 圆角 111"/>
          <p:cNvSpPr/>
          <p:nvPr/>
        </p:nvSpPr>
        <p:spPr>
          <a:xfrm>
            <a:off x="6481684" y="5720388"/>
            <a:ext cx="1260972" cy="3659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</a:t>
            </a:r>
            <a:endParaRPr lang="zh-CN" altLang="en-US" dirty="0"/>
          </a:p>
        </p:txBody>
      </p:sp>
      <p:sp>
        <p:nvSpPr>
          <p:cNvPr id="115" name="矩形: 圆角 114"/>
          <p:cNvSpPr/>
          <p:nvPr/>
        </p:nvSpPr>
        <p:spPr>
          <a:xfrm>
            <a:off x="8078507" y="5720388"/>
            <a:ext cx="867269" cy="3659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</a:t>
            </a:r>
            <a:endParaRPr lang="zh-CN" altLang="en-US" dirty="0"/>
          </a:p>
        </p:txBody>
      </p:sp>
      <p:grpSp>
        <p:nvGrpSpPr>
          <p:cNvPr id="116" name="组合 115"/>
          <p:cNvGrpSpPr/>
          <p:nvPr/>
        </p:nvGrpSpPr>
        <p:grpSpPr>
          <a:xfrm>
            <a:off x="5225814" y="2700483"/>
            <a:ext cx="1078578" cy="785675"/>
            <a:chOff x="4407948" y="2617787"/>
            <a:chExt cx="1078578" cy="785675"/>
          </a:xfrm>
        </p:grpSpPr>
        <p:sp>
          <p:nvSpPr>
            <p:cNvPr id="117" name="椭圆 116"/>
            <p:cNvSpPr/>
            <p:nvPr/>
          </p:nvSpPr>
          <p:spPr>
            <a:xfrm>
              <a:off x="4855471" y="2617787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4855471" y="3220728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5300094" y="3215550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407948" y="3222949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箭头连接符 120"/>
            <p:cNvCxnSpPr/>
            <p:nvPr/>
          </p:nvCxnSpPr>
          <p:spPr>
            <a:xfrm flipH="1">
              <a:off x="4594380" y="2875239"/>
              <a:ext cx="261091" cy="27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>
              <a:off x="4948687" y="2871910"/>
              <a:ext cx="0" cy="27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5041903" y="2871910"/>
              <a:ext cx="258191" cy="27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124" name="组合 123"/>
          <p:cNvGrpSpPr/>
          <p:nvPr/>
        </p:nvGrpSpPr>
        <p:grpSpPr>
          <a:xfrm>
            <a:off x="7121253" y="2710097"/>
            <a:ext cx="1078578" cy="785675"/>
            <a:chOff x="4407948" y="2617787"/>
            <a:chExt cx="1078578" cy="785675"/>
          </a:xfrm>
        </p:grpSpPr>
        <p:sp>
          <p:nvSpPr>
            <p:cNvPr id="125" name="椭圆 124"/>
            <p:cNvSpPr/>
            <p:nvPr/>
          </p:nvSpPr>
          <p:spPr>
            <a:xfrm>
              <a:off x="4855471" y="2617787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855471" y="3220728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5300094" y="3215550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4407948" y="3222949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箭头连接符 128"/>
            <p:cNvCxnSpPr/>
            <p:nvPr/>
          </p:nvCxnSpPr>
          <p:spPr>
            <a:xfrm flipH="1">
              <a:off x="4594380" y="2875239"/>
              <a:ext cx="261091" cy="27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30" name="直接箭头连接符 129"/>
            <p:cNvCxnSpPr/>
            <p:nvPr/>
          </p:nvCxnSpPr>
          <p:spPr>
            <a:xfrm>
              <a:off x="4948687" y="2871910"/>
              <a:ext cx="0" cy="27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>
              <a:off x="5041903" y="2871910"/>
              <a:ext cx="258191" cy="27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8731473" y="2684202"/>
            <a:ext cx="1078578" cy="785675"/>
            <a:chOff x="4407948" y="2617787"/>
            <a:chExt cx="1078578" cy="785675"/>
          </a:xfrm>
        </p:grpSpPr>
        <p:sp>
          <p:nvSpPr>
            <p:cNvPr id="133" name="椭圆 132"/>
            <p:cNvSpPr/>
            <p:nvPr/>
          </p:nvSpPr>
          <p:spPr>
            <a:xfrm>
              <a:off x="4855471" y="2617787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855471" y="3220728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5300094" y="3215550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4407948" y="3222949"/>
              <a:ext cx="186432" cy="1805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" name="直接箭头连接符 136"/>
            <p:cNvCxnSpPr/>
            <p:nvPr/>
          </p:nvCxnSpPr>
          <p:spPr>
            <a:xfrm flipH="1">
              <a:off x="4594380" y="2875239"/>
              <a:ext cx="261091" cy="27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4948687" y="2871910"/>
              <a:ext cx="0" cy="27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>
              <a:off x="5041903" y="2871910"/>
              <a:ext cx="258191" cy="27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140" name="矩形: 圆角 139"/>
          <p:cNvSpPr/>
          <p:nvPr/>
        </p:nvSpPr>
        <p:spPr>
          <a:xfrm>
            <a:off x="9259625" y="5707528"/>
            <a:ext cx="867269" cy="3659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5437389" y="-1362961"/>
            <a:ext cx="703941" cy="3429866"/>
          </a:xfrm>
          <a:prstGeom prst="homePlate">
            <a:avLst>
              <a:gd name="adj" fmla="val 328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4283674" y="2898"/>
            <a:ext cx="309004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RPC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框架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2045846" y="1132380"/>
            <a:ext cx="2512612" cy="847338"/>
          </a:xfrm>
          <a:prstGeom prst="roundRect">
            <a:avLst>
              <a:gd name="adj" fmla="val 3183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Http Restful</a:t>
            </a:r>
            <a:endParaRPr lang="en-US" altLang="zh-CN" dirty="0"/>
          </a:p>
          <a:p>
            <a:pPr algn="ctr"/>
            <a:r>
              <a:rPr lang="zh-CN" altLang="en-US" dirty="0"/>
              <a:t>代表：</a:t>
            </a:r>
            <a:r>
              <a:rPr lang="en-US" altLang="zh-CN" dirty="0"/>
              <a:t>spring boot</a:t>
            </a:r>
            <a:endParaRPr lang="zh-CN" altLang="en-US" dirty="0"/>
          </a:p>
        </p:txBody>
      </p:sp>
      <p:sp>
        <p:nvSpPr>
          <p:cNvPr id="30" name="矩形: 圆角 29"/>
          <p:cNvSpPr/>
          <p:nvPr/>
        </p:nvSpPr>
        <p:spPr>
          <a:xfrm>
            <a:off x="6765608" y="1132381"/>
            <a:ext cx="2964318" cy="847337"/>
          </a:xfrm>
          <a:prstGeom prst="roundRect">
            <a:avLst>
              <a:gd name="adj" fmla="val 3183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TCP </a:t>
            </a:r>
            <a:r>
              <a:rPr lang="zh-CN" altLang="en-US" dirty="0"/>
              <a:t>自定义协议</a:t>
            </a:r>
            <a:endParaRPr lang="en-US" altLang="zh-CN" dirty="0"/>
          </a:p>
          <a:p>
            <a:pPr algn="ctr"/>
            <a:r>
              <a:rPr lang="en-US" altLang="zh-CN" dirty="0" err="1"/>
              <a:t>gRPC</a:t>
            </a:r>
            <a:r>
              <a:rPr lang="zh-CN" altLang="en-US" dirty="0"/>
              <a:t>、</a:t>
            </a:r>
            <a:r>
              <a:rPr lang="en-US" altLang="zh-CN" dirty="0"/>
              <a:t>thrift</a:t>
            </a:r>
            <a:r>
              <a:rPr lang="zh-CN" altLang="en-US" dirty="0"/>
              <a:t>、</a:t>
            </a:r>
            <a:r>
              <a:rPr lang="en-US" altLang="zh-CN" dirty="0" err="1"/>
              <a:t>dubbo</a:t>
            </a:r>
            <a:r>
              <a:rPr lang="zh-CN" altLang="en-US" dirty="0"/>
              <a:t>等</a:t>
            </a:r>
            <a:endParaRPr lang="zh-CN" altLang="en-US" dirty="0"/>
          </a:p>
        </p:txBody>
      </p:sp>
      <p:sp>
        <p:nvSpPr>
          <p:cNvPr id="32" name="矩形: 圆角 31"/>
          <p:cNvSpPr/>
          <p:nvPr/>
        </p:nvSpPr>
        <p:spPr>
          <a:xfrm>
            <a:off x="1650590" y="2481788"/>
            <a:ext cx="8904959" cy="847337"/>
          </a:xfrm>
          <a:prstGeom prst="roundRect">
            <a:avLst>
              <a:gd name="adj" fmla="val 3183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/>
              <a:t>基于 </a:t>
            </a:r>
            <a:r>
              <a:rPr lang="en-US" altLang="zh-CN" dirty="0"/>
              <a:t>TCP </a:t>
            </a:r>
            <a:r>
              <a:rPr lang="zh-CN" altLang="en-US" dirty="0"/>
              <a:t>的协议实现的 </a:t>
            </a:r>
            <a:r>
              <a:rPr lang="en-US" altLang="zh-CN" dirty="0"/>
              <a:t>RPC </a:t>
            </a:r>
            <a:r>
              <a:rPr lang="zh-CN" altLang="en-US" dirty="0"/>
              <a:t>调用，由于 </a:t>
            </a:r>
            <a:r>
              <a:rPr lang="en-US" altLang="zh-CN" dirty="0"/>
              <a:t>TCP </a:t>
            </a:r>
            <a:r>
              <a:rPr lang="zh-CN" altLang="en-US" dirty="0"/>
              <a:t>协议处于协议栈的下层，能够更加灵活地对协议字段进行定制，减少网络开销，提高性能，实现更大的吞吐量和并发数。</a:t>
            </a:r>
            <a:endParaRPr lang="zh-CN" altLang="en-US" dirty="0"/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1764696" y="3645775"/>
          <a:ext cx="82008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430"/>
                <a:gridCol w="1144904"/>
                <a:gridCol w="1427480"/>
                <a:gridCol w="1354667"/>
                <a:gridCol w="1354667"/>
                <a:gridCol w="1354667"/>
              </a:tblGrid>
              <a:tr h="356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Hessian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Spring Cloud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gRPC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Thrift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Dubbo</a:t>
                      </a:r>
                      <a:endParaRPr lang="zh-CN" altLang="en-US" dirty="0"/>
                    </a:p>
                  </a:txBody>
                  <a:tcPr/>
                </a:tc>
              </a:tr>
              <a:tr h="356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跨语言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跨语言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跨语言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Java</a:t>
                      </a:r>
                      <a:endParaRPr lang="zh-CN" altLang="en-US" dirty="0"/>
                    </a:p>
                  </a:txBody>
                  <a:tcPr/>
                </a:tc>
              </a:tr>
              <a:tr h="356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多序列化模式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hessian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protobuf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thrift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  <a:tr h="356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√（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Dubbox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5437389" y="-1362961"/>
            <a:ext cx="703941" cy="3429866"/>
          </a:xfrm>
          <a:prstGeom prst="homePlate">
            <a:avLst>
              <a:gd name="adj" fmla="val 328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4283674" y="2898"/>
            <a:ext cx="309004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注册中心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1096530" y="844115"/>
          <a:ext cx="9385658" cy="385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957"/>
                <a:gridCol w="2089857"/>
                <a:gridCol w="1810510"/>
                <a:gridCol w="1732366"/>
                <a:gridCol w="1981968"/>
              </a:tblGrid>
              <a:tr h="3809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Zookeeper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Eureka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Consul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Nacos</a:t>
                      </a:r>
                      <a:endParaRPr lang="zh-CN" altLang="en-US" dirty="0"/>
                    </a:p>
                  </a:txBody>
                  <a:tcPr/>
                </a:tc>
              </a:tr>
              <a:tr h="356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一致性协议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CP+AP</a:t>
                      </a:r>
                      <a:endParaRPr lang="zh-CN" altLang="en-US" dirty="0"/>
                    </a:p>
                  </a:txBody>
                  <a:tcPr/>
                </a:tc>
              </a:tr>
              <a:tr h="356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健康检查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Keep Alive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Beat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TCP/HTTP/…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TCP/Client Beat/…</a:t>
                      </a:r>
                      <a:endParaRPr lang="zh-CN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访问协议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HTTP/DNS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HTTP/DNS</a:t>
                      </a:r>
                      <a:endParaRPr lang="zh-CN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负载均衡策略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Ribbon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Fabio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权重</a:t>
                      </a:r>
                      <a:r>
                        <a:rPr lang="en-US" altLang="zh-CN" dirty="0"/>
                        <a:t>/metadata/…</a:t>
                      </a:r>
                      <a:endParaRPr lang="zh-CN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当大量的实例上下线时，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Zookeeper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的表现并不稳定，同时在推送机制上的缺陷，会引起客户端的资源占用上升，从而性能急剧下降。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Eureka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在服务实例规模在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左右的时候，就已经出现服务不可用的问题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: 圆角 7"/>
          <p:cNvSpPr/>
          <p:nvPr/>
        </p:nvSpPr>
        <p:spPr>
          <a:xfrm>
            <a:off x="10643901" y="1769594"/>
            <a:ext cx="2381620" cy="13524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endParaRPr lang="en-US" altLang="zh-CN" dirty="0"/>
          </a:p>
          <a:p>
            <a:pPr algn="ctr"/>
            <a:r>
              <a:rPr lang="zh-CN" altLang="en-US" dirty="0"/>
              <a:t>保底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5437389" y="-1362961"/>
            <a:ext cx="703941" cy="3429866"/>
          </a:xfrm>
          <a:prstGeom prst="homePlate">
            <a:avLst>
              <a:gd name="adj" fmla="val 328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4283674" y="2898"/>
            <a:ext cx="309004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全链路跟踪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941031" y="781971"/>
          <a:ext cx="10031768" cy="586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423"/>
                <a:gridCol w="3047637"/>
                <a:gridCol w="1965797"/>
                <a:gridCol w="1880950"/>
                <a:gridCol w="2151961"/>
              </a:tblGrid>
              <a:tr h="33549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</a:rPr>
                        <a:t>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rgbClr val="4F4F4F"/>
                          </a:solidFill>
                          <a:effectLst/>
                        </a:rPr>
                        <a:t>zipkin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</a:rPr>
                        <a:t>pinpoint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rgbClr val="4F4F4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skywalking</a:t>
                      </a:r>
                      <a:endParaRPr lang="zh-CN" altLang="en-US" sz="1800" b="1" kern="1200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124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实现方式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代码埋点（拦截器，注解，过滤器等）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拦截请求，发送（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HTTP</a:t>
                      </a:r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mq</a:t>
                      </a:r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）数据至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zipkin</a:t>
                      </a:r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服务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java</a:t>
                      </a:r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探针，字节码增强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java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探针，字节码增强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</a:tr>
              <a:tr h="4252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MQ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监控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不支持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不支持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不支持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支持（</a:t>
                      </a:r>
                      <a:r>
                        <a:rPr lang="en-US" sz="14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RocketMQ，kafka</a:t>
                      </a:r>
                      <a:r>
                        <a:rPr 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</a:tr>
              <a:tr h="42528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全局调用统计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不支持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</a:tr>
              <a:tr h="28472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trace</a:t>
                      </a:r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查询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不支持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不支持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</a:tr>
              <a:tr h="28472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报警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不支持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</a:tr>
              <a:tr h="28472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JVM</a:t>
                      </a:r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监控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不支持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不支持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</a:tr>
              <a:tr h="101239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优点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功能完善。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spring-cloud-sleuth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可以很好的集成</a:t>
                      </a:r>
                      <a:r>
                        <a:rPr lang="en-US" sz="14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zipkin</a:t>
                      </a:r>
                      <a:r>
                        <a:rPr 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 ， 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代码无侵入，集成非常简单 ， 社区更加活跃。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完全无侵入， 仅需修改启动方式，界面完善，功能细致。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完全无侵入，界面完善，支持应用拓扑图及单个调用链查询。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功能比较完善（</a:t>
                      </a:r>
                      <a:r>
                        <a:rPr lang="en-US" altLang="zh-CN" sz="14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zipkin</a:t>
                      </a:r>
                      <a:r>
                        <a:rPr lang="en-US" altLang="zh-CN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 + pinpoint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</a:tr>
              <a:tr h="140380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缺点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代码侵入性较强，需要埋点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文档比较混乱，文档与发布版本的符合性较低，需要依赖点评私服 （或者需要把他私服上的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jar</a:t>
                      </a:r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手动下载下来，然后上传到我们的私服上去）。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b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400" b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默认使用的是</a:t>
                      </a:r>
                      <a:r>
                        <a:rPr 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http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请求向</a:t>
                      </a:r>
                      <a:r>
                        <a:rPr lang="en-US" sz="14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zipkin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上报信息，耗性能。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跟</a:t>
                      </a:r>
                      <a:r>
                        <a:rPr 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sleuth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结合可以使用</a:t>
                      </a:r>
                      <a:r>
                        <a:rPr lang="en-US" sz="14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rabbitMQ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的方式异步来做，增加了复杂度，需要引入</a:t>
                      </a:r>
                      <a:r>
                        <a:rPr lang="en-US" sz="14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rabbitMQ</a:t>
                      </a:r>
                      <a:r>
                        <a:rPr 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 。</a:t>
                      </a:r>
                      <a:endParaRPr 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不支持查询单个调用链， 对外表现的是整个应用的调用生态。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3.2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版本之前</a:t>
                      </a:r>
                      <a:r>
                        <a:rPr lang="en-US" altLang="zh-CN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BUG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较多 ，网上反映兼容性较差 </a:t>
                      </a:r>
                      <a:r>
                        <a:rPr lang="en-US" altLang="zh-CN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. 3.2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新版本的反映情况较少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依赖较多。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469" marR="18469" marT="18469" marB="18469"/>
                </a:tc>
              </a:tr>
              <a:tr h="54124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</a:rPr>
                        <a:t>文档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</a:rPr>
                        <a:t>官网提供的文档，比较乱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</a:rPr>
                        <a:t>文档完善</a:t>
                      </a:r>
                      <a:endParaRPr lang="zh-CN" altLang="en-US" sz="1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</a:rPr>
                        <a:t>文档完善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18469" marR="18469" marT="18469" marB="184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</a:rPr>
                        <a:t>文档完善</a:t>
                      </a:r>
                      <a:endParaRPr lang="zh-CN" altLang="en-US" sz="14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18469" marR="18469" marT="18469" marB="18469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5437389" y="-1362961"/>
            <a:ext cx="703941" cy="3429866"/>
          </a:xfrm>
          <a:prstGeom prst="homePlate">
            <a:avLst>
              <a:gd name="adj" fmla="val 328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4283674" y="2898"/>
            <a:ext cx="309004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服务化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1.0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0053" y="3542454"/>
            <a:ext cx="1985907" cy="5429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79119" y="3539738"/>
            <a:ext cx="1489350" cy="5429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Service Server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35961" y="1117126"/>
            <a:ext cx="1190625" cy="5429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Service Registry</a:t>
            </a:r>
            <a:endParaRPr lang="zh-CN" altLang="en-US" sz="1200" b="1" dirty="0"/>
          </a:p>
        </p:txBody>
      </p:sp>
      <p:sp>
        <p:nvSpPr>
          <p:cNvPr id="10" name="矩形 9"/>
          <p:cNvSpPr/>
          <p:nvPr/>
        </p:nvSpPr>
        <p:spPr>
          <a:xfrm>
            <a:off x="6312386" y="1112364"/>
            <a:ext cx="1190625" cy="5429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Config Center</a:t>
            </a:r>
            <a:endParaRPr lang="zh-CN" altLang="en-US" sz="1200" b="1" dirty="0"/>
          </a:p>
        </p:txBody>
      </p:sp>
      <p:cxnSp>
        <p:nvCxnSpPr>
          <p:cNvPr id="11" name="直接箭头连接符 10"/>
          <p:cNvCxnSpPr>
            <a:endCxn id="8" idx="1"/>
          </p:cNvCxnSpPr>
          <p:nvPr/>
        </p:nvCxnSpPr>
        <p:spPr>
          <a:xfrm flipV="1">
            <a:off x="4421671" y="3811201"/>
            <a:ext cx="1457448" cy="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  <a:endCxn id="9" idx="2"/>
          </p:cNvCxnSpPr>
          <p:nvPr/>
        </p:nvCxnSpPr>
        <p:spPr>
          <a:xfrm flipH="1" flipV="1">
            <a:off x="5031274" y="1660051"/>
            <a:ext cx="1592520" cy="187968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</p:cNvCxnSpPr>
          <p:nvPr/>
        </p:nvCxnSpPr>
        <p:spPr>
          <a:xfrm flipH="1">
            <a:off x="3826359" y="1660051"/>
            <a:ext cx="1204915" cy="18796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3"/>
          <p:cNvCxnSpPr>
            <a:stCxn id="10" idx="3"/>
          </p:cNvCxnSpPr>
          <p:nvPr/>
        </p:nvCxnSpPr>
        <p:spPr>
          <a:xfrm flipH="1">
            <a:off x="3826359" y="1383827"/>
            <a:ext cx="3676652" cy="2698837"/>
          </a:xfrm>
          <a:prstGeom prst="bentConnector4">
            <a:avLst>
              <a:gd name="adj1" fmla="val -6218"/>
              <a:gd name="adj2" fmla="val 10847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7"/>
          <p:cNvSpPr txBox="1"/>
          <p:nvPr/>
        </p:nvSpPr>
        <p:spPr>
          <a:xfrm>
            <a:off x="3590499" y="24904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服务发现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012289" y="25403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服务注册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49"/>
          <p:cNvSpPr txBox="1"/>
          <p:nvPr/>
        </p:nvSpPr>
        <p:spPr>
          <a:xfrm>
            <a:off x="7503011" y="294074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服务元数据下发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88231" y="3542454"/>
            <a:ext cx="1347729" cy="5429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</a:rPr>
              <a:t>client </a:t>
            </a:r>
            <a:r>
              <a:rPr lang="en-US" altLang="zh-CN" sz="900" b="1" dirty="0" err="1">
                <a:latin typeface="微软雅黑" panose="020B0503020204020204" charset="-122"/>
                <a:ea typeface="微软雅黑" panose="020B0503020204020204" charset="-122"/>
              </a:rPr>
              <a:t>sdk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038"/>
          <p:cNvSpPr/>
          <p:nvPr/>
        </p:nvSpPr>
        <p:spPr>
          <a:xfrm>
            <a:off x="2207108" y="3430482"/>
            <a:ext cx="2381252" cy="762000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74"/>
          <p:cNvSpPr/>
          <p:nvPr/>
        </p:nvSpPr>
        <p:spPr>
          <a:xfrm>
            <a:off x="4259987" y="1015282"/>
            <a:ext cx="3400242" cy="737085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75"/>
          <p:cNvSpPr/>
          <p:nvPr/>
        </p:nvSpPr>
        <p:spPr>
          <a:xfrm>
            <a:off x="5695769" y="3445375"/>
            <a:ext cx="1748974" cy="737085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34"/>
          <p:cNvSpPr txBox="1"/>
          <p:nvPr/>
        </p:nvSpPr>
        <p:spPr>
          <a:xfrm>
            <a:off x="4802674" y="356709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服务路由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网络传输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35"/>
          <p:cNvCxnSpPr>
            <a:stCxn id="8" idx="0"/>
          </p:cNvCxnSpPr>
          <p:nvPr/>
        </p:nvCxnSpPr>
        <p:spPr>
          <a:xfrm rot="5400000" flipH="1" flipV="1">
            <a:off x="5772907" y="2404947"/>
            <a:ext cx="1985678" cy="2839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9"/>
          <p:cNvSpPr txBox="1"/>
          <p:nvPr/>
        </p:nvSpPr>
        <p:spPr>
          <a:xfrm>
            <a:off x="6398345" y="20530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服务元数据上报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2632002" y="4445586"/>
            <a:ext cx="1651672" cy="3423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客户端负载均衡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12108" y="50929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语言单一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开发者需要掌握和管理复杂的框架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路由策略，容错策略等升级困难，需要客户端</a:t>
            </a:r>
            <a:r>
              <a:rPr lang="en-US" altLang="zh-CN" dirty="0"/>
              <a:t>SDK</a:t>
            </a:r>
            <a:r>
              <a:rPr lang="zh-CN" altLang="en-US" dirty="0"/>
              <a:t>的升级与代码改造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复杂代码嵌入对客户端进程影响大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5242289" y="-2046329"/>
            <a:ext cx="703941" cy="4796604"/>
          </a:xfrm>
          <a:prstGeom prst="homePlate">
            <a:avLst>
              <a:gd name="adj" fmla="val 328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2853377" y="-32432"/>
            <a:ext cx="548176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Service Mesh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6" y="736378"/>
            <a:ext cx="4544765" cy="28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6" y="3764166"/>
            <a:ext cx="4544765" cy="247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675790" y="157982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屏蔽分布式系统通信的复杂性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负载均衡、服务发现、认证授权、监控追踪、流量控制等等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，服务只用关注业务逻辑；</a:t>
            </a:r>
            <a:endParaRPr lang="zh-CN" altLang="en-US" dirty="0">
              <a:solidFill>
                <a:srgbClr val="1A1A1A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真正的语言无关，服务可以用任何语言编写，只需和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Service Mesh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通信即可；</a:t>
            </a:r>
            <a:endParaRPr lang="zh-CN" altLang="en-US" dirty="0">
              <a:solidFill>
                <a:srgbClr val="1A1A1A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对应用透明，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Service Mesh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组件可以单独升级；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4258" y="39330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Service Mesh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组件以代理模式计算并转发请求，一定程度上会降低通信系统性能，并增加系统资源开销；</a:t>
            </a:r>
            <a:endParaRPr lang="zh-CN" altLang="en-US" dirty="0">
              <a:solidFill>
                <a:srgbClr val="1A1A1A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Service Mesh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组件接管了网络流量，因此服务的整体稳定性依赖于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Service Mesh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，同时额外引入的大量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Service Mesh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服务实例的运维和管理也是一个挑战；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5242289" y="-2046329"/>
            <a:ext cx="703941" cy="4796604"/>
          </a:xfrm>
          <a:prstGeom prst="homePlate">
            <a:avLst>
              <a:gd name="adj" fmla="val 328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2853377" y="-32432"/>
            <a:ext cx="548176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服务化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2.0 Service Mesh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雏形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9323" y="3808781"/>
            <a:ext cx="1338324" cy="5429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</a:rPr>
              <a:t>JavaApp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67564" y="3806066"/>
            <a:ext cx="1190625" cy="542925"/>
          </a:xfrm>
          <a:prstGeom prst="rect">
            <a:avLst/>
          </a:prstGeom>
          <a:solidFill>
            <a:srgbClr val="8A3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Local Proxy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15637" y="3806065"/>
            <a:ext cx="1190625" cy="5429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OSP Server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2479" y="1383453"/>
            <a:ext cx="1190625" cy="5429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Service Registry</a:t>
            </a:r>
            <a:endParaRPr lang="zh-CN" altLang="en-US" sz="1200" b="1" dirty="0"/>
          </a:p>
        </p:txBody>
      </p:sp>
      <p:sp>
        <p:nvSpPr>
          <p:cNvPr id="11" name="矩形 10"/>
          <p:cNvSpPr/>
          <p:nvPr/>
        </p:nvSpPr>
        <p:spPr>
          <a:xfrm>
            <a:off x="5548904" y="1378691"/>
            <a:ext cx="1190625" cy="5429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Config Center</a:t>
            </a:r>
            <a:endParaRPr lang="zh-CN" altLang="en-US" sz="1200" b="1" dirty="0"/>
          </a:p>
        </p:txBody>
      </p:sp>
      <p:sp>
        <p:nvSpPr>
          <p:cNvPr id="12" name="矩形 11"/>
          <p:cNvSpPr/>
          <p:nvPr/>
        </p:nvSpPr>
        <p:spPr>
          <a:xfrm>
            <a:off x="1443628" y="1378690"/>
            <a:ext cx="1190625" cy="542925"/>
          </a:xfrm>
          <a:prstGeom prst="rect">
            <a:avLst/>
          </a:prstGeom>
          <a:solidFill>
            <a:srgbClr val="8A3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Remote Proxy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 集群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29455" y="5207740"/>
            <a:ext cx="1190625" cy="542925"/>
          </a:xfrm>
          <a:prstGeom prst="rect">
            <a:avLst/>
          </a:prstGeom>
          <a:solidFill>
            <a:srgbClr val="8A3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API Gateway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 flipV="1">
            <a:off x="2167647" y="4077529"/>
            <a:ext cx="299917" cy="271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9" idx="1"/>
          </p:cNvCxnSpPr>
          <p:nvPr/>
        </p:nvCxnSpPr>
        <p:spPr>
          <a:xfrm flipV="1">
            <a:off x="3658189" y="4077528"/>
            <a:ext cx="1457448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</p:cNvCxnSpPr>
          <p:nvPr/>
        </p:nvCxnSpPr>
        <p:spPr>
          <a:xfrm flipV="1">
            <a:off x="4020080" y="4348990"/>
            <a:ext cx="1095557" cy="113021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21"/>
          <p:cNvCxnSpPr>
            <a:stCxn id="7" idx="1"/>
            <a:endCxn id="12" idx="1"/>
          </p:cNvCxnSpPr>
          <p:nvPr/>
        </p:nvCxnSpPr>
        <p:spPr>
          <a:xfrm rot="10800000" flipH="1">
            <a:off x="829322" y="1650154"/>
            <a:ext cx="614305" cy="2430091"/>
          </a:xfrm>
          <a:prstGeom prst="bentConnector3">
            <a:avLst>
              <a:gd name="adj1" fmla="val -37213"/>
            </a:avLst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  <a:endCxn id="10" idx="2"/>
          </p:cNvCxnSpPr>
          <p:nvPr/>
        </p:nvCxnSpPr>
        <p:spPr>
          <a:xfrm flipH="1" flipV="1">
            <a:off x="4267792" y="1926378"/>
            <a:ext cx="1443158" cy="187968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8" idx="0"/>
          </p:cNvCxnSpPr>
          <p:nvPr/>
        </p:nvCxnSpPr>
        <p:spPr>
          <a:xfrm flipH="1">
            <a:off x="3062877" y="1926378"/>
            <a:ext cx="1204915" cy="18796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30"/>
          <p:cNvCxnSpPr>
            <a:stCxn id="11" idx="3"/>
            <a:endCxn id="9" idx="2"/>
          </p:cNvCxnSpPr>
          <p:nvPr/>
        </p:nvCxnSpPr>
        <p:spPr>
          <a:xfrm flipH="1">
            <a:off x="5710950" y="1650154"/>
            <a:ext cx="1028579" cy="2698836"/>
          </a:xfrm>
          <a:prstGeom prst="bentConnector4">
            <a:avLst>
              <a:gd name="adj1" fmla="val -22225"/>
              <a:gd name="adj2" fmla="val 10847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33"/>
          <p:cNvCxnSpPr>
            <a:stCxn id="11" idx="3"/>
            <a:endCxn id="8" idx="2"/>
          </p:cNvCxnSpPr>
          <p:nvPr/>
        </p:nvCxnSpPr>
        <p:spPr>
          <a:xfrm flipH="1">
            <a:off x="3062877" y="1650154"/>
            <a:ext cx="3676652" cy="2698837"/>
          </a:xfrm>
          <a:prstGeom prst="bentConnector4">
            <a:avLst>
              <a:gd name="adj1" fmla="val -6218"/>
              <a:gd name="adj2" fmla="val 10847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38"/>
          <p:cNvCxnSpPr>
            <a:stCxn id="11" idx="3"/>
            <a:endCxn id="12" idx="0"/>
          </p:cNvCxnSpPr>
          <p:nvPr/>
        </p:nvCxnSpPr>
        <p:spPr>
          <a:xfrm flipH="1" flipV="1">
            <a:off x="2038941" y="1378690"/>
            <a:ext cx="4700588" cy="271464"/>
          </a:xfrm>
          <a:prstGeom prst="bentConnector4">
            <a:avLst>
              <a:gd name="adj1" fmla="val -4863"/>
              <a:gd name="adj2" fmla="val 18421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1"/>
            <a:endCxn id="12" idx="3"/>
          </p:cNvCxnSpPr>
          <p:nvPr/>
        </p:nvCxnSpPr>
        <p:spPr>
          <a:xfrm flipH="1" flipV="1">
            <a:off x="2634253" y="1650153"/>
            <a:ext cx="1038226" cy="476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35"/>
          <p:cNvSpPr txBox="1"/>
          <p:nvPr/>
        </p:nvSpPr>
        <p:spPr>
          <a:xfrm>
            <a:off x="791104" y="27225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备用链路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47"/>
          <p:cNvSpPr txBox="1"/>
          <p:nvPr/>
        </p:nvSpPr>
        <p:spPr>
          <a:xfrm>
            <a:off x="2827017" y="27567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服务发现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48"/>
          <p:cNvSpPr txBox="1"/>
          <p:nvPr/>
        </p:nvSpPr>
        <p:spPr>
          <a:xfrm>
            <a:off x="5101294" y="27277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服务注册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49"/>
          <p:cNvSpPr txBox="1"/>
          <p:nvPr/>
        </p:nvSpPr>
        <p:spPr>
          <a:xfrm>
            <a:off x="6994322" y="22832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配置下发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039192" y="38334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服务路由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网络传输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29541" y="3808781"/>
            <a:ext cx="538105" cy="5429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</a:rPr>
              <a:t> client </a:t>
            </a:r>
            <a:r>
              <a:rPr lang="en-US" altLang="zh-CN" sz="900" b="1" dirty="0" err="1">
                <a:latin typeface="微软雅黑" panose="020B0503020204020204" charset="-122"/>
                <a:ea typeface="微软雅黑" panose="020B0503020204020204" charset="-122"/>
              </a:rPr>
              <a:t>sdk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1038"/>
          <p:cNvSpPr/>
          <p:nvPr/>
        </p:nvSpPr>
        <p:spPr>
          <a:xfrm>
            <a:off x="715022" y="3696809"/>
            <a:ext cx="3109856" cy="762000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73"/>
          <p:cNvSpPr/>
          <p:nvPr/>
        </p:nvSpPr>
        <p:spPr>
          <a:xfrm>
            <a:off x="1210323" y="1269151"/>
            <a:ext cx="1619132" cy="737085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74"/>
          <p:cNvSpPr/>
          <p:nvPr/>
        </p:nvSpPr>
        <p:spPr>
          <a:xfrm>
            <a:off x="3496505" y="1281609"/>
            <a:ext cx="3400242" cy="737085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75"/>
          <p:cNvSpPr/>
          <p:nvPr/>
        </p:nvSpPr>
        <p:spPr>
          <a:xfrm>
            <a:off x="4932287" y="3711702"/>
            <a:ext cx="1573936" cy="737085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内容占位符 2"/>
          <p:cNvSpPr>
            <a:spLocks noGrp="1"/>
          </p:cNvSpPr>
          <p:nvPr>
            <p:ph idx="1"/>
          </p:nvPr>
        </p:nvSpPr>
        <p:spPr>
          <a:xfrm>
            <a:off x="7992562" y="1127864"/>
            <a:ext cx="3600450" cy="1979320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轻量级客户端、本地调用</a:t>
            </a:r>
            <a:endParaRPr kumimoji="1" lang="en-US" altLang="zh-CN" sz="2000" dirty="0"/>
          </a:p>
          <a:p>
            <a:r>
              <a:rPr kumimoji="1" lang="en-US" altLang="zh-CN" sz="2000" dirty="0"/>
              <a:t>Local Proxy</a:t>
            </a:r>
            <a:r>
              <a:rPr kumimoji="1" lang="zh-CN" altLang="en-US" sz="2000" dirty="0"/>
              <a:t>负责服务治理与远程通信</a:t>
            </a:r>
            <a:endParaRPr kumimoji="1" lang="en-US" altLang="zh-CN" sz="2000" dirty="0"/>
          </a:p>
          <a:p>
            <a:r>
              <a:rPr kumimoji="1" lang="en-US" altLang="zh-CN" sz="2000" dirty="0"/>
              <a:t>Remote Proxy</a:t>
            </a:r>
            <a:r>
              <a:rPr kumimoji="1" lang="zh-CN" altLang="en-US" sz="2000" dirty="0"/>
              <a:t>负责备份和非主流流量</a:t>
            </a:r>
            <a:endParaRPr kumimoji="1"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7794541" y="3429000"/>
            <a:ext cx="41297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与</a:t>
            </a:r>
            <a:r>
              <a:rPr lang="en-US" altLang="zh-CN" dirty="0" err="1"/>
              <a:t>Istio</a:t>
            </a:r>
            <a:r>
              <a:rPr lang="zh-CN" altLang="en-US" dirty="0"/>
              <a:t>的重要区别：没有对称的</a:t>
            </a:r>
            <a:r>
              <a:rPr lang="en-US" altLang="zh-CN" dirty="0"/>
              <a:t>server</a:t>
            </a:r>
            <a:r>
              <a:rPr lang="zh-CN" altLang="en-US" dirty="0"/>
              <a:t>端</a:t>
            </a:r>
            <a:r>
              <a:rPr lang="en-US" altLang="zh-CN" dirty="0"/>
              <a:t>agent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基于性能考虑，请求不经过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agent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基于部署考虑，增加</a:t>
            </a:r>
            <a:r>
              <a:rPr lang="en-US" altLang="zh-CN" dirty="0"/>
              <a:t>server</a:t>
            </a:r>
            <a:r>
              <a:rPr lang="zh-CN" altLang="en-US" dirty="0"/>
              <a:t>端的</a:t>
            </a:r>
            <a:r>
              <a:rPr lang="en-US" altLang="zh-CN" dirty="0"/>
              <a:t>agent</a:t>
            </a:r>
            <a:r>
              <a:rPr lang="zh-CN" altLang="en-US" dirty="0"/>
              <a:t>会增加运维难度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3756</Words>
  <Application>WPS 演示</Application>
  <PresentationFormat>宽屏</PresentationFormat>
  <Paragraphs>512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Arial</vt:lpstr>
      <vt:lpstr>微软雅黑</vt:lpstr>
      <vt:lpstr>-apple-system</vt:lpstr>
      <vt:lpstr>Segoe Print</vt:lpstr>
      <vt:lpstr>helvetica neue</vt:lpstr>
      <vt:lpstr>Menlo</vt:lpstr>
      <vt:lpstr>Calibri</vt:lpstr>
      <vt:lpstr>Arial Unicode MS</vt:lpstr>
      <vt:lpstr>Calibri Light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农业银行</dc:title>
  <dc:creator>第一PPT</dc:creator>
  <cp:keywords>www.1ppt.com</cp:keywords>
  <dc:description>www.1ppt.com</dc:description>
  <cp:lastModifiedBy>血雪狐</cp:lastModifiedBy>
  <cp:revision>264</cp:revision>
  <dcterms:created xsi:type="dcterms:W3CDTF">2017-08-19T07:54:00Z</dcterms:created>
  <dcterms:modified xsi:type="dcterms:W3CDTF">2019-12-31T03:59:48Z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