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0" algn="ctr" defTabSz="800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73457" autoAdjust="0"/>
  </p:normalViewPr>
  <p:slideViewPr>
    <p:cSldViewPr snapToGrid="0">
      <p:cViewPr>
        <p:scale>
          <a:sx n="49" d="100"/>
          <a:sy n="49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dirty="0"/>
              <a:t> – </a:t>
            </a:r>
            <a:r>
              <a:rPr lang="en-US" b="1" dirty="0"/>
              <a:t>Compare between 2018-2019 tables  </a:t>
            </a:r>
            <a:r>
              <a:rPr lang="he-IL" dirty="0"/>
              <a:t>הפונקציה מסדרת את הטבלה של 2018 ו-2019 לפי העמודה של </a:t>
            </a:r>
            <a:r>
              <a:rPr lang="en-US" dirty="0"/>
              <a:t>id</a:t>
            </a:r>
            <a:r>
              <a:rPr lang="he-IL" dirty="0"/>
              <a:t> ולאחר מכן השוותה את כל השורות, זאת כדי לזהות מי הן העמודות </a:t>
            </a:r>
            <a:r>
              <a:rPr lang="he-IL" b="1" dirty="0"/>
              <a:t>"המתחלפות" </a:t>
            </a:r>
            <a:r>
              <a:rPr lang="he-IL" dirty="0"/>
              <a:t>שלא ניתן להשתמש בהן במודל וגם למצוא את </a:t>
            </a:r>
            <a:r>
              <a:rPr lang="he-IL" b="1" dirty="0"/>
              <a:t>העמודות שלא אמורות להיות מתחלפות </a:t>
            </a:r>
            <a:r>
              <a:rPr lang="he-IL" dirty="0"/>
              <a:t>אבל יש שורות לא תואמות, למשל מצאנו כמה עשרות ערכים כאלו בעמודת הריבית </a:t>
            </a:r>
            <a:r>
              <a:rPr lang="en-US" dirty="0"/>
              <a:t> </a:t>
            </a:r>
            <a:endParaRPr lang="he-IL" dirty="0"/>
          </a:p>
          <a:p>
            <a:pPr rtl="1"/>
            <a:endParaRPr lang="he-IL" dirty="0"/>
          </a:p>
          <a:p>
            <a:pPr rtl="1"/>
            <a:r>
              <a:rPr lang="en-US" b="1" dirty="0"/>
              <a:t>Count how many </a:t>
            </a:r>
            <a:r>
              <a:rPr lang="en-US" b="1" dirty="0" err="1"/>
              <a:t>Nas</a:t>
            </a:r>
            <a:r>
              <a:rPr lang="en-US" b="1" dirty="0"/>
              <a:t> each column has</a:t>
            </a:r>
            <a:r>
              <a:rPr lang="he-IL" b="1" dirty="0"/>
              <a:t> </a:t>
            </a:r>
            <a:r>
              <a:rPr lang="he-IL" dirty="0"/>
              <a:t>– הפונקציה סופרת כמה ערכים חסרים יש בכל עמודה, למעשה עמודות שרוב הערכים שלהן חסרים, יש </a:t>
            </a:r>
            <a:r>
              <a:rPr lang="he-IL" dirty="0" err="1"/>
              <a:t>לפלטר</a:t>
            </a:r>
            <a:r>
              <a:rPr lang="he-IL" dirty="0"/>
              <a:t> אותן. ומצד שני בקרב העמודות שאנחנו רוצים להשאיר נוכל לדעת היכן אנו צריכים להתמודד עם הטיפול ב- </a:t>
            </a:r>
            <a:r>
              <a:rPr lang="en-US" dirty="0"/>
              <a:t>Na</a:t>
            </a:r>
            <a:r>
              <a:rPr lang="he-IL" dirty="0"/>
              <a:t>ד</a:t>
            </a:r>
            <a:endParaRPr lang="en-US" dirty="0"/>
          </a:p>
          <a:p>
            <a:pPr rtl="1"/>
            <a:endParaRPr lang="he-IL" dirty="0"/>
          </a:p>
          <a:p>
            <a:pPr marL="0" marR="0" lvl="0" indent="0" defTabSz="457200" rtl="1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 </a:t>
            </a:r>
            <a:r>
              <a:rPr lang="en-US" sz="2400" b="1" dirty="0"/>
              <a:t>Cleaning Function &amp; Create new columns </a:t>
            </a:r>
            <a:r>
              <a:rPr lang="he-IL" b="1" dirty="0"/>
              <a:t>– </a:t>
            </a:r>
            <a:r>
              <a:rPr lang="he-IL" b="0" dirty="0"/>
              <a:t>הפונקציה שאחראית על ניקיון </a:t>
            </a:r>
            <a:r>
              <a:rPr lang="he-IL" b="0" dirty="0" err="1"/>
              <a:t>הדאטא</a:t>
            </a:r>
            <a:r>
              <a:rPr lang="he-IL" b="0" dirty="0"/>
              <a:t>, הפונקציה מקבלת כ-</a:t>
            </a:r>
            <a:r>
              <a:rPr lang="en-US" b="0" dirty="0"/>
              <a:t>input</a:t>
            </a:r>
            <a:r>
              <a:rPr lang="he-IL" b="0" dirty="0"/>
              <a:t> את הטבלה עם כל ההלוואות של 2019 והיא מוחקת את כל העמודות שקבענו שיש להוציא אותן ומבצעת ניקיון פנימי בכל אחת מהעמודות שדורשות ניקוי - נדבר על זה בהמשך.</a:t>
            </a:r>
            <a:endParaRPr lang="he-IL" dirty="0"/>
          </a:p>
          <a:p>
            <a:pPr rtl="1"/>
            <a:r>
              <a:rPr lang="he-IL" dirty="0"/>
              <a:t>הפונקציה גם יוצרת עמודות חדשות, בין היתר היא יוצרת את ה-</a:t>
            </a:r>
            <a:r>
              <a:rPr lang="en-US" b="1" dirty="0"/>
              <a:t>realized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he-IL" dirty="0"/>
              <a:t>.</a:t>
            </a:r>
            <a:endParaRPr lang="en-US" dirty="0"/>
          </a:p>
          <a:p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Count how many NAs each column has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36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1. בדקנו את ההתפלגות של המשתנה שיצרנו </a:t>
            </a:r>
            <a:r>
              <a:rPr lang="en-US" dirty="0"/>
              <a:t>realized return</a:t>
            </a:r>
            <a:r>
              <a:rPr lang="he-IL" dirty="0"/>
              <a:t> בחלוקה לקטגוריות של משתנים קטגוריאליים שונים, למשל, בדקנו איך ההתפלגות של ה-</a:t>
            </a:r>
            <a:r>
              <a:rPr lang="en-US" dirty="0"/>
              <a:t>realized return</a:t>
            </a:r>
            <a:r>
              <a:rPr lang="he-IL" dirty="0"/>
              <a:t> משתנה עבור </a:t>
            </a:r>
            <a:r>
              <a:rPr lang="he-IL" dirty="0" err="1"/>
              <a:t>קטגוירות</a:t>
            </a:r>
            <a:r>
              <a:rPr lang="he-IL" dirty="0"/>
              <a:t> שונות של המשתנה </a:t>
            </a:r>
            <a:r>
              <a:rPr lang="en-US" dirty="0" err="1"/>
              <a:t>acc_now_delinq</a:t>
            </a:r>
            <a:r>
              <a:rPr lang="he-IL" dirty="0"/>
              <a:t>, שזה כמות החשבונות שהם במצב של </a:t>
            </a:r>
            <a:r>
              <a:rPr lang="en-US" dirty="0"/>
              <a:t>delinquent</a:t>
            </a:r>
            <a:r>
              <a:rPr lang="he-IL" dirty="0"/>
              <a:t> עבור מבקש ההלוואה.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2. השתמשנו בפונקציות ב-</a:t>
            </a:r>
            <a:r>
              <a:rPr lang="en-US" dirty="0"/>
              <a:t>R</a:t>
            </a:r>
            <a:r>
              <a:rPr lang="he-IL" dirty="0"/>
              <a:t> כמו </a:t>
            </a:r>
            <a:r>
              <a:rPr lang="en-US" dirty="0"/>
              <a:t>Summary</a:t>
            </a:r>
            <a:r>
              <a:rPr lang="he-IL" dirty="0"/>
              <a:t> ו- </a:t>
            </a:r>
            <a:r>
              <a:rPr lang="en-US" dirty="0"/>
              <a:t>Table</a:t>
            </a:r>
            <a:r>
              <a:rPr lang="he-IL" dirty="0"/>
              <a:t> כדי לראות את המינימום, מקסימום, ממוצע, חציון וכמות </a:t>
            </a:r>
            <a:r>
              <a:rPr lang="en-US" dirty="0" err="1"/>
              <a:t>Nas</a:t>
            </a:r>
            <a:r>
              <a:rPr lang="he-IL" dirty="0"/>
              <a:t> של כל </a:t>
            </a:r>
            <a:r>
              <a:rPr lang="en-US" dirty="0"/>
              <a:t>feature</a:t>
            </a:r>
            <a:r>
              <a:rPr lang="he-IL" dirty="0"/>
              <a:t> וכן את הערכים שה-</a:t>
            </a:r>
            <a:r>
              <a:rPr lang="en-US" dirty="0"/>
              <a:t>feature</a:t>
            </a:r>
            <a:r>
              <a:rPr lang="he-IL" dirty="0"/>
              <a:t> יכול לקבל.</a:t>
            </a:r>
          </a:p>
          <a:p>
            <a:pPr algn="r" rtl="1"/>
            <a:r>
              <a:rPr lang="he-IL" dirty="0"/>
              <a:t>למשל, בואו נראה את התוצאות של הפעל </a:t>
            </a:r>
            <a:r>
              <a:rPr lang="en-US" dirty="0"/>
              <a:t>summary</a:t>
            </a:r>
            <a:r>
              <a:rPr lang="he-IL" dirty="0"/>
              <a:t> על משתנה </a:t>
            </a:r>
            <a:r>
              <a:rPr lang="en-US" dirty="0" err="1"/>
              <a:t>total_bc_limit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3. באמצעות ה-</a:t>
            </a:r>
            <a:r>
              <a:rPr lang="en-US" dirty="0"/>
              <a:t>summary</a:t>
            </a:r>
            <a:r>
              <a:rPr lang="he-IL" dirty="0"/>
              <a:t>, </a:t>
            </a:r>
            <a:r>
              <a:rPr lang="en-US" dirty="0"/>
              <a:t>table</a:t>
            </a:r>
            <a:r>
              <a:rPr lang="he-IL" dirty="0"/>
              <a:t> ושימוש ב-</a:t>
            </a:r>
            <a:r>
              <a:rPr lang="en-US" dirty="0"/>
              <a:t>Scatter plots</a:t>
            </a:r>
            <a:r>
              <a:rPr lang="he-IL" dirty="0"/>
              <a:t> בדקנו גם קיום של </a:t>
            </a:r>
            <a:r>
              <a:rPr lang="en-US" dirty="0"/>
              <a:t>outliers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תראו למשל מה קורה אם מסננים את כל ההלוואות שה- </a:t>
            </a:r>
            <a:r>
              <a:rPr lang="en-US" dirty="0"/>
              <a:t>total credit limit</a:t>
            </a:r>
            <a:r>
              <a:rPr lang="he-IL" dirty="0"/>
              <a:t> שלהם גבוה מ- מיליון (שזו הייתה הלוואה אחת)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4. מבחינת </a:t>
            </a:r>
            <a:r>
              <a:rPr lang="en-US" dirty="0" err="1"/>
              <a:t>Nas</a:t>
            </a:r>
            <a:r>
              <a:rPr lang="he-IL" dirty="0"/>
              <a:t> – בדקנו, כמה ערכים חסרים יש בכל עמודה, וכך עמודות עם יותר מדי ערכים חסרים </a:t>
            </a:r>
            <a:r>
              <a:rPr lang="he-IL" dirty="0" err="1"/>
              <a:t>הפפכו</a:t>
            </a:r>
            <a:r>
              <a:rPr lang="he-IL" dirty="0"/>
              <a:t> למועמדות טובות </a:t>
            </a:r>
            <a:r>
              <a:rPr lang="he-IL" dirty="0" err="1"/>
              <a:t>לפילטור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5. יצרנו טבלת קורלציה כדי לקבל הבנה ראשונית על קשרים בין המשתנים לבין עצמם ובינם לבין משתנה המטרה.</a:t>
            </a:r>
          </a:p>
          <a:p>
            <a:r>
              <a:rPr lang="en-US" dirty="0" err="1"/>
              <a:t>Acc_now_delinq</a:t>
            </a:r>
            <a:r>
              <a:rPr lang="en-US" dirty="0"/>
              <a:t> = The number of accounts on which the borrower is now delinquent.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937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מספר סיבות מרכזיות להורדת עמודות:</a:t>
            </a:r>
          </a:p>
          <a:p>
            <a:pPr marL="0" indent="0" algn="r" rtl="1">
              <a:buNone/>
            </a:pPr>
            <a:r>
              <a:rPr lang="he-IL" dirty="0"/>
              <a:t>1. עמודות מתחלפות – כמו שכבר אמרנו – עמודות שהערכים שבתוכן לא זהים בין 2018 ל -2019 אלו עמודות שלא ניתן להשתמש בהן, כי  יש יסוד סביר להניח שאם הערך בעמודה התחלף בין 2018 ל-2019 שהערך לא היה זהה ב-2016, והיות וצריך לבנות מודל שיקבל הלוואות של "2016" ,כלומר הלוואות לפני שמשקיעים בהן כסף, צריך להוריד את כל העמודות שביום פרסום ההלוואה הערך בהן לא קיים.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2. </a:t>
            </a:r>
            <a:r>
              <a:rPr lang="en-US" dirty="0"/>
              <a:t>Businesswise</a:t>
            </a:r>
            <a:r>
              <a:rPr lang="he-IL" dirty="0"/>
              <a:t> – עברנו על כל אחת מהעמודות ובחנו האם יש להן משמעות מבחינה עסקית, כך למשל החלטנו שלעמודת </a:t>
            </a:r>
            <a:r>
              <a:rPr lang="en-US" dirty="0" err="1"/>
              <a:t>url</a:t>
            </a:r>
            <a:r>
              <a:rPr lang="he-IL" dirty="0"/>
              <a:t> אין משמעות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3. </a:t>
            </a:r>
            <a:r>
              <a:rPr lang="en-US" dirty="0"/>
              <a:t>Redundant column</a:t>
            </a:r>
            <a:r>
              <a:rPr lang="he-IL" dirty="0"/>
              <a:t> – יש עמודות "מיותרות", כלומר יש עוד עמודה זהה לה, למשל: </a:t>
            </a:r>
            <a:r>
              <a:rPr lang="en-US" dirty="0"/>
              <a:t>purpose</a:t>
            </a:r>
            <a:r>
              <a:rPr lang="he-IL" dirty="0"/>
              <a:t> ו-</a:t>
            </a:r>
            <a:r>
              <a:rPr lang="en-US" dirty="0"/>
              <a:t>title</a:t>
            </a:r>
            <a:endParaRPr lang="he-IL" dirty="0"/>
          </a:p>
          <a:p>
            <a:pPr algn="r" rtl="1"/>
            <a:r>
              <a:rPr lang="he-IL" dirty="0"/>
              <a:t>כמו כן יש עמודות עם </a:t>
            </a:r>
            <a:r>
              <a:rPr lang="he-IL" dirty="0" err="1"/>
              <a:t>קולרציה</a:t>
            </a:r>
            <a:r>
              <a:rPr lang="he-IL" dirty="0"/>
              <a:t> גבוהה מאוד, כמו למשל </a:t>
            </a:r>
            <a:r>
              <a:rPr lang="en-US" dirty="0" err="1"/>
              <a:t>loan_amnt</a:t>
            </a:r>
            <a:r>
              <a:rPr lang="he-IL" dirty="0"/>
              <a:t> ו- </a:t>
            </a:r>
            <a:r>
              <a:rPr lang="en-US" dirty="0" err="1"/>
              <a:t>funded_amnt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4. </a:t>
            </a:r>
            <a:r>
              <a:rPr lang="en-US" dirty="0"/>
              <a:t>Too many missing values</a:t>
            </a:r>
            <a:r>
              <a:rPr lang="he-IL" dirty="0"/>
              <a:t> – עמודה שרוב הערכים בה הם ערכים חסרים היא עמודה שרוב הסיכויים שנרצה לסנן אותה.</a:t>
            </a:r>
            <a:endParaRPr lang="en-US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568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dirty="0"/>
              <a:t>בשלב הקודם סיננו </a:t>
            </a:r>
            <a:r>
              <a:rPr lang="en-US" dirty="0"/>
              <a:t>X</a:t>
            </a:r>
            <a:r>
              <a:rPr lang="he-IL" dirty="0"/>
              <a:t> עמודות,</a:t>
            </a:r>
          </a:p>
          <a:p>
            <a:pPr rtl="1"/>
            <a:r>
              <a:rPr lang="he-IL" dirty="0"/>
              <a:t>בנוגע לכל העמודות שנשארו – בהרבה מהם היינו צריכים לבצע כל מיני סוגים של </a:t>
            </a:r>
            <a:r>
              <a:rPr lang="en-US" dirty="0"/>
              <a:t>cleaning</a:t>
            </a:r>
            <a:r>
              <a:rPr lang="he-IL" dirty="0"/>
              <a:t>:</a:t>
            </a:r>
          </a:p>
          <a:p>
            <a:pPr rtl="1"/>
            <a:r>
              <a:rPr lang="he-IL" dirty="0"/>
              <a:t>1. </a:t>
            </a:r>
            <a:r>
              <a:rPr lang="en-US" dirty="0"/>
              <a:t>Dealing with missing values</a:t>
            </a:r>
            <a:r>
              <a:rPr lang="he-IL" dirty="0"/>
              <a:t> – בקרב העמודות שנשארנו היו עמודות עם ערכים חסרים, בחלק מהמקרים בחרנו למחוק את כל השורה, ובמקרים אחרים בחרנו להחליף בערך הממוצע.</a:t>
            </a:r>
            <a:r>
              <a:rPr lang="en-US" dirty="0"/>
              <a:t> </a:t>
            </a:r>
            <a:endParaRPr lang="he-IL" dirty="0"/>
          </a:p>
          <a:p>
            <a:pPr rtl="1"/>
            <a:endParaRPr lang="he-IL" dirty="0"/>
          </a:p>
          <a:p>
            <a:pPr rtl="1"/>
            <a:r>
              <a:rPr lang="he-IL" dirty="0"/>
              <a:t>2. </a:t>
            </a:r>
            <a:r>
              <a:rPr lang="en-US" dirty="0"/>
              <a:t>Changing the columns type</a:t>
            </a:r>
            <a:r>
              <a:rPr lang="he-IL" dirty="0"/>
              <a:t> – יש עמודות שנקראו בצורה לא נכונה והיינו צריכים לשנות את סוגן, למשל לשנות מ-</a:t>
            </a:r>
            <a:r>
              <a:rPr lang="en-US" dirty="0"/>
              <a:t>character</a:t>
            </a:r>
            <a:r>
              <a:rPr lang="he-IL" dirty="0"/>
              <a:t> ל-</a:t>
            </a:r>
            <a:r>
              <a:rPr lang="en-US" dirty="0"/>
              <a:t>date</a:t>
            </a:r>
            <a:r>
              <a:rPr lang="he-IL" dirty="0"/>
              <a:t> או מ-</a:t>
            </a:r>
            <a:r>
              <a:rPr lang="en-US" dirty="0"/>
              <a:t>character</a:t>
            </a:r>
            <a:r>
              <a:rPr lang="he-IL" dirty="0"/>
              <a:t> ל-</a:t>
            </a:r>
            <a:r>
              <a:rPr lang="en-US" dirty="0"/>
              <a:t>float</a:t>
            </a:r>
            <a:endParaRPr lang="he-IL" dirty="0"/>
          </a:p>
          <a:p>
            <a:pPr rtl="1"/>
            <a:endParaRPr lang="he-IL" dirty="0"/>
          </a:p>
          <a:p>
            <a:pPr rtl="1"/>
            <a:r>
              <a:rPr lang="he-IL" dirty="0"/>
              <a:t>3. </a:t>
            </a:r>
            <a:r>
              <a:rPr lang="en-US" dirty="0"/>
              <a:t>Altering specific values</a:t>
            </a:r>
            <a:r>
              <a:rPr lang="he-IL" dirty="0"/>
              <a:t> – שינוי של ערכים ספציפיים – מקרים שבהם רצינו להחליף ממש ערכים ספציפיים בתוך עמודות</a:t>
            </a:r>
          </a:p>
          <a:p>
            <a:pPr rtl="1"/>
            <a:endParaRPr lang="he-IL" dirty="0"/>
          </a:p>
          <a:p>
            <a:pPr rtl="1"/>
            <a:r>
              <a:rPr lang="he-IL" dirty="0"/>
              <a:t>4. </a:t>
            </a:r>
            <a:r>
              <a:rPr lang="en-US" dirty="0"/>
              <a:t>Dealing with outliers</a:t>
            </a:r>
            <a:r>
              <a:rPr lang="he-IL" dirty="0"/>
              <a:t> – החלטה איך להתמודד עם ערכים קיצוניים</a:t>
            </a:r>
          </a:p>
          <a:p>
            <a:pPr rtl="1"/>
            <a:endParaRPr lang="he-IL" dirty="0"/>
          </a:p>
          <a:p>
            <a:pPr rtl="1"/>
            <a:endParaRPr lang="he-IL" dirty="0"/>
          </a:p>
          <a:p>
            <a:pPr rtl="1"/>
            <a:r>
              <a:rPr lang="he-IL" dirty="0"/>
              <a:t>את כל ההחלטות הללו ריכזנו בטבלה שנמצאת כמובן ב-</a:t>
            </a:r>
            <a:r>
              <a:rPr lang="en-US" dirty="0"/>
              <a:t>working paper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337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00" y="6972300"/>
            <a:ext cx="2771878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3175000" y="2857500"/>
            <a:ext cx="19050000" cy="3556000"/>
          </a:xfrm>
          <a:prstGeom prst="rect">
            <a:avLst/>
          </a:prstGeom>
          <a:effectLst>
            <a:outerShdw blurRad="25400" dist="38100" dir="2700000" rotWithShape="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10800">
                <a:solidFill>
                  <a:srgbClr val="BEA56D"/>
                </a:solidFill>
                <a:effectLst>
                  <a:outerShdw blurRad="38100" dist="25400" dir="15900000" rotWithShape="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75000" y="7747000"/>
            <a:ext cx="19050000" cy="2540000"/>
          </a:xfrm>
          <a:prstGeom prst="rect">
            <a:avLst/>
          </a:prstGeom>
          <a:effectLst>
            <a:outerShdw blurRad="25400" dist="38100" dir="2700000" rotWithShape="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7000" i="1">
                <a:solidFill>
                  <a:srgbClr val="BEA56D"/>
                </a:solidFill>
                <a:effectLst>
                  <a:outerShdw blurRad="25400" dist="38100" dir="15900000" rotWithShape="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19693" y="12719050"/>
            <a:ext cx="419101" cy="457200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74900" y="8980351"/>
            <a:ext cx="19621500" cy="698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 i="1"/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0600"/>
            <a:ext cx="19621500" cy="876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400" i="1"/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21"/>
          </p:nvPr>
        </p:nvSpPr>
        <p:spPr>
          <a:xfrm>
            <a:off x="-100666" y="-1981200"/>
            <a:ext cx="24601223" cy="16408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8150108_3243x2163.jpeg"/>
          <p:cNvSpPr>
            <a:spLocks noGrp="1"/>
          </p:cNvSpPr>
          <p:nvPr>
            <p:ph type="pic" idx="21"/>
          </p:nvPr>
        </p:nvSpPr>
        <p:spPr>
          <a:xfrm>
            <a:off x="3850765" y="-260764"/>
            <a:ext cx="16622963" cy="110871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2044700" y="9779000"/>
            <a:ext cx="203200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44700" y="11684000"/>
            <a:ext cx="203200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800" i="1"/>
            </a:lvl1pPr>
            <a:lvl2pPr marL="0" indent="0" algn="ctr">
              <a:spcBef>
                <a:spcPts val="0"/>
              </a:spcBef>
              <a:buSzTx/>
              <a:buNone/>
              <a:defRPr sz="4800" i="1"/>
            </a:lvl2pPr>
            <a:lvl3pPr marL="0" indent="0" algn="ctr">
              <a:spcBef>
                <a:spcPts val="0"/>
              </a:spcBef>
              <a:buSzTx/>
              <a:buNone/>
              <a:defRPr sz="4800" i="1"/>
            </a:lvl3pPr>
            <a:lvl4pPr marL="0" indent="0" algn="ctr">
              <a:spcBef>
                <a:spcPts val="0"/>
              </a:spcBef>
              <a:buSzTx/>
              <a:buNone/>
              <a:defRPr sz="4800" i="1"/>
            </a:lvl4pPr>
            <a:lvl5pPr marL="0" indent="0" algn="ctr">
              <a:spcBef>
                <a:spcPts val="0"/>
              </a:spcBef>
              <a:buSzTx/>
              <a:buNone/>
              <a:defRPr sz="48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9750" y="128905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2032000" y="5270500"/>
            <a:ext cx="2032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9750" y="12706350"/>
            <a:ext cx="419101" cy="457200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25" y="6920086"/>
            <a:ext cx="2771878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108150108_3243x2163.jpeg"/>
          <p:cNvSpPr>
            <a:spLocks noGrp="1"/>
          </p:cNvSpPr>
          <p:nvPr>
            <p:ph type="pic" idx="21"/>
          </p:nvPr>
        </p:nvSpPr>
        <p:spPr>
          <a:xfrm>
            <a:off x="11016969" y="2088583"/>
            <a:ext cx="14354838" cy="957431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762000" y="2070100"/>
            <a:ext cx="12065000" cy="4406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7810500"/>
            <a:ext cx="12065000" cy="379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 i="1"/>
            </a:lvl1pPr>
            <a:lvl2pPr marL="0" indent="0" algn="ctr">
              <a:spcBef>
                <a:spcPts val="0"/>
              </a:spcBef>
              <a:buSzTx/>
              <a:buNone/>
              <a:defRPr sz="4800" i="1"/>
            </a:lvl2pPr>
            <a:lvl3pPr marL="0" indent="0" algn="ctr">
              <a:spcBef>
                <a:spcPts val="0"/>
              </a:spcBef>
              <a:buSzTx/>
              <a:buNone/>
              <a:defRPr sz="4800" i="1"/>
            </a:lvl3pPr>
            <a:lvl4pPr marL="0" indent="0" algn="ctr">
              <a:spcBef>
                <a:spcPts val="0"/>
              </a:spcBef>
              <a:buSzTx/>
              <a:buNone/>
              <a:defRPr sz="4800" i="1"/>
            </a:lvl4pPr>
            <a:lvl5pPr marL="0" indent="0" algn="ctr">
              <a:spcBef>
                <a:spcPts val="0"/>
              </a:spcBef>
              <a:buSzTx/>
              <a:buNone/>
              <a:defRPr sz="48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08150108_3243x2163.jpeg"/>
          <p:cNvSpPr>
            <a:spLocks noGrp="1"/>
          </p:cNvSpPr>
          <p:nvPr>
            <p:ph type="pic" sz="half" idx="21"/>
          </p:nvPr>
        </p:nvSpPr>
        <p:spPr>
          <a:xfrm>
            <a:off x="10123995" y="3094123"/>
            <a:ext cx="13830301" cy="922446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032000" y="3175000"/>
            <a:ext cx="9525000" cy="9017000"/>
          </a:xfrm>
          <a:prstGeom prst="rect">
            <a:avLst/>
          </a:prstGeom>
        </p:spPr>
        <p:txBody>
          <a:bodyPr/>
          <a:lstStyle>
            <a:lvl1pPr marL="596900" indent="-596900">
              <a:spcBef>
                <a:spcPts val="5500"/>
              </a:spcBef>
              <a:buBlip>
                <a:blip r:embed="rId2"/>
              </a:buBlip>
              <a:defRPr sz="4200"/>
            </a:lvl1pPr>
            <a:lvl2pPr marL="1193800" indent="-596900">
              <a:spcBef>
                <a:spcPts val="5500"/>
              </a:spcBef>
              <a:buBlip>
                <a:blip r:embed="rId2"/>
              </a:buBlip>
              <a:defRPr sz="4200"/>
            </a:lvl2pPr>
            <a:lvl3pPr marL="1790700" indent="-596900">
              <a:spcBef>
                <a:spcPts val="5500"/>
              </a:spcBef>
              <a:buBlip>
                <a:blip r:embed="rId2"/>
              </a:buBlip>
              <a:defRPr sz="4200"/>
            </a:lvl3pPr>
            <a:lvl4pPr marL="2387600" indent="-596900">
              <a:spcBef>
                <a:spcPts val="5500"/>
              </a:spcBef>
              <a:buBlip>
                <a:blip r:embed="rId2"/>
              </a:buBlip>
              <a:defRPr sz="4200"/>
            </a:lvl4pPr>
            <a:lvl5pPr marL="2984500" indent="-596900">
              <a:spcBef>
                <a:spcPts val="5500"/>
              </a:spcBef>
              <a:buBlip>
                <a:blip r:embed="rId2"/>
              </a:buBlip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0" y="1778000"/>
            <a:ext cx="20320000" cy="1016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idx="21"/>
          </p:nvPr>
        </p:nvSpPr>
        <p:spPr>
          <a:xfrm>
            <a:off x="-1701800" y="755816"/>
            <a:ext cx="17883053" cy="1192755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22"/>
          </p:nvPr>
        </p:nvSpPr>
        <p:spPr>
          <a:xfrm>
            <a:off x="13677900" y="863600"/>
            <a:ext cx="8940800" cy="644080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23"/>
          </p:nvPr>
        </p:nvSpPr>
        <p:spPr>
          <a:xfrm>
            <a:off x="12179300" y="5764608"/>
            <a:ext cx="10655300" cy="710353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032000" y="558800"/>
            <a:ext cx="203200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0" y="3810000"/>
            <a:ext cx="20320000" cy="82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9750" y="127254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6C6963"/>
          </a:solidFill>
          <a:effectLst>
            <a:outerShdw blurRad="25400" dist="25400" dir="15900000" rotWithShape="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6858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3716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20574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7432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34290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41148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48006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54864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61722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600" b="0" i="0" u="none" strike="noStrike" cap="none" spc="0" baseline="0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orking Paper No.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Working Paper No. 2</a:t>
            </a:r>
          </a:p>
        </p:txBody>
      </p:sp>
      <p:sp>
        <p:nvSpPr>
          <p:cNvPr id="122" name="Team A…"/>
          <p:cNvSpPr txBox="1">
            <a:spLocks noGrp="1"/>
          </p:cNvSpPr>
          <p:nvPr>
            <p:ph type="subTitle" sz="quarter" idx="1"/>
          </p:nvPr>
        </p:nvSpPr>
        <p:spPr>
          <a:xfrm>
            <a:off x="3176638" y="8402232"/>
            <a:ext cx="19050001" cy="2540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72083">
              <a:defRPr sz="5880">
                <a:effectLst>
                  <a:outerShdw blurRad="21336" dist="32004" dir="15900000" rotWithShape="0">
                    <a:srgbClr val="000000">
                      <a:alpha val="90000"/>
                    </a:srgbClr>
                  </a:outerShdw>
                </a:effectLst>
              </a:defRPr>
            </a:pPr>
            <a:r>
              <a:t>Team A</a:t>
            </a:r>
          </a:p>
          <a:p>
            <a:pPr defTabSz="672083">
              <a:defRPr sz="5880">
                <a:effectLst>
                  <a:outerShdw blurRad="21336" dist="32004" dir="15900000" rotWithShape="0">
                    <a:srgbClr val="000000">
                      <a:alpha val="90000"/>
                    </a:srgbClr>
                  </a:outerShdw>
                </a:effectLst>
              </a:defRPr>
            </a:pPr>
            <a:endParaRPr/>
          </a:p>
          <a:p>
            <a:pPr defTabSz="672083">
              <a:defRPr sz="5208">
                <a:effectLst>
                  <a:outerShdw blurRad="21336" dist="32004" dir="15900000" rotWithShape="0">
                    <a:srgbClr val="000000">
                      <a:alpha val="90000"/>
                    </a:srgbClr>
                  </a:outerShdw>
                </a:effectLst>
              </a:defRPr>
            </a:pPr>
            <a:r>
              <a:t>Roy Madpis - Rawaa Makhoul - Alexandra Fatieieva</a:t>
            </a:r>
          </a:p>
        </p:txBody>
      </p:sp>
      <p:grpSp>
        <p:nvGrpSpPr>
          <p:cNvPr id="125" name="Screen Shot 2021-04-04 at 19.49.53.png"/>
          <p:cNvGrpSpPr/>
          <p:nvPr/>
        </p:nvGrpSpPr>
        <p:grpSpPr>
          <a:xfrm>
            <a:off x="1509124" y="964493"/>
            <a:ext cx="7640459" cy="1697770"/>
            <a:chOff x="0" y="0"/>
            <a:chExt cx="7640458" cy="1697769"/>
          </a:xfrm>
        </p:grpSpPr>
        <p:pic>
          <p:nvPicPr>
            <p:cNvPr id="124" name="Screen Shot 2021-04-04 at 19.49.53.png" descr="Screen Shot 2021-04-04 at 19.49.53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2700" y="12700"/>
              <a:ext cx="7602359" cy="165967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3" name="Screen Shot 2021-04-04 at 19.49.53.png" descr="Screen Shot 2021-04-04 at 19.49.53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640459" cy="169777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ta Understan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rPr dirty="0"/>
              <a:t>Data Understanding</a:t>
            </a:r>
            <a:r>
              <a:rPr lang="en-US" dirty="0"/>
              <a:t> / Preparation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irst ste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steps</a:t>
            </a:r>
          </a:p>
        </p:txBody>
      </p:sp>
      <p:sp>
        <p:nvSpPr>
          <p:cNvPr id="130" name="We removed loans that exceeded a 36 months period.…"/>
          <p:cNvSpPr txBox="1">
            <a:spLocks noGrp="1"/>
          </p:cNvSpPr>
          <p:nvPr>
            <p:ph type="body" sz="half" idx="1"/>
          </p:nvPr>
        </p:nvSpPr>
        <p:spPr>
          <a:xfrm>
            <a:off x="2031999" y="2717800"/>
            <a:ext cx="20320001" cy="5018024"/>
          </a:xfrm>
          <a:prstGeom prst="rect">
            <a:avLst/>
          </a:prstGeom>
        </p:spPr>
        <p:txBody>
          <a:bodyPr/>
          <a:lstStyle/>
          <a:p>
            <a:pPr>
              <a:buSzPct val="70000"/>
              <a:buBlip>
                <a:blip r:embed="rId2"/>
              </a:buBlip>
            </a:pPr>
            <a:r>
              <a:rPr dirty="0"/>
              <a:t>We removed loans that exceeded a 36 months period.</a:t>
            </a:r>
            <a:br>
              <a:rPr dirty="0"/>
            </a:br>
            <a:endParaRPr dirty="0"/>
          </a:p>
          <a:p>
            <a:pPr>
              <a:buSzPct val="70000"/>
              <a:buBlip>
                <a:blip r:embed="rId2"/>
              </a:buBlip>
            </a:pPr>
            <a:r>
              <a:rPr dirty="0"/>
              <a:t>We removed all the loans that their status was </a:t>
            </a:r>
            <a:r>
              <a:rPr dirty="0" err="1"/>
              <a:t>not“Fully</a:t>
            </a:r>
            <a:r>
              <a:rPr dirty="0"/>
              <a:t> paid” or “Charged off” in the 2019 snapshot.</a:t>
            </a:r>
          </a:p>
        </p:txBody>
      </p:sp>
      <p:sp>
        <p:nvSpPr>
          <p:cNvPr id="4" name="Reducing the number of loans from 434,407 to 269,583">
            <a:extLst>
              <a:ext uri="{FF2B5EF4-FFF2-40B4-BE49-F238E27FC236}">
                <a16:creationId xmlns:a16="http://schemas.microsoft.com/office/drawing/2014/main" id="{C3A87AFC-1F98-4F0B-A1EE-A7A3D8267251}"/>
              </a:ext>
            </a:extLst>
          </p:cNvPr>
          <p:cNvSpPr txBox="1">
            <a:spLocks/>
          </p:cNvSpPr>
          <p:nvPr/>
        </p:nvSpPr>
        <p:spPr>
          <a:xfrm>
            <a:off x="2031999" y="7983686"/>
            <a:ext cx="20320000" cy="18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858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13716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20574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27432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34290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41148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48006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54864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61722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>
              <a:buSzPct val="70000"/>
              <a:buFontTx/>
              <a:buBlip>
                <a:blip r:embed="rId4"/>
              </a:buBlip>
            </a:pPr>
            <a:r>
              <a:rPr lang="en-US" dirty="0"/>
              <a:t> Reducing the number of loans from </a:t>
            </a:r>
            <a:r>
              <a:rPr lang="en-US" b="1" dirty="0"/>
              <a:t>434,407</a:t>
            </a:r>
            <a:r>
              <a:rPr lang="en-US" dirty="0"/>
              <a:t> to </a:t>
            </a:r>
            <a:r>
              <a:rPr lang="en-US" b="1" dirty="0"/>
              <a:t>269,583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build="p" bldLvl="5" animBg="1" advAuto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hen by creating certain functions via R and Python we were able    to:…"/>
          <p:cNvSpPr txBox="1">
            <a:spLocks noGrp="1"/>
          </p:cNvSpPr>
          <p:nvPr>
            <p:ph type="body" sz="half" idx="1"/>
          </p:nvPr>
        </p:nvSpPr>
        <p:spPr>
          <a:xfrm>
            <a:off x="891765" y="502117"/>
            <a:ext cx="20389089" cy="77802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2355" indent="-562355" defTabSz="656081">
              <a:spcBef>
                <a:spcPts val="4600"/>
              </a:spcBef>
              <a:buSzPct val="70000"/>
              <a:buBlip>
                <a:blip r:embed="rId3"/>
              </a:buBlip>
              <a:defRPr sz="4592"/>
            </a:pPr>
            <a:r>
              <a:rPr dirty="0"/>
              <a:t> </a:t>
            </a:r>
            <a:r>
              <a:rPr sz="5400" dirty="0"/>
              <a:t>Then by creating certain functions via R and Python we were able to:</a:t>
            </a:r>
          </a:p>
          <a:p>
            <a:pPr marL="978916" indent="-562355" defTabSz="656081">
              <a:spcBef>
                <a:spcPts val="4600"/>
              </a:spcBef>
              <a:buSzPct val="70000"/>
              <a:buBlip>
                <a:blip r:embed="rId4"/>
              </a:buBlip>
              <a:defRPr sz="4592"/>
            </a:pPr>
            <a:r>
              <a:rPr sz="5400" dirty="0"/>
              <a:t> Compare between 2018-2019 tables</a:t>
            </a:r>
          </a:p>
          <a:p>
            <a:pPr marL="978916" indent="-562355" defTabSz="656081">
              <a:spcBef>
                <a:spcPts val="4600"/>
              </a:spcBef>
              <a:buSzPct val="70000"/>
              <a:buBlip>
                <a:blip r:embed="rId4"/>
              </a:buBlip>
              <a:defRPr sz="4592"/>
            </a:pPr>
            <a:r>
              <a:rPr sz="5400" dirty="0"/>
              <a:t> Count how many NAs each column has</a:t>
            </a:r>
          </a:p>
          <a:p>
            <a:pPr marL="978916" indent="-562355" defTabSz="656081">
              <a:spcBef>
                <a:spcPts val="4600"/>
              </a:spcBef>
              <a:buSzPct val="70000"/>
              <a:buBlip>
                <a:blip r:embed="rId4"/>
              </a:buBlip>
              <a:defRPr sz="4592"/>
            </a:pPr>
            <a:r>
              <a:rPr sz="5400" dirty="0"/>
              <a:t> </a:t>
            </a:r>
            <a:r>
              <a:rPr lang="en-US" sz="5400" dirty="0"/>
              <a:t>Cleaning Function </a:t>
            </a:r>
            <a:r>
              <a:rPr lang="he-IL" sz="5400" dirty="0"/>
              <a:t>&amp;</a:t>
            </a:r>
            <a:r>
              <a:rPr lang="en-US" sz="5400" dirty="0"/>
              <a:t> </a:t>
            </a:r>
            <a:r>
              <a:rPr sz="5400" dirty="0"/>
              <a:t>Create new column</a:t>
            </a:r>
            <a:r>
              <a:rPr lang="en-US" sz="5400" dirty="0"/>
              <a:t>s</a:t>
            </a:r>
            <a:endParaRPr lang="he-IL" sz="5400" dirty="0"/>
          </a:p>
          <a:p>
            <a:pPr marL="416561" indent="0" defTabSz="656081">
              <a:spcBef>
                <a:spcPts val="4600"/>
              </a:spcBef>
              <a:buSzPct val="70000"/>
              <a:buNone/>
              <a:defRPr sz="4592"/>
            </a:pPr>
            <a:r>
              <a:rPr lang="en-US" sz="5400" dirty="0"/>
              <a:t>	   For example:</a:t>
            </a:r>
            <a:r>
              <a:rPr lang="he-IL" sz="5400" dirty="0"/>
              <a:t> </a:t>
            </a:r>
            <a:r>
              <a:rPr sz="5400" dirty="0"/>
              <a:t>the</a:t>
            </a:r>
            <a:r>
              <a:rPr sz="5400" b="1" dirty="0"/>
              <a:t> realized return</a:t>
            </a:r>
            <a:r>
              <a:rPr sz="5400" dirty="0"/>
              <a:t> column:</a:t>
            </a:r>
            <a:endParaRPr dirty="0"/>
          </a:p>
        </p:txBody>
      </p:sp>
      <p:pic>
        <p:nvPicPr>
          <p:cNvPr id="135" name="Screen Shot 2021-04-17 at 13.48.23.png" descr="Screen Shot 2021-04-17 at 13.48.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9034" y="7579812"/>
            <a:ext cx="4809063" cy="301227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6A9E5CD5-1D60-4F06-8308-C39E796BD9E4}"/>
                  </a:ext>
                </a:extLst>
              </p:cNvPr>
              <p:cNvSpPr/>
              <p:nvPr/>
            </p:nvSpPr>
            <p:spPr>
              <a:xfrm>
                <a:off x="1870948" y="7872827"/>
                <a:ext cx="7985327" cy="1420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4800" b="1" dirty="0">
                    <a:solidFill>
                      <a:srgbClr val="000000"/>
                    </a:solidFill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4800" b="1" i="1">
                        <a:latin typeface="Cambria Math" panose="02040503050406030204" pitchFamily="18" charset="0"/>
                      </a:rPr>
                      <m:t>𝐑𝐞𝐚𝐥𝐢𝐳𝐞𝐝</m:t>
                    </m:r>
                    <m:r>
                      <a:rPr lang="ru-RU" sz="4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4800" b="1" i="1">
                        <a:latin typeface="Cambria Math" panose="02040503050406030204" pitchFamily="18" charset="0"/>
                      </a:rPr>
                      <m:t>𝐑𝐞𝐭𝐮𝐫𝐧</m:t>
                    </m:r>
                    <m:r>
                      <a:rPr lang="ru-RU" sz="4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8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 sz="4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480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ru-RU" sz="480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ru-RU" sz="4800" dirty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80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ru-RU" sz="48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6A9E5CD5-1D60-4F06-8308-C39E796BD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948" y="7872827"/>
                <a:ext cx="7985327" cy="1420004"/>
              </a:xfrm>
              <a:prstGeom prst="rect">
                <a:avLst/>
              </a:prstGeom>
              <a:blipFill>
                <a:blip r:embed="rId6"/>
                <a:stretch>
                  <a:fillRect b="-55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לבן 2">
            <a:extLst>
              <a:ext uri="{FF2B5EF4-FFF2-40B4-BE49-F238E27FC236}">
                <a16:creationId xmlns:a16="http://schemas.microsoft.com/office/drawing/2014/main" id="{7F987D76-84B1-4BE4-9A89-DF988F7393A8}"/>
              </a:ext>
            </a:extLst>
          </p:cNvPr>
          <p:cNvSpPr/>
          <p:nvPr/>
        </p:nvSpPr>
        <p:spPr>
          <a:xfrm>
            <a:off x="1970749" y="9612098"/>
            <a:ext cx="14372797" cy="290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ru-RU" sz="4800" b="1" dirty="0"/>
              <a:t>p </a:t>
            </a:r>
            <a:r>
              <a:rPr lang="ru-RU" sz="4800" dirty="0"/>
              <a:t>= </a:t>
            </a:r>
            <a:r>
              <a:rPr lang="ru-RU" sz="4800" b="1" dirty="0" err="1"/>
              <a:t>total_pymnt_</a:t>
            </a:r>
            <a:r>
              <a:rPr lang="ru-RU" sz="4400" b="1" dirty="0" err="1"/>
              <a:t>inv</a:t>
            </a:r>
            <a:r>
              <a:rPr lang="ru-RU" sz="4400" b="1" dirty="0"/>
              <a:t> </a:t>
            </a:r>
            <a:r>
              <a:rPr lang="ru-RU" sz="4400" dirty="0"/>
              <a:t>(</a:t>
            </a:r>
            <a:r>
              <a:rPr lang="ru-RU" sz="4400" dirty="0" err="1"/>
              <a:t>total</a:t>
            </a:r>
            <a:r>
              <a:rPr lang="ru-RU" sz="4400" dirty="0"/>
              <a:t> </a:t>
            </a:r>
            <a:r>
              <a:rPr lang="ru-RU" sz="4400" dirty="0" err="1"/>
              <a:t>payment</a:t>
            </a:r>
            <a:r>
              <a:rPr lang="ru-RU" sz="4400" dirty="0"/>
              <a:t> </a:t>
            </a:r>
            <a:r>
              <a:rPr lang="ru-RU" sz="4400" dirty="0" err="1"/>
              <a:t>that</a:t>
            </a:r>
            <a:r>
              <a:rPr lang="ru-RU" sz="4400" dirty="0"/>
              <a:t> </a:t>
            </a:r>
            <a:r>
              <a:rPr lang="ru-RU" sz="4400" dirty="0" err="1"/>
              <a:t>the</a:t>
            </a:r>
            <a:r>
              <a:rPr lang="ru-RU" sz="4400" dirty="0"/>
              <a:t> </a:t>
            </a:r>
            <a:r>
              <a:rPr lang="ru-RU" sz="4400" dirty="0" err="1"/>
              <a:t>investor</a:t>
            </a:r>
            <a:r>
              <a:rPr lang="ru-RU" sz="4400" dirty="0"/>
              <a:t> </a:t>
            </a:r>
            <a:r>
              <a:rPr lang="ru-RU" sz="4400" dirty="0" err="1"/>
              <a:t>got</a:t>
            </a:r>
            <a:r>
              <a:rPr lang="ru-RU" sz="4400" dirty="0"/>
              <a:t>) </a:t>
            </a:r>
            <a:endParaRPr lang="en-US" sz="4800" dirty="0"/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ru-RU" sz="4800" b="1" dirty="0"/>
              <a:t>f</a:t>
            </a:r>
            <a:r>
              <a:rPr lang="ru-RU" sz="4800" dirty="0"/>
              <a:t> = </a:t>
            </a:r>
            <a:r>
              <a:rPr lang="ru-RU" sz="4800" b="1" dirty="0" err="1"/>
              <a:t>funded</a:t>
            </a:r>
            <a:r>
              <a:rPr lang="ru-RU" sz="4800" dirty="0" err="1"/>
              <a:t>_</a:t>
            </a:r>
            <a:r>
              <a:rPr lang="ru-RU" sz="4800" b="1" dirty="0" err="1"/>
              <a:t>amnt</a:t>
            </a:r>
            <a:r>
              <a:rPr lang="ru-RU" sz="4800" dirty="0" err="1"/>
              <a:t>_</a:t>
            </a:r>
            <a:r>
              <a:rPr lang="ru-RU" sz="4800" b="1" dirty="0" err="1"/>
              <a:t>inv</a:t>
            </a:r>
            <a:r>
              <a:rPr lang="en-US" sz="4800" dirty="0"/>
              <a:t> </a:t>
            </a:r>
            <a:r>
              <a:rPr lang="en-US" sz="4400" dirty="0"/>
              <a:t>(</a:t>
            </a:r>
            <a:r>
              <a:rPr lang="ru-RU" sz="4400" dirty="0" err="1"/>
              <a:t>full</a:t>
            </a:r>
            <a:r>
              <a:rPr lang="ru-RU" sz="4400" dirty="0"/>
              <a:t> </a:t>
            </a:r>
            <a:r>
              <a:rPr lang="ru-RU" sz="4400" dirty="0" err="1"/>
              <a:t>amount</a:t>
            </a:r>
            <a:r>
              <a:rPr lang="ru-RU" sz="4400" dirty="0"/>
              <a:t> </a:t>
            </a:r>
            <a:r>
              <a:rPr lang="ru-RU" sz="4400" dirty="0" err="1"/>
              <a:t>invested</a:t>
            </a:r>
            <a:r>
              <a:rPr lang="ru-RU" sz="4400" dirty="0"/>
              <a:t> </a:t>
            </a:r>
            <a:r>
              <a:rPr lang="ru-RU" sz="4400" dirty="0" err="1"/>
              <a:t>in</a:t>
            </a:r>
            <a:r>
              <a:rPr lang="ru-RU" sz="4400" dirty="0"/>
              <a:t> a </a:t>
            </a:r>
            <a:r>
              <a:rPr lang="ru-RU" sz="4400" dirty="0" err="1"/>
              <a:t>loan</a:t>
            </a:r>
            <a:r>
              <a:rPr lang="en-US" sz="4400" dirty="0"/>
              <a:t>)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ru-RU" sz="4800" b="1" dirty="0"/>
              <a:t>t</a:t>
            </a:r>
            <a:r>
              <a:rPr lang="ru-RU" sz="4800" dirty="0"/>
              <a:t> = </a:t>
            </a:r>
            <a:r>
              <a:rPr lang="ru-RU" sz="4800" b="1" dirty="0" err="1"/>
              <a:t>term</a:t>
            </a:r>
            <a:r>
              <a:rPr lang="en-US" sz="4800" dirty="0"/>
              <a:t> </a:t>
            </a:r>
            <a:r>
              <a:rPr lang="ru-RU" sz="4400" dirty="0"/>
              <a:t>(=36 </a:t>
            </a:r>
            <a:r>
              <a:rPr lang="ru-RU" sz="4400" dirty="0" err="1"/>
              <a:t>month</a:t>
            </a:r>
            <a:r>
              <a:rPr lang="ru-RU" sz="4400" dirty="0"/>
              <a:t>)</a:t>
            </a:r>
            <a:endParaRPr lang="en-US" sz="48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uiExpand="1" build="p" bldLvl="5" animBg="1" advAuto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a Prepa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r>
              <a:rPr dirty="0"/>
              <a:t>Data Preparation</a:t>
            </a:r>
            <a:r>
              <a:rPr lang="en-US" dirty="0"/>
              <a:t> &amp; Cleaning</a:t>
            </a:r>
            <a:r>
              <a:rPr dirty="0"/>
              <a:t> 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138" name="- 3 main steps -"/>
          <p:cNvSpPr txBox="1"/>
          <p:nvPr/>
        </p:nvSpPr>
        <p:spPr>
          <a:xfrm>
            <a:off x="8400418" y="8094472"/>
            <a:ext cx="7583164" cy="110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488061" rtl="1">
              <a:defRPr sz="6100">
                <a:effectLst>
                  <a:outerShdw blurRad="15494" dist="15494" dir="15900000" rotWithShape="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r>
              <a:rPr dirty="0"/>
              <a:t>- </a:t>
            </a:r>
            <a:r>
              <a:rPr b="1" dirty="0"/>
              <a:t>3</a:t>
            </a:r>
            <a:r>
              <a:rPr dirty="0"/>
              <a:t> main steps - </a:t>
            </a:r>
            <a:endParaRPr sz="732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ploratory Data Analysis…"/>
          <p:cNvSpPr txBox="1">
            <a:spLocks noGrp="1"/>
          </p:cNvSpPr>
          <p:nvPr>
            <p:ph type="body" idx="1"/>
          </p:nvPr>
        </p:nvSpPr>
        <p:spPr>
          <a:xfrm>
            <a:off x="767787" y="1778000"/>
            <a:ext cx="22848426" cy="10160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buSzPct val="100000"/>
              <a:buAutoNum type="romanUcPeriod"/>
            </a:pPr>
            <a:r>
              <a:rPr dirty="0"/>
              <a:t> </a:t>
            </a:r>
            <a:r>
              <a:rPr b="1" dirty="0"/>
              <a:t>Exploratory Data Analysis</a:t>
            </a:r>
            <a:endParaRPr sz="4700" b="1" dirty="0"/>
          </a:p>
          <a:p>
            <a:pPr marL="1055460" lvl="1" indent="-191860">
              <a:buSzPct val="70000"/>
              <a:buBlip>
                <a:blip r:embed="rId3"/>
              </a:buBlip>
            </a:pPr>
            <a:r>
              <a:rPr lang="en-US" sz="4700" dirty="0"/>
              <a:t> By assigning the “realized return” variable as our target variable we made density plots given different classes</a:t>
            </a:r>
          </a:p>
          <a:p>
            <a:pPr marL="1055460" lvl="1" indent="-191860">
              <a:buSzPct val="70000"/>
              <a:buBlip>
                <a:blip r:embed="rId3"/>
              </a:buBlip>
            </a:pPr>
            <a:r>
              <a:rPr sz="4700" dirty="0"/>
              <a:t> </a:t>
            </a:r>
            <a:r>
              <a:rPr lang="en-US" sz="4700" dirty="0"/>
              <a:t> Using functions as Summary + Table in R to explore the features</a:t>
            </a:r>
          </a:p>
          <a:p>
            <a:pPr marL="1055460" lvl="1" indent="-191860">
              <a:buSzPct val="70000"/>
              <a:buBlip>
                <a:blip r:embed="rId3"/>
              </a:buBlip>
            </a:pPr>
            <a:r>
              <a:rPr lang="he-IL" sz="4700" dirty="0"/>
              <a:t> </a:t>
            </a:r>
            <a:r>
              <a:rPr lang="en-US" sz="4700" dirty="0"/>
              <a:t> Exploring and dealing with outliers</a:t>
            </a:r>
          </a:p>
          <a:p>
            <a:pPr marL="1055460" lvl="1" indent="-191860">
              <a:buSzPct val="70000"/>
              <a:buBlip>
                <a:blip r:embed="rId3"/>
              </a:buBlip>
            </a:pPr>
            <a:r>
              <a:rPr lang="he-IL" sz="4700" dirty="0"/>
              <a:t> </a:t>
            </a:r>
            <a:r>
              <a:rPr sz="4700" dirty="0"/>
              <a:t>NAs</a:t>
            </a:r>
          </a:p>
          <a:p>
            <a:pPr marL="1055460" lvl="1" indent="-191860">
              <a:buSzPct val="70000"/>
              <a:buBlip>
                <a:blip r:embed="rId3"/>
              </a:buBlip>
            </a:pPr>
            <a:r>
              <a:rPr lang="he-IL" sz="4700" dirty="0"/>
              <a:t> </a:t>
            </a:r>
            <a:r>
              <a:rPr sz="4700" dirty="0"/>
              <a:t>Making correlation table </a:t>
            </a:r>
            <a:br>
              <a:rPr sz="4700" dirty="0"/>
            </a:br>
            <a:br>
              <a:rPr sz="4700" dirty="0"/>
            </a:br>
            <a:r>
              <a:rPr sz="4700" dirty="0"/>
              <a:t> 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AE1B848-AF51-4225-9014-A9C3288E6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617" y="4289143"/>
            <a:ext cx="10218554" cy="51377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E30383-594C-47EC-B155-9648B948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072" y="8615561"/>
            <a:ext cx="10962410" cy="11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BA8E8E-E8D4-42B8-B468-712B7A75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7454661"/>
            <a:ext cx="10218554" cy="115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97CA1B7F-9043-4FBA-8BEB-3307DC8B73C6}"/>
              </a:ext>
            </a:extLst>
          </p:cNvPr>
          <p:cNvSpPr/>
          <p:nvPr/>
        </p:nvSpPr>
        <p:spPr>
          <a:xfrm>
            <a:off x="12645879" y="6537189"/>
            <a:ext cx="8812029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700" dirty="0">
                <a:solidFill>
                  <a:srgbClr val="000000"/>
                </a:solidFill>
                <a:latin typeface="Consolas" panose="020B0609020204030204" pitchFamily="49" charset="0"/>
              </a:rPr>
              <a:t>summary(</a:t>
            </a:r>
            <a:r>
              <a:rPr lang="en-US" sz="4700" dirty="0" err="1">
                <a:solidFill>
                  <a:srgbClr val="000000"/>
                </a:solidFill>
                <a:latin typeface="Consolas" panose="020B0609020204030204" pitchFamily="49" charset="0"/>
              </a:rPr>
              <a:t>df$total_bc_limit</a:t>
            </a:r>
            <a:r>
              <a:rPr lang="en-US" sz="4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4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3A804A3-21AB-4FE0-B823-27C4413F61E8}"/>
              </a:ext>
            </a:extLst>
          </p:cNvPr>
          <p:cNvSpPr/>
          <p:nvPr/>
        </p:nvSpPr>
        <p:spPr>
          <a:xfrm>
            <a:off x="420968" y="12375084"/>
            <a:ext cx="127057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400" dirty="0">
                <a:solidFill>
                  <a:srgbClr val="000000"/>
                </a:solidFill>
              </a:rPr>
              <a:t>*</a:t>
            </a:r>
            <a:r>
              <a:rPr lang="en-US" sz="4400" dirty="0" err="1">
                <a:solidFill>
                  <a:srgbClr val="000000"/>
                </a:solidFill>
              </a:rPr>
              <a:t>total_bc_limit</a:t>
            </a:r>
            <a:r>
              <a:rPr lang="en-US" sz="4400" dirty="0">
                <a:solidFill>
                  <a:srgbClr val="000000"/>
                </a:solidFill>
              </a:rPr>
              <a:t> = </a:t>
            </a:r>
            <a:r>
              <a:rPr lang="he-IL" sz="4400" dirty="0" err="1">
                <a:solidFill>
                  <a:srgbClr val="000000"/>
                </a:solidFill>
              </a:rPr>
              <a:t>Total</a:t>
            </a:r>
            <a:r>
              <a:rPr lang="he-IL" sz="4400" dirty="0">
                <a:solidFill>
                  <a:srgbClr val="000000"/>
                </a:solidFill>
              </a:rPr>
              <a:t> </a:t>
            </a:r>
            <a:r>
              <a:rPr lang="he-IL" sz="4400" dirty="0" err="1">
                <a:solidFill>
                  <a:srgbClr val="000000"/>
                </a:solidFill>
              </a:rPr>
              <a:t>bankcard</a:t>
            </a:r>
            <a:r>
              <a:rPr lang="he-IL" sz="4400" dirty="0">
                <a:solidFill>
                  <a:srgbClr val="000000"/>
                </a:solidFill>
              </a:rPr>
              <a:t> </a:t>
            </a:r>
            <a:r>
              <a:rPr lang="he-IL" sz="4400" dirty="0" err="1">
                <a:solidFill>
                  <a:srgbClr val="000000"/>
                </a:solidFill>
              </a:rPr>
              <a:t>high</a:t>
            </a:r>
            <a:r>
              <a:rPr lang="he-IL" sz="4400" dirty="0">
                <a:solidFill>
                  <a:srgbClr val="000000"/>
                </a:solidFill>
              </a:rPr>
              <a:t> </a:t>
            </a:r>
            <a:r>
              <a:rPr lang="he-IL" sz="4400" dirty="0" err="1">
                <a:solidFill>
                  <a:srgbClr val="000000"/>
                </a:solidFill>
              </a:rPr>
              <a:t>credit</a:t>
            </a:r>
            <a:r>
              <a:rPr lang="he-IL" sz="4400" dirty="0">
                <a:solidFill>
                  <a:srgbClr val="000000"/>
                </a:solidFill>
              </a:rPr>
              <a:t>/</a:t>
            </a:r>
            <a:r>
              <a:rPr lang="he-IL" sz="4400" dirty="0" err="1">
                <a:solidFill>
                  <a:srgbClr val="000000"/>
                </a:solidFill>
              </a:rPr>
              <a:t>credit</a:t>
            </a:r>
            <a:r>
              <a:rPr lang="he-IL" sz="4400" dirty="0">
                <a:solidFill>
                  <a:srgbClr val="000000"/>
                </a:solidFill>
              </a:rPr>
              <a:t> </a:t>
            </a:r>
            <a:r>
              <a:rPr lang="he-IL" sz="4400" dirty="0" err="1">
                <a:solidFill>
                  <a:srgbClr val="000000"/>
                </a:solidFill>
              </a:rPr>
              <a:t>limit</a:t>
            </a:r>
            <a:endParaRPr lang="he-IL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moving columns…"/>
          <p:cNvSpPr txBox="1">
            <a:spLocks noGrp="1"/>
          </p:cNvSpPr>
          <p:nvPr>
            <p:ph type="body" idx="1"/>
          </p:nvPr>
        </p:nvSpPr>
        <p:spPr>
          <a:xfrm>
            <a:off x="767787" y="1778000"/>
            <a:ext cx="22848426" cy="1016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2597" indent="-212597" defTabSz="744093">
              <a:spcBef>
                <a:spcPts val="5300"/>
              </a:spcBef>
              <a:buSzPct val="100000"/>
              <a:buAutoNum type="romanUcPeriod" startAt="2"/>
              <a:defRPr sz="5208"/>
            </a:pPr>
            <a:r>
              <a:rPr b="1" dirty="0"/>
              <a:t> </a:t>
            </a:r>
            <a:r>
              <a:rPr sz="5394" b="1" dirty="0"/>
              <a:t>Removing columns</a:t>
            </a:r>
          </a:p>
          <a:p>
            <a:pPr marL="602361" indent="-212597" defTabSz="744093">
              <a:spcBef>
                <a:spcPts val="5300"/>
              </a:spcBef>
              <a:buClr>
                <a:srgbClr val="6C6963"/>
              </a:buClr>
              <a:buSzPct val="80000"/>
              <a:buBlip>
                <a:blip r:embed="rId3"/>
              </a:buBlip>
              <a:defRPr sz="5115"/>
            </a:pPr>
            <a:r>
              <a:rPr dirty="0"/>
              <a:t> </a:t>
            </a:r>
            <a:r>
              <a:rPr sz="4836" dirty="0"/>
              <a:t>Main reasons for filtering columns:</a:t>
            </a:r>
            <a:endParaRPr sz="4371" dirty="0"/>
          </a:p>
          <a:p>
            <a:pPr marL="981578" lvl="1" indent="-178430" defTabSz="744093">
              <a:spcBef>
                <a:spcPts val="5300"/>
              </a:spcBef>
              <a:buSzPct val="70000"/>
              <a:buBlip>
                <a:blip r:embed="rId4"/>
              </a:buBlip>
              <a:defRPr sz="5208"/>
            </a:pPr>
            <a:r>
              <a:rPr sz="4371" dirty="0"/>
              <a:t> </a:t>
            </a:r>
            <a:r>
              <a:rPr lang="en-US" sz="4371" dirty="0"/>
              <a:t> Inconsistent column (“</a:t>
            </a:r>
            <a:r>
              <a:rPr lang="en-US" sz="4371" b="1" dirty="0"/>
              <a:t>Varying</a:t>
            </a:r>
            <a:r>
              <a:rPr lang="en-US" sz="4371" dirty="0"/>
              <a:t> </a:t>
            </a:r>
            <a:r>
              <a:rPr lang="en-US" sz="4371" b="1" dirty="0"/>
              <a:t>column</a:t>
            </a:r>
            <a:r>
              <a:rPr lang="en-US" sz="4371" dirty="0"/>
              <a:t>”)</a:t>
            </a:r>
          </a:p>
          <a:p>
            <a:pPr marL="981578" lvl="1" indent="-178430" defTabSz="744093">
              <a:spcBef>
                <a:spcPts val="5300"/>
              </a:spcBef>
              <a:buSzPct val="70000"/>
              <a:buBlip>
                <a:blip r:embed="rId4"/>
              </a:buBlip>
              <a:defRPr sz="5208"/>
            </a:pPr>
            <a:r>
              <a:rPr lang="he-IL" sz="4371" b="1" dirty="0"/>
              <a:t> </a:t>
            </a:r>
            <a:r>
              <a:rPr sz="4371" b="1" dirty="0"/>
              <a:t>Business-wise</a:t>
            </a:r>
          </a:p>
          <a:p>
            <a:pPr marL="981578" lvl="1" indent="-178430" defTabSz="744093">
              <a:spcBef>
                <a:spcPts val="5300"/>
              </a:spcBef>
              <a:buSzPct val="70000"/>
              <a:buBlip>
                <a:blip r:embed="rId4"/>
              </a:buBlip>
              <a:defRPr sz="5208"/>
            </a:pPr>
            <a:r>
              <a:rPr sz="4371" dirty="0"/>
              <a:t> </a:t>
            </a:r>
            <a:r>
              <a:rPr sz="4371" b="1" dirty="0"/>
              <a:t>Redundant column</a:t>
            </a:r>
          </a:p>
          <a:p>
            <a:pPr marL="981578" lvl="1" indent="-178430" defTabSz="744093">
              <a:spcBef>
                <a:spcPts val="5300"/>
              </a:spcBef>
              <a:buSzPct val="70000"/>
              <a:buBlip>
                <a:blip r:embed="rId4"/>
              </a:buBlip>
              <a:defRPr sz="5208"/>
            </a:pPr>
            <a:r>
              <a:rPr sz="4371" dirty="0"/>
              <a:t> </a:t>
            </a:r>
            <a:r>
              <a:rPr sz="4371" b="1" dirty="0"/>
              <a:t>Too many missing values</a:t>
            </a:r>
            <a:br>
              <a:rPr sz="4371" dirty="0"/>
            </a:br>
            <a:br>
              <a:rPr sz="4371" dirty="0"/>
            </a:br>
            <a:r>
              <a:rPr sz="4371" dirty="0"/>
              <a:t> 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111E6BFC-A5A0-45CF-A8EF-10A8F2812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5813" y="4193309"/>
            <a:ext cx="8726478" cy="5439776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73CA2258-1BD4-4AEE-ADFF-BE96E59E0EA7}"/>
              </a:ext>
            </a:extLst>
          </p:cNvPr>
          <p:cNvSpPr/>
          <p:nvPr/>
        </p:nvSpPr>
        <p:spPr>
          <a:xfrm>
            <a:off x="13722492" y="3214561"/>
            <a:ext cx="83551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3148" lvl="1" defTabSz="744093">
              <a:spcBef>
                <a:spcPts val="5300"/>
              </a:spcBef>
              <a:buSzPct val="70000"/>
              <a:defRPr sz="5208"/>
            </a:pPr>
            <a:r>
              <a:rPr lang="en-US" sz="4800" b="1" dirty="0" err="1">
                <a:solidFill>
                  <a:srgbClr val="000000"/>
                </a:solidFill>
              </a:rPr>
              <a:t>total_amnt_inv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5400" b="1" dirty="0">
                <a:solidFill>
                  <a:srgbClr val="000000"/>
                </a:solidFill>
              </a:rPr>
              <a:t>VS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4800" b="1" dirty="0" err="1">
                <a:solidFill>
                  <a:srgbClr val="000000"/>
                </a:solidFill>
              </a:rPr>
              <a:t>loan_amnt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Reducing the number of loans from 434,407 to 269,583">
            <a:extLst>
              <a:ext uri="{FF2B5EF4-FFF2-40B4-BE49-F238E27FC236}">
                <a16:creationId xmlns:a16="http://schemas.microsoft.com/office/drawing/2014/main" id="{81CF0512-BFB4-4615-8670-3368597A52E6}"/>
              </a:ext>
            </a:extLst>
          </p:cNvPr>
          <p:cNvSpPr txBox="1">
            <a:spLocks/>
          </p:cNvSpPr>
          <p:nvPr/>
        </p:nvSpPr>
        <p:spPr>
          <a:xfrm>
            <a:off x="1450108" y="10501439"/>
            <a:ext cx="20320000" cy="18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858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6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13716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6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20574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6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27432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6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34290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6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41148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6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48006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6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54864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6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61722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6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>
              <a:buSzPct val="70000"/>
              <a:buFontTx/>
              <a:buBlip>
                <a:blip r:embed="rId7"/>
              </a:buBlip>
            </a:pPr>
            <a:r>
              <a:rPr lang="en-US" dirty="0"/>
              <a:t> Reducing the number of </a:t>
            </a:r>
            <a:r>
              <a:rPr lang="en-US" b="1" dirty="0"/>
              <a:t>columns</a:t>
            </a:r>
            <a:r>
              <a:rPr lang="en-US" dirty="0"/>
              <a:t> from </a:t>
            </a:r>
            <a:r>
              <a:rPr lang="en-US" b="1" dirty="0"/>
              <a:t>150</a:t>
            </a:r>
            <a:r>
              <a:rPr lang="en-US" dirty="0"/>
              <a:t> to </a:t>
            </a:r>
            <a:r>
              <a:rPr lang="en-US" b="1" dirty="0"/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ltering and columns…"/>
          <p:cNvSpPr txBox="1">
            <a:spLocks noGrp="1"/>
          </p:cNvSpPr>
          <p:nvPr>
            <p:ph type="body" idx="1"/>
          </p:nvPr>
        </p:nvSpPr>
        <p:spPr>
          <a:xfrm>
            <a:off x="767787" y="1778000"/>
            <a:ext cx="22848426" cy="10160000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romanUcPeriod" startAt="3"/>
            </a:pPr>
            <a:r>
              <a:rPr b="1" dirty="0"/>
              <a:t> </a:t>
            </a:r>
            <a:r>
              <a:rPr sz="5800" b="1" dirty="0"/>
              <a:t>Altering and </a:t>
            </a:r>
            <a:r>
              <a:rPr lang="en-US" sz="5800" b="1" dirty="0"/>
              <a:t>Cleaning </a:t>
            </a:r>
            <a:r>
              <a:rPr sz="5800" b="1" dirty="0"/>
              <a:t>columns</a:t>
            </a:r>
          </a:p>
          <a:p>
            <a:pPr marL="647700" indent="-228600">
              <a:buClr>
                <a:srgbClr val="6C6963"/>
              </a:buClr>
              <a:buSzPct val="80000"/>
              <a:buBlip>
                <a:blip r:embed="rId3"/>
              </a:buBlip>
              <a:defRPr sz="5200"/>
            </a:pPr>
            <a:r>
              <a:rPr dirty="0"/>
              <a:t> Types of data cleansing:</a:t>
            </a:r>
            <a:endParaRPr sz="4700" dirty="0"/>
          </a:p>
          <a:p>
            <a:pPr marL="1055460" lvl="1" indent="-191860">
              <a:buSzPct val="70000"/>
              <a:buBlip>
                <a:blip r:embed="rId4"/>
              </a:buBlip>
            </a:pPr>
            <a:r>
              <a:rPr sz="4700" dirty="0"/>
              <a:t> Dealing with missing values</a:t>
            </a:r>
          </a:p>
          <a:p>
            <a:pPr marL="1055460" lvl="1" indent="-191860">
              <a:buSzPct val="70000"/>
              <a:buBlip>
                <a:blip r:embed="rId4"/>
              </a:buBlip>
            </a:pPr>
            <a:r>
              <a:rPr sz="4700" dirty="0"/>
              <a:t> Changing column’s type</a:t>
            </a:r>
          </a:p>
          <a:p>
            <a:pPr marL="1055460" lvl="1" indent="-191860">
              <a:buSzPct val="70000"/>
              <a:buBlip>
                <a:blip r:embed="rId4"/>
              </a:buBlip>
            </a:pPr>
            <a:r>
              <a:rPr sz="4700" dirty="0"/>
              <a:t> </a:t>
            </a:r>
            <a:r>
              <a:rPr lang="en-US" sz="4700" dirty="0"/>
              <a:t>Altering specific values</a:t>
            </a:r>
            <a:r>
              <a:rPr sz="4700" dirty="0"/>
              <a:t> </a:t>
            </a:r>
          </a:p>
          <a:p>
            <a:pPr marL="1055460" lvl="1" indent="-191860">
              <a:buSzPct val="70000"/>
              <a:buBlip>
                <a:blip r:embed="rId4"/>
              </a:buBlip>
            </a:pPr>
            <a:r>
              <a:rPr sz="4700" dirty="0"/>
              <a:t> Dealing with outliers</a:t>
            </a:r>
            <a:br>
              <a:rPr sz="4700" dirty="0"/>
            </a:br>
            <a:r>
              <a:rPr sz="47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ucing the number of loans from 434,407 to 269,583">
            <a:extLst>
              <a:ext uri="{FF2B5EF4-FFF2-40B4-BE49-F238E27FC236}">
                <a16:creationId xmlns:a16="http://schemas.microsoft.com/office/drawing/2014/main" id="{A63175F3-49D9-435A-BEC8-BF2BDB9C3AD7}"/>
              </a:ext>
            </a:extLst>
          </p:cNvPr>
          <p:cNvSpPr txBox="1">
            <a:spLocks/>
          </p:cNvSpPr>
          <p:nvPr/>
        </p:nvSpPr>
        <p:spPr>
          <a:xfrm>
            <a:off x="1680489" y="3768283"/>
            <a:ext cx="20320000" cy="6179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858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13716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20574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27432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34290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41148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48006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54864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6172200" marR="0" indent="-685800" algn="l" defTabSz="800100" rtl="0" latinLnBrk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600" b="0" i="0" u="none" strike="noStrike" cap="none" spc="0" baseline="0">
                <a:solidFill>
                  <a:srgbClr val="6C6963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>
              <a:buSzPct val="70000"/>
              <a:buBlip>
                <a:blip r:embed="rId3"/>
              </a:buBlip>
            </a:pPr>
            <a:r>
              <a:rPr lang="en-US" dirty="0"/>
              <a:t>We started this stage with 150 columns and </a:t>
            </a:r>
            <a:r>
              <a:rPr lang="en-US" b="1" dirty="0"/>
              <a:t>434,407 rows</a:t>
            </a:r>
          </a:p>
          <a:p>
            <a:pPr hangingPunct="1">
              <a:buSzPct val="70000"/>
              <a:buBlip>
                <a:blip r:embed="rId3"/>
              </a:buBlip>
            </a:pPr>
            <a:r>
              <a:rPr lang="en-US" dirty="0"/>
              <a:t>Now we have </a:t>
            </a:r>
            <a:r>
              <a:rPr lang="en-US" b="1" dirty="0"/>
              <a:t>59</a:t>
            </a:r>
            <a:r>
              <a:rPr lang="en-US" dirty="0"/>
              <a:t> columns and </a:t>
            </a:r>
            <a:r>
              <a:rPr lang="en-US" b="1" dirty="0"/>
              <a:t>269,420</a:t>
            </a:r>
            <a:r>
              <a:rPr lang="en-US" dirty="0"/>
              <a:t> rows</a:t>
            </a:r>
          </a:p>
          <a:p>
            <a:pPr hangingPunct="1">
              <a:buSzPct val="70000"/>
              <a:buBlip>
                <a:blip r:embed="rId3"/>
              </a:buBlip>
            </a:pPr>
            <a:r>
              <a:rPr lang="en-US" dirty="0"/>
              <a:t>We believe that in the following stage we may retrieve some columns that were filtered and vice versa - filter columns that weren’t in this stage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5551B-ACB6-844D-972D-A3D7E57E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8027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1037</Words>
  <Application>Microsoft Macintosh PowerPoint</Application>
  <PresentationFormat>Custom</PresentationFormat>
  <Paragraphs>87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Baskerville</vt:lpstr>
      <vt:lpstr>Cambria Math</vt:lpstr>
      <vt:lpstr>Consolas</vt:lpstr>
      <vt:lpstr>Garamond</vt:lpstr>
      <vt:lpstr>Helvetica Neue</vt:lpstr>
      <vt:lpstr>LeatherBook</vt:lpstr>
      <vt:lpstr>Working Paper No. 2</vt:lpstr>
      <vt:lpstr>Data Understanding / Preparation</vt:lpstr>
      <vt:lpstr>First steps</vt:lpstr>
      <vt:lpstr>PowerPoint Presentation</vt:lpstr>
      <vt:lpstr>Data Preparation &amp; Cleaning 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Paper No. 2</dc:title>
  <dc:creator>רוי מדפיס</dc:creator>
  <cp:lastModifiedBy>RawaaJoman Makhoul</cp:lastModifiedBy>
  <cp:revision>15</cp:revision>
  <dcterms:modified xsi:type="dcterms:W3CDTF">2021-04-19T08:59:15Z</dcterms:modified>
</cp:coreProperties>
</file>