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7" r:id="rId4"/>
    <p:sldId id="269" r:id="rId5"/>
    <p:sldId id="258" r:id="rId6"/>
    <p:sldId id="259" r:id="rId7"/>
    <p:sldId id="271" r:id="rId8"/>
    <p:sldId id="260" r:id="rId9"/>
    <p:sldId id="266" r:id="rId10"/>
    <p:sldId id="261" r:id="rId11"/>
    <p:sldId id="274" r:id="rId12"/>
    <p:sldId id="267" r:id="rId13"/>
    <p:sldId id="270" r:id="rId14"/>
    <p:sldId id="277" r:id="rId15"/>
    <p:sldId id="276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3"/>
  </p:normalViewPr>
  <p:slideViewPr>
    <p:cSldViewPr snapToGrid="0">
      <p:cViewPr varScale="1">
        <p:scale>
          <a:sx n="53" d="100"/>
          <a:sy n="53" d="100"/>
        </p:scale>
        <p:origin x="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17999"/>
              </a:lnSpc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1138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 descr="leatherbooktypeembellishgld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700" y="6972300"/>
            <a:ext cx="2771878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3175000" y="2857500"/>
            <a:ext cx="19050000" cy="3556000"/>
          </a:xfrm>
          <a:prstGeom prst="rect">
            <a:avLst/>
          </a:prstGeom>
          <a:effectLst>
            <a:outerShdw blurRad="25400" dist="38100" dir="2700000" rotWithShape="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1080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75000" y="7747000"/>
            <a:ext cx="19050000" cy="2540000"/>
          </a:xfrm>
          <a:prstGeom prst="rect">
            <a:avLst/>
          </a:prstGeom>
          <a:effectLst>
            <a:outerShdw blurRad="25400" dist="38100" dir="2700000" rotWithShape="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0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sz="70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sz="70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sz="70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sz="70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19693" y="12719050"/>
            <a:ext cx="419101" cy="457200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74900" y="8980351"/>
            <a:ext cx="19621500" cy="698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 i="1"/>
            </a:lvl1pPr>
          </a:lstStyle>
          <a:p>
            <a:r>
              <a:t>–Johnny Appleseed</a:t>
            </a:r>
          </a:p>
        </p:txBody>
      </p:sp>
      <p:sp>
        <p:nvSpPr>
          <p:cNvPr id="96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0600"/>
            <a:ext cx="19621500" cy="876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400" i="1"/>
            </a:lvl1pPr>
          </a:lstStyle>
          <a:p>
            <a:r>
              <a:t>“Type a quote here.” 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idx="21"/>
          </p:nvPr>
        </p:nvSpPr>
        <p:spPr>
          <a:xfrm>
            <a:off x="-100666" y="-1981200"/>
            <a:ext cx="24601223" cy="16408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08150108_3243x2163.jpeg"/>
          <p:cNvSpPr>
            <a:spLocks noGrp="1"/>
          </p:cNvSpPr>
          <p:nvPr>
            <p:ph type="pic" idx="21"/>
          </p:nvPr>
        </p:nvSpPr>
        <p:spPr>
          <a:xfrm>
            <a:off x="3850765" y="-260764"/>
            <a:ext cx="16622963" cy="110871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2044700" y="9779000"/>
            <a:ext cx="20320000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44700" y="11684000"/>
            <a:ext cx="203200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800" i="1"/>
            </a:lvl1pPr>
            <a:lvl2pPr marL="0" indent="0" algn="ctr">
              <a:spcBef>
                <a:spcPts val="0"/>
              </a:spcBef>
              <a:buSzTx/>
              <a:buNone/>
              <a:defRPr sz="4800" i="1"/>
            </a:lvl2pPr>
            <a:lvl3pPr marL="0" indent="0" algn="ctr">
              <a:spcBef>
                <a:spcPts val="0"/>
              </a:spcBef>
              <a:buSzTx/>
              <a:buNone/>
              <a:defRPr sz="4800" i="1"/>
            </a:lvl3pPr>
            <a:lvl4pPr marL="0" indent="0" algn="ctr">
              <a:spcBef>
                <a:spcPts val="0"/>
              </a:spcBef>
              <a:buSzTx/>
              <a:buNone/>
              <a:defRPr sz="4800" i="1"/>
            </a:lvl4pPr>
            <a:lvl5pPr marL="0" indent="0" algn="ctr">
              <a:spcBef>
                <a:spcPts val="0"/>
              </a:spcBef>
              <a:buSzTx/>
              <a:buNone/>
              <a:defRPr sz="48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69750" y="128905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2032000" y="5270500"/>
            <a:ext cx="2032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69750" y="12706350"/>
            <a:ext cx="419101" cy="457200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 descr="leatherbooktypeembellishgry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25" y="6920086"/>
            <a:ext cx="2771878" cy="431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108150108_3243x2163.jpeg"/>
          <p:cNvSpPr>
            <a:spLocks noGrp="1"/>
          </p:cNvSpPr>
          <p:nvPr>
            <p:ph type="pic" idx="21"/>
          </p:nvPr>
        </p:nvSpPr>
        <p:spPr>
          <a:xfrm>
            <a:off x="11016969" y="2088583"/>
            <a:ext cx="14354838" cy="957431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762000" y="2070100"/>
            <a:ext cx="12065000" cy="4406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7810500"/>
            <a:ext cx="12065000" cy="3797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 i="1"/>
            </a:lvl1pPr>
            <a:lvl2pPr marL="0" indent="0" algn="ctr">
              <a:spcBef>
                <a:spcPts val="0"/>
              </a:spcBef>
              <a:buSzTx/>
              <a:buNone/>
              <a:defRPr sz="4800" i="1"/>
            </a:lvl2pPr>
            <a:lvl3pPr marL="0" indent="0" algn="ctr">
              <a:spcBef>
                <a:spcPts val="0"/>
              </a:spcBef>
              <a:buSzTx/>
              <a:buNone/>
              <a:defRPr sz="4800" i="1"/>
            </a:lvl3pPr>
            <a:lvl4pPr marL="0" indent="0" algn="ctr">
              <a:spcBef>
                <a:spcPts val="0"/>
              </a:spcBef>
              <a:buSzTx/>
              <a:buNone/>
              <a:defRPr sz="4800" i="1"/>
            </a:lvl4pPr>
            <a:lvl5pPr marL="0" indent="0" algn="ctr">
              <a:spcBef>
                <a:spcPts val="0"/>
              </a:spcBef>
              <a:buSzTx/>
              <a:buNone/>
              <a:defRPr sz="48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108150108_3243x2163.jpeg"/>
          <p:cNvSpPr>
            <a:spLocks noGrp="1"/>
          </p:cNvSpPr>
          <p:nvPr>
            <p:ph type="pic" sz="half" idx="21"/>
          </p:nvPr>
        </p:nvSpPr>
        <p:spPr>
          <a:xfrm>
            <a:off x="10123995" y="3094123"/>
            <a:ext cx="13830301" cy="922446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032000" y="3175000"/>
            <a:ext cx="9525000" cy="9017000"/>
          </a:xfrm>
          <a:prstGeom prst="rect">
            <a:avLst/>
          </a:prstGeom>
        </p:spPr>
        <p:txBody>
          <a:bodyPr/>
          <a:lstStyle>
            <a:lvl1pPr marL="596900" indent="-596900">
              <a:spcBef>
                <a:spcPts val="5500"/>
              </a:spcBef>
              <a:buBlip>
                <a:blip r:embed="rId2"/>
              </a:buBlip>
              <a:defRPr sz="4200"/>
            </a:lvl1pPr>
            <a:lvl2pPr marL="1193800" indent="-596900">
              <a:spcBef>
                <a:spcPts val="5500"/>
              </a:spcBef>
              <a:buBlip>
                <a:blip r:embed="rId2"/>
              </a:buBlip>
              <a:defRPr sz="4200"/>
            </a:lvl2pPr>
            <a:lvl3pPr marL="1790700" indent="-596900">
              <a:spcBef>
                <a:spcPts val="5500"/>
              </a:spcBef>
              <a:buBlip>
                <a:blip r:embed="rId2"/>
              </a:buBlip>
              <a:defRPr sz="4200"/>
            </a:lvl3pPr>
            <a:lvl4pPr marL="2387600" indent="-596900">
              <a:spcBef>
                <a:spcPts val="5500"/>
              </a:spcBef>
              <a:buBlip>
                <a:blip r:embed="rId2"/>
              </a:buBlip>
              <a:defRPr sz="4200"/>
            </a:lvl4pPr>
            <a:lvl5pPr marL="2984500" indent="-596900">
              <a:spcBef>
                <a:spcPts val="5500"/>
              </a:spcBef>
              <a:buBlip>
                <a:blip r:embed="rId2"/>
              </a:buBlip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2032000" y="1778000"/>
            <a:ext cx="20320000" cy="10160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>
            <a:spLocks noGrp="1"/>
          </p:cNvSpPr>
          <p:nvPr>
            <p:ph type="pic" idx="21"/>
          </p:nvPr>
        </p:nvSpPr>
        <p:spPr>
          <a:xfrm>
            <a:off x="-1701800" y="755816"/>
            <a:ext cx="17883053" cy="1192755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quarter" idx="22"/>
          </p:nvPr>
        </p:nvSpPr>
        <p:spPr>
          <a:xfrm>
            <a:off x="13677900" y="863600"/>
            <a:ext cx="8940800" cy="644080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sz="half" idx="23"/>
          </p:nvPr>
        </p:nvSpPr>
        <p:spPr>
          <a:xfrm>
            <a:off x="12179300" y="5764608"/>
            <a:ext cx="10655300" cy="710353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032000" y="558800"/>
            <a:ext cx="203200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032000" y="3810000"/>
            <a:ext cx="20320000" cy="825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69750" y="127254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6858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3716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20574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7432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34290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41148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48006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54864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61722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orking Paper No.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Working Paper No. 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122" name="Team A…"/>
          <p:cNvSpPr txBox="1">
            <a:spLocks noGrp="1"/>
          </p:cNvSpPr>
          <p:nvPr>
            <p:ph type="subTitle" sz="quarter" idx="1"/>
          </p:nvPr>
        </p:nvSpPr>
        <p:spPr>
          <a:xfrm>
            <a:off x="3176638" y="8402232"/>
            <a:ext cx="19050001" cy="25400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72083">
              <a:defRPr sz="5880">
                <a:effectLst>
                  <a:outerShdw blurRad="21336" dist="32004" dir="15900000" rotWithShape="0">
                    <a:srgbClr val="000000">
                      <a:alpha val="90000"/>
                    </a:srgbClr>
                  </a:outerShdw>
                </a:effectLst>
              </a:defRPr>
            </a:pPr>
            <a:r>
              <a:t>Team A</a:t>
            </a:r>
          </a:p>
          <a:p>
            <a:pPr defTabSz="672083">
              <a:defRPr sz="5880">
                <a:effectLst>
                  <a:outerShdw blurRad="21336" dist="32004" dir="15900000" rotWithShape="0">
                    <a:srgbClr val="000000">
                      <a:alpha val="90000"/>
                    </a:srgbClr>
                  </a:outerShdw>
                </a:effectLst>
              </a:defRPr>
            </a:pPr>
            <a:endParaRPr/>
          </a:p>
          <a:p>
            <a:pPr defTabSz="672083">
              <a:defRPr sz="5208">
                <a:effectLst>
                  <a:outerShdw blurRad="21336" dist="32004" dir="15900000" rotWithShape="0">
                    <a:srgbClr val="000000">
                      <a:alpha val="90000"/>
                    </a:srgbClr>
                  </a:outerShdw>
                </a:effectLst>
              </a:defRPr>
            </a:pPr>
            <a:r>
              <a:t>Roy Madpis - Rawaa Makhoul - Alexandra Fatieieva</a:t>
            </a:r>
          </a:p>
        </p:txBody>
      </p:sp>
      <p:grpSp>
        <p:nvGrpSpPr>
          <p:cNvPr id="125" name="Screen Shot 2021-04-04 at 19.49.53.png"/>
          <p:cNvGrpSpPr/>
          <p:nvPr/>
        </p:nvGrpSpPr>
        <p:grpSpPr>
          <a:xfrm>
            <a:off x="1509124" y="964493"/>
            <a:ext cx="7640459" cy="1697770"/>
            <a:chOff x="0" y="0"/>
            <a:chExt cx="7640458" cy="1697769"/>
          </a:xfrm>
        </p:grpSpPr>
        <p:pic>
          <p:nvPicPr>
            <p:cNvPr id="124" name="Screen Shot 2021-04-04 at 19.49.53.png" descr="Screen Shot 2021-04-04 at 19.49.53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2700" y="12700"/>
              <a:ext cx="7602359" cy="165967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3" name="Screen Shot 2021-04-04 at 19.49.53.png" descr="Screen Shot 2021-04-04 at 19.49.53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640459" cy="169777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inalize the model sel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6C6963"/>
              </a:buClr>
              <a:buSzPct val="70000"/>
            </a:pPr>
            <a:r>
              <a:rPr lang="en-US" dirty="0"/>
              <a:t>Parameter Optimization</a:t>
            </a:r>
          </a:p>
        </p:txBody>
      </p:sp>
      <p:sp>
        <p:nvSpPr>
          <p:cNvPr id="151" name="Evaluate Our Model’s Performance…"/>
          <p:cNvSpPr txBox="1">
            <a:spLocks noGrp="1"/>
          </p:cNvSpPr>
          <p:nvPr>
            <p:ph type="body" idx="1"/>
          </p:nvPr>
        </p:nvSpPr>
        <p:spPr>
          <a:xfrm>
            <a:off x="681645" y="3571876"/>
            <a:ext cx="23020710" cy="934402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6C6963"/>
              </a:buClr>
              <a:buSzPct val="70000"/>
              <a:buBlip>
                <a:blip r:embed="rId2"/>
              </a:buBlip>
            </a:pPr>
            <a:r>
              <a:rPr lang="en-US" dirty="0"/>
              <a:t>XGBoost has many hyperparameters that we can tune</a:t>
            </a:r>
          </a:p>
          <a:p>
            <a:pPr>
              <a:buClr>
                <a:srgbClr val="6C6963"/>
              </a:buClr>
              <a:buSzPct val="70000"/>
              <a:buBlip>
                <a:blip r:embed="rId2"/>
              </a:buBlip>
            </a:pPr>
            <a:endParaRPr lang="en-US" dirty="0"/>
          </a:p>
          <a:p>
            <a:pPr>
              <a:buClr>
                <a:srgbClr val="6C6963"/>
              </a:buClr>
              <a:buSzPct val="70000"/>
              <a:buBlip>
                <a:blip r:embed="rId2"/>
              </a:buBlip>
            </a:pPr>
            <a:endParaRPr lang="en-US" dirty="0"/>
          </a:p>
          <a:p>
            <a:pPr>
              <a:buClr>
                <a:srgbClr val="6C6963"/>
              </a:buClr>
              <a:buSzPct val="70000"/>
              <a:buBlip>
                <a:blip r:embed="rId2"/>
              </a:buBlip>
            </a:pPr>
            <a:r>
              <a:rPr lang="en-US" dirty="0" err="1"/>
              <a:t>HalvingGridSearch</a:t>
            </a:r>
            <a:r>
              <a:rPr lang="en-US" dirty="0"/>
              <a:t> </a:t>
            </a:r>
          </a:p>
          <a:p>
            <a:pPr marL="0" lvl="1" indent="644651" defTabSz="752094">
              <a:spcBef>
                <a:spcPts val="5300"/>
              </a:spcBef>
              <a:buClr>
                <a:srgbClr val="6C6963"/>
              </a:buClr>
              <a:buSzTx/>
              <a:buNone/>
              <a:defRPr sz="4230">
                <a:solidFill>
                  <a:srgbClr val="6B6963"/>
                </a:solidFill>
              </a:defRPr>
            </a:pPr>
            <a:r>
              <a:rPr dirty="0"/>
              <a:t>    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034AE61B-34B9-CE45-AC9E-53A69EB01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25" y="6162675"/>
            <a:ext cx="16895160" cy="24955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uiExpan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ns for the next step:"/>
          <p:cNvSpPr txBox="1">
            <a:spLocks noGrp="1"/>
          </p:cNvSpPr>
          <p:nvPr>
            <p:ph type="title"/>
          </p:nvPr>
        </p:nvSpPr>
        <p:spPr>
          <a:xfrm>
            <a:off x="2031999" y="962054"/>
            <a:ext cx="20320000" cy="215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Cross Validation 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4" name="תמונה 50">
            <a:extLst>
              <a:ext uri="{FF2B5EF4-FFF2-40B4-BE49-F238E27FC236}">
                <a16:creationId xmlns:a16="http://schemas.microsoft.com/office/drawing/2014/main" id="{6C12EA7A-0190-433F-A1DE-B3633525B28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" b="1887"/>
          <a:stretch/>
        </p:blipFill>
        <p:spPr bwMode="auto">
          <a:xfrm>
            <a:off x="3904194" y="3571948"/>
            <a:ext cx="15997376" cy="8043775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76200">
              <a:schemeClr val="bg1">
                <a:lumMod val="8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">
            <a:extLst>
              <a:ext uri="{FF2B5EF4-FFF2-40B4-BE49-F238E27FC236}">
                <a16:creationId xmlns:a16="http://schemas.microsoft.com/office/drawing/2014/main" id="{6EB49840-A324-D040-973F-9936F20946E4}"/>
              </a:ext>
            </a:extLst>
          </p:cNvPr>
          <p:cNvSpPr/>
          <p:nvPr/>
        </p:nvSpPr>
        <p:spPr>
          <a:xfrm>
            <a:off x="13932569" y="5619804"/>
            <a:ext cx="2334126" cy="928342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indent="0" algn="ctr" defTabSz="8001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9C104EB0-EB1D-BB41-9E07-964985A9E9D7}"/>
              </a:ext>
            </a:extLst>
          </p:cNvPr>
          <p:cNvSpPr/>
          <p:nvPr/>
        </p:nvSpPr>
        <p:spPr>
          <a:xfrm>
            <a:off x="13932569" y="9033806"/>
            <a:ext cx="2334126" cy="92834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indent="0" algn="ctr" defTabSz="8001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DC58C3E5-6467-5C4E-BD28-08A8DEF407D9}"/>
              </a:ext>
            </a:extLst>
          </p:cNvPr>
          <p:cNvSpPr/>
          <p:nvPr/>
        </p:nvSpPr>
        <p:spPr>
          <a:xfrm>
            <a:off x="13932569" y="10687382"/>
            <a:ext cx="2334126" cy="92834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indent="0" algn="ctr" defTabSz="8001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0955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 advAuto="0"/>
      <p:bldP spid="9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1102-39CA-43F7-9FE3-FE4A4099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9" y="530225"/>
            <a:ext cx="20320000" cy="2159000"/>
          </a:xfrm>
        </p:spPr>
        <p:txBody>
          <a:bodyPr>
            <a:normAutofit/>
          </a:bodyPr>
          <a:lstStyle/>
          <a:p>
            <a:r>
              <a:rPr lang="en-US" dirty="0"/>
              <a:t>- Final graphs -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F2E92-C3B1-4F87-960D-6955F87BD8D6}"/>
              </a:ext>
            </a:extLst>
          </p:cNvPr>
          <p:cNvSpPr txBox="1"/>
          <p:nvPr/>
        </p:nvSpPr>
        <p:spPr>
          <a:xfrm>
            <a:off x="934278" y="3314956"/>
            <a:ext cx="5073926" cy="861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buClr>
                <a:srgbClr val="6C6963"/>
              </a:buClr>
              <a:buSzPct val="70000"/>
              <a:buBlip>
                <a:blip r:embed="rId2"/>
              </a:buBlip>
            </a:pPr>
            <a:r>
              <a:rPr lang="en-US" dirty="0"/>
              <a:t> The ROC Curve</a:t>
            </a:r>
          </a:p>
        </p:txBody>
      </p:sp>
      <p:pic>
        <p:nvPicPr>
          <p:cNvPr id="5" name="תמונה 39">
            <a:extLst>
              <a:ext uri="{FF2B5EF4-FFF2-40B4-BE49-F238E27FC236}">
                <a16:creationId xmlns:a16="http://schemas.microsoft.com/office/drawing/2014/main" id="{08C07307-D039-4BDA-B28F-CD7689E573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" y="4416077"/>
            <a:ext cx="9387233" cy="847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B09A31-ACDC-421B-A468-EDDD32F7856C}"/>
              </a:ext>
            </a:extLst>
          </p:cNvPr>
          <p:cNvSpPr txBox="1"/>
          <p:nvPr/>
        </p:nvSpPr>
        <p:spPr>
          <a:xfrm>
            <a:off x="12191999" y="3397572"/>
            <a:ext cx="9236765" cy="861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buClr>
                <a:srgbClr val="6C6963"/>
              </a:buClr>
              <a:buSzPct val="70000"/>
              <a:buBlip>
                <a:blip r:embed="rId2"/>
              </a:buBlip>
            </a:pPr>
            <a:r>
              <a:rPr lang="en-US" dirty="0"/>
              <a:t> The Precision VS Recall Curve </a:t>
            </a:r>
          </a:p>
        </p:txBody>
      </p:sp>
      <p:pic>
        <p:nvPicPr>
          <p:cNvPr id="7" name="תמונה 40">
            <a:extLst>
              <a:ext uri="{FF2B5EF4-FFF2-40B4-BE49-F238E27FC236}">
                <a16:creationId xmlns:a16="http://schemas.microsoft.com/office/drawing/2014/main" id="{14E243BD-9A31-4632-950C-6790DB58B1C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809" y="4416077"/>
            <a:ext cx="10296139" cy="8477250"/>
          </a:xfrm>
          <a:prstGeom prst="rect">
            <a:avLst/>
          </a:prstGeom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45815C54-A8CE-2543-8C98-8EA08784B47D}"/>
              </a:ext>
            </a:extLst>
          </p:cNvPr>
          <p:cNvSpPr/>
          <p:nvPr/>
        </p:nvSpPr>
        <p:spPr>
          <a:xfrm>
            <a:off x="8949534" y="4876854"/>
            <a:ext cx="1371977" cy="58097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350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6B15322-31CB-0145-9098-04E31D49D830}"/>
              </a:ext>
            </a:extLst>
          </p:cNvPr>
          <p:cNvGrpSpPr/>
          <p:nvPr/>
        </p:nvGrpSpPr>
        <p:grpSpPr>
          <a:xfrm>
            <a:off x="833645" y="3799194"/>
            <a:ext cx="7860918" cy="8630182"/>
            <a:chOff x="5445985" y="4541561"/>
            <a:chExt cx="6251102" cy="6955804"/>
          </a:xfrm>
        </p:grpSpPr>
        <p:pic>
          <p:nvPicPr>
            <p:cNvPr id="7" name="Picture 6" descr="Table&#10;&#10;Description automatically generated">
              <a:extLst>
                <a:ext uri="{FF2B5EF4-FFF2-40B4-BE49-F238E27FC236}">
                  <a16:creationId xmlns:a16="http://schemas.microsoft.com/office/drawing/2014/main" id="{21C56D95-F4A9-460F-AFBF-B2A153EEE3C7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00"/>
            <a:stretch/>
          </p:blipFill>
          <p:spPr>
            <a:xfrm>
              <a:off x="9429750" y="4541561"/>
              <a:ext cx="2267337" cy="695580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Table&#10;&#10;Description automatically generated">
              <a:extLst>
                <a:ext uri="{FF2B5EF4-FFF2-40B4-BE49-F238E27FC236}">
                  <a16:creationId xmlns:a16="http://schemas.microsoft.com/office/drawing/2014/main" id="{2A072CD1-222D-694D-A1C3-B6C9E34E1840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696"/>
            <a:stretch/>
          </p:blipFill>
          <p:spPr>
            <a:xfrm>
              <a:off x="5445985" y="4541561"/>
              <a:ext cx="3995725" cy="695580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D4183E-71D2-4E46-B7FC-7799A03F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 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EB192-7DFF-4561-88A8-3CF50FA72E72}"/>
              </a:ext>
            </a:extLst>
          </p:cNvPr>
          <p:cNvSpPr txBox="1"/>
          <p:nvPr/>
        </p:nvSpPr>
        <p:spPr>
          <a:xfrm>
            <a:off x="833645" y="2399479"/>
            <a:ext cx="12195312" cy="13409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70000"/>
              <a:buBlip>
                <a:blip r:embed="rId4"/>
              </a:buBlip>
            </a:pPr>
            <a:r>
              <a:rPr lang="en-US" sz="6000" dirty="0"/>
              <a:t> Increase in Accuracy and NPV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75A27-B444-456F-8058-173258A64407}"/>
              </a:ext>
            </a:extLst>
          </p:cNvPr>
          <p:cNvSpPr txBox="1"/>
          <p:nvPr/>
        </p:nvSpPr>
        <p:spPr>
          <a:xfrm>
            <a:off x="8146519" y="6316490"/>
            <a:ext cx="3424030" cy="2215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endParaRPr lang="en-IL" sz="13800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E18852D-1C10-9E47-BEEC-CFE2C7FF917E}"/>
              </a:ext>
            </a:extLst>
          </p:cNvPr>
          <p:cNvSpPr/>
          <p:nvPr/>
        </p:nvSpPr>
        <p:spPr>
          <a:xfrm>
            <a:off x="6538090" y="4985591"/>
            <a:ext cx="1457325" cy="70277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57D8A579-ED46-6842-9F19-DEEDEB51A015}"/>
              </a:ext>
            </a:extLst>
          </p:cNvPr>
          <p:cNvSpPr/>
          <p:nvPr/>
        </p:nvSpPr>
        <p:spPr>
          <a:xfrm>
            <a:off x="6636173" y="8260350"/>
            <a:ext cx="1457325" cy="70277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/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B8B3D710-8987-7E4F-ACA3-837A7BC80DF4}"/>
              </a:ext>
            </a:extLst>
          </p:cNvPr>
          <p:cNvSpPr/>
          <p:nvPr/>
        </p:nvSpPr>
        <p:spPr>
          <a:xfrm>
            <a:off x="6659163" y="11344217"/>
            <a:ext cx="1457325" cy="70277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/>
          </a:p>
        </p:txBody>
      </p:sp>
      <p:pic>
        <p:nvPicPr>
          <p:cNvPr id="18" name="תמונה 50">
            <a:extLst>
              <a:ext uri="{FF2B5EF4-FFF2-40B4-BE49-F238E27FC236}">
                <a16:creationId xmlns:a16="http://schemas.microsoft.com/office/drawing/2014/main" id="{5072D49F-84FC-D349-AAAF-2E50B00DA9C7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" b="1887"/>
          <a:stretch/>
        </p:blipFill>
        <p:spPr bwMode="auto">
          <a:xfrm>
            <a:off x="10982712" y="4095620"/>
            <a:ext cx="12258482" cy="716455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76200">
              <a:schemeClr val="bg1">
                <a:lumMod val="8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ACFFE841-EB89-FA4A-85CD-0920E75F751A}"/>
              </a:ext>
            </a:extLst>
          </p:cNvPr>
          <p:cNvSpPr/>
          <p:nvPr/>
        </p:nvSpPr>
        <p:spPr>
          <a:xfrm>
            <a:off x="18873870" y="6047627"/>
            <a:ext cx="1457325" cy="70277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/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79636D8A-BE43-BD43-809B-8DDAE35EE22A}"/>
              </a:ext>
            </a:extLst>
          </p:cNvPr>
          <p:cNvSpPr/>
          <p:nvPr/>
        </p:nvSpPr>
        <p:spPr>
          <a:xfrm flipV="1">
            <a:off x="18873869" y="9066466"/>
            <a:ext cx="1457325" cy="70276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CF0429-390E-4142-9FB1-E559FE6A86CD}"/>
              </a:ext>
            </a:extLst>
          </p:cNvPr>
          <p:cNvSpPr/>
          <p:nvPr/>
        </p:nvSpPr>
        <p:spPr>
          <a:xfrm>
            <a:off x="18873869" y="10641447"/>
            <a:ext cx="1457325" cy="70277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910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13" grpId="0" animBg="1"/>
      <p:bldP spid="15" grpId="0" animBg="1"/>
      <p:bldP spid="11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2064-2513-4749-9AC8-E2F98206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5086350"/>
            <a:ext cx="20320000" cy="2159000"/>
          </a:xfrm>
        </p:spPr>
        <p:txBody>
          <a:bodyPr/>
          <a:lstStyle/>
          <a:p>
            <a:r>
              <a:rPr lang="en-IL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339530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Updates"/>
          <p:cNvSpPr txBox="1">
            <a:spLocks noGrp="1"/>
          </p:cNvSpPr>
          <p:nvPr>
            <p:ph type="title"/>
          </p:nvPr>
        </p:nvSpPr>
        <p:spPr>
          <a:xfrm>
            <a:off x="1701800" y="1192464"/>
            <a:ext cx="209804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- Recall –</a:t>
            </a:r>
            <a:br>
              <a:rPr lang="he-IL" dirty="0"/>
            </a:br>
            <a:r>
              <a:rPr lang="en-US" sz="7300" dirty="0"/>
              <a:t>Threshold = 0.75</a:t>
            </a:r>
            <a:br>
              <a:rPr lang="en-US" sz="9600" dirty="0"/>
            </a:br>
            <a:endParaRPr dirty="0"/>
          </a:p>
        </p:txBody>
      </p:sp>
      <p:pic>
        <p:nvPicPr>
          <p:cNvPr id="6" name="תמונה 32">
            <a:extLst>
              <a:ext uri="{FF2B5EF4-FFF2-40B4-BE49-F238E27FC236}">
                <a16:creationId xmlns:a16="http://schemas.microsoft.com/office/drawing/2014/main" id="{2BB88CE8-5DB4-7645-8D22-A888FDD5B1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53" y="3025445"/>
            <a:ext cx="18163093" cy="100408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">
            <a:extLst>
              <a:ext uri="{FF2B5EF4-FFF2-40B4-BE49-F238E27FC236}">
                <a16:creationId xmlns:a16="http://schemas.microsoft.com/office/drawing/2014/main" id="{B2DCD37A-9E13-8A4D-B6BC-60500A396DCB}"/>
              </a:ext>
            </a:extLst>
          </p:cNvPr>
          <p:cNvSpPr/>
          <p:nvPr/>
        </p:nvSpPr>
        <p:spPr>
          <a:xfrm>
            <a:off x="2883567" y="8662737"/>
            <a:ext cx="18616864" cy="890337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indent="0" algn="ctr" defTabSz="8001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16256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Upd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- Guideline -</a:t>
            </a:r>
            <a:endParaRPr dirty="0"/>
          </a:p>
        </p:txBody>
      </p:sp>
      <p:sp>
        <p:nvSpPr>
          <p:cNvPr id="128" name="Fixing our model by removing “total_pymnt_inv” column…"/>
          <p:cNvSpPr txBox="1">
            <a:spLocks noGrp="1"/>
          </p:cNvSpPr>
          <p:nvPr>
            <p:ph type="body" idx="1"/>
          </p:nvPr>
        </p:nvSpPr>
        <p:spPr>
          <a:xfrm>
            <a:off x="600971" y="3700130"/>
            <a:ext cx="17091606" cy="77030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0000"/>
              <a:buBlip>
                <a:blip r:embed="rId2"/>
              </a:buBlip>
            </a:pPr>
            <a:r>
              <a:rPr lang="en-US" sz="6600" dirty="0"/>
              <a:t>Recap</a:t>
            </a:r>
          </a:p>
          <a:p>
            <a:pPr>
              <a:lnSpc>
                <a:spcPct val="150000"/>
              </a:lnSpc>
              <a:buSzPct val="70000"/>
              <a:buBlip>
                <a:blip r:embed="rId2"/>
              </a:buBlip>
            </a:pPr>
            <a:r>
              <a:rPr lang="en-US" sz="6600" dirty="0"/>
              <a:t>Improving the performance of our model</a:t>
            </a:r>
          </a:p>
          <a:p>
            <a:pPr>
              <a:lnSpc>
                <a:spcPct val="150000"/>
              </a:lnSpc>
              <a:buSzPct val="70000"/>
              <a:buBlip>
                <a:blip r:embed="rId2"/>
              </a:buBlip>
            </a:pPr>
            <a:r>
              <a:rPr lang="en-US" sz="6600" dirty="0"/>
              <a:t>Evaluating the model’s performance</a:t>
            </a:r>
          </a:p>
          <a:p>
            <a:pPr marL="670559" indent="0" defTabSz="704087">
              <a:spcBef>
                <a:spcPts val="5000"/>
              </a:spcBef>
              <a:buSzPct val="40000"/>
              <a:buNone/>
              <a:defRPr sz="4928"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731544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uiExpan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Updates"/>
          <p:cNvSpPr txBox="1">
            <a:spLocks noGrp="1"/>
          </p:cNvSpPr>
          <p:nvPr>
            <p:ph type="title"/>
          </p:nvPr>
        </p:nvSpPr>
        <p:spPr>
          <a:xfrm>
            <a:off x="1645478" y="751306"/>
            <a:ext cx="20980400" cy="215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- Recall -</a:t>
            </a:r>
            <a:endParaRPr dirty="0"/>
          </a:p>
        </p:txBody>
      </p:sp>
      <p:sp>
        <p:nvSpPr>
          <p:cNvPr id="128" name="Fixing our model by removing “total_pymnt_inv” column…"/>
          <p:cNvSpPr txBox="1">
            <a:spLocks noGrp="1"/>
          </p:cNvSpPr>
          <p:nvPr>
            <p:ph type="body" idx="1"/>
          </p:nvPr>
        </p:nvSpPr>
        <p:spPr>
          <a:xfrm>
            <a:off x="891208" y="2910306"/>
            <a:ext cx="22601583" cy="84482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0000"/>
              <a:buBlip>
                <a:blip r:embed="rId2"/>
              </a:buBlip>
            </a:pPr>
            <a:r>
              <a:rPr lang="en-US" sz="5400" dirty="0"/>
              <a:t>Classification XGBoost model: </a:t>
            </a:r>
            <a:br>
              <a:rPr lang="en-US" sz="5400" dirty="0"/>
            </a:br>
            <a:r>
              <a:rPr lang="en-US" sz="5400" dirty="0"/>
              <a:t>realized return’s probability to be </a:t>
            </a:r>
            <a:r>
              <a:rPr lang="en-US" sz="5400" u="sng" dirty="0"/>
              <a:t>higher</a:t>
            </a:r>
            <a:r>
              <a:rPr lang="en-US" sz="5400" dirty="0"/>
              <a:t> or </a:t>
            </a:r>
            <a:r>
              <a:rPr lang="en-US" sz="5400" u="sng" dirty="0"/>
              <a:t>lower</a:t>
            </a:r>
            <a:r>
              <a:rPr lang="en-US" sz="5400" dirty="0"/>
              <a:t> than 2%</a:t>
            </a:r>
          </a:p>
          <a:p>
            <a:pPr marL="0" indent="0">
              <a:lnSpc>
                <a:spcPct val="150000"/>
              </a:lnSpc>
              <a:buSzPct val="70000"/>
              <a:buNone/>
            </a:pPr>
            <a:r>
              <a:rPr lang="en-US" sz="6500" dirty="0"/>
              <a:t>	</a:t>
            </a:r>
            <a:r>
              <a:rPr lang="en-US" sz="4800" dirty="0"/>
              <a:t>•	“0” – realized return </a:t>
            </a:r>
            <a:r>
              <a:rPr lang="en-US" sz="4800" b="1" dirty="0"/>
              <a:t>&gt;</a:t>
            </a:r>
            <a:r>
              <a:rPr lang="en-US" sz="4800" dirty="0"/>
              <a:t> than 2% - this is the “common class”.</a:t>
            </a:r>
          </a:p>
          <a:p>
            <a:pPr marL="0" indent="0">
              <a:lnSpc>
                <a:spcPct val="150000"/>
              </a:lnSpc>
              <a:buSzPct val="70000"/>
              <a:buNone/>
            </a:pPr>
            <a:r>
              <a:rPr lang="en-US" sz="4800" dirty="0"/>
              <a:t>     •	“1” – realized return </a:t>
            </a:r>
            <a:r>
              <a:rPr lang="en-US" sz="4800" b="1" dirty="0"/>
              <a:t>&lt;</a:t>
            </a:r>
            <a:r>
              <a:rPr lang="en-US" sz="4800" dirty="0"/>
              <a:t> than 2%.</a:t>
            </a:r>
            <a:endParaRPr lang="en-US" sz="5400" dirty="0"/>
          </a:p>
          <a:p>
            <a:pPr marL="670559" indent="0" defTabSz="704087">
              <a:spcBef>
                <a:spcPts val="5000"/>
              </a:spcBef>
              <a:buSzPct val="40000"/>
              <a:buNone/>
              <a:defRPr sz="4928"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uiExpan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3D14-50F4-469F-BEBF-863B1579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Recall -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81548-FD23-47D7-B325-5847731850DF}"/>
              </a:ext>
            </a:extLst>
          </p:cNvPr>
          <p:cNvSpPr txBox="1"/>
          <p:nvPr/>
        </p:nvSpPr>
        <p:spPr>
          <a:xfrm>
            <a:off x="1405860" y="3564791"/>
            <a:ext cx="21572279" cy="74122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SzPct val="70000"/>
              <a:buBlip>
                <a:blip r:embed="rId2"/>
              </a:buBlip>
            </a:pPr>
            <a:r>
              <a:rPr lang="en-US" sz="5400" dirty="0"/>
              <a:t> To finalize the model selection, we use: </a:t>
            </a:r>
          </a:p>
          <a:p>
            <a:pPr marL="1274063" indent="-603504" algn="l" defTabSz="704087">
              <a:spcBef>
                <a:spcPts val="5000"/>
              </a:spcBef>
              <a:buSzPct val="40000"/>
              <a:buBlip>
                <a:blip r:embed="rId3"/>
              </a:buBlip>
              <a:defRPr sz="4928"/>
            </a:pPr>
            <a:r>
              <a:rPr lang="en-US" sz="5400" dirty="0"/>
              <a:t>Accuracy</a:t>
            </a:r>
          </a:p>
          <a:p>
            <a:pPr marL="1274063" indent="-603504" algn="l" defTabSz="704087">
              <a:spcBef>
                <a:spcPts val="5000"/>
              </a:spcBef>
              <a:buSzPct val="40000"/>
              <a:buBlip>
                <a:blip r:embed="rId3"/>
              </a:buBlip>
              <a:defRPr sz="4928"/>
            </a:pPr>
            <a:r>
              <a:rPr lang="en-US" sz="5400" dirty="0"/>
              <a:t>NPV (Negative predictive value)</a:t>
            </a:r>
            <a:endParaRPr lang="en-US" sz="6600" dirty="0"/>
          </a:p>
          <a:p>
            <a:pPr marL="670559" algn="l" defTabSz="704087">
              <a:spcBef>
                <a:spcPts val="5000"/>
              </a:spcBef>
              <a:buSzPct val="40000"/>
              <a:defRPr sz="4928"/>
            </a:pPr>
            <a:endParaRPr lang="en-US" sz="6600" dirty="0"/>
          </a:p>
          <a:p>
            <a:pPr marL="1274063" indent="-603504" algn="l" defTabSz="704087">
              <a:spcBef>
                <a:spcPts val="5000"/>
              </a:spcBef>
              <a:buSzPct val="40000"/>
              <a:buBlip>
                <a:blip r:embed="rId3"/>
              </a:buBlip>
              <a:defRPr sz="4928"/>
            </a:pPr>
            <a:r>
              <a:rPr lang="en-US" sz="5400" dirty="0"/>
              <a:t>Weighted average realized return gained from the Suggested Portfolio</a:t>
            </a:r>
          </a:p>
        </p:txBody>
      </p:sp>
      <p:grpSp>
        <p:nvGrpSpPr>
          <p:cNvPr id="5" name="Screen Shot 2021-05-20 at 9.29.21.png">
            <a:extLst>
              <a:ext uri="{FF2B5EF4-FFF2-40B4-BE49-F238E27FC236}">
                <a16:creationId xmlns:a16="http://schemas.microsoft.com/office/drawing/2014/main" id="{AFC89F1D-A8CD-4818-829B-FA55F1B8C113}"/>
              </a:ext>
            </a:extLst>
          </p:cNvPr>
          <p:cNvGrpSpPr/>
          <p:nvPr/>
        </p:nvGrpSpPr>
        <p:grpSpPr>
          <a:xfrm>
            <a:off x="2032000" y="8145301"/>
            <a:ext cx="15256540" cy="1708841"/>
            <a:chOff x="0" y="0"/>
            <a:chExt cx="12470449" cy="1218914"/>
          </a:xfrm>
        </p:grpSpPr>
        <p:pic>
          <p:nvPicPr>
            <p:cNvPr id="6" name="Screen Shot 2021-05-20 at 9.29.21.png" descr="Screen Shot 2021-05-20 at 9.29.21.png">
              <a:extLst>
                <a:ext uri="{FF2B5EF4-FFF2-40B4-BE49-F238E27FC236}">
                  <a16:creationId xmlns:a16="http://schemas.microsoft.com/office/drawing/2014/main" id="{B960F991-FCAF-4131-917B-6F78945D5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50" y="31750"/>
              <a:ext cx="12406950" cy="115541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Screen Shot 2021-05-20 at 9.29.21.png" descr="Screen Shot 2021-05-20 at 9.29.21.png">
              <a:extLst>
                <a:ext uri="{FF2B5EF4-FFF2-40B4-BE49-F238E27FC236}">
                  <a16:creationId xmlns:a16="http://schemas.microsoft.com/office/drawing/2014/main" id="{C279F0A6-E646-45DD-84BA-61F3888D4173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470450" cy="121891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999817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inalize the model sel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- 3 steps of Fine tuning - </a:t>
            </a:r>
            <a:endParaRPr dirty="0"/>
          </a:p>
        </p:txBody>
      </p:sp>
      <p:sp>
        <p:nvSpPr>
          <p:cNvPr id="131" name="Trying additional modelling approaches…"/>
          <p:cNvSpPr txBox="1">
            <a:spLocks noGrp="1"/>
          </p:cNvSpPr>
          <p:nvPr>
            <p:ph type="body" idx="1"/>
          </p:nvPr>
        </p:nvSpPr>
        <p:spPr>
          <a:xfrm>
            <a:off x="1247653" y="2907558"/>
            <a:ext cx="21053617" cy="99167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6C6963"/>
              </a:buClr>
              <a:buSzPct val="70000"/>
              <a:buBlip>
                <a:blip r:embed="rId2"/>
              </a:buBlip>
            </a:pPr>
            <a:r>
              <a:rPr lang="en-US" dirty="0"/>
              <a:t>Feature Engineering</a:t>
            </a:r>
          </a:p>
          <a:p>
            <a:pPr>
              <a:buClr>
                <a:srgbClr val="6C6963"/>
              </a:buClr>
              <a:buSzPct val="70000"/>
              <a:buBlip>
                <a:blip r:embed="rId2"/>
              </a:buBlip>
            </a:pPr>
            <a:r>
              <a:rPr lang="en-US" dirty="0"/>
              <a:t>Feature Selection</a:t>
            </a:r>
          </a:p>
          <a:p>
            <a:pPr>
              <a:buClr>
                <a:srgbClr val="6C6963"/>
              </a:buClr>
              <a:buSzPct val="70000"/>
              <a:buBlip>
                <a:blip r:embed="rId2"/>
              </a:buBlip>
            </a:pPr>
            <a:r>
              <a:rPr lang="en-US" dirty="0"/>
              <a:t>Parameter Optimization</a:t>
            </a:r>
          </a:p>
          <a:p>
            <a:pPr marL="72054" indent="-245790" defTabSz="768095">
              <a:spcBef>
                <a:spcPts val="5400"/>
              </a:spcBef>
              <a:buSzPct val="60000"/>
              <a:buBlip>
                <a:blip r:embed="rId3"/>
              </a:buBlip>
              <a:defRPr sz="4896"/>
            </a:pPr>
            <a:r>
              <a:rPr lang="en-US" sz="6000" dirty="0"/>
              <a:t> </a:t>
            </a:r>
            <a:r>
              <a:rPr lang="en-US" sz="5400" dirty="0"/>
              <a:t>Cross Validation</a:t>
            </a:r>
          </a:p>
          <a:p>
            <a:pPr marL="0" indent="0" algn="ctr">
              <a:buClr>
                <a:srgbClr val="6C6963"/>
              </a:buClr>
              <a:buSzPct val="700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</a:t>
            </a:r>
            <a:r>
              <a:rPr lang="en-US" dirty="0"/>
              <a:t> increase mean Accuracy &amp; NPV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inalize the model sel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6C6963"/>
              </a:buClr>
              <a:buSzPct val="70000"/>
            </a:pPr>
            <a:r>
              <a:rPr lang="en-US" dirty="0"/>
              <a:t>Feature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D7A11-E4AB-AC47-A503-FD6EF0EF2FA1}"/>
              </a:ext>
            </a:extLst>
          </p:cNvPr>
          <p:cNvSpPr txBox="1"/>
          <p:nvPr/>
        </p:nvSpPr>
        <p:spPr>
          <a:xfrm>
            <a:off x="3895060" y="3266157"/>
            <a:ext cx="16593879" cy="12100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SzPct val="70000"/>
            </a:pPr>
            <a:r>
              <a:rPr lang="en-US" sz="5400" dirty="0"/>
              <a:t>There are </a:t>
            </a:r>
            <a:r>
              <a:rPr lang="en-US" sz="5400" b="1" dirty="0"/>
              <a:t>numerous</a:t>
            </a:r>
            <a:r>
              <a:rPr lang="en-US" sz="5400" dirty="0"/>
              <a:t> options of features we can create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BEEFE-8F1F-C24F-86B9-42A69F03A012}"/>
              </a:ext>
            </a:extLst>
          </p:cNvPr>
          <p:cNvSpPr txBox="1"/>
          <p:nvPr/>
        </p:nvSpPr>
        <p:spPr>
          <a:xfrm>
            <a:off x="8203238" y="5024525"/>
            <a:ext cx="7977521" cy="1577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SzPct val="70000"/>
            </a:pPr>
            <a:r>
              <a:rPr lang="en-US" sz="7200" dirty="0"/>
              <a:t>Feature Importance</a:t>
            </a:r>
          </a:p>
        </p:txBody>
      </p:sp>
      <p:pic>
        <p:nvPicPr>
          <p:cNvPr id="4" name="תמונה 1">
            <a:extLst>
              <a:ext uri="{FF2B5EF4-FFF2-40B4-BE49-F238E27FC236}">
                <a16:creationId xmlns:a16="http://schemas.microsoft.com/office/drawing/2014/main" id="{39991151-F775-4AFE-8928-5FBA16AA88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79" y="2717800"/>
            <a:ext cx="19403237" cy="9849884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inalize the model sel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6C6963"/>
              </a:buClr>
              <a:buSzPct val="70000"/>
            </a:pPr>
            <a:r>
              <a:rPr lang="en-US" dirty="0"/>
              <a:t>Feature Engineering</a:t>
            </a:r>
          </a:p>
        </p:txBody>
      </p:sp>
      <p:sp>
        <p:nvSpPr>
          <p:cNvPr id="137" name="Feature Selection…"/>
          <p:cNvSpPr txBox="1">
            <a:spLocks noGrp="1"/>
          </p:cNvSpPr>
          <p:nvPr>
            <p:ph type="body" idx="1"/>
          </p:nvPr>
        </p:nvSpPr>
        <p:spPr>
          <a:xfrm>
            <a:off x="745491" y="4137397"/>
            <a:ext cx="13395812" cy="473247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6C6963"/>
              </a:buClr>
              <a:buSzPct val="70000"/>
              <a:buBlip>
                <a:blip r:embed="rId2"/>
              </a:buBlip>
            </a:pPr>
            <a:r>
              <a:rPr lang="en-US" dirty="0"/>
              <a:t>6 new features are used in the final model</a:t>
            </a:r>
          </a:p>
          <a:p>
            <a:pPr marL="0" indent="0">
              <a:buClr>
                <a:srgbClr val="6C6963"/>
              </a:buClr>
              <a:buSzPct val="70000"/>
              <a:buNone/>
            </a:pPr>
            <a:r>
              <a:rPr lang="en-US" dirty="0"/>
              <a:t>* 4 of those were among the first 20 features in means of feature importance</a:t>
            </a:r>
          </a:p>
          <a:p>
            <a:pPr marL="0" indent="0">
              <a:buClr>
                <a:srgbClr val="6C6963"/>
              </a:buClr>
              <a:buSzPct val="70000"/>
              <a:buNone/>
            </a:pPr>
            <a:endParaRPr dirty="0"/>
          </a:p>
        </p:txBody>
      </p:sp>
      <p:grpSp>
        <p:nvGrpSpPr>
          <p:cNvPr id="5" name="קבוצה 44">
            <a:extLst>
              <a:ext uri="{FF2B5EF4-FFF2-40B4-BE49-F238E27FC236}">
                <a16:creationId xmlns:a16="http://schemas.microsoft.com/office/drawing/2014/main" id="{2DA6481E-75D8-4B22-A38D-E47E18FF2A44}"/>
              </a:ext>
            </a:extLst>
          </p:cNvPr>
          <p:cNvGrpSpPr/>
          <p:nvPr/>
        </p:nvGrpSpPr>
        <p:grpSpPr>
          <a:xfrm>
            <a:off x="14371605" y="3149093"/>
            <a:ext cx="8764841" cy="9354795"/>
            <a:chOff x="0" y="0"/>
            <a:chExt cx="2832100" cy="3486150"/>
          </a:xfrm>
        </p:grpSpPr>
        <p:pic>
          <p:nvPicPr>
            <p:cNvPr id="6" name="תמונה 42">
              <a:extLst>
                <a:ext uri="{FF2B5EF4-FFF2-40B4-BE49-F238E27FC236}">
                  <a16:creationId xmlns:a16="http://schemas.microsoft.com/office/drawing/2014/main" id="{B1280CB9-2F27-454B-BB2D-ED425A1A8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825115" cy="3486150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תיבת טקסט 43">
              <a:extLst>
                <a:ext uri="{FF2B5EF4-FFF2-40B4-BE49-F238E27FC236}">
                  <a16:creationId xmlns:a16="http://schemas.microsoft.com/office/drawing/2014/main" id="{70432D08-39FA-4944-8388-F7912F5C0125}"/>
                </a:ext>
              </a:extLst>
            </p:cNvPr>
            <p:cNvSpPr txBox="1"/>
            <p:nvPr/>
          </p:nvSpPr>
          <p:spPr>
            <a:xfrm>
              <a:off x="31750" y="368300"/>
              <a:ext cx="2768600" cy="165100"/>
            </a:xfrm>
            <a:prstGeom prst="rect">
              <a:avLst/>
            </a:prstGeom>
            <a:noFill/>
            <a:ln w="28575">
              <a:solidFill>
                <a:srgbClr val="007635"/>
              </a:solidFill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IL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תיבת טקסט 45">
              <a:extLst>
                <a:ext uri="{FF2B5EF4-FFF2-40B4-BE49-F238E27FC236}">
                  <a16:creationId xmlns:a16="http://schemas.microsoft.com/office/drawing/2014/main" id="{0E1E6AE0-349E-4B79-9C71-4AC0F8B66AB2}"/>
                </a:ext>
              </a:extLst>
            </p:cNvPr>
            <p:cNvSpPr txBox="1"/>
            <p:nvPr/>
          </p:nvSpPr>
          <p:spPr>
            <a:xfrm>
              <a:off x="63500" y="2540000"/>
              <a:ext cx="2768600" cy="158750"/>
            </a:xfrm>
            <a:prstGeom prst="rect">
              <a:avLst/>
            </a:prstGeom>
            <a:noFill/>
            <a:ln w="28575">
              <a:solidFill>
                <a:srgbClr val="007635"/>
              </a:solidFill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IL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תיבת טקסט 46">
              <a:extLst>
                <a:ext uri="{FF2B5EF4-FFF2-40B4-BE49-F238E27FC236}">
                  <a16:creationId xmlns:a16="http://schemas.microsoft.com/office/drawing/2014/main" id="{E257ED5D-B568-4063-9F84-5D5727384D91}"/>
                </a:ext>
              </a:extLst>
            </p:cNvPr>
            <p:cNvSpPr txBox="1"/>
            <p:nvPr/>
          </p:nvSpPr>
          <p:spPr>
            <a:xfrm>
              <a:off x="31750" y="1466850"/>
              <a:ext cx="2768600" cy="165100"/>
            </a:xfrm>
            <a:prstGeom prst="rect">
              <a:avLst/>
            </a:prstGeom>
            <a:noFill/>
            <a:ln w="28575">
              <a:solidFill>
                <a:srgbClr val="007635"/>
              </a:solidFill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IL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תיבת טקסט 47">
              <a:extLst>
                <a:ext uri="{FF2B5EF4-FFF2-40B4-BE49-F238E27FC236}">
                  <a16:creationId xmlns:a16="http://schemas.microsoft.com/office/drawing/2014/main" id="{313C5066-B8E3-446A-9B4E-78C7F47CD802}"/>
                </a:ext>
              </a:extLst>
            </p:cNvPr>
            <p:cNvSpPr txBox="1"/>
            <p:nvPr/>
          </p:nvSpPr>
          <p:spPr>
            <a:xfrm>
              <a:off x="56515" y="3162300"/>
              <a:ext cx="2768600" cy="152400"/>
            </a:xfrm>
            <a:prstGeom prst="rect">
              <a:avLst/>
            </a:prstGeom>
            <a:noFill/>
            <a:ln w="28575">
              <a:solidFill>
                <a:srgbClr val="007635"/>
              </a:solidFill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IL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6126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inalize the model sel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6C6963"/>
              </a:buClr>
              <a:buSzPct val="70000"/>
            </a:pPr>
            <a:r>
              <a:rPr lang="en-US" dirty="0"/>
              <a:t>Feature Selection</a:t>
            </a:r>
          </a:p>
        </p:txBody>
      </p:sp>
      <p:sp>
        <p:nvSpPr>
          <p:cNvPr id="142" name="Threshold = 0.75 -…"/>
          <p:cNvSpPr txBox="1">
            <a:spLocks noGrp="1"/>
          </p:cNvSpPr>
          <p:nvPr>
            <p:ph type="body" idx="1"/>
          </p:nvPr>
        </p:nvSpPr>
        <p:spPr>
          <a:xfrm>
            <a:off x="1227775" y="3026829"/>
            <a:ext cx="16702417" cy="140602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6C6963"/>
              </a:buClr>
              <a:buSzPct val="70000"/>
              <a:buBlip>
                <a:blip r:embed="rId2"/>
              </a:buBlip>
            </a:pPr>
            <a:r>
              <a:rPr lang="en-US" dirty="0"/>
              <a:t>Performed twice:</a:t>
            </a:r>
          </a:p>
          <a:p>
            <a:pPr marL="698500" indent="0">
              <a:buClr>
                <a:srgbClr val="6C6963"/>
              </a:buClr>
              <a:buSzPct val="40000"/>
              <a:buNone/>
              <a:defRPr sz="4500">
                <a:solidFill>
                  <a:srgbClr val="6B6963"/>
                </a:solidFill>
              </a:defRPr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A5596-1B29-4396-A64B-6AA77F909790}"/>
              </a:ext>
            </a:extLst>
          </p:cNvPr>
          <p:cNvSpPr txBox="1"/>
          <p:nvPr/>
        </p:nvSpPr>
        <p:spPr>
          <a:xfrm flipH="1">
            <a:off x="830996" y="4305865"/>
            <a:ext cx="942618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6C6963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Before the feature engineering:</a:t>
            </a:r>
            <a:endParaRPr kumimoji="0" lang="en-IL" sz="5000" b="0" i="0" u="none" strike="noStrike" cap="none" spc="0" normalizeH="0" baseline="0" dirty="0">
              <a:ln>
                <a:noFill/>
              </a:ln>
              <a:solidFill>
                <a:srgbClr val="6C6963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pic>
        <p:nvPicPr>
          <p:cNvPr id="11" name="תמונה 1">
            <a:extLst>
              <a:ext uri="{FF2B5EF4-FFF2-40B4-BE49-F238E27FC236}">
                <a16:creationId xmlns:a16="http://schemas.microsoft.com/office/drawing/2014/main" id="{336AF88E-DA9E-4F1E-A5B8-4ED68EBCB3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5" y="5622826"/>
            <a:ext cx="11205263" cy="695056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תמונה 16">
            <a:extLst>
              <a:ext uri="{FF2B5EF4-FFF2-40B4-BE49-F238E27FC236}">
                <a16:creationId xmlns:a16="http://schemas.microsoft.com/office/drawing/2014/main" id="{EC87999A-8167-41C8-92F6-8CCBB165048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874" y="4998081"/>
            <a:ext cx="4118251" cy="459037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647CDF-6606-4FC6-90A6-F9F3597ACC92}"/>
              </a:ext>
            </a:extLst>
          </p:cNvPr>
          <p:cNvSpPr txBox="1"/>
          <p:nvPr/>
        </p:nvSpPr>
        <p:spPr>
          <a:xfrm flipH="1">
            <a:off x="13217099" y="4305865"/>
            <a:ext cx="942618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6C6963"/>
                </a:solidFill>
                <a:effectLst/>
                <a:uFillTx/>
                <a:latin typeface="+mn-lt"/>
                <a:ea typeface="+mn-ea"/>
                <a:cs typeface="+mn-cs"/>
                <a:sym typeface="Baskerville"/>
              </a:rPr>
              <a:t>After the feature engineering:</a:t>
            </a:r>
            <a:endParaRPr kumimoji="0" lang="en-IL" sz="5000" b="0" i="0" u="none" strike="noStrike" cap="none" spc="0" normalizeH="0" baseline="0" dirty="0">
              <a:ln>
                <a:noFill/>
              </a:ln>
              <a:solidFill>
                <a:srgbClr val="6C6963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pic>
        <p:nvPicPr>
          <p:cNvPr id="14" name="תמונה 9">
            <a:extLst>
              <a:ext uri="{FF2B5EF4-FFF2-40B4-BE49-F238E27FC236}">
                <a16:creationId xmlns:a16="http://schemas.microsoft.com/office/drawing/2014/main" id="{A408A301-0EAB-4398-AFF5-C8937E4543C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732" y="5622825"/>
            <a:ext cx="10962583" cy="695056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קבוצה 44">
            <a:extLst>
              <a:ext uri="{FF2B5EF4-FFF2-40B4-BE49-F238E27FC236}">
                <a16:creationId xmlns:a16="http://schemas.microsoft.com/office/drawing/2014/main" id="{4F4C63FD-9F2B-4FDF-A49F-E196B9D9A2C6}"/>
              </a:ext>
            </a:extLst>
          </p:cNvPr>
          <p:cNvGrpSpPr/>
          <p:nvPr/>
        </p:nvGrpSpPr>
        <p:grpSpPr>
          <a:xfrm>
            <a:off x="19953630" y="5114925"/>
            <a:ext cx="3847824" cy="4653347"/>
            <a:chOff x="0" y="0"/>
            <a:chExt cx="2832100" cy="3486150"/>
          </a:xfrm>
        </p:grpSpPr>
        <p:pic>
          <p:nvPicPr>
            <p:cNvPr id="16" name="תמונה 42">
              <a:extLst>
                <a:ext uri="{FF2B5EF4-FFF2-40B4-BE49-F238E27FC236}">
                  <a16:creationId xmlns:a16="http://schemas.microsoft.com/office/drawing/2014/main" id="{62D69C8E-D203-4DDD-ABEF-7C2A48CD8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825115" cy="3486150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תיבת טקסט 43">
              <a:extLst>
                <a:ext uri="{FF2B5EF4-FFF2-40B4-BE49-F238E27FC236}">
                  <a16:creationId xmlns:a16="http://schemas.microsoft.com/office/drawing/2014/main" id="{D7338BB0-58D3-4DEC-952D-0084686A1E49}"/>
                </a:ext>
              </a:extLst>
            </p:cNvPr>
            <p:cNvSpPr txBox="1"/>
            <p:nvPr/>
          </p:nvSpPr>
          <p:spPr>
            <a:xfrm>
              <a:off x="31750" y="374650"/>
              <a:ext cx="2768600" cy="158750"/>
            </a:xfrm>
            <a:prstGeom prst="rect">
              <a:avLst/>
            </a:prstGeom>
            <a:noFill/>
            <a:ln w="12700">
              <a:solidFill>
                <a:srgbClr val="007635"/>
              </a:solidFill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IL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תיבת טקסט 45">
              <a:extLst>
                <a:ext uri="{FF2B5EF4-FFF2-40B4-BE49-F238E27FC236}">
                  <a16:creationId xmlns:a16="http://schemas.microsoft.com/office/drawing/2014/main" id="{D55D6540-E384-4C0D-805A-18C33CD7BB31}"/>
                </a:ext>
              </a:extLst>
            </p:cNvPr>
            <p:cNvSpPr txBox="1"/>
            <p:nvPr/>
          </p:nvSpPr>
          <p:spPr>
            <a:xfrm>
              <a:off x="63500" y="2540000"/>
              <a:ext cx="2768600" cy="158750"/>
            </a:xfrm>
            <a:prstGeom prst="rect">
              <a:avLst/>
            </a:prstGeom>
            <a:noFill/>
            <a:ln w="12700">
              <a:solidFill>
                <a:srgbClr val="007635"/>
              </a:solidFill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IL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תיבת טקסט 46">
              <a:extLst>
                <a:ext uri="{FF2B5EF4-FFF2-40B4-BE49-F238E27FC236}">
                  <a16:creationId xmlns:a16="http://schemas.microsoft.com/office/drawing/2014/main" id="{A3A9D2E4-2CE6-4E21-A7D0-0D9EC364D7A5}"/>
                </a:ext>
              </a:extLst>
            </p:cNvPr>
            <p:cNvSpPr txBox="1"/>
            <p:nvPr/>
          </p:nvSpPr>
          <p:spPr>
            <a:xfrm>
              <a:off x="31750" y="1466850"/>
              <a:ext cx="2768600" cy="165100"/>
            </a:xfrm>
            <a:prstGeom prst="rect">
              <a:avLst/>
            </a:prstGeom>
            <a:noFill/>
            <a:ln w="12700">
              <a:solidFill>
                <a:srgbClr val="007635"/>
              </a:solidFill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IL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תיבת טקסט 47">
              <a:extLst>
                <a:ext uri="{FF2B5EF4-FFF2-40B4-BE49-F238E27FC236}">
                  <a16:creationId xmlns:a16="http://schemas.microsoft.com/office/drawing/2014/main" id="{079073B9-88BB-4261-9F7F-08F9B0545AB5}"/>
                </a:ext>
              </a:extLst>
            </p:cNvPr>
            <p:cNvSpPr txBox="1"/>
            <p:nvPr/>
          </p:nvSpPr>
          <p:spPr>
            <a:xfrm>
              <a:off x="56515" y="3162300"/>
              <a:ext cx="2768600" cy="152400"/>
            </a:xfrm>
            <a:prstGeom prst="rect">
              <a:avLst/>
            </a:prstGeom>
            <a:noFill/>
            <a:ln w="12700">
              <a:solidFill>
                <a:srgbClr val="007635"/>
              </a:solidFill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IL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8DE7-2327-49A8-BD4D-A7C11C0C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IL" dirty="0"/>
          </a:p>
        </p:txBody>
      </p:sp>
      <p:sp>
        <p:nvSpPr>
          <p:cNvPr id="4" name="Trying additional modelling approaches…">
            <a:extLst>
              <a:ext uri="{FF2B5EF4-FFF2-40B4-BE49-F238E27FC236}">
                <a16:creationId xmlns:a16="http://schemas.microsoft.com/office/drawing/2014/main" id="{47A81D65-DC24-4EBB-84D9-1332EA53D69C}"/>
              </a:ext>
            </a:extLst>
          </p:cNvPr>
          <p:cNvSpPr txBox="1">
            <a:spLocks/>
          </p:cNvSpPr>
          <p:nvPr/>
        </p:nvSpPr>
        <p:spPr>
          <a:xfrm>
            <a:off x="1298383" y="3240455"/>
            <a:ext cx="21053617" cy="9916745"/>
          </a:xfrm>
          <a:prstGeom prst="rect">
            <a:avLst/>
          </a:prstGeom>
        </p:spPr>
        <p:txBody>
          <a:bodyPr/>
          <a:lstStyle>
            <a:lvl1pPr marL="6858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13716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20574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27432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34290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41148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48006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54864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61722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>
              <a:buClr>
                <a:srgbClr val="6C6963"/>
              </a:buClr>
              <a:buSzPct val="70000"/>
              <a:buBlip>
                <a:blip r:embed="rId3"/>
              </a:buBlip>
            </a:pPr>
            <a:r>
              <a:rPr lang="en-US" dirty="0"/>
              <a:t>We performed </a:t>
            </a:r>
            <a:r>
              <a:rPr lang="en-US" b="1" dirty="0"/>
              <a:t>backward</a:t>
            </a:r>
            <a:r>
              <a:rPr lang="en-US" dirty="0"/>
              <a:t> feature selection to find features that are not relevant for the model, i.e., lowers its accuracy</a:t>
            </a:r>
          </a:p>
          <a:p>
            <a:pPr hangingPunct="1">
              <a:buClr>
                <a:srgbClr val="6C6963"/>
              </a:buClr>
              <a:buSzPct val="70000"/>
              <a:buBlip>
                <a:blip r:embed="rId3"/>
              </a:buBlip>
            </a:pPr>
            <a:r>
              <a:rPr lang="en-US" dirty="0"/>
              <a:t>The feature selection was performed twice – </a:t>
            </a:r>
            <a:r>
              <a:rPr lang="en-US" u="sng" dirty="0"/>
              <a:t>before</a:t>
            </a:r>
            <a:r>
              <a:rPr lang="en-US" dirty="0"/>
              <a:t> and </a:t>
            </a:r>
            <a:r>
              <a:rPr lang="en-US" u="sng" dirty="0"/>
              <a:t>after</a:t>
            </a:r>
            <a:r>
              <a:rPr lang="en-US" dirty="0"/>
              <a:t> the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513431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281</Words>
  <Application>Microsoft Macintosh PowerPoint</Application>
  <PresentationFormat>Custom</PresentationFormat>
  <Paragraphs>60</Paragraphs>
  <Slides>15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Baskerville</vt:lpstr>
      <vt:lpstr>Calibri</vt:lpstr>
      <vt:lpstr>Helvetica Neue</vt:lpstr>
      <vt:lpstr>Times Roman</vt:lpstr>
      <vt:lpstr>LeatherBook</vt:lpstr>
      <vt:lpstr>Working Paper No. 5</vt:lpstr>
      <vt:lpstr>- Guideline -</vt:lpstr>
      <vt:lpstr>- Recall -</vt:lpstr>
      <vt:lpstr>- Recall -</vt:lpstr>
      <vt:lpstr>- 3 steps of Fine tuning - </vt:lpstr>
      <vt:lpstr>Feature Engineering</vt:lpstr>
      <vt:lpstr>Feature Engineering</vt:lpstr>
      <vt:lpstr>Feature Selection</vt:lpstr>
      <vt:lpstr>Feature Selection</vt:lpstr>
      <vt:lpstr>Parameter Optimization</vt:lpstr>
      <vt:lpstr>Cross Validation </vt:lpstr>
      <vt:lpstr>- Final graphs -</vt:lpstr>
      <vt:lpstr>Achievements </vt:lpstr>
      <vt:lpstr>Conclusions</vt:lpstr>
      <vt:lpstr>- Recall – Threshold = 0.75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Paper No. 5</dc:title>
  <cp:lastModifiedBy>RawaaJoman Makhoul</cp:lastModifiedBy>
  <cp:revision>28</cp:revision>
  <dcterms:modified xsi:type="dcterms:W3CDTF">2021-06-07T18:36:05Z</dcterms:modified>
</cp:coreProperties>
</file>