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2"/>
  </p:notesMasterIdLst>
  <p:sldIdLst>
    <p:sldId id="278" r:id="rId5"/>
    <p:sldId id="279" r:id="rId6"/>
    <p:sldId id="316" r:id="rId7"/>
    <p:sldId id="317" r:id="rId8"/>
    <p:sldId id="318" r:id="rId9"/>
    <p:sldId id="284" r:id="rId10"/>
    <p:sldId id="294" r:id="rId11"/>
    <p:sldId id="295" r:id="rId12"/>
    <p:sldId id="296" r:id="rId13"/>
    <p:sldId id="297" r:id="rId14"/>
    <p:sldId id="298" r:id="rId15"/>
    <p:sldId id="300" r:id="rId16"/>
    <p:sldId id="301" r:id="rId17"/>
    <p:sldId id="302"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293" r:id="rId3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6" d="100"/>
          <a:sy n="66" d="100"/>
        </p:scale>
        <p:origin x="668"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1" y="1113882"/>
            <a:ext cx="5971915" cy="2091331"/>
          </a:xfrm>
        </p:spPr>
        <p:txBody>
          <a:bodyPr/>
          <a:lstStyle/>
          <a:p>
            <a:r>
              <a:rPr lang="en-US" sz="2400" dirty="0"/>
              <a:t>Heartbeat classification from Phonocardiogram using deep learning</a:t>
            </a:r>
            <a:br>
              <a:rPr lang="en-US" sz="2400" dirty="0"/>
            </a:br>
            <a:endParaRPr lang="en-US" sz="2400"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sz="1600" dirty="0"/>
          </a:p>
          <a:p>
            <a:r>
              <a:rPr lang="en-US" sz="1600" dirty="0"/>
              <a:t>Manish Kumar Roy (20AE30031)</a:t>
            </a:r>
          </a:p>
          <a:p>
            <a:r>
              <a:rPr lang="en-US" sz="1600" dirty="0"/>
              <a:t>Ankit Kumar Prem (20AE30030)</a:t>
            </a:r>
          </a:p>
          <a:p>
            <a:endParaRPr lang="en-US" sz="1600"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7C670BA-7CAD-BBE4-28FF-5241B2C59CCF}"/>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026" name="Picture 2" descr="Uploaded image">
            <a:extLst>
              <a:ext uri="{FF2B5EF4-FFF2-40B4-BE49-F238E27FC236}">
                <a16:creationId xmlns:a16="http://schemas.microsoft.com/office/drawing/2014/main" id="{F0FDEEFD-E649-8B75-19EE-CCCC1CF8E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16" y="609521"/>
            <a:ext cx="11602304" cy="293246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A7781CF-8ADC-9AF3-2141-CAEBF1DE9DB6}"/>
              </a:ext>
            </a:extLst>
          </p:cNvPr>
          <p:cNvSpPr txBox="1"/>
          <p:nvPr/>
        </p:nvSpPr>
        <p:spPr>
          <a:xfrm>
            <a:off x="4125310" y="225028"/>
            <a:ext cx="394137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IN" sz="1800" b="1" i="0" u="none" strike="noStrike" kern="100" cap="none" spc="0" normalizeH="0" baseline="0" noProof="0" dirty="0">
                <a:ln>
                  <a:noFill/>
                </a:ln>
                <a:solidFill>
                  <a:srgbClr val="1F2C8F"/>
                </a:solidFill>
                <a:effectLst/>
                <a:uLnTx/>
                <a:uFillTx/>
                <a:latin typeface="Times New Roman" panose="02020603050405020304" pitchFamily="18" charset="0"/>
                <a:ea typeface="Calibri" panose="020F0502020204030204" pitchFamily="34" charset="0"/>
                <a:cs typeface="+mn-cs"/>
              </a:rPr>
              <a:t>Murmur</a:t>
            </a:r>
            <a:endParaRPr kumimoji="0" lang="en-IN" sz="1800" b="1"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7" name="TextBox 6">
            <a:extLst>
              <a:ext uri="{FF2B5EF4-FFF2-40B4-BE49-F238E27FC236}">
                <a16:creationId xmlns:a16="http://schemas.microsoft.com/office/drawing/2014/main" id="{1A1FE80F-823C-AE88-5AF4-1CB019B5C7FA}"/>
              </a:ext>
            </a:extLst>
          </p:cNvPr>
          <p:cNvSpPr txBox="1"/>
          <p:nvPr/>
        </p:nvSpPr>
        <p:spPr>
          <a:xfrm>
            <a:off x="2243957" y="3644628"/>
            <a:ext cx="7704083" cy="2462213"/>
          </a:xfrm>
          <a:prstGeom prst="rect">
            <a:avLst/>
          </a:prstGeom>
          <a:noFill/>
        </p:spPr>
        <p:txBody>
          <a:bodyPr wrap="square" rtlCol="0">
            <a:spAutoFit/>
          </a:bodyPr>
          <a:lstStyle/>
          <a:p>
            <a:pPr marL="285750" marR="0" lvl="0" indent="-285750"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srgbClr val="1F2C8F"/>
                </a:solidFill>
                <a:effectLst/>
                <a:uLnTx/>
                <a:uFillTx/>
                <a:latin typeface="Sabon Next LT"/>
                <a:ea typeface="+mn-ea"/>
                <a:cs typeface="+mn-cs"/>
              </a:rPr>
              <a:t>Waveform Characteristics: Irregular peaks with varying heights and additional waveforms between primary heart sounds.</a:t>
            </a:r>
          </a:p>
          <a:p>
            <a:pPr marL="285750" marR="0" lvl="0" indent="-285750"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srgbClr val="1F2C8F"/>
                </a:solidFill>
                <a:effectLst/>
                <a:uLnTx/>
                <a:uFillTx/>
                <a:latin typeface="Sabon Next LT"/>
                <a:ea typeface="+mn-ea"/>
                <a:cs typeface="+mn-cs"/>
              </a:rPr>
              <a:t>Heartbeat Consistency: Disrupted pattern with inconsistent spacing between peaks.</a:t>
            </a:r>
          </a:p>
          <a:p>
            <a:pPr marL="285750" marR="0" lvl="0" indent="-285750"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srgbClr val="1F2C8F"/>
                </a:solidFill>
                <a:effectLst/>
                <a:uLnTx/>
                <a:uFillTx/>
                <a:latin typeface="Sabon Next LT"/>
                <a:ea typeface="+mn-ea"/>
                <a:cs typeface="+mn-cs"/>
              </a:rPr>
              <a:t>S1 and S2 Identification: Overlapping of spikes may occur, with additional sounds not present in normal heart sounds.</a:t>
            </a:r>
          </a:p>
          <a:p>
            <a:pPr marL="285750" marR="0" lvl="0" indent="-285750"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srgbClr val="1F2C8F"/>
                </a:solidFill>
                <a:effectLst/>
                <a:uLnTx/>
                <a:uFillTx/>
                <a:latin typeface="Sabon Next LT"/>
                <a:ea typeface="+mn-ea"/>
                <a:cs typeface="+mn-cs"/>
              </a:rPr>
              <a:t>Abnormal Sounds: Additional peaks or a continuous, undulating waveform pattern indicating a murmur.</a:t>
            </a:r>
            <a:endParaRPr kumimoji="0" lang="en-IN" sz="180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2318739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C05F261-4BE1-E209-D8B2-81567CFE29C5}"/>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6" name="TextBox 5">
            <a:extLst>
              <a:ext uri="{FF2B5EF4-FFF2-40B4-BE49-F238E27FC236}">
                <a16:creationId xmlns:a16="http://schemas.microsoft.com/office/drawing/2014/main" id="{BB8A95B2-0058-C81C-29FF-6169CBC4A4F2}"/>
              </a:ext>
            </a:extLst>
          </p:cNvPr>
          <p:cNvSpPr txBox="1"/>
          <p:nvPr/>
        </p:nvSpPr>
        <p:spPr>
          <a:xfrm>
            <a:off x="4125310" y="225028"/>
            <a:ext cx="394137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kumimoji="0" lang="en-IN" sz="1800" b="1" i="0" u="none" strike="noStrike" kern="100" cap="none" spc="0" normalizeH="0" baseline="0" noProof="0" dirty="0">
                <a:ln>
                  <a:noFill/>
                </a:ln>
                <a:solidFill>
                  <a:srgbClr val="1F2C8F"/>
                </a:solidFill>
                <a:effectLst/>
                <a:uLnTx/>
                <a:uFillTx/>
                <a:latin typeface="Times New Roman" panose="02020603050405020304" pitchFamily="18" charset="0"/>
                <a:ea typeface="Calibri" panose="020F0502020204030204" pitchFamily="34" charset="0"/>
                <a:cs typeface="+mn-cs"/>
              </a:rPr>
              <a:t>Artifact</a:t>
            </a:r>
            <a:endParaRPr kumimoji="0" lang="en-IN" sz="1800" b="1" i="0" u="none" strike="noStrike" kern="1200" cap="none" spc="0" normalizeH="0" baseline="0" noProof="0" dirty="0">
              <a:ln>
                <a:noFill/>
              </a:ln>
              <a:solidFill>
                <a:srgbClr val="1F2C8F"/>
              </a:solidFill>
              <a:effectLst/>
              <a:uLnTx/>
              <a:uFillTx/>
              <a:latin typeface="Sabon Next LT"/>
              <a:ea typeface="+mn-ea"/>
              <a:cs typeface="+mn-cs"/>
            </a:endParaRPr>
          </a:p>
        </p:txBody>
      </p:sp>
      <p:pic>
        <p:nvPicPr>
          <p:cNvPr id="2050" name="Picture 2" descr="Uploaded image">
            <a:extLst>
              <a:ext uri="{FF2B5EF4-FFF2-40B4-BE49-F238E27FC236}">
                <a16:creationId xmlns:a16="http://schemas.microsoft.com/office/drawing/2014/main" id="{65F798FA-091B-82BC-AF40-35679E7DA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382" y="731520"/>
            <a:ext cx="10871234" cy="29259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6D1731A-E7F8-8A3F-63AF-FFDBF51FBC4F}"/>
              </a:ext>
            </a:extLst>
          </p:cNvPr>
          <p:cNvSpPr txBox="1"/>
          <p:nvPr/>
        </p:nvSpPr>
        <p:spPr>
          <a:xfrm>
            <a:off x="2243957" y="3644628"/>
            <a:ext cx="7704083" cy="2462213"/>
          </a:xfrm>
          <a:prstGeom prst="rect">
            <a:avLst/>
          </a:prstGeom>
          <a:noFill/>
        </p:spPr>
        <p:txBody>
          <a:bodyPr wrap="square" rtlCol="0">
            <a:spAutoFit/>
          </a:bodyPr>
          <a:lstStyle/>
          <a:p>
            <a:pPr marL="285750" marR="0" lvl="0" indent="-285750"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srgbClr val="1F2C8F"/>
                </a:solidFill>
                <a:effectLst/>
                <a:uLnTx/>
                <a:uFillTx/>
                <a:latin typeface="Sabon Next LT"/>
                <a:ea typeface="+mn-ea"/>
                <a:cs typeface="+mn-cs"/>
              </a:rPr>
              <a:t>Waveform Characteristics: Presence of erratic, non-rhythmic spikes unrelated to heartbeats.</a:t>
            </a:r>
          </a:p>
          <a:p>
            <a:pPr marL="285750" marR="0" lvl="0" indent="-285750"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srgbClr val="1F2C8F"/>
                </a:solidFill>
                <a:effectLst/>
                <a:uLnTx/>
                <a:uFillTx/>
                <a:latin typeface="Sabon Next LT"/>
                <a:ea typeface="+mn-ea"/>
                <a:cs typeface="+mn-cs"/>
              </a:rPr>
              <a:t>Heartbeat Regularity: The basic heart rhythm may be obscured by the presence of artifact spikes.</a:t>
            </a:r>
          </a:p>
          <a:p>
            <a:pPr marL="285750" marR="0" lvl="0" indent="-285750"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srgbClr val="1F2C8F"/>
                </a:solidFill>
                <a:effectLst/>
                <a:uLnTx/>
                <a:uFillTx/>
                <a:latin typeface="Sabon Next LT"/>
                <a:ea typeface="+mn-ea"/>
                <a:cs typeface="+mn-cs"/>
              </a:rPr>
              <a:t>S1 and S2 Identification: Difficulty in identifying S1 and S2 due to superimposed noise.</a:t>
            </a:r>
          </a:p>
          <a:p>
            <a:pPr marL="285750" marR="0" lvl="0" indent="-285750"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i="0" u="none" strike="noStrike" kern="1200" cap="none" spc="0" normalizeH="0" baseline="0" noProof="0" dirty="0">
                <a:ln>
                  <a:noFill/>
                </a:ln>
                <a:solidFill>
                  <a:srgbClr val="1F2C8F"/>
                </a:solidFill>
                <a:effectLst/>
                <a:uLnTx/>
                <a:uFillTx/>
                <a:latin typeface="Sabon Next LT"/>
                <a:ea typeface="+mn-ea"/>
                <a:cs typeface="+mn-cs"/>
              </a:rPr>
              <a:t>Rhythm Disturbances: The waveform shows disruptions that are inconsistent with normal heart sound patterns.</a:t>
            </a:r>
            <a:endParaRPr kumimoji="0" lang="en-IN" sz="180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17489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56404F8-88E2-6A5C-2DE3-CF1623827E10}"/>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6" name="TextBox 5">
            <a:extLst>
              <a:ext uri="{FF2B5EF4-FFF2-40B4-BE49-F238E27FC236}">
                <a16:creationId xmlns:a16="http://schemas.microsoft.com/office/drawing/2014/main" id="{D36775FB-3600-BDDA-3A34-0EB199DB23C5}"/>
              </a:ext>
            </a:extLst>
          </p:cNvPr>
          <p:cNvSpPr txBox="1"/>
          <p:nvPr/>
        </p:nvSpPr>
        <p:spPr>
          <a:xfrm>
            <a:off x="1345324" y="594360"/>
            <a:ext cx="8671035" cy="769441"/>
          </a:xfrm>
          <a:prstGeom prst="rect">
            <a:avLst/>
          </a:prstGeom>
          <a:noFill/>
        </p:spPr>
        <p:txBody>
          <a:bodyPr wrap="square" rtlCol="0">
            <a:spAutoFit/>
          </a:bodyPr>
          <a:lstStyle/>
          <a:p>
            <a:pPr algn="ctr"/>
            <a:r>
              <a:rPr kumimoji="0" lang="en-IN" sz="4400" b="1" i="0" u="none" strike="noStrike" kern="1200" cap="all" spc="0" normalizeH="0" baseline="0" noProof="0" dirty="0">
                <a:ln>
                  <a:noFill/>
                </a:ln>
                <a:solidFill>
                  <a:srgbClr val="1F2C8F"/>
                </a:solidFill>
                <a:effectLst/>
                <a:uLnTx/>
                <a:uFillTx/>
                <a:latin typeface="Arial Black"/>
                <a:ea typeface="+mj-ea"/>
                <a:cs typeface="+mj-cs"/>
              </a:rPr>
              <a:t>Data preprocessing</a:t>
            </a:r>
            <a:endParaRPr lang="en-IN" dirty="0"/>
          </a:p>
        </p:txBody>
      </p:sp>
      <p:pic>
        <p:nvPicPr>
          <p:cNvPr id="3074" name="Picture 2" descr="Data Cleaning and Preprocessing: The First Step in Data Science">
            <a:extLst>
              <a:ext uri="{FF2B5EF4-FFF2-40B4-BE49-F238E27FC236}">
                <a16:creationId xmlns:a16="http://schemas.microsoft.com/office/drawing/2014/main" id="{3081419C-6A3D-B645-0C78-522DB4C29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448" y="1870841"/>
            <a:ext cx="6894786" cy="3878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40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604B94E-5627-8255-55B4-8CCE2A8D07E9}"/>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7" name="TextBox 6">
            <a:extLst>
              <a:ext uri="{FF2B5EF4-FFF2-40B4-BE49-F238E27FC236}">
                <a16:creationId xmlns:a16="http://schemas.microsoft.com/office/drawing/2014/main" id="{950D78B0-EFEC-F126-B516-EDAF0F94512F}"/>
              </a:ext>
            </a:extLst>
          </p:cNvPr>
          <p:cNvSpPr txBox="1"/>
          <p:nvPr/>
        </p:nvSpPr>
        <p:spPr>
          <a:xfrm>
            <a:off x="2186152" y="731520"/>
            <a:ext cx="7830207" cy="523220"/>
          </a:xfrm>
          <a:prstGeom prst="rect">
            <a:avLst/>
          </a:prstGeom>
          <a:noFill/>
        </p:spPr>
        <p:txBody>
          <a:bodyPr wrap="square" rtlCol="0">
            <a:spAutoFit/>
          </a:bodyPr>
          <a:lstStyle/>
          <a:p>
            <a:pPr algn="ctr"/>
            <a:r>
              <a:rPr lang="en-IN" sz="2800" b="1" kern="100" dirty="0">
                <a:solidFill>
                  <a:srgbClr val="1F2C8F"/>
                </a:solidFill>
                <a:latin typeface="Times New Roman" panose="02020603050405020304" pitchFamily="18" charset="0"/>
                <a:ea typeface="Calibri" panose="020F0502020204030204" pitchFamily="34" charset="0"/>
              </a:rPr>
              <a:t>C</a:t>
            </a:r>
            <a:r>
              <a:rPr kumimoji="0" lang="en-IN" sz="2800" b="1" i="0" u="none" strike="noStrike" kern="100" cap="none" spc="0" normalizeH="0" baseline="0" noProof="0" dirty="0" err="1">
                <a:ln>
                  <a:noFill/>
                </a:ln>
                <a:solidFill>
                  <a:srgbClr val="1F2C8F"/>
                </a:solidFill>
                <a:effectLst/>
                <a:uLnTx/>
                <a:uFillTx/>
                <a:latin typeface="Times New Roman" panose="02020603050405020304" pitchFamily="18" charset="0"/>
                <a:ea typeface="Calibri" panose="020F0502020204030204" pitchFamily="34" charset="0"/>
                <a:cs typeface="+mn-cs"/>
              </a:rPr>
              <a:t>ategory</a:t>
            </a:r>
            <a:r>
              <a:rPr kumimoji="0" lang="en-IN" sz="2800" b="1" i="0" u="none" strike="noStrike" kern="100" cap="none" spc="0" normalizeH="0" baseline="0" noProof="0" dirty="0">
                <a:ln>
                  <a:noFill/>
                </a:ln>
                <a:solidFill>
                  <a:srgbClr val="1F2C8F"/>
                </a:solidFill>
                <a:effectLst/>
                <a:uLnTx/>
                <a:uFillTx/>
                <a:latin typeface="Times New Roman" panose="02020603050405020304" pitchFamily="18" charset="0"/>
                <a:ea typeface="Calibri" panose="020F0502020204030204" pitchFamily="34" charset="0"/>
                <a:cs typeface="+mn-cs"/>
              </a:rPr>
              <a:t> Encoding</a:t>
            </a:r>
            <a:endParaRPr kumimoji="0" lang="en-IN" sz="2800" b="1"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9" name="TextBox 8">
            <a:extLst>
              <a:ext uri="{FF2B5EF4-FFF2-40B4-BE49-F238E27FC236}">
                <a16:creationId xmlns:a16="http://schemas.microsoft.com/office/drawing/2014/main" id="{DAB7A9A6-2AE7-6CB7-912C-0ECFA688DC96}"/>
              </a:ext>
            </a:extLst>
          </p:cNvPr>
          <p:cNvSpPr txBox="1"/>
          <p:nvPr/>
        </p:nvSpPr>
        <p:spPr>
          <a:xfrm>
            <a:off x="1860331" y="1744717"/>
            <a:ext cx="8565931" cy="3785652"/>
          </a:xfrm>
          <a:prstGeom prst="rect">
            <a:avLst/>
          </a:prstGeom>
          <a:noFill/>
        </p:spPr>
        <p:txBody>
          <a:bodyPr wrap="square" rtlCol="0">
            <a:spAutoFit/>
          </a:bodyPr>
          <a:lstStyle/>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Simplified heart sounds into three categories: </a:t>
            </a:r>
          </a:p>
          <a:p>
            <a:r>
              <a:rPr lang="en-US" sz="2400" dirty="0">
                <a:solidFill>
                  <a:srgbClr val="1F2C8F"/>
                </a:solidFill>
                <a:latin typeface="Sabon Next LT"/>
              </a:rPr>
              <a:t>	</a:t>
            </a:r>
            <a:r>
              <a:rPr kumimoji="0" lang="en-US" sz="2400" i="0" u="none" strike="noStrike" kern="1200" cap="none" spc="0" normalizeH="0" baseline="0" noProof="0" dirty="0">
                <a:ln>
                  <a:noFill/>
                </a:ln>
                <a:solidFill>
                  <a:srgbClr val="1F2C8F"/>
                </a:solidFill>
                <a:effectLst/>
                <a:uLnTx/>
                <a:uFillTx/>
                <a:latin typeface="Sabon Next LT"/>
                <a:ea typeface="+mn-ea"/>
                <a:cs typeface="+mn-cs"/>
              </a:rPr>
              <a:t>Artifact (0), Murmur (1), Normal (2).</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Normal includes '</a:t>
            </a:r>
            <a:r>
              <a:rPr kumimoji="0" lang="en-US" sz="2400" i="0" u="none" strike="noStrike" kern="1200" cap="none" spc="0" normalizeH="0" baseline="0" noProof="0" dirty="0" err="1">
                <a:ln>
                  <a:noFill/>
                </a:ln>
                <a:solidFill>
                  <a:srgbClr val="1F2C8F"/>
                </a:solidFill>
                <a:effectLst/>
                <a:uLnTx/>
                <a:uFillTx/>
                <a:latin typeface="Sabon Next LT"/>
                <a:ea typeface="+mn-ea"/>
                <a:cs typeface="+mn-cs"/>
              </a:rPr>
              <a:t>extrahls</a:t>
            </a:r>
            <a:r>
              <a:rPr kumimoji="0" lang="en-US" sz="2400" i="0" u="none" strike="noStrike" kern="1200" cap="none" spc="0" normalizeH="0" baseline="0" noProof="0" dirty="0">
                <a:ln>
                  <a:noFill/>
                </a:ln>
                <a:solidFill>
                  <a:srgbClr val="1F2C8F"/>
                </a:solidFill>
                <a:effectLst/>
                <a:uLnTx/>
                <a:uFillTx/>
                <a:latin typeface="Sabon Next LT"/>
                <a:ea typeface="+mn-ea"/>
                <a:cs typeface="+mn-cs"/>
              </a:rPr>
              <a:t>' and '</a:t>
            </a:r>
            <a:r>
              <a:rPr kumimoji="0" lang="en-US" sz="2400" i="0" u="none" strike="noStrike" kern="1200" cap="none" spc="0" normalizeH="0" baseline="0" noProof="0" dirty="0" err="1">
                <a:ln>
                  <a:noFill/>
                </a:ln>
                <a:solidFill>
                  <a:srgbClr val="1F2C8F"/>
                </a:solidFill>
                <a:effectLst/>
                <a:uLnTx/>
                <a:uFillTx/>
                <a:latin typeface="Sabon Next LT"/>
                <a:ea typeface="+mn-ea"/>
                <a:cs typeface="+mn-cs"/>
              </a:rPr>
              <a:t>extrastole</a:t>
            </a:r>
            <a:r>
              <a:rPr kumimoji="0" lang="en-US" sz="2400" i="0" u="none" strike="noStrike" kern="1200" cap="none" spc="0" normalizeH="0" baseline="0" noProof="0" dirty="0">
                <a:ln>
                  <a:noFill/>
                </a:ln>
                <a:solidFill>
                  <a:srgbClr val="1F2C8F"/>
                </a:solidFill>
                <a:effectLst/>
                <a:uLnTx/>
                <a:uFillTx/>
                <a:latin typeface="Sabon Next LT"/>
                <a:ea typeface="+mn-ea"/>
                <a:cs typeface="+mn-cs"/>
              </a:rPr>
              <a:t>’.</a:t>
            </a:r>
          </a:p>
          <a:p>
            <a:pPr marL="285750" indent="-285750">
              <a:buFont typeface="Arial" panose="020B0604020202020204" pitchFamily="34" charset="0"/>
              <a:buChar char="•"/>
            </a:pPr>
            <a:r>
              <a:rPr kumimoji="0" lang="en-US" sz="2400" i="0" u="none" strike="noStrike" kern="1200" cap="none" spc="0" normalizeH="0" baseline="0" noProof="0" dirty="0" err="1">
                <a:ln>
                  <a:noFill/>
                </a:ln>
                <a:solidFill>
                  <a:srgbClr val="1F2C8F"/>
                </a:solidFill>
                <a:effectLst/>
                <a:uLnTx/>
                <a:uFillTx/>
                <a:latin typeface="Sabon Next LT"/>
                <a:ea typeface="+mn-ea"/>
                <a:cs typeface="+mn-cs"/>
              </a:rPr>
              <a:t>Extrahls</a:t>
            </a:r>
            <a:r>
              <a:rPr kumimoji="0" lang="en-US" sz="2400" i="0" u="none" strike="noStrike" kern="1200" cap="none" spc="0" normalizeH="0" baseline="0" noProof="0" dirty="0">
                <a:ln>
                  <a:noFill/>
                </a:ln>
                <a:solidFill>
                  <a:srgbClr val="1F2C8F"/>
                </a:solidFill>
                <a:effectLst/>
                <a:uLnTx/>
                <a:uFillTx/>
                <a:latin typeface="Sabon Next LT"/>
                <a:ea typeface="+mn-ea"/>
                <a:cs typeface="+mn-cs"/>
              </a:rPr>
              <a:t>: Extra heart sounds that are generally considered normal variations, often found in healthy individuals.</a:t>
            </a:r>
          </a:p>
          <a:p>
            <a:pPr marL="285750" indent="-285750">
              <a:buFont typeface="Arial" panose="020B0604020202020204" pitchFamily="34" charset="0"/>
              <a:buChar char="•"/>
            </a:pPr>
            <a:r>
              <a:rPr kumimoji="0" lang="en-US" sz="2400" i="0" u="none" strike="noStrike" kern="1200" cap="none" spc="0" normalizeH="0" baseline="0" noProof="0" dirty="0" err="1">
                <a:ln>
                  <a:noFill/>
                </a:ln>
                <a:solidFill>
                  <a:srgbClr val="1F2C8F"/>
                </a:solidFill>
                <a:effectLst/>
                <a:uLnTx/>
                <a:uFillTx/>
                <a:latin typeface="Sabon Next LT"/>
                <a:ea typeface="+mn-ea"/>
                <a:cs typeface="+mn-cs"/>
              </a:rPr>
              <a:t>Extrastole</a:t>
            </a:r>
            <a:r>
              <a:rPr kumimoji="0" lang="en-US" sz="2400" i="0" u="none" strike="noStrike" kern="1200" cap="none" spc="0" normalizeH="0" baseline="0" noProof="0" dirty="0">
                <a:ln>
                  <a:noFill/>
                </a:ln>
                <a:solidFill>
                  <a:srgbClr val="1F2C8F"/>
                </a:solidFill>
                <a:effectLst/>
                <a:uLnTx/>
                <a:uFillTx/>
                <a:latin typeface="Sabon Next LT"/>
                <a:ea typeface="+mn-ea"/>
                <a:cs typeface="+mn-cs"/>
              </a:rPr>
              <a:t>: Refers to extrasystole, which are extra or premature heartbeats. While they can sometimes indicate heart issues, they are also common in healthy hearts and not always a sign of underlying conditions.</a:t>
            </a:r>
          </a:p>
          <a:p>
            <a:endParaRPr lang="en-IN" sz="2400" dirty="0"/>
          </a:p>
        </p:txBody>
      </p:sp>
    </p:spTree>
    <p:extLst>
      <p:ext uri="{BB962C8B-B14F-4D97-AF65-F5344CB8AC3E}">
        <p14:creationId xmlns:p14="http://schemas.microsoft.com/office/powerpoint/2010/main" val="1477656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0DA0E9-68D6-6B26-A1A2-78809DCE6D0F}"/>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6" name="Slide Number Placeholder 4">
            <a:extLst>
              <a:ext uri="{FF2B5EF4-FFF2-40B4-BE49-F238E27FC236}">
                <a16:creationId xmlns:a16="http://schemas.microsoft.com/office/drawing/2014/main" id="{C460D0C3-CFAC-55E0-8D28-93A678E75587}"/>
              </a:ext>
            </a:extLst>
          </p:cNvPr>
          <p:cNvSpPr txBox="1">
            <a:spLocks/>
          </p:cNvSpPr>
          <p:nvPr/>
        </p:nvSpPr>
        <p:spPr>
          <a:xfrm>
            <a:off x="10945368" y="457200"/>
            <a:ext cx="987552" cy="2743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14</a:t>
            </a:fld>
            <a:endParaRPr lang="en-US" dirty="0"/>
          </a:p>
        </p:txBody>
      </p:sp>
      <p:sp>
        <p:nvSpPr>
          <p:cNvPr id="7" name="TextBox 6">
            <a:extLst>
              <a:ext uri="{FF2B5EF4-FFF2-40B4-BE49-F238E27FC236}">
                <a16:creationId xmlns:a16="http://schemas.microsoft.com/office/drawing/2014/main" id="{51D4889E-7915-FE7E-F01F-044F2BBA3B94}"/>
              </a:ext>
            </a:extLst>
          </p:cNvPr>
          <p:cNvSpPr txBox="1"/>
          <p:nvPr/>
        </p:nvSpPr>
        <p:spPr>
          <a:xfrm>
            <a:off x="2186152" y="731520"/>
            <a:ext cx="7830207" cy="523220"/>
          </a:xfrm>
          <a:prstGeom prst="rect">
            <a:avLst/>
          </a:prstGeom>
          <a:noFill/>
        </p:spPr>
        <p:txBody>
          <a:bodyPr wrap="square" rtlCol="0">
            <a:spAutoFit/>
          </a:bodyPr>
          <a:lstStyle/>
          <a:p>
            <a:pPr algn="ctr"/>
            <a:r>
              <a:rPr kumimoji="0" lang="en-IN" sz="2800" b="1" i="0" u="none" strike="noStrike" kern="100" cap="none" spc="0" normalizeH="0" baseline="0" noProof="0" dirty="0">
                <a:ln>
                  <a:noFill/>
                </a:ln>
                <a:solidFill>
                  <a:srgbClr val="1F2C8F"/>
                </a:solidFill>
                <a:effectLst/>
                <a:uLnTx/>
                <a:uFillTx/>
                <a:latin typeface="Times New Roman" panose="02020603050405020304" pitchFamily="18" charset="0"/>
                <a:ea typeface="Calibri" panose="020F0502020204030204" pitchFamily="34" charset="0"/>
                <a:cs typeface="+mn-cs"/>
              </a:rPr>
              <a:t>Label </a:t>
            </a:r>
            <a:r>
              <a:rPr lang="en-IN" sz="2800" b="1" kern="100" dirty="0">
                <a:solidFill>
                  <a:srgbClr val="1F2C8F"/>
                </a:solidFill>
                <a:latin typeface="Times New Roman" panose="02020603050405020304" pitchFamily="18" charset="0"/>
                <a:ea typeface="Calibri" panose="020F0502020204030204" pitchFamily="34" charset="0"/>
              </a:rPr>
              <a:t>Mapping</a:t>
            </a:r>
            <a:endParaRPr kumimoji="0" lang="en-IN" sz="2800" b="1"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18C69191-52E2-165E-CF73-A93711075793}"/>
              </a:ext>
            </a:extLst>
          </p:cNvPr>
          <p:cNvSpPr txBox="1"/>
          <p:nvPr/>
        </p:nvSpPr>
        <p:spPr>
          <a:xfrm>
            <a:off x="1860331" y="1744717"/>
            <a:ext cx="8565931" cy="1569660"/>
          </a:xfrm>
          <a:prstGeom prst="rect">
            <a:avLst/>
          </a:prstGeom>
          <a:noFill/>
        </p:spPr>
        <p:txBody>
          <a:bodyPr wrap="square" rtlCol="0">
            <a:spAutoFit/>
          </a:bodyPr>
          <a:lstStyle/>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Created a </a:t>
            </a:r>
            <a:r>
              <a:rPr kumimoji="0" lang="en-US" sz="2400" i="0" u="none" strike="noStrike" kern="1200" cap="none" spc="0" normalizeH="0" baseline="0" noProof="0" dirty="0" err="1">
                <a:ln>
                  <a:noFill/>
                </a:ln>
                <a:solidFill>
                  <a:srgbClr val="1F2C8F"/>
                </a:solidFill>
                <a:effectLst/>
                <a:uLnTx/>
                <a:uFillTx/>
                <a:latin typeface="Sabon Next LT"/>
                <a:ea typeface="+mn-ea"/>
                <a:cs typeface="+mn-cs"/>
              </a:rPr>
              <a:t>label_to_int</a:t>
            </a:r>
            <a:r>
              <a:rPr kumimoji="0" lang="en-US" sz="2400" i="0" u="none" strike="noStrike" kern="1200" cap="none" spc="0" normalizeH="0" baseline="0" noProof="0" dirty="0">
                <a:ln>
                  <a:noFill/>
                </a:ln>
                <a:solidFill>
                  <a:srgbClr val="1F2C8F"/>
                </a:solidFill>
                <a:effectLst/>
                <a:uLnTx/>
                <a:uFillTx/>
                <a:latin typeface="Sabon Next LT"/>
                <a:ea typeface="+mn-ea"/>
                <a:cs typeface="+mn-cs"/>
              </a:rPr>
              <a:t> dictionary for converting text labels to integers.</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Reverse mapping with </a:t>
            </a:r>
            <a:r>
              <a:rPr kumimoji="0" lang="en-US" sz="2400" i="0" u="none" strike="noStrike" kern="1200" cap="none" spc="0" normalizeH="0" baseline="0" noProof="0" dirty="0" err="1">
                <a:ln>
                  <a:noFill/>
                </a:ln>
                <a:solidFill>
                  <a:srgbClr val="1F2C8F"/>
                </a:solidFill>
                <a:effectLst/>
                <a:uLnTx/>
                <a:uFillTx/>
                <a:latin typeface="Sabon Next LT"/>
                <a:ea typeface="+mn-ea"/>
                <a:cs typeface="+mn-cs"/>
              </a:rPr>
              <a:t>int_to_label</a:t>
            </a:r>
            <a:r>
              <a:rPr kumimoji="0" lang="en-US" sz="2400" i="0" u="none" strike="noStrike" kern="1200" cap="none" spc="0" normalizeH="0" baseline="0" noProof="0" dirty="0">
                <a:ln>
                  <a:noFill/>
                </a:ln>
                <a:solidFill>
                  <a:srgbClr val="1F2C8F"/>
                </a:solidFill>
                <a:effectLst/>
                <a:uLnTx/>
                <a:uFillTx/>
                <a:latin typeface="Sabon Next LT"/>
                <a:ea typeface="+mn-ea"/>
                <a:cs typeface="+mn-cs"/>
              </a:rPr>
              <a:t> for decoding predictions.</a:t>
            </a:r>
          </a:p>
          <a:p>
            <a:endParaRPr lang="en-IN" sz="2400" dirty="0"/>
          </a:p>
        </p:txBody>
      </p:sp>
    </p:spTree>
    <p:extLst>
      <p:ext uri="{BB962C8B-B14F-4D97-AF65-F5344CB8AC3E}">
        <p14:creationId xmlns:p14="http://schemas.microsoft.com/office/powerpoint/2010/main" val="155194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a:extLst>
              <a:ext uri="{FF2B5EF4-FFF2-40B4-BE49-F238E27FC236}">
                <a16:creationId xmlns:a16="http://schemas.microsoft.com/office/drawing/2014/main" id="{7F17D804-080B-716F-D4AC-22581C99720A}"/>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15</a:t>
            </a:fld>
            <a:endParaRPr lang="en-US" dirty="0"/>
          </a:p>
        </p:txBody>
      </p:sp>
      <p:sp>
        <p:nvSpPr>
          <p:cNvPr id="9" name="Slide Number Placeholder 4">
            <a:extLst>
              <a:ext uri="{FF2B5EF4-FFF2-40B4-BE49-F238E27FC236}">
                <a16:creationId xmlns:a16="http://schemas.microsoft.com/office/drawing/2014/main" id="{19EDFD22-567A-75E1-F7BA-7EF2522A231F}"/>
              </a:ext>
            </a:extLst>
          </p:cNvPr>
          <p:cNvSpPr txBox="1">
            <a:spLocks/>
          </p:cNvSpPr>
          <p:nvPr/>
        </p:nvSpPr>
        <p:spPr>
          <a:xfrm>
            <a:off x="10945368" y="457200"/>
            <a:ext cx="987552" cy="2743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15</a:t>
            </a:fld>
            <a:endParaRPr lang="en-US" dirty="0"/>
          </a:p>
        </p:txBody>
      </p:sp>
      <p:sp>
        <p:nvSpPr>
          <p:cNvPr id="10" name="TextBox 9">
            <a:extLst>
              <a:ext uri="{FF2B5EF4-FFF2-40B4-BE49-F238E27FC236}">
                <a16:creationId xmlns:a16="http://schemas.microsoft.com/office/drawing/2014/main" id="{BE6D9245-573C-0275-7E78-673ECBF11E4F}"/>
              </a:ext>
            </a:extLst>
          </p:cNvPr>
          <p:cNvSpPr txBox="1"/>
          <p:nvPr/>
        </p:nvSpPr>
        <p:spPr>
          <a:xfrm>
            <a:off x="2186152" y="731520"/>
            <a:ext cx="7830207" cy="523220"/>
          </a:xfrm>
          <a:prstGeom prst="rect">
            <a:avLst/>
          </a:prstGeom>
          <a:noFill/>
        </p:spPr>
        <p:txBody>
          <a:bodyPr wrap="square" rtlCol="0">
            <a:spAutoFit/>
          </a:bodyPr>
          <a:lstStyle/>
          <a:p>
            <a:pPr algn="ctr"/>
            <a:r>
              <a:rPr lang="en-IN" sz="2800" b="1" kern="100" dirty="0">
                <a:solidFill>
                  <a:srgbClr val="1F2C8F"/>
                </a:solidFill>
                <a:latin typeface="Times New Roman" panose="02020603050405020304" pitchFamily="18" charset="0"/>
                <a:ea typeface="Calibri" panose="020F0502020204030204" pitchFamily="34" charset="0"/>
              </a:rPr>
              <a:t>Clip Standardization</a:t>
            </a:r>
            <a:endParaRPr kumimoji="0" lang="en-IN" sz="2800" b="1"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11" name="TextBox 10">
            <a:extLst>
              <a:ext uri="{FF2B5EF4-FFF2-40B4-BE49-F238E27FC236}">
                <a16:creationId xmlns:a16="http://schemas.microsoft.com/office/drawing/2014/main" id="{8EF8B01F-2084-A6BC-59EB-974969A54E05}"/>
              </a:ext>
            </a:extLst>
          </p:cNvPr>
          <p:cNvSpPr txBox="1"/>
          <p:nvPr/>
        </p:nvSpPr>
        <p:spPr>
          <a:xfrm>
            <a:off x="1860331" y="2501462"/>
            <a:ext cx="8565931" cy="3046988"/>
          </a:xfrm>
          <a:prstGeom prst="rect">
            <a:avLst/>
          </a:prstGeom>
          <a:noFill/>
        </p:spPr>
        <p:txBody>
          <a:bodyPr wrap="square" rtlCol="0">
            <a:spAutoFit/>
          </a:bodyPr>
          <a:lstStyle/>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Duration Limit: All audio files were standardized to have a maximum duration of 10 seconds.</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Objective: Ensures consistency in the length of audio clips across the dataset.</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Importance: Standardized clips facilitate uniform processing and analysis, making them suitable for model training and evaluation.</a:t>
            </a:r>
          </a:p>
          <a:p>
            <a:endParaRPr lang="en-IN" sz="2400" dirty="0"/>
          </a:p>
        </p:txBody>
      </p:sp>
    </p:spTree>
    <p:extLst>
      <p:ext uri="{BB962C8B-B14F-4D97-AF65-F5344CB8AC3E}">
        <p14:creationId xmlns:p14="http://schemas.microsoft.com/office/powerpoint/2010/main" val="176119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EC79A1F6-295F-0C45-46DD-6CBCA193BB4F}"/>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16</a:t>
            </a:fld>
            <a:endParaRPr lang="en-US" dirty="0"/>
          </a:p>
        </p:txBody>
      </p:sp>
      <p:sp>
        <p:nvSpPr>
          <p:cNvPr id="7" name="Slide Number Placeholder 4">
            <a:extLst>
              <a:ext uri="{FF2B5EF4-FFF2-40B4-BE49-F238E27FC236}">
                <a16:creationId xmlns:a16="http://schemas.microsoft.com/office/drawing/2014/main" id="{4360A766-911B-162F-A929-0B07D8EDA28C}"/>
              </a:ext>
            </a:extLst>
          </p:cNvPr>
          <p:cNvSpPr txBox="1">
            <a:spLocks/>
          </p:cNvSpPr>
          <p:nvPr/>
        </p:nvSpPr>
        <p:spPr>
          <a:xfrm>
            <a:off x="10945368" y="457200"/>
            <a:ext cx="987552" cy="2743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16</a:t>
            </a:fld>
            <a:endParaRPr lang="en-US" dirty="0"/>
          </a:p>
        </p:txBody>
      </p:sp>
      <p:sp>
        <p:nvSpPr>
          <p:cNvPr id="8" name="TextBox 7">
            <a:extLst>
              <a:ext uri="{FF2B5EF4-FFF2-40B4-BE49-F238E27FC236}">
                <a16:creationId xmlns:a16="http://schemas.microsoft.com/office/drawing/2014/main" id="{849EC489-E36A-10F8-3F0A-9EA9F426D139}"/>
              </a:ext>
            </a:extLst>
          </p:cNvPr>
          <p:cNvSpPr txBox="1"/>
          <p:nvPr/>
        </p:nvSpPr>
        <p:spPr>
          <a:xfrm>
            <a:off x="2186152" y="731520"/>
            <a:ext cx="7830207" cy="954107"/>
          </a:xfrm>
          <a:prstGeom prst="rect">
            <a:avLst/>
          </a:prstGeom>
          <a:noFill/>
        </p:spPr>
        <p:txBody>
          <a:bodyPr wrap="square" rtlCol="0">
            <a:spAutoFit/>
          </a:bodyPr>
          <a:lstStyle/>
          <a:p>
            <a:pPr algn="ctr"/>
            <a:r>
              <a:rPr lang="en-IN" sz="2800" b="1" kern="100" dirty="0">
                <a:solidFill>
                  <a:srgbClr val="1F2C8F"/>
                </a:solidFill>
                <a:latin typeface="Times New Roman" panose="02020603050405020304" pitchFamily="18" charset="0"/>
                <a:ea typeface="Calibri" panose="020F0502020204030204" pitchFamily="34" charset="0"/>
              </a:rPr>
              <a:t>Feature Extraction with MFCC (Mel-Frequency Cepstral Coefficients)</a:t>
            </a:r>
            <a:endParaRPr kumimoji="0" lang="en-IN" sz="2800" b="1"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9" name="TextBox 8">
            <a:extLst>
              <a:ext uri="{FF2B5EF4-FFF2-40B4-BE49-F238E27FC236}">
                <a16:creationId xmlns:a16="http://schemas.microsoft.com/office/drawing/2014/main" id="{E370BBB5-8A55-482A-C041-4486B39E36B5}"/>
              </a:ext>
            </a:extLst>
          </p:cNvPr>
          <p:cNvSpPr txBox="1"/>
          <p:nvPr/>
        </p:nvSpPr>
        <p:spPr>
          <a:xfrm>
            <a:off x="1860331" y="2501462"/>
            <a:ext cx="8565931" cy="2677656"/>
          </a:xfrm>
          <a:prstGeom prst="rect">
            <a:avLst/>
          </a:prstGeom>
          <a:noFill/>
        </p:spPr>
        <p:txBody>
          <a:bodyPr wrap="square" rtlCol="0">
            <a:spAutoFit/>
          </a:bodyPr>
          <a:lstStyle/>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Loaded audio files using the </a:t>
            </a:r>
            <a:r>
              <a:rPr kumimoji="0" lang="en-US" sz="2400" i="0" u="none" strike="noStrike" kern="1200" cap="none" spc="0" normalizeH="0" baseline="0" noProof="0" dirty="0" err="1">
                <a:ln>
                  <a:noFill/>
                </a:ln>
                <a:solidFill>
                  <a:srgbClr val="1F2C8F"/>
                </a:solidFill>
                <a:effectLst/>
                <a:uLnTx/>
                <a:uFillTx/>
                <a:latin typeface="Sabon Next LT"/>
                <a:ea typeface="+mn-ea"/>
                <a:cs typeface="+mn-cs"/>
              </a:rPr>
              <a:t>librosa</a:t>
            </a:r>
            <a:r>
              <a:rPr kumimoji="0" lang="en-US" sz="2400" i="0" u="none" strike="noStrike" kern="1200" cap="none" spc="0" normalizeH="0" baseline="0" noProof="0" dirty="0">
                <a:ln>
                  <a:noFill/>
                </a:ln>
                <a:solidFill>
                  <a:srgbClr val="1F2C8F"/>
                </a:solidFill>
                <a:effectLst/>
                <a:uLnTx/>
                <a:uFillTx/>
                <a:latin typeface="Sabon Next LT"/>
                <a:ea typeface="+mn-ea"/>
                <a:cs typeface="+mn-cs"/>
              </a:rPr>
              <a:t> library.</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Calculated input length based on duration and sampling rate.</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Ensured uniformity by padding shorter audio files.</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Computed MFCCs to capture essential audio features.</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Averaged MFCCs over time to create feature vectors.</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Handled exceptions during loading and feature extraction.</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Compiled extracted features into a data array.</a:t>
            </a:r>
          </a:p>
        </p:txBody>
      </p:sp>
    </p:spTree>
    <p:extLst>
      <p:ext uri="{BB962C8B-B14F-4D97-AF65-F5344CB8AC3E}">
        <p14:creationId xmlns:p14="http://schemas.microsoft.com/office/powerpoint/2010/main" val="1489758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400ED1BE-51E9-DF4D-63B6-928A2D9D9352}"/>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17</a:t>
            </a:fld>
            <a:endParaRPr lang="en-US" dirty="0"/>
          </a:p>
        </p:txBody>
      </p:sp>
      <p:sp>
        <p:nvSpPr>
          <p:cNvPr id="7" name="Slide Number Placeholder 4">
            <a:extLst>
              <a:ext uri="{FF2B5EF4-FFF2-40B4-BE49-F238E27FC236}">
                <a16:creationId xmlns:a16="http://schemas.microsoft.com/office/drawing/2014/main" id="{C28A536B-403B-D4B6-6A3F-1B4E909AE648}"/>
              </a:ext>
            </a:extLst>
          </p:cNvPr>
          <p:cNvSpPr txBox="1">
            <a:spLocks/>
          </p:cNvSpPr>
          <p:nvPr/>
        </p:nvSpPr>
        <p:spPr>
          <a:xfrm>
            <a:off x="10945368" y="457200"/>
            <a:ext cx="987552" cy="2743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17</a:t>
            </a:fld>
            <a:endParaRPr lang="en-US" dirty="0"/>
          </a:p>
        </p:txBody>
      </p:sp>
      <p:sp>
        <p:nvSpPr>
          <p:cNvPr id="8" name="TextBox 7">
            <a:extLst>
              <a:ext uri="{FF2B5EF4-FFF2-40B4-BE49-F238E27FC236}">
                <a16:creationId xmlns:a16="http://schemas.microsoft.com/office/drawing/2014/main" id="{86DA2144-222A-5026-7922-7AE9589D5F68}"/>
              </a:ext>
            </a:extLst>
          </p:cNvPr>
          <p:cNvSpPr txBox="1"/>
          <p:nvPr/>
        </p:nvSpPr>
        <p:spPr>
          <a:xfrm>
            <a:off x="2186152" y="731520"/>
            <a:ext cx="7830207" cy="523220"/>
          </a:xfrm>
          <a:prstGeom prst="rect">
            <a:avLst/>
          </a:prstGeom>
          <a:noFill/>
        </p:spPr>
        <p:txBody>
          <a:bodyPr wrap="square" rtlCol="0">
            <a:spAutoFit/>
          </a:bodyPr>
          <a:lstStyle/>
          <a:p>
            <a:pPr algn="ctr"/>
            <a:r>
              <a:rPr lang="en-IN" sz="2800" b="1" kern="100" dirty="0">
                <a:solidFill>
                  <a:srgbClr val="1F2C8F"/>
                </a:solidFill>
                <a:latin typeface="Times New Roman" panose="02020603050405020304" pitchFamily="18" charset="0"/>
                <a:ea typeface="Calibri" panose="020F0502020204030204" pitchFamily="34" charset="0"/>
              </a:rPr>
              <a:t>Combining Datasets</a:t>
            </a:r>
            <a:endParaRPr kumimoji="0" lang="en-IN" sz="2800" b="1"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9" name="TextBox 8">
            <a:extLst>
              <a:ext uri="{FF2B5EF4-FFF2-40B4-BE49-F238E27FC236}">
                <a16:creationId xmlns:a16="http://schemas.microsoft.com/office/drawing/2014/main" id="{E2FC19F3-4132-D071-C771-F9382656252A}"/>
              </a:ext>
            </a:extLst>
          </p:cNvPr>
          <p:cNvSpPr txBox="1"/>
          <p:nvPr/>
        </p:nvSpPr>
        <p:spPr>
          <a:xfrm>
            <a:off x="1860331" y="2501462"/>
            <a:ext cx="8565931" cy="1200329"/>
          </a:xfrm>
          <a:prstGeom prst="rect">
            <a:avLst/>
          </a:prstGeom>
          <a:noFill/>
        </p:spPr>
        <p:txBody>
          <a:bodyPr wrap="square" rtlCol="0">
            <a:spAutoFit/>
          </a:bodyPr>
          <a:lstStyle/>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Features extracted from both datasets A and B were combined to create a comprehensive dataset for analysis.</a:t>
            </a:r>
          </a:p>
          <a:p>
            <a:endParaRPr lang="en-IN" sz="2400" dirty="0"/>
          </a:p>
        </p:txBody>
      </p:sp>
    </p:spTree>
    <p:extLst>
      <p:ext uri="{BB962C8B-B14F-4D97-AF65-F5344CB8AC3E}">
        <p14:creationId xmlns:p14="http://schemas.microsoft.com/office/powerpoint/2010/main" val="1886917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76810DE5-0E3A-3C9D-5A34-0E27B24EEB2D}"/>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18</a:t>
            </a:fld>
            <a:endParaRPr lang="en-US" dirty="0"/>
          </a:p>
        </p:txBody>
      </p:sp>
      <p:sp>
        <p:nvSpPr>
          <p:cNvPr id="7" name="TextBox 6">
            <a:extLst>
              <a:ext uri="{FF2B5EF4-FFF2-40B4-BE49-F238E27FC236}">
                <a16:creationId xmlns:a16="http://schemas.microsoft.com/office/drawing/2014/main" id="{56DA3D1E-AE22-0591-7978-68B36BFFE0EE}"/>
              </a:ext>
            </a:extLst>
          </p:cNvPr>
          <p:cNvSpPr txBox="1"/>
          <p:nvPr/>
        </p:nvSpPr>
        <p:spPr>
          <a:xfrm>
            <a:off x="1345324" y="594360"/>
            <a:ext cx="8671035" cy="769441"/>
          </a:xfrm>
          <a:prstGeom prst="rect">
            <a:avLst/>
          </a:prstGeom>
          <a:noFill/>
        </p:spPr>
        <p:txBody>
          <a:bodyPr wrap="square" rtlCol="0">
            <a:spAutoFit/>
          </a:bodyPr>
          <a:lstStyle/>
          <a:p>
            <a:pPr algn="ctr"/>
            <a:r>
              <a:rPr lang="en-IN" sz="4400" b="1" cap="all" dirty="0">
                <a:solidFill>
                  <a:srgbClr val="1F2C8F"/>
                </a:solidFill>
                <a:latin typeface="Arial Black"/>
                <a:ea typeface="+mj-ea"/>
                <a:cs typeface="+mj-cs"/>
              </a:rPr>
              <a:t>Modell</a:t>
            </a:r>
            <a:r>
              <a:rPr kumimoji="0" lang="en-IN" sz="4400" b="1" i="0" u="none" strike="noStrike" kern="1200" cap="all" spc="0" normalizeH="0" baseline="0" noProof="0" dirty="0" err="1">
                <a:ln>
                  <a:noFill/>
                </a:ln>
                <a:solidFill>
                  <a:srgbClr val="1F2C8F"/>
                </a:solidFill>
                <a:effectLst/>
                <a:uLnTx/>
                <a:uFillTx/>
                <a:latin typeface="Arial Black"/>
                <a:ea typeface="+mj-ea"/>
                <a:cs typeface="+mj-cs"/>
              </a:rPr>
              <a:t>ing</a:t>
            </a:r>
            <a:endParaRPr lang="en-IN" dirty="0"/>
          </a:p>
        </p:txBody>
      </p:sp>
      <p:pic>
        <p:nvPicPr>
          <p:cNvPr id="5122" name="Picture 2" descr="Neural Network Model: Brief Introduction, Glossary &amp; Backpropagation |  upGrad blog">
            <a:extLst>
              <a:ext uri="{FF2B5EF4-FFF2-40B4-BE49-F238E27FC236}">
                <a16:creationId xmlns:a16="http://schemas.microsoft.com/office/drawing/2014/main" id="{CE02FA8B-6445-63BD-0784-A767F4E9F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4944" y="1748576"/>
            <a:ext cx="6322111" cy="4116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39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359A3-753B-F7AE-20CD-0E7E06127D7E}"/>
              </a:ext>
            </a:extLst>
          </p:cNvPr>
          <p:cNvSpPr txBox="1"/>
          <p:nvPr/>
        </p:nvSpPr>
        <p:spPr>
          <a:xfrm>
            <a:off x="2753708" y="321354"/>
            <a:ext cx="6432331" cy="954107"/>
          </a:xfrm>
          <a:prstGeom prst="rect">
            <a:avLst/>
          </a:prstGeom>
          <a:noFill/>
        </p:spPr>
        <p:txBody>
          <a:bodyPr wrap="square">
            <a:spAutoFit/>
          </a:bodyPr>
          <a:lstStyle/>
          <a:p>
            <a:pPr algn="ctr"/>
            <a:r>
              <a:rPr lang="en-IN" sz="3200" dirty="0">
                <a:solidFill>
                  <a:srgbClr val="1F2C8F"/>
                </a:solidFill>
                <a:latin typeface="Sabon Next LT"/>
              </a:rPr>
              <a:t>LSTM</a:t>
            </a:r>
          </a:p>
          <a:p>
            <a:pPr algn="ctr"/>
            <a:r>
              <a:rPr kumimoji="0" lang="en-IN" sz="2400" i="0" u="none" strike="noStrike" kern="1200" cap="none" spc="0" normalizeH="0" baseline="0" noProof="0" dirty="0">
                <a:ln>
                  <a:noFill/>
                </a:ln>
                <a:solidFill>
                  <a:srgbClr val="1F2C8F"/>
                </a:solidFill>
                <a:effectLst/>
                <a:uLnTx/>
                <a:uFillTx/>
                <a:latin typeface="Sabon Next LT"/>
                <a:ea typeface="+mn-ea"/>
                <a:cs typeface="+mn-cs"/>
              </a:rPr>
              <a:t>(Long Short Term Memory)</a:t>
            </a:r>
            <a:endParaRPr kumimoji="0" lang="en-US" sz="240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139D4EB2-6687-752E-C27A-9F251A4821D3}"/>
              </a:ext>
            </a:extLst>
          </p:cNvPr>
          <p:cNvSpPr txBox="1"/>
          <p:nvPr/>
        </p:nvSpPr>
        <p:spPr>
          <a:xfrm>
            <a:off x="2060028" y="4180344"/>
            <a:ext cx="8565931" cy="2246769"/>
          </a:xfrm>
          <a:prstGeom prst="rect">
            <a:avLst/>
          </a:prstGeom>
          <a:noFill/>
        </p:spPr>
        <p:txBody>
          <a:bodyPr wrap="square" rtlCol="0">
            <a:spAutoFit/>
          </a:bodyPr>
          <a:lstStyle/>
          <a:p>
            <a:pPr marL="285750" indent="-285750">
              <a:buFont typeface="Arial" panose="020B0604020202020204" pitchFamily="34" charset="0"/>
              <a:buChar char="•"/>
            </a:pPr>
            <a:r>
              <a:rPr kumimoji="0" lang="en-US" sz="2000" b="1" i="0" u="none" strike="noStrike" kern="1200" cap="none" spc="0" normalizeH="0" baseline="0" noProof="0" dirty="0">
                <a:ln>
                  <a:noFill/>
                </a:ln>
                <a:solidFill>
                  <a:srgbClr val="1F2C8F"/>
                </a:solidFill>
                <a:effectLst/>
                <a:uLnTx/>
                <a:uFillTx/>
                <a:latin typeface="Sabon Next LT"/>
                <a:ea typeface="+mn-ea"/>
                <a:cs typeface="+mn-cs"/>
              </a:rPr>
              <a:t>Input Gate </a:t>
            </a:r>
            <a:r>
              <a:rPr kumimoji="0" lang="en-US" sz="2000" i="0" u="none" strike="noStrike" kern="1200" cap="none" spc="0" normalizeH="0" baseline="0" noProof="0" dirty="0">
                <a:ln>
                  <a:noFill/>
                </a:ln>
                <a:solidFill>
                  <a:srgbClr val="1F2C8F"/>
                </a:solidFill>
                <a:effectLst/>
                <a:uLnTx/>
                <a:uFillTx/>
                <a:latin typeface="Sabon Next LT"/>
                <a:ea typeface="+mn-ea"/>
                <a:cs typeface="+mn-cs"/>
              </a:rPr>
              <a:t>- It decides what new information is going to be stored in the cell state.</a:t>
            </a:r>
          </a:p>
          <a:p>
            <a:pPr marL="285750" indent="-285750">
              <a:buFont typeface="Arial" panose="020B0604020202020204" pitchFamily="34" charset="0"/>
              <a:buChar char="•"/>
            </a:pPr>
            <a:r>
              <a:rPr kumimoji="0" lang="en-US" sz="2000" b="1" i="0" u="none" strike="noStrike" kern="1200" cap="none" spc="0" normalizeH="0" baseline="0" noProof="0" dirty="0">
                <a:ln>
                  <a:noFill/>
                </a:ln>
                <a:solidFill>
                  <a:srgbClr val="1F2C8F"/>
                </a:solidFill>
                <a:effectLst/>
                <a:uLnTx/>
                <a:uFillTx/>
                <a:latin typeface="Sabon Next LT"/>
                <a:ea typeface="+mn-ea"/>
                <a:cs typeface="+mn-cs"/>
              </a:rPr>
              <a:t>Forget Gate </a:t>
            </a:r>
            <a:r>
              <a:rPr kumimoji="0" lang="en-US" sz="2000" i="0" u="none" strike="noStrike" kern="1200" cap="none" spc="0" normalizeH="0" baseline="0" noProof="0" dirty="0">
                <a:ln>
                  <a:noFill/>
                </a:ln>
                <a:solidFill>
                  <a:srgbClr val="1F2C8F"/>
                </a:solidFill>
                <a:effectLst/>
                <a:uLnTx/>
                <a:uFillTx/>
                <a:latin typeface="Sabon Next LT"/>
                <a:ea typeface="+mn-ea"/>
                <a:cs typeface="+mn-cs"/>
              </a:rPr>
              <a:t>- This gate determines what information is going to be thrown away from the cell state.</a:t>
            </a:r>
          </a:p>
          <a:p>
            <a:pPr marL="285750" indent="-285750">
              <a:buFont typeface="Arial" panose="020B0604020202020204" pitchFamily="34" charset="0"/>
              <a:buChar char="•"/>
            </a:pPr>
            <a:r>
              <a:rPr lang="en-US" sz="2000" b="1" dirty="0">
                <a:solidFill>
                  <a:srgbClr val="1F2C8F"/>
                </a:solidFill>
                <a:latin typeface="Sabon Next LT"/>
              </a:rPr>
              <a:t>Output Gate </a:t>
            </a:r>
            <a:r>
              <a:rPr lang="en-US" sz="2000" dirty="0">
                <a:solidFill>
                  <a:srgbClr val="1F2C8F"/>
                </a:solidFill>
                <a:latin typeface="Sabon Next LT"/>
              </a:rPr>
              <a:t>- After the cell state has been updated, the output gate controls what part of the cell state you're going to output</a:t>
            </a:r>
            <a:endParaRPr kumimoji="0" lang="en-US" sz="2000" i="0" u="none" strike="noStrike" kern="1200" cap="none" spc="0" normalizeH="0" baseline="0" noProof="0" dirty="0">
              <a:ln>
                <a:noFill/>
              </a:ln>
              <a:solidFill>
                <a:srgbClr val="1F2C8F"/>
              </a:solidFill>
              <a:effectLst/>
              <a:uLnTx/>
              <a:uFillTx/>
              <a:latin typeface="Sabon Next LT"/>
              <a:ea typeface="+mn-ea"/>
              <a:cs typeface="+mn-cs"/>
            </a:endParaRPr>
          </a:p>
          <a:p>
            <a:endParaRPr lang="en-IN" sz="2000" dirty="0"/>
          </a:p>
        </p:txBody>
      </p:sp>
      <p:pic>
        <p:nvPicPr>
          <p:cNvPr id="9" name="Picture 8" descr="An Intuitive Explanation of LSTM. Recurrent Neural Networks | by Ottavio  Calzone | Medium">
            <a:extLst>
              <a:ext uri="{FF2B5EF4-FFF2-40B4-BE49-F238E27FC236}">
                <a16:creationId xmlns:a16="http://schemas.microsoft.com/office/drawing/2014/main" id="{91E5270E-C67A-BA82-FF52-C647A8506E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631311" y="1422706"/>
            <a:ext cx="4929378" cy="2497653"/>
          </a:xfrm>
          <a:prstGeom prst="rect">
            <a:avLst/>
          </a:prstGeom>
          <a:noFill/>
          <a:ln>
            <a:noFill/>
          </a:ln>
        </p:spPr>
      </p:pic>
    </p:spTree>
    <p:extLst>
      <p:ext uri="{BB962C8B-B14F-4D97-AF65-F5344CB8AC3E}">
        <p14:creationId xmlns:p14="http://schemas.microsoft.com/office/powerpoint/2010/main" val="133441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979850" y="850660"/>
            <a:ext cx="6296847" cy="768096"/>
          </a:xfrm>
        </p:spPr>
        <p:txBody>
          <a:bodyPr/>
          <a:lstStyle/>
          <a:p>
            <a:r>
              <a:rPr lang="en-US" sz="3200" dirty="0">
                <a:latin typeface="Arial Black" panose="020B0604020202020204" pitchFamily="34" charset="0"/>
                <a:ea typeface="Arial Regular" pitchFamily="34" charset="-122"/>
                <a:cs typeface="Arial Black" panose="020B0604020202020204" pitchFamily="34" charset="0"/>
              </a:rPr>
              <a:t>Project introduction</a:t>
            </a:r>
            <a:endParaRPr lang="en-US" sz="32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79850" y="1788855"/>
            <a:ext cx="6498979" cy="5333839"/>
          </a:xfrm>
        </p:spPr>
        <p:txBody>
          <a:bodyPr/>
          <a:lstStyle/>
          <a:p>
            <a:pPr marL="285750" indent="-285750">
              <a:buFont typeface="Arial" panose="020B0604020202020204" pitchFamily="34" charset="0"/>
              <a:buChar char="•"/>
            </a:pPr>
            <a:r>
              <a:rPr lang="en-US" sz="2000" dirty="0"/>
              <a:t>Cardiovascular diseases (CVDs) are the leading cause of mortality worldwide, accounting for nearly 32% of all global deaths, as reported by the World Health Organization. </a:t>
            </a:r>
          </a:p>
          <a:p>
            <a:pPr marL="285750" indent="-285750">
              <a:buFont typeface="Arial" panose="020B0604020202020204" pitchFamily="34" charset="0"/>
              <a:buChar char="•"/>
            </a:pPr>
            <a:r>
              <a:rPr lang="en-US" sz="2000" dirty="0"/>
              <a:t>In recent years, deep learning has revolutionized medical diagnostics. </a:t>
            </a:r>
          </a:p>
          <a:p>
            <a:pPr marL="285750" indent="-285750">
              <a:buFont typeface="Arial" panose="020B0604020202020204" pitchFamily="34" charset="0"/>
              <a:buChar char="•"/>
            </a:pPr>
            <a:r>
              <a:rPr lang="en-US" sz="2000" dirty="0"/>
              <a:t>So, the primary objective of this project is to develop a </a:t>
            </a:r>
            <a:r>
              <a:rPr lang="en-US" sz="2000" b="1" dirty="0"/>
              <a:t>sophisticated deep learning model </a:t>
            </a:r>
            <a:r>
              <a:rPr lang="en-US" sz="2000" dirty="0"/>
              <a:t>that can accurately classify heart sounds from audio data acquired through stethoscopes.</a:t>
            </a:r>
          </a:p>
          <a:p>
            <a:pPr marL="285750" indent="-28575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267B0D-58E0-A5B6-D6C3-D9613721B007}"/>
              </a:ext>
            </a:extLst>
          </p:cNvPr>
          <p:cNvSpPr txBox="1"/>
          <p:nvPr/>
        </p:nvSpPr>
        <p:spPr>
          <a:xfrm>
            <a:off x="3048000" y="382157"/>
            <a:ext cx="6096000" cy="523220"/>
          </a:xfrm>
          <a:prstGeom prst="rect">
            <a:avLst/>
          </a:prstGeom>
          <a:noFill/>
        </p:spPr>
        <p:txBody>
          <a:bodyPr wrap="square">
            <a:spAutoFit/>
          </a:bodyPr>
          <a:lstStyle/>
          <a:p>
            <a:pPr algn="ctr"/>
            <a:r>
              <a:rPr lang="en-IN" sz="2800" dirty="0">
                <a:solidFill>
                  <a:srgbClr val="1F2C8F"/>
                </a:solidFill>
                <a:latin typeface="Sabon Next LT"/>
              </a:rPr>
              <a:t>The Complete Architecture</a:t>
            </a:r>
          </a:p>
        </p:txBody>
      </p:sp>
      <p:sp>
        <p:nvSpPr>
          <p:cNvPr id="9" name="TextBox 8">
            <a:extLst>
              <a:ext uri="{FF2B5EF4-FFF2-40B4-BE49-F238E27FC236}">
                <a16:creationId xmlns:a16="http://schemas.microsoft.com/office/drawing/2014/main" id="{2911F6A5-D30A-C244-F097-FDF6F57A98EA}"/>
              </a:ext>
            </a:extLst>
          </p:cNvPr>
          <p:cNvSpPr txBox="1"/>
          <p:nvPr/>
        </p:nvSpPr>
        <p:spPr>
          <a:xfrm>
            <a:off x="840828" y="1408386"/>
            <a:ext cx="10068910" cy="646331"/>
          </a:xfrm>
          <a:prstGeom prst="rect">
            <a:avLst/>
          </a:prstGeom>
          <a:noFill/>
        </p:spPr>
        <p:txBody>
          <a:bodyPr wrap="square" rtlCol="0">
            <a:spAutoFit/>
          </a:bodyPr>
          <a:lstStyle/>
          <a:p>
            <a:r>
              <a:rPr kumimoji="0" lang="en-US" sz="1800" i="0" u="none" strike="noStrike" kern="1200" cap="none" spc="0" normalizeH="0" baseline="0" noProof="0" dirty="0">
                <a:ln>
                  <a:noFill/>
                </a:ln>
                <a:solidFill>
                  <a:srgbClr val="1F2C8F"/>
                </a:solidFill>
                <a:effectLst/>
                <a:uLnTx/>
                <a:uFillTx/>
                <a:latin typeface="Sabon Next LT"/>
                <a:ea typeface="+mn-ea"/>
                <a:cs typeface="+mn-cs"/>
              </a:rPr>
              <a:t>Bidirectional LSTM input layer </a:t>
            </a:r>
            <a:r>
              <a:rPr kumimoji="0" lang="en-US" sz="1800" i="0" u="none" strike="noStrike" kern="1200" cap="none" spc="0" normalizeH="0" baseline="0" noProof="0" dirty="0">
                <a:ln>
                  <a:noFill/>
                </a:ln>
                <a:solidFill>
                  <a:srgbClr val="1F2C8F"/>
                </a:solidFill>
                <a:effectLst/>
                <a:uLnTx/>
                <a:uFillTx/>
                <a:latin typeface="Sabon Next LT"/>
                <a:ea typeface="+mn-ea"/>
                <a:cs typeface="+mn-cs"/>
                <a:sym typeface="Wingdings" panose="05000000000000000000" pitchFamily="2" charset="2"/>
              </a:rPr>
              <a:t> </a:t>
            </a:r>
            <a:r>
              <a:rPr kumimoji="0" lang="en-US" sz="1800" i="0" u="none" strike="noStrike" kern="1200" cap="none" spc="0" normalizeH="0" baseline="0" noProof="0" dirty="0">
                <a:ln>
                  <a:noFill/>
                </a:ln>
                <a:solidFill>
                  <a:srgbClr val="1F2C8F"/>
                </a:solidFill>
                <a:effectLst/>
                <a:uLnTx/>
                <a:uFillTx/>
                <a:latin typeface="Sabon Next LT"/>
                <a:ea typeface="+mn-ea"/>
                <a:cs typeface="+mn-cs"/>
              </a:rPr>
              <a:t> </a:t>
            </a:r>
            <a:r>
              <a:rPr kumimoji="0" lang="en-US" sz="1800" i="0" u="none" strike="noStrike" kern="1200" cap="none" spc="0" normalizeH="0" baseline="0" noProof="0" dirty="0" err="1">
                <a:ln>
                  <a:noFill/>
                </a:ln>
                <a:solidFill>
                  <a:srgbClr val="1F2C8F"/>
                </a:solidFill>
                <a:effectLst/>
                <a:uLnTx/>
                <a:uFillTx/>
                <a:latin typeface="Sabon Next LT"/>
                <a:ea typeface="+mn-ea"/>
                <a:cs typeface="+mn-cs"/>
              </a:rPr>
              <a:t>BiLSTM</a:t>
            </a:r>
            <a:r>
              <a:rPr kumimoji="0" lang="en-US" sz="1800" i="0" u="none" strike="noStrike" kern="1200" cap="none" spc="0" normalizeH="0" baseline="0" noProof="0" dirty="0">
                <a:ln>
                  <a:noFill/>
                </a:ln>
                <a:solidFill>
                  <a:srgbClr val="1F2C8F"/>
                </a:solidFill>
                <a:effectLst/>
                <a:uLnTx/>
                <a:uFillTx/>
                <a:latin typeface="Sabon Next LT"/>
                <a:ea typeface="+mn-ea"/>
                <a:cs typeface="+mn-cs"/>
              </a:rPr>
              <a:t> </a:t>
            </a:r>
            <a:r>
              <a:rPr kumimoji="0" lang="en-US" sz="1800" i="0" u="none" strike="noStrike" kern="1200" cap="none" spc="0" normalizeH="0" baseline="0" noProof="0" dirty="0">
                <a:ln>
                  <a:noFill/>
                </a:ln>
                <a:solidFill>
                  <a:srgbClr val="1F2C8F"/>
                </a:solidFill>
                <a:effectLst/>
                <a:uLnTx/>
                <a:uFillTx/>
                <a:latin typeface="Sabon Next LT"/>
                <a:ea typeface="+mn-ea"/>
                <a:cs typeface="+mn-cs"/>
                <a:sym typeface="Wingdings" panose="05000000000000000000" pitchFamily="2" charset="2"/>
              </a:rPr>
              <a:t> Dense  Dropout  Dense1  Dense2</a:t>
            </a:r>
            <a:endParaRPr lang="en-US" dirty="0">
              <a:solidFill>
                <a:srgbClr val="1F2C8F"/>
              </a:solidFill>
              <a:latin typeface="Sabon Next LT"/>
              <a:sym typeface="Wingdings" panose="05000000000000000000" pitchFamily="2" charset="2"/>
            </a:endParaRPr>
          </a:p>
          <a:p>
            <a:r>
              <a:rPr lang="en-US" dirty="0">
                <a:solidFill>
                  <a:srgbClr val="1F2C8F"/>
                </a:solidFill>
                <a:latin typeface="Sabon Next LT"/>
                <a:sym typeface="Wingdings" panose="05000000000000000000" pitchFamily="2" charset="2"/>
              </a:rPr>
              <a:t>Dense2  Dense3  Flatten  Dense4</a:t>
            </a:r>
            <a:endParaRPr lang="en-IN" dirty="0"/>
          </a:p>
        </p:txBody>
      </p:sp>
      <p:graphicFrame>
        <p:nvGraphicFramePr>
          <p:cNvPr id="10" name="Table 9">
            <a:extLst>
              <a:ext uri="{FF2B5EF4-FFF2-40B4-BE49-F238E27FC236}">
                <a16:creationId xmlns:a16="http://schemas.microsoft.com/office/drawing/2014/main" id="{66F09AAF-8D7B-2026-D88E-51CD3DE153D9}"/>
              </a:ext>
            </a:extLst>
          </p:cNvPr>
          <p:cNvGraphicFramePr>
            <a:graphicFrameLocks noGrp="1"/>
          </p:cNvGraphicFramePr>
          <p:nvPr>
            <p:extLst>
              <p:ext uri="{D42A27DB-BD31-4B8C-83A1-F6EECF244321}">
                <p14:modId xmlns:p14="http://schemas.microsoft.com/office/powerpoint/2010/main" val="929996513"/>
              </p:ext>
            </p:extLst>
          </p:nvPr>
        </p:nvGraphicFramePr>
        <p:xfrm>
          <a:off x="1891862" y="2322787"/>
          <a:ext cx="8135008" cy="4287838"/>
        </p:xfrm>
        <a:graphic>
          <a:graphicData uri="http://schemas.openxmlformats.org/drawingml/2006/table">
            <a:tbl>
              <a:tblPr firstRow="1" firstCol="1" bandRow="1"/>
              <a:tblGrid>
                <a:gridCol w="3141644">
                  <a:extLst>
                    <a:ext uri="{9D8B030D-6E8A-4147-A177-3AD203B41FA5}">
                      <a16:colId xmlns:a16="http://schemas.microsoft.com/office/drawing/2014/main" val="1958529047"/>
                    </a:ext>
                  </a:extLst>
                </a:gridCol>
                <a:gridCol w="2371936">
                  <a:extLst>
                    <a:ext uri="{9D8B030D-6E8A-4147-A177-3AD203B41FA5}">
                      <a16:colId xmlns:a16="http://schemas.microsoft.com/office/drawing/2014/main" val="3711646619"/>
                    </a:ext>
                  </a:extLst>
                </a:gridCol>
                <a:gridCol w="2621428">
                  <a:extLst>
                    <a:ext uri="{9D8B030D-6E8A-4147-A177-3AD203B41FA5}">
                      <a16:colId xmlns:a16="http://schemas.microsoft.com/office/drawing/2014/main" val="2739326594"/>
                    </a:ext>
                  </a:extLst>
                </a:gridCol>
              </a:tblGrid>
              <a:tr h="552228">
                <a:tc>
                  <a:txBody>
                    <a:bodyPr/>
                    <a:lstStyle/>
                    <a:p>
                      <a:pPr marL="457200"/>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Layer Type</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tcPr>
                </a:tc>
                <a:tc>
                  <a:txBody>
                    <a:bodyPr/>
                    <a:lstStyle/>
                    <a:p>
                      <a:pPr marL="457200">
                        <a:lnSpc>
                          <a:spcPct val="107000"/>
                        </a:lnSpc>
                      </a:pPr>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Output Shape</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tcPr>
                </a:tc>
                <a:tc>
                  <a:txBody>
                    <a:bodyPr/>
                    <a:lstStyle/>
                    <a:p>
                      <a:pPr marL="457200">
                        <a:lnSpc>
                          <a:spcPct val="107000"/>
                        </a:lnSpc>
                      </a:pPr>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Number of Parameters</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90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3456027977"/>
                  </a:ext>
                </a:extLst>
              </a:tr>
              <a:tr h="267028">
                <a:tc>
                  <a:txBody>
                    <a:bodyPr/>
                    <a:lstStyle/>
                    <a:p>
                      <a:pPr marL="457200">
                        <a:lnSpc>
                          <a:spcPct val="107000"/>
                        </a:lnSpc>
                      </a:pPr>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Bidirectional</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(None, 25, 256)</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133,120</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9050" cap="flat" cmpd="sng" algn="ctr">
                      <a:solidFill>
                        <a:srgbClr val="95B3D7"/>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2931600767"/>
                  </a:ext>
                </a:extLst>
              </a:tr>
              <a:tr h="267028">
                <a:tc>
                  <a:txBody>
                    <a:bodyPr/>
                    <a:lstStyle/>
                    <a:p>
                      <a:pPr marL="457200"/>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Dense</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(None, 25, 128)</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32,896</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3487438623"/>
                  </a:ext>
                </a:extLst>
              </a:tr>
              <a:tr h="267028">
                <a:tc>
                  <a:txBody>
                    <a:bodyPr/>
                    <a:lstStyle/>
                    <a:p>
                      <a:pPr marL="457200"/>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Dropout</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(None, 25, 128)</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752670367"/>
                  </a:ext>
                </a:extLst>
              </a:tr>
              <a:tr h="267028">
                <a:tc>
                  <a:txBody>
                    <a:bodyPr/>
                    <a:lstStyle/>
                    <a:p>
                      <a:pPr marL="457200"/>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Dense</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(None, 25, 128)</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16,512</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4271312606"/>
                  </a:ext>
                </a:extLst>
              </a:tr>
              <a:tr h="267028">
                <a:tc>
                  <a:txBody>
                    <a:bodyPr/>
                    <a:lstStyle/>
                    <a:p>
                      <a:pPr marL="457200"/>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Dense</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(None, 25, 64)</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8,256</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2035495224"/>
                  </a:ext>
                </a:extLst>
              </a:tr>
              <a:tr h="267028">
                <a:tc>
                  <a:txBody>
                    <a:bodyPr/>
                    <a:lstStyle/>
                    <a:p>
                      <a:pPr marL="457200"/>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Dense</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(None, 25, 64)</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4,160</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2744000008"/>
                  </a:ext>
                </a:extLst>
              </a:tr>
              <a:tr h="267028">
                <a:tc>
                  <a:txBody>
                    <a:bodyPr/>
                    <a:lstStyle/>
                    <a:p>
                      <a:pPr marL="457200"/>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Flatten</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(None, 1600)</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0</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869685255"/>
                  </a:ext>
                </a:extLst>
              </a:tr>
              <a:tr h="267028">
                <a:tc>
                  <a:txBody>
                    <a:bodyPr/>
                    <a:lstStyle/>
                    <a:p>
                      <a:pPr marL="457200"/>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Dense (Output)</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(None, 3)</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kern="100">
                          <a:effectLst/>
                          <a:latin typeface="Times New Roman" panose="02020603050405020304" pitchFamily="18" charset="0"/>
                          <a:ea typeface="Times New Roman" panose="02020603050405020304" pitchFamily="18" charset="0"/>
                          <a:cs typeface="Times New Roman" panose="02020603050405020304" pitchFamily="18" charset="0"/>
                        </a:rPr>
                        <a:t>4,803</a:t>
                      </a: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151911480"/>
                  </a:ext>
                </a:extLst>
              </a:tr>
              <a:tr h="267028">
                <a:tc>
                  <a:txBody>
                    <a:bodyPr/>
                    <a:lstStyle/>
                    <a:p>
                      <a:pPr marL="457200"/>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Total</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199,747</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421596689"/>
                  </a:ext>
                </a:extLst>
              </a:tr>
              <a:tr h="267028">
                <a:tc>
                  <a:txBody>
                    <a:bodyPr/>
                    <a:lstStyle/>
                    <a:p>
                      <a:pPr marL="457200"/>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Trainable Parameters</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199,747</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2070655210"/>
                  </a:ext>
                </a:extLst>
              </a:tr>
              <a:tr h="534056">
                <a:tc>
                  <a:txBody>
                    <a:bodyPr/>
                    <a:lstStyle/>
                    <a:p>
                      <a:pPr marL="457200"/>
                      <a:r>
                        <a:rPr lang="en-IN" sz="2000" b="1" kern="100">
                          <a:effectLst/>
                          <a:latin typeface="Times New Roman" panose="02020603050405020304" pitchFamily="18" charset="0"/>
                          <a:ea typeface="Times New Roman" panose="02020603050405020304" pitchFamily="18" charset="0"/>
                          <a:cs typeface="Times New Roman" panose="02020603050405020304" pitchFamily="18" charset="0"/>
                        </a:rPr>
                        <a:t>Non-trainable Parameters</a:t>
                      </a:r>
                      <a:endParaRPr lang="en-IN" sz="2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tc>
                  <a:txBody>
                    <a:bodyPr/>
                    <a:lstStyle/>
                    <a:p>
                      <a:pPr marL="457200"/>
                      <a:r>
                        <a:rPr lang="en-IN"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B8CCE4"/>
                      </a:solidFill>
                      <a:prstDash val="solid"/>
                      <a:round/>
                      <a:headEnd type="none" w="med" len="med"/>
                      <a:tailEnd type="none" w="med" len="med"/>
                    </a:lnL>
                    <a:lnR w="12700" cap="flat" cmpd="sng" algn="ctr">
                      <a:solidFill>
                        <a:srgbClr val="B8CCE4"/>
                      </a:solidFill>
                      <a:prstDash val="solid"/>
                      <a:round/>
                      <a:headEnd type="none" w="med" len="med"/>
                      <a:tailEnd type="none" w="med" len="med"/>
                    </a:lnR>
                    <a:lnT w="12700" cap="flat" cmpd="sng" algn="ctr">
                      <a:solidFill>
                        <a:srgbClr val="B8CCE4"/>
                      </a:solidFill>
                      <a:prstDash val="solid"/>
                      <a:round/>
                      <a:headEnd type="none" w="med" len="med"/>
                      <a:tailEnd type="none" w="med" len="med"/>
                    </a:lnT>
                    <a:lnB w="12700" cap="flat" cmpd="sng" algn="ctr">
                      <a:solidFill>
                        <a:srgbClr val="B8CCE4"/>
                      </a:solidFill>
                      <a:prstDash val="solid"/>
                      <a:round/>
                      <a:headEnd type="none" w="med" len="med"/>
                      <a:tailEnd type="none" w="med" len="med"/>
                    </a:lnB>
                  </a:tcPr>
                </a:tc>
                <a:extLst>
                  <a:ext uri="{0D108BD9-81ED-4DB2-BD59-A6C34878D82A}">
                    <a16:rowId xmlns:a16="http://schemas.microsoft.com/office/drawing/2014/main" val="724775974"/>
                  </a:ext>
                </a:extLst>
              </a:tr>
            </a:tbl>
          </a:graphicData>
        </a:graphic>
      </p:graphicFrame>
    </p:spTree>
    <p:extLst>
      <p:ext uri="{BB962C8B-B14F-4D97-AF65-F5344CB8AC3E}">
        <p14:creationId xmlns:p14="http://schemas.microsoft.com/office/powerpoint/2010/main" val="22653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3C2A140-966B-7FEB-8600-EB613E49668B}"/>
              </a:ext>
            </a:extLst>
          </p:cNvPr>
          <p:cNvSpPr txBox="1"/>
          <p:nvPr/>
        </p:nvSpPr>
        <p:spPr>
          <a:xfrm>
            <a:off x="3048000" y="367126"/>
            <a:ext cx="6096000" cy="769441"/>
          </a:xfrm>
          <a:prstGeom prst="rect">
            <a:avLst/>
          </a:prstGeom>
          <a:noFill/>
        </p:spPr>
        <p:txBody>
          <a:bodyPr wrap="square">
            <a:spAutoFit/>
          </a:bodyPr>
          <a:lstStyle/>
          <a:p>
            <a:pPr algn="ctr"/>
            <a:r>
              <a:rPr lang="en-IN" sz="4400" b="1" cap="all" dirty="0">
                <a:solidFill>
                  <a:srgbClr val="1F2C8F"/>
                </a:solidFill>
                <a:latin typeface="Arial Black"/>
                <a:ea typeface="+mj-ea"/>
                <a:cs typeface="+mj-cs"/>
              </a:rPr>
              <a:t>Training</a:t>
            </a:r>
            <a:endParaRPr lang="en-IN" sz="4400" dirty="0"/>
          </a:p>
        </p:txBody>
      </p:sp>
      <p:pic>
        <p:nvPicPr>
          <p:cNvPr id="14338" name="Picture 2" descr="How neural networks are trained">
            <a:extLst>
              <a:ext uri="{FF2B5EF4-FFF2-40B4-BE49-F238E27FC236}">
                <a16:creationId xmlns:a16="http://schemas.microsoft.com/office/drawing/2014/main" id="{B5A24E7D-C882-4BE9-B512-4337F246E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358" y="1356490"/>
            <a:ext cx="6749284" cy="4839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235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2321CAD6-A31F-BD9B-CBCD-20C82E7FEAB9}"/>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22</a:t>
            </a:fld>
            <a:endParaRPr lang="en-US" dirty="0"/>
          </a:p>
        </p:txBody>
      </p:sp>
      <p:sp>
        <p:nvSpPr>
          <p:cNvPr id="7" name="Slide Number Placeholder 4">
            <a:extLst>
              <a:ext uri="{FF2B5EF4-FFF2-40B4-BE49-F238E27FC236}">
                <a16:creationId xmlns:a16="http://schemas.microsoft.com/office/drawing/2014/main" id="{AA5D82C3-ED47-5071-A104-7913E51FB7FF}"/>
              </a:ext>
            </a:extLst>
          </p:cNvPr>
          <p:cNvSpPr txBox="1">
            <a:spLocks/>
          </p:cNvSpPr>
          <p:nvPr/>
        </p:nvSpPr>
        <p:spPr>
          <a:xfrm>
            <a:off x="10945368" y="457200"/>
            <a:ext cx="987552" cy="2743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22</a:t>
            </a:fld>
            <a:endParaRPr lang="en-US" dirty="0"/>
          </a:p>
        </p:txBody>
      </p:sp>
      <p:sp>
        <p:nvSpPr>
          <p:cNvPr id="8" name="TextBox 7">
            <a:extLst>
              <a:ext uri="{FF2B5EF4-FFF2-40B4-BE49-F238E27FC236}">
                <a16:creationId xmlns:a16="http://schemas.microsoft.com/office/drawing/2014/main" id="{506FE160-A0A6-3FA7-CE66-89189B063845}"/>
              </a:ext>
            </a:extLst>
          </p:cNvPr>
          <p:cNvSpPr txBox="1"/>
          <p:nvPr/>
        </p:nvSpPr>
        <p:spPr>
          <a:xfrm>
            <a:off x="2186152" y="731520"/>
            <a:ext cx="7830207" cy="523220"/>
          </a:xfrm>
          <a:prstGeom prst="rect">
            <a:avLst/>
          </a:prstGeom>
          <a:noFill/>
        </p:spPr>
        <p:txBody>
          <a:bodyPr wrap="square" rtlCol="0">
            <a:spAutoFit/>
          </a:bodyPr>
          <a:lstStyle/>
          <a:p>
            <a:pPr algn="ctr"/>
            <a:r>
              <a:rPr lang="en-IN" sz="2800" b="1" kern="100" dirty="0">
                <a:solidFill>
                  <a:srgbClr val="1F2C8F"/>
                </a:solidFill>
                <a:latin typeface="Times New Roman" panose="02020603050405020304" pitchFamily="18" charset="0"/>
                <a:ea typeface="Calibri" panose="020F0502020204030204" pitchFamily="34" charset="0"/>
              </a:rPr>
              <a:t>Model Training key Hyperparameters</a:t>
            </a:r>
            <a:endParaRPr kumimoji="0" lang="en-IN" sz="2800" b="1"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9" name="TextBox 8">
            <a:extLst>
              <a:ext uri="{FF2B5EF4-FFF2-40B4-BE49-F238E27FC236}">
                <a16:creationId xmlns:a16="http://schemas.microsoft.com/office/drawing/2014/main" id="{73C864A0-1B90-174F-0838-1FB17F137C59}"/>
              </a:ext>
            </a:extLst>
          </p:cNvPr>
          <p:cNvSpPr txBox="1"/>
          <p:nvPr/>
        </p:nvSpPr>
        <p:spPr>
          <a:xfrm>
            <a:off x="2186152" y="2501462"/>
            <a:ext cx="8565931" cy="1938992"/>
          </a:xfrm>
          <a:prstGeom prst="rect">
            <a:avLst/>
          </a:prstGeom>
          <a:noFill/>
        </p:spPr>
        <p:txBody>
          <a:bodyPr wrap="square" rtlCol="0">
            <a:spAutoFit/>
          </a:bodyPr>
          <a:lstStyle/>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Loss Function: Categorical </a:t>
            </a:r>
            <a:r>
              <a:rPr kumimoji="0" lang="en-US" sz="2400" i="0" u="none" strike="noStrike" kern="1200" cap="none" spc="0" normalizeH="0" baseline="0" noProof="0" dirty="0" err="1">
                <a:ln>
                  <a:noFill/>
                </a:ln>
                <a:solidFill>
                  <a:srgbClr val="1F2C8F"/>
                </a:solidFill>
                <a:effectLst/>
                <a:uLnTx/>
                <a:uFillTx/>
                <a:latin typeface="Sabon Next LT"/>
                <a:ea typeface="+mn-ea"/>
                <a:cs typeface="+mn-cs"/>
              </a:rPr>
              <a:t>Crossentropy</a:t>
            </a:r>
            <a:endParaRPr kumimoji="0" lang="en-US" sz="2400" i="0" u="none" strike="noStrike" kern="1200" cap="none" spc="0" normalizeH="0" baseline="0" noProof="0" dirty="0">
              <a:ln>
                <a:noFill/>
              </a:ln>
              <a:solidFill>
                <a:srgbClr val="1F2C8F"/>
              </a:solidFill>
              <a:effectLst/>
              <a:uLnTx/>
              <a:uFillTx/>
              <a:latin typeface="Sabon Next LT"/>
              <a:ea typeface="+mn-ea"/>
              <a:cs typeface="+mn-cs"/>
            </a:endParaRP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Optimizer: Adam with a learning rate of 0.0001</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Batch Size: 3</a:t>
            </a:r>
          </a:p>
          <a:p>
            <a:pPr marL="285750" indent="-285750">
              <a:buFont typeface="Arial" panose="020B0604020202020204" pitchFamily="34" charset="0"/>
              <a:buChar char="•"/>
            </a:pPr>
            <a:r>
              <a:rPr kumimoji="0" lang="en-US" sz="2400" i="0" u="none" strike="noStrike" kern="1200" cap="none" spc="0" normalizeH="0" baseline="0" noProof="0" dirty="0">
                <a:ln>
                  <a:noFill/>
                </a:ln>
                <a:solidFill>
                  <a:srgbClr val="1F2C8F"/>
                </a:solidFill>
                <a:effectLst/>
                <a:uLnTx/>
                <a:uFillTx/>
                <a:latin typeface="Sabon Next LT"/>
                <a:ea typeface="+mn-ea"/>
                <a:cs typeface="+mn-cs"/>
              </a:rPr>
              <a:t>Epochs: 30</a:t>
            </a:r>
          </a:p>
          <a:p>
            <a:endParaRPr lang="en-IN" sz="2400" dirty="0"/>
          </a:p>
        </p:txBody>
      </p:sp>
    </p:spTree>
    <p:extLst>
      <p:ext uri="{BB962C8B-B14F-4D97-AF65-F5344CB8AC3E}">
        <p14:creationId xmlns:p14="http://schemas.microsoft.com/office/powerpoint/2010/main" val="673293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ploaded image">
            <a:extLst>
              <a:ext uri="{FF2B5EF4-FFF2-40B4-BE49-F238E27FC236}">
                <a16:creationId xmlns:a16="http://schemas.microsoft.com/office/drawing/2014/main" id="{41BD6DFC-F2D3-2316-CC35-9D4CBD24060C}"/>
              </a:ext>
            </a:extLst>
          </p:cNvPr>
          <p:cNvPicPr>
            <a:picLocks noChangeAspect="1"/>
          </p:cNvPicPr>
          <p:nvPr/>
        </p:nvPicPr>
        <p:blipFill rotWithShape="1">
          <a:blip r:embed="rId2">
            <a:extLst>
              <a:ext uri="{28A0092B-C50C-407E-A947-70E740481C1C}">
                <a14:useLocalDpi xmlns:a14="http://schemas.microsoft.com/office/drawing/2010/main" val="0"/>
              </a:ext>
            </a:extLst>
          </a:blip>
          <a:srcRect t="5168"/>
          <a:stretch/>
        </p:blipFill>
        <p:spPr bwMode="auto">
          <a:xfrm>
            <a:off x="1354209" y="571610"/>
            <a:ext cx="9483581" cy="535622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0387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FBF2EE70-4B33-7D85-9EA9-D8A2D3D8B867}"/>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24</a:t>
            </a:fld>
            <a:endParaRPr lang="en-US" dirty="0"/>
          </a:p>
        </p:txBody>
      </p:sp>
      <p:sp>
        <p:nvSpPr>
          <p:cNvPr id="7" name="Slide Number Placeholder 4">
            <a:extLst>
              <a:ext uri="{FF2B5EF4-FFF2-40B4-BE49-F238E27FC236}">
                <a16:creationId xmlns:a16="http://schemas.microsoft.com/office/drawing/2014/main" id="{C863F227-41B1-58CC-E649-9A50431EA10E}"/>
              </a:ext>
            </a:extLst>
          </p:cNvPr>
          <p:cNvSpPr txBox="1">
            <a:spLocks/>
          </p:cNvSpPr>
          <p:nvPr/>
        </p:nvSpPr>
        <p:spPr>
          <a:xfrm>
            <a:off x="10945368" y="457200"/>
            <a:ext cx="987552" cy="2743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24</a:t>
            </a:fld>
            <a:endParaRPr lang="en-US" dirty="0"/>
          </a:p>
        </p:txBody>
      </p:sp>
      <p:sp>
        <p:nvSpPr>
          <p:cNvPr id="8" name="TextBox 7">
            <a:extLst>
              <a:ext uri="{FF2B5EF4-FFF2-40B4-BE49-F238E27FC236}">
                <a16:creationId xmlns:a16="http://schemas.microsoft.com/office/drawing/2014/main" id="{26BBA1E1-BDF0-AEAA-87DE-14B6235AB9BC}"/>
              </a:ext>
            </a:extLst>
          </p:cNvPr>
          <p:cNvSpPr txBox="1"/>
          <p:nvPr/>
        </p:nvSpPr>
        <p:spPr>
          <a:xfrm>
            <a:off x="2186152" y="731520"/>
            <a:ext cx="7830207" cy="523220"/>
          </a:xfrm>
          <a:prstGeom prst="rect">
            <a:avLst/>
          </a:prstGeom>
          <a:noFill/>
        </p:spPr>
        <p:txBody>
          <a:bodyPr wrap="square" rtlCol="0">
            <a:spAutoFit/>
          </a:bodyPr>
          <a:lstStyle/>
          <a:p>
            <a:pPr algn="ctr"/>
            <a:r>
              <a:rPr lang="en-IN" sz="2800" b="1" kern="100" dirty="0">
                <a:solidFill>
                  <a:srgbClr val="1F2C8F"/>
                </a:solidFill>
                <a:latin typeface="Times New Roman" panose="02020603050405020304" pitchFamily="18" charset="0"/>
                <a:ea typeface="Calibri" panose="020F0502020204030204" pitchFamily="34" charset="0"/>
              </a:rPr>
              <a:t>Training Progress</a:t>
            </a:r>
            <a:endParaRPr kumimoji="0" lang="en-IN" sz="2800" b="1"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9" name="TextBox 8">
            <a:extLst>
              <a:ext uri="{FF2B5EF4-FFF2-40B4-BE49-F238E27FC236}">
                <a16:creationId xmlns:a16="http://schemas.microsoft.com/office/drawing/2014/main" id="{7E2184B2-703B-7AE9-F6A9-B9225C3B5907}"/>
              </a:ext>
            </a:extLst>
          </p:cNvPr>
          <p:cNvSpPr txBox="1"/>
          <p:nvPr/>
        </p:nvSpPr>
        <p:spPr>
          <a:xfrm>
            <a:off x="2186152" y="1827693"/>
            <a:ext cx="8565931" cy="3785652"/>
          </a:xfrm>
          <a:prstGeom prst="rect">
            <a:avLst/>
          </a:prstGeom>
          <a:noFill/>
        </p:spPr>
        <p:txBody>
          <a:bodyPr wrap="square" rtlCol="0">
            <a:spAutoFit/>
          </a:bodyPr>
          <a:lstStyle/>
          <a:p>
            <a:pPr marL="285750" indent="-285750">
              <a:buFont typeface="Arial" panose="020B0604020202020204" pitchFamily="34" charset="0"/>
              <a:buChar cha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Initial Learning</a:t>
            </a:r>
            <a:r>
              <a:rPr kumimoji="0" lang="en-US" sz="2400" i="0" u="none" strike="noStrike" kern="1200" cap="none" spc="0" normalizeH="0" baseline="0" noProof="0" dirty="0">
                <a:ln>
                  <a:noFill/>
                </a:ln>
                <a:solidFill>
                  <a:srgbClr val="1F2C8F"/>
                </a:solidFill>
                <a:effectLst/>
                <a:uLnTx/>
                <a:uFillTx/>
                <a:latin typeface="Sabon Next LT"/>
                <a:ea typeface="+mn-ea"/>
                <a:cs typeface="+mn-cs"/>
              </a:rPr>
              <a:t>: Rapid improvement in training loss at the start of training.</a:t>
            </a:r>
          </a:p>
          <a:p>
            <a:pPr marL="285750" indent="-285750">
              <a:buFont typeface="Arial" panose="020B0604020202020204" pitchFamily="34" charset="0"/>
              <a:buChar cha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Convergence</a:t>
            </a:r>
            <a:r>
              <a:rPr kumimoji="0" lang="en-US" sz="2400" i="0" u="none" strike="noStrike" kern="1200" cap="none" spc="0" normalizeH="0" baseline="0" noProof="0" dirty="0">
                <a:ln>
                  <a:noFill/>
                </a:ln>
                <a:solidFill>
                  <a:srgbClr val="1F2C8F"/>
                </a:solidFill>
                <a:effectLst/>
                <a:uLnTx/>
                <a:uFillTx/>
                <a:latin typeface="Sabon Next LT"/>
                <a:ea typeface="+mn-ea"/>
                <a:cs typeface="+mn-cs"/>
              </a:rPr>
              <a:t>: Training loss decreases and plateaus as epochs increase.</a:t>
            </a:r>
          </a:p>
          <a:p>
            <a:pPr marL="285750" indent="-285750">
              <a:buFont typeface="Arial" panose="020B0604020202020204" pitchFamily="34" charset="0"/>
              <a:buChar cha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Validation Loss</a:t>
            </a:r>
            <a:r>
              <a:rPr kumimoji="0" lang="en-US" sz="2400" i="0" u="none" strike="noStrike" kern="1200" cap="none" spc="0" normalizeH="0" baseline="0" noProof="0" dirty="0">
                <a:ln>
                  <a:noFill/>
                </a:ln>
                <a:solidFill>
                  <a:srgbClr val="1F2C8F"/>
                </a:solidFill>
                <a:effectLst/>
                <a:uLnTx/>
                <a:uFillTx/>
                <a:latin typeface="Sabon Next LT"/>
                <a:ea typeface="+mn-ea"/>
                <a:cs typeface="+mn-cs"/>
              </a:rPr>
              <a:t>: Validation loss also decreases but plateaus at a slightly higher level than training loss.</a:t>
            </a:r>
          </a:p>
          <a:p>
            <a:pPr marL="285750" indent="-285750">
              <a:buFont typeface="Arial" panose="020B0604020202020204" pitchFamily="34" charset="0"/>
              <a:buChar cha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Overfitting</a:t>
            </a:r>
            <a:r>
              <a:rPr kumimoji="0" lang="en-US" sz="2400" i="0" u="none" strike="noStrike" kern="1200" cap="none" spc="0" normalizeH="0" baseline="0" noProof="0" dirty="0">
                <a:ln>
                  <a:noFill/>
                </a:ln>
                <a:solidFill>
                  <a:srgbClr val="1F2C8F"/>
                </a:solidFill>
                <a:effectLst/>
                <a:uLnTx/>
                <a:uFillTx/>
                <a:latin typeface="Sabon Next LT"/>
                <a:ea typeface="+mn-ea"/>
                <a:cs typeface="+mn-cs"/>
              </a:rPr>
              <a:t>: No significant increase in validation loss, indicating no immediate overfitting.</a:t>
            </a:r>
          </a:p>
          <a:p>
            <a:pPr marL="285750" indent="-285750">
              <a:buFont typeface="Arial" panose="020B0604020202020204" pitchFamily="34" charset="0"/>
              <a:buChar cha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Stability</a:t>
            </a:r>
            <a:r>
              <a:rPr kumimoji="0" lang="en-US" sz="2400" i="0" u="none" strike="noStrike" kern="1200" cap="none" spc="0" normalizeH="0" baseline="0" noProof="0" dirty="0">
                <a:ln>
                  <a:noFill/>
                </a:ln>
                <a:solidFill>
                  <a:srgbClr val="1F2C8F"/>
                </a:solidFill>
                <a:effectLst/>
                <a:uLnTx/>
                <a:uFillTx/>
                <a:latin typeface="Sabon Next LT"/>
                <a:ea typeface="+mn-ea"/>
                <a:cs typeface="+mn-cs"/>
              </a:rPr>
              <a:t>: Validation loss remains stable, reflecting consistent model performance.</a:t>
            </a:r>
          </a:p>
        </p:txBody>
      </p:sp>
    </p:spTree>
    <p:extLst>
      <p:ext uri="{BB962C8B-B14F-4D97-AF65-F5344CB8AC3E}">
        <p14:creationId xmlns:p14="http://schemas.microsoft.com/office/powerpoint/2010/main" val="979982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578B46-184E-2EF7-C35D-9AC7D4FDE8CC}"/>
              </a:ext>
            </a:extLst>
          </p:cNvPr>
          <p:cNvPicPr>
            <a:picLocks noChangeAspect="1"/>
          </p:cNvPicPr>
          <p:nvPr/>
        </p:nvPicPr>
        <p:blipFill rotWithShape="1">
          <a:blip r:embed="rId2">
            <a:extLst>
              <a:ext uri="{28A0092B-C50C-407E-A947-70E740481C1C}">
                <a14:useLocalDpi xmlns:a14="http://schemas.microsoft.com/office/drawing/2010/main" val="0"/>
              </a:ext>
            </a:extLst>
          </a:blip>
          <a:srcRect t="5332"/>
          <a:stretch/>
        </p:blipFill>
        <p:spPr bwMode="auto">
          <a:xfrm>
            <a:off x="2188609" y="1781793"/>
            <a:ext cx="7814782" cy="4406207"/>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C3503756-68E6-71CD-B154-22A05A579301}"/>
              </a:ext>
            </a:extLst>
          </p:cNvPr>
          <p:cNvSpPr txBox="1"/>
          <p:nvPr/>
        </p:nvSpPr>
        <p:spPr>
          <a:xfrm>
            <a:off x="3047197" y="378411"/>
            <a:ext cx="6097604" cy="523220"/>
          </a:xfrm>
          <a:prstGeom prst="rect">
            <a:avLst/>
          </a:prstGeom>
          <a:noFill/>
        </p:spPr>
        <p:txBody>
          <a:bodyPr wrap="square">
            <a:spAutoFit/>
          </a:bodyPr>
          <a:lstStyle/>
          <a:p>
            <a:pPr algn="ctr"/>
            <a:r>
              <a:rPr lang="en-IN" sz="2800" b="1" kern="100" dirty="0">
                <a:solidFill>
                  <a:srgbClr val="1F2C8F"/>
                </a:solidFill>
                <a:latin typeface="Times New Roman" panose="02020603050405020304" pitchFamily="18" charset="0"/>
                <a:ea typeface="Calibri" panose="020F0502020204030204" pitchFamily="34" charset="0"/>
              </a:rPr>
              <a:t>Accuracy vs. Epochs</a:t>
            </a:r>
            <a:endParaRPr kumimoji="0" lang="en-IN" sz="2800" b="1"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217151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a:extLst>
              <a:ext uri="{FF2B5EF4-FFF2-40B4-BE49-F238E27FC236}">
                <a16:creationId xmlns:a16="http://schemas.microsoft.com/office/drawing/2014/main" id="{9CF42187-FA66-7DD0-9006-1875748EB4D1}"/>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26</a:t>
            </a:fld>
            <a:endParaRPr lang="en-US" dirty="0"/>
          </a:p>
        </p:txBody>
      </p:sp>
      <p:sp>
        <p:nvSpPr>
          <p:cNvPr id="7" name="Slide Number Placeholder 4">
            <a:extLst>
              <a:ext uri="{FF2B5EF4-FFF2-40B4-BE49-F238E27FC236}">
                <a16:creationId xmlns:a16="http://schemas.microsoft.com/office/drawing/2014/main" id="{C6EBF532-9046-F86D-D4C6-2DCF8B7917B0}"/>
              </a:ext>
            </a:extLst>
          </p:cNvPr>
          <p:cNvSpPr txBox="1">
            <a:spLocks/>
          </p:cNvSpPr>
          <p:nvPr/>
        </p:nvSpPr>
        <p:spPr>
          <a:xfrm>
            <a:off x="10945368" y="457200"/>
            <a:ext cx="987552" cy="274320"/>
          </a:xfrm>
          <a:prstGeom prst="rect">
            <a:avLst/>
          </a:prstGeom>
        </p:spPr>
        <p:txBody>
          <a:bodyPr vert="horz" lIns="91440" tIns="45720" rIns="91440" bIns="45720" rtlCol="0" anchor="ctr">
            <a:noAutofit/>
          </a:bodyPr>
          <a:lstStyle>
            <a:defPPr>
              <a:defRPr lang="en-US"/>
            </a:defPPr>
            <a:lvl1pPr marL="0" algn="ctr"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pPr/>
              <a:t>26</a:t>
            </a:fld>
            <a:endParaRPr lang="en-US" dirty="0"/>
          </a:p>
        </p:txBody>
      </p:sp>
      <p:sp>
        <p:nvSpPr>
          <p:cNvPr id="8" name="TextBox 7">
            <a:extLst>
              <a:ext uri="{FF2B5EF4-FFF2-40B4-BE49-F238E27FC236}">
                <a16:creationId xmlns:a16="http://schemas.microsoft.com/office/drawing/2014/main" id="{1B6A0349-5589-5AA8-8BCD-8DB1480C41FA}"/>
              </a:ext>
            </a:extLst>
          </p:cNvPr>
          <p:cNvSpPr txBox="1"/>
          <p:nvPr/>
        </p:nvSpPr>
        <p:spPr>
          <a:xfrm>
            <a:off x="2186152" y="731520"/>
            <a:ext cx="7830207" cy="523220"/>
          </a:xfrm>
          <a:prstGeom prst="rect">
            <a:avLst/>
          </a:prstGeom>
          <a:noFill/>
        </p:spPr>
        <p:txBody>
          <a:bodyPr wrap="square" rtlCol="0">
            <a:spAutoFit/>
          </a:bodyPr>
          <a:lstStyle/>
          <a:p>
            <a:pPr algn="ctr"/>
            <a:r>
              <a:rPr lang="en-IN" sz="2800" b="1" kern="100" dirty="0">
                <a:solidFill>
                  <a:srgbClr val="1F2C8F"/>
                </a:solidFill>
                <a:latin typeface="Times New Roman" panose="02020603050405020304" pitchFamily="18" charset="0"/>
                <a:ea typeface="Calibri" panose="020F0502020204030204" pitchFamily="34" charset="0"/>
              </a:rPr>
              <a:t>Future Work</a:t>
            </a:r>
            <a:endParaRPr kumimoji="0" lang="en-IN" sz="2800" b="1"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9" name="TextBox 8">
            <a:extLst>
              <a:ext uri="{FF2B5EF4-FFF2-40B4-BE49-F238E27FC236}">
                <a16:creationId xmlns:a16="http://schemas.microsoft.com/office/drawing/2014/main" id="{CBA424F7-7688-2ED0-C2F8-153C8279C7A6}"/>
              </a:ext>
            </a:extLst>
          </p:cNvPr>
          <p:cNvSpPr txBox="1"/>
          <p:nvPr/>
        </p:nvSpPr>
        <p:spPr>
          <a:xfrm>
            <a:off x="2186152" y="1827693"/>
            <a:ext cx="8565931" cy="4093428"/>
          </a:xfrm>
          <a:prstGeom prst="rect">
            <a:avLst/>
          </a:prstGeom>
          <a:noFill/>
        </p:spPr>
        <p:txBody>
          <a:bodyPr wrap="square" rtlCol="0">
            <a:spAutoFit/>
          </a:bodyPr>
          <a:lstStyle/>
          <a:p>
            <a:pPr marL="285750" indent="-285750">
              <a:buFont typeface="Arial" panose="020B0604020202020204" pitchFamily="34" charset="0"/>
              <a:buChar char="•"/>
            </a:pPr>
            <a:r>
              <a:rPr kumimoji="0" lang="en-US" sz="2000" b="1" i="0" u="none" strike="noStrike" kern="1200" cap="none" spc="0" normalizeH="0" baseline="0" noProof="0" dirty="0">
                <a:ln>
                  <a:noFill/>
                </a:ln>
                <a:solidFill>
                  <a:srgbClr val="1F2C8F"/>
                </a:solidFill>
                <a:effectLst/>
                <a:uLnTx/>
                <a:uFillTx/>
                <a:latin typeface="Sabon Next LT"/>
                <a:ea typeface="+mn-ea"/>
                <a:cs typeface="+mn-cs"/>
              </a:rPr>
              <a:t>Attention Mechanisms</a:t>
            </a:r>
            <a:r>
              <a:rPr kumimoji="0" lang="en-US" sz="2000" i="0" u="none" strike="noStrike" kern="1200" cap="none" spc="0" normalizeH="0" baseline="0" noProof="0" dirty="0">
                <a:ln>
                  <a:noFill/>
                </a:ln>
                <a:solidFill>
                  <a:srgbClr val="1F2C8F"/>
                </a:solidFill>
                <a:effectLst/>
                <a:uLnTx/>
                <a:uFillTx/>
                <a:latin typeface="Sabon Next LT"/>
                <a:ea typeface="+mn-ea"/>
                <a:cs typeface="+mn-cs"/>
              </a:rPr>
              <a:t>: Incorporate attention layers to focus on relevant heart sound segments, improving the classification of subtle differences, especially for murmurs.</a:t>
            </a:r>
          </a:p>
          <a:p>
            <a:pPr marL="285750" indent="-285750">
              <a:buFont typeface="Arial" panose="020B0604020202020204" pitchFamily="34" charset="0"/>
              <a:buChar char="•"/>
            </a:pPr>
            <a:endParaRPr kumimoji="0" lang="en-US" sz="2000" i="0" u="none" strike="noStrike" kern="1200" cap="none" spc="0" normalizeH="0" baseline="0" noProof="0" dirty="0">
              <a:ln>
                <a:noFill/>
              </a:ln>
              <a:solidFill>
                <a:srgbClr val="1F2C8F"/>
              </a:solidFill>
              <a:effectLst/>
              <a:uLnTx/>
              <a:uFillTx/>
              <a:latin typeface="Sabon Next LT"/>
              <a:ea typeface="+mn-ea"/>
              <a:cs typeface="+mn-cs"/>
            </a:endParaRPr>
          </a:p>
          <a:p>
            <a:pPr marL="285750" indent="-285750">
              <a:buFont typeface="Arial" panose="020B0604020202020204" pitchFamily="34" charset="0"/>
              <a:buChar char="•"/>
            </a:pPr>
            <a:r>
              <a:rPr kumimoji="0" lang="en-US" sz="2000" b="1" i="0" u="none" strike="noStrike" kern="1200" cap="none" spc="0" normalizeH="0" baseline="0" noProof="0" dirty="0">
                <a:ln>
                  <a:noFill/>
                </a:ln>
                <a:solidFill>
                  <a:srgbClr val="1F2C8F"/>
                </a:solidFill>
                <a:effectLst/>
                <a:uLnTx/>
                <a:uFillTx/>
                <a:latin typeface="Sabon Next LT"/>
                <a:ea typeface="+mn-ea"/>
                <a:cs typeface="+mn-cs"/>
              </a:rPr>
              <a:t>Transformer Architectures</a:t>
            </a:r>
            <a:r>
              <a:rPr kumimoji="0" lang="en-US" sz="2000" i="0" u="none" strike="noStrike" kern="1200" cap="none" spc="0" normalizeH="0" baseline="0" noProof="0" dirty="0">
                <a:ln>
                  <a:noFill/>
                </a:ln>
                <a:solidFill>
                  <a:srgbClr val="1F2C8F"/>
                </a:solidFill>
                <a:effectLst/>
                <a:uLnTx/>
                <a:uFillTx/>
                <a:latin typeface="Sabon Next LT"/>
                <a:ea typeface="+mn-ea"/>
                <a:cs typeface="+mn-cs"/>
              </a:rPr>
              <a:t>: Explore transformers for handling long-range dependencies in heart sound recordings, potentially boosting classification accuracy.</a:t>
            </a:r>
          </a:p>
          <a:p>
            <a:pPr marL="285750" indent="-285750">
              <a:buFont typeface="Arial" panose="020B0604020202020204" pitchFamily="34" charset="0"/>
              <a:buChar char="•"/>
            </a:pPr>
            <a:endParaRPr kumimoji="0" lang="en-US" sz="2000" i="0" u="none" strike="noStrike" kern="1200" cap="none" spc="0" normalizeH="0" baseline="0" noProof="0" dirty="0">
              <a:ln>
                <a:noFill/>
              </a:ln>
              <a:solidFill>
                <a:srgbClr val="1F2C8F"/>
              </a:solidFill>
              <a:effectLst/>
              <a:uLnTx/>
              <a:uFillTx/>
              <a:latin typeface="Sabon Next LT"/>
              <a:ea typeface="+mn-ea"/>
              <a:cs typeface="+mn-cs"/>
            </a:endParaRPr>
          </a:p>
          <a:p>
            <a:pPr marL="285750" indent="-285750">
              <a:buFont typeface="Arial" panose="020B0604020202020204" pitchFamily="34" charset="0"/>
              <a:buChar char="•"/>
            </a:pPr>
            <a:r>
              <a:rPr kumimoji="0" lang="en-US" sz="2000" b="1" i="0" u="none" strike="noStrike" kern="1200" cap="none" spc="0" normalizeH="0" baseline="0" noProof="0" dirty="0">
                <a:ln>
                  <a:noFill/>
                </a:ln>
                <a:solidFill>
                  <a:srgbClr val="1F2C8F"/>
                </a:solidFill>
                <a:effectLst/>
                <a:uLnTx/>
                <a:uFillTx/>
                <a:latin typeface="Sabon Next LT"/>
                <a:ea typeface="+mn-ea"/>
                <a:cs typeface="+mn-cs"/>
              </a:rPr>
              <a:t>Ensemble Models</a:t>
            </a:r>
            <a:r>
              <a:rPr kumimoji="0" lang="en-US" sz="2000" i="0" u="none" strike="noStrike" kern="1200" cap="none" spc="0" normalizeH="0" baseline="0" noProof="0" dirty="0">
                <a:ln>
                  <a:noFill/>
                </a:ln>
                <a:solidFill>
                  <a:srgbClr val="1F2C8F"/>
                </a:solidFill>
                <a:effectLst/>
                <a:uLnTx/>
                <a:uFillTx/>
                <a:latin typeface="Sabon Next LT"/>
                <a:ea typeface="+mn-ea"/>
                <a:cs typeface="+mn-cs"/>
              </a:rPr>
              <a:t>: Combine CNNs and transformers in an ensemble to leverage their strengths for enhanced classification.</a:t>
            </a:r>
          </a:p>
          <a:p>
            <a:pPr marL="285750" indent="-285750">
              <a:buFont typeface="Arial" panose="020B0604020202020204" pitchFamily="34" charset="0"/>
              <a:buChar char="•"/>
            </a:pPr>
            <a:endParaRPr kumimoji="0" lang="en-US" sz="2000" i="0" u="none" strike="noStrike" kern="1200" cap="none" spc="0" normalizeH="0" baseline="0" noProof="0" dirty="0">
              <a:ln>
                <a:noFill/>
              </a:ln>
              <a:solidFill>
                <a:srgbClr val="1F2C8F"/>
              </a:solidFill>
              <a:effectLst/>
              <a:uLnTx/>
              <a:uFillTx/>
              <a:latin typeface="Sabon Next LT"/>
              <a:ea typeface="+mn-ea"/>
              <a:cs typeface="+mn-cs"/>
            </a:endParaRPr>
          </a:p>
          <a:p>
            <a:pPr marL="285750" indent="-285750">
              <a:buFont typeface="Arial" panose="020B0604020202020204" pitchFamily="34" charset="0"/>
              <a:buChar char="•"/>
            </a:pPr>
            <a:r>
              <a:rPr kumimoji="0" lang="en-US" sz="2000" b="1" i="0" u="none" strike="noStrike" kern="1200" cap="none" spc="0" normalizeH="0" baseline="0" noProof="0" dirty="0">
                <a:ln>
                  <a:noFill/>
                </a:ln>
                <a:solidFill>
                  <a:srgbClr val="1F2C8F"/>
                </a:solidFill>
                <a:effectLst/>
                <a:uLnTx/>
                <a:uFillTx/>
                <a:latin typeface="Sabon Next LT"/>
                <a:ea typeface="+mn-ea"/>
                <a:cs typeface="+mn-cs"/>
              </a:rPr>
              <a:t>Vision Transformers (</a:t>
            </a:r>
            <a:r>
              <a:rPr kumimoji="0" lang="en-US" sz="2000" b="1" i="0" u="none" strike="noStrike" kern="1200" cap="none" spc="0" normalizeH="0" baseline="0" noProof="0" dirty="0" err="1">
                <a:ln>
                  <a:noFill/>
                </a:ln>
                <a:solidFill>
                  <a:srgbClr val="1F2C8F"/>
                </a:solidFill>
                <a:effectLst/>
                <a:uLnTx/>
                <a:uFillTx/>
                <a:latin typeface="Sabon Next LT"/>
                <a:ea typeface="+mn-ea"/>
                <a:cs typeface="+mn-cs"/>
              </a:rPr>
              <a:t>ViTs</a:t>
            </a:r>
            <a:r>
              <a:rPr kumimoji="0" lang="en-US" sz="2000" b="1" i="0" u="none" strike="noStrike" kern="1200" cap="none" spc="0" normalizeH="0" baseline="0" noProof="0" dirty="0">
                <a:ln>
                  <a:noFill/>
                </a:ln>
                <a:solidFill>
                  <a:srgbClr val="1F2C8F"/>
                </a:solidFill>
                <a:effectLst/>
                <a:uLnTx/>
                <a:uFillTx/>
                <a:latin typeface="Sabon Next LT"/>
                <a:ea typeface="+mn-ea"/>
                <a:cs typeface="+mn-cs"/>
              </a:rPr>
              <a:t>)</a:t>
            </a:r>
            <a:r>
              <a:rPr kumimoji="0" lang="en-US" sz="2000" i="0" u="none" strike="noStrike" kern="1200" cap="none" spc="0" normalizeH="0" baseline="0" noProof="0" dirty="0">
                <a:ln>
                  <a:noFill/>
                </a:ln>
                <a:solidFill>
                  <a:srgbClr val="1F2C8F"/>
                </a:solidFill>
                <a:effectLst/>
                <a:uLnTx/>
                <a:uFillTx/>
                <a:latin typeface="Sabon Next LT"/>
                <a:ea typeface="+mn-ea"/>
                <a:cs typeface="+mn-cs"/>
              </a:rPr>
              <a:t>: Adapt </a:t>
            </a:r>
            <a:r>
              <a:rPr kumimoji="0" lang="en-US" sz="2000" i="0" u="none" strike="noStrike" kern="1200" cap="none" spc="0" normalizeH="0" baseline="0" noProof="0" dirty="0" err="1">
                <a:ln>
                  <a:noFill/>
                </a:ln>
                <a:solidFill>
                  <a:srgbClr val="1F2C8F"/>
                </a:solidFill>
                <a:effectLst/>
                <a:uLnTx/>
                <a:uFillTx/>
                <a:latin typeface="Sabon Next LT"/>
                <a:ea typeface="+mn-ea"/>
                <a:cs typeface="+mn-cs"/>
              </a:rPr>
              <a:t>ViTs</a:t>
            </a:r>
            <a:r>
              <a:rPr kumimoji="0" lang="en-US" sz="2000" i="0" u="none" strike="noStrike" kern="1200" cap="none" spc="0" normalizeH="0" baseline="0" noProof="0" dirty="0">
                <a:ln>
                  <a:noFill/>
                </a:ln>
                <a:solidFill>
                  <a:srgbClr val="1F2C8F"/>
                </a:solidFill>
                <a:effectLst/>
                <a:uLnTx/>
                <a:uFillTx/>
                <a:latin typeface="Sabon Next LT"/>
                <a:ea typeface="+mn-ea"/>
                <a:cs typeface="+mn-cs"/>
              </a:rPr>
              <a:t> for audio classification by converting audio signals into spectrogram images, revealing new patterns.</a:t>
            </a:r>
          </a:p>
        </p:txBody>
      </p:sp>
    </p:spTree>
    <p:extLst>
      <p:ext uri="{BB962C8B-B14F-4D97-AF65-F5344CB8AC3E}">
        <p14:creationId xmlns:p14="http://schemas.microsoft.com/office/powerpoint/2010/main" val="471688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endParaRPr lang="en-US" dirty="0"/>
          </a:p>
          <a:p>
            <a:r>
              <a:rPr lang="en-US" dirty="0"/>
              <a:t>Manish Kumar Roy</a:t>
            </a:r>
          </a:p>
          <a:p>
            <a:r>
              <a:rPr lang="en-US" dirty="0"/>
              <a:t>Ankit Kumar Prem</a:t>
            </a:r>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F406931E-0003-E156-0A0A-083EB840D566}"/>
              </a:ext>
            </a:extLst>
          </p:cNvPr>
          <p:cNvSpPr>
            <a:spLocks noGrp="1"/>
          </p:cNvSpPr>
          <p:nvPr>
            <p:ph type="title"/>
          </p:nvPr>
        </p:nvSpPr>
        <p:spPr>
          <a:xfrm>
            <a:off x="502117" y="2376320"/>
            <a:ext cx="2060769" cy="429768"/>
          </a:xfrm>
        </p:spPr>
        <p:txBody>
          <a:bodyPr/>
          <a:lstStyle/>
          <a:p>
            <a:r>
              <a:rPr lang="en-IN" sz="1800" b="1" i="0" dirty="0">
                <a:effectLst/>
                <a:latin typeface="Söhne"/>
              </a:rPr>
              <a:t>Heart Chambers:</a:t>
            </a:r>
            <a:endParaRPr lang="en-IN" sz="1800" dirty="0"/>
          </a:p>
        </p:txBody>
      </p:sp>
      <p:sp>
        <p:nvSpPr>
          <p:cNvPr id="18" name="Content Placeholder 2">
            <a:extLst>
              <a:ext uri="{FF2B5EF4-FFF2-40B4-BE49-F238E27FC236}">
                <a16:creationId xmlns:a16="http://schemas.microsoft.com/office/drawing/2014/main" id="{CC10858F-90A7-0196-E24E-8628F57B4983}"/>
              </a:ext>
            </a:extLst>
          </p:cNvPr>
          <p:cNvSpPr>
            <a:spLocks noGrp="1"/>
          </p:cNvSpPr>
          <p:nvPr>
            <p:ph sz="half" idx="1"/>
          </p:nvPr>
        </p:nvSpPr>
        <p:spPr>
          <a:xfrm>
            <a:off x="502117" y="1435374"/>
            <a:ext cx="10680192" cy="997744"/>
          </a:xfrm>
        </p:spPr>
        <p:txBody>
          <a:bodyPr/>
          <a:lstStyle/>
          <a:p>
            <a:r>
              <a:rPr lang="en-US" dirty="0"/>
              <a:t> Rhythmic process of the heart from one heartbeat to the next.</a:t>
            </a:r>
          </a:p>
          <a:p>
            <a:r>
              <a:rPr lang="en-US" dirty="0"/>
              <a:t>Two phases: diastole (relaxation and blood fill) and systole (contraction and pumping).</a:t>
            </a:r>
          </a:p>
          <a:p>
            <a:r>
              <a:rPr lang="en-US" dirty="0"/>
              <a:t>Healthy heart completes a cycle in 0.8 seconds.</a:t>
            </a:r>
          </a:p>
          <a:p>
            <a:endParaRPr lang="en-IN" dirty="0"/>
          </a:p>
        </p:txBody>
      </p:sp>
      <p:sp>
        <p:nvSpPr>
          <p:cNvPr id="19" name="Slide Number Placeholder 4">
            <a:extLst>
              <a:ext uri="{FF2B5EF4-FFF2-40B4-BE49-F238E27FC236}">
                <a16:creationId xmlns:a16="http://schemas.microsoft.com/office/drawing/2014/main" id="{EA22663D-9775-F37C-9EE7-665B45E25B52}"/>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3</a:t>
            </a:fld>
            <a:endParaRPr lang="en-US" dirty="0"/>
          </a:p>
        </p:txBody>
      </p:sp>
      <p:sp>
        <p:nvSpPr>
          <p:cNvPr id="20" name="Title 1">
            <a:extLst>
              <a:ext uri="{FF2B5EF4-FFF2-40B4-BE49-F238E27FC236}">
                <a16:creationId xmlns:a16="http://schemas.microsoft.com/office/drawing/2014/main" id="{B7551C98-E7D8-340C-A6FC-C0142543E93A}"/>
              </a:ext>
            </a:extLst>
          </p:cNvPr>
          <p:cNvSpPr txBox="1">
            <a:spLocks/>
          </p:cNvSpPr>
          <p:nvPr/>
        </p:nvSpPr>
        <p:spPr>
          <a:xfrm>
            <a:off x="233092" y="1040927"/>
            <a:ext cx="3418412" cy="42976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1800" dirty="0">
                <a:latin typeface="Söhne"/>
              </a:rPr>
              <a:t>Cardiac Cycle Overview:</a:t>
            </a:r>
            <a:endParaRPr lang="en-IN" sz="1800" dirty="0"/>
          </a:p>
        </p:txBody>
      </p:sp>
      <p:sp>
        <p:nvSpPr>
          <p:cNvPr id="21" name="Content Placeholder 2">
            <a:extLst>
              <a:ext uri="{FF2B5EF4-FFF2-40B4-BE49-F238E27FC236}">
                <a16:creationId xmlns:a16="http://schemas.microsoft.com/office/drawing/2014/main" id="{EBDB5E54-4818-FCED-2DA0-3B2814B28861}"/>
              </a:ext>
            </a:extLst>
          </p:cNvPr>
          <p:cNvSpPr txBox="1">
            <a:spLocks/>
          </p:cNvSpPr>
          <p:nvPr/>
        </p:nvSpPr>
        <p:spPr>
          <a:xfrm>
            <a:off x="419030" y="2847432"/>
            <a:ext cx="11014029" cy="451648"/>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chambers: two atria (left, right) and two ventricles (left, right).</a:t>
            </a:r>
          </a:p>
        </p:txBody>
      </p:sp>
      <p:sp>
        <p:nvSpPr>
          <p:cNvPr id="22" name="Content Placeholder 2">
            <a:extLst>
              <a:ext uri="{FF2B5EF4-FFF2-40B4-BE49-F238E27FC236}">
                <a16:creationId xmlns:a16="http://schemas.microsoft.com/office/drawing/2014/main" id="{81FE88CB-5086-6BAA-D8E5-295FB8A2DD03}"/>
              </a:ext>
            </a:extLst>
          </p:cNvPr>
          <p:cNvSpPr txBox="1">
            <a:spLocks/>
          </p:cNvSpPr>
          <p:nvPr/>
        </p:nvSpPr>
        <p:spPr>
          <a:xfrm>
            <a:off x="752856" y="3225809"/>
            <a:ext cx="10680192" cy="429769"/>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3" name="Content Placeholder 2">
            <a:extLst>
              <a:ext uri="{FF2B5EF4-FFF2-40B4-BE49-F238E27FC236}">
                <a16:creationId xmlns:a16="http://schemas.microsoft.com/office/drawing/2014/main" id="{96A5A78D-F99D-14FC-D47F-C44DF40A33F1}"/>
              </a:ext>
            </a:extLst>
          </p:cNvPr>
          <p:cNvSpPr txBox="1">
            <a:spLocks/>
          </p:cNvSpPr>
          <p:nvPr/>
        </p:nvSpPr>
        <p:spPr>
          <a:xfrm>
            <a:off x="419030" y="3719274"/>
            <a:ext cx="10680192" cy="1162914"/>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Mitral and tricuspid valves open during ventricular diastole for filling.</a:t>
            </a:r>
          </a:p>
          <a:p>
            <a:r>
              <a:rPr lang="en-US" dirty="0"/>
              <a:t>Atrial systole forces final blood into ventricles.</a:t>
            </a:r>
          </a:p>
          <a:p>
            <a:r>
              <a:rPr lang="en-US" dirty="0"/>
              <a:t>Ventricular systole ejects blood to lungs and body organs.</a:t>
            </a:r>
            <a:endParaRPr lang="en-IN" dirty="0"/>
          </a:p>
        </p:txBody>
      </p:sp>
      <p:sp>
        <p:nvSpPr>
          <p:cNvPr id="24" name="Title 1">
            <a:extLst>
              <a:ext uri="{FF2B5EF4-FFF2-40B4-BE49-F238E27FC236}">
                <a16:creationId xmlns:a16="http://schemas.microsoft.com/office/drawing/2014/main" id="{2A0310ED-BB09-0A1A-3F4C-818B2265A7BF}"/>
              </a:ext>
            </a:extLst>
          </p:cNvPr>
          <p:cNvSpPr txBox="1">
            <a:spLocks/>
          </p:cNvSpPr>
          <p:nvPr/>
        </p:nvSpPr>
        <p:spPr>
          <a:xfrm>
            <a:off x="491366" y="3282282"/>
            <a:ext cx="2060769" cy="42976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1800" dirty="0">
                <a:latin typeface="Söhne"/>
              </a:rPr>
              <a:t>Valve Functions:</a:t>
            </a:r>
            <a:endParaRPr lang="en-IN" sz="1800" dirty="0"/>
          </a:p>
        </p:txBody>
      </p:sp>
      <p:sp>
        <p:nvSpPr>
          <p:cNvPr id="25" name="Content Placeholder 2">
            <a:extLst>
              <a:ext uri="{FF2B5EF4-FFF2-40B4-BE49-F238E27FC236}">
                <a16:creationId xmlns:a16="http://schemas.microsoft.com/office/drawing/2014/main" id="{AE26F57F-FF10-A557-5A67-33BED3C79F62}"/>
              </a:ext>
            </a:extLst>
          </p:cNvPr>
          <p:cNvSpPr txBox="1">
            <a:spLocks/>
          </p:cNvSpPr>
          <p:nvPr/>
        </p:nvSpPr>
        <p:spPr>
          <a:xfrm>
            <a:off x="401219" y="5125452"/>
            <a:ext cx="10680192" cy="1318661"/>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Diastole is the heart's relaxation, allowing blood refill.</a:t>
            </a:r>
          </a:p>
          <a:p>
            <a:r>
              <a:rPr lang="en-US" dirty="0"/>
              <a:t>Atrial systole completes diastole, crucial for ventricular filling.</a:t>
            </a:r>
          </a:p>
          <a:p>
            <a:r>
              <a:rPr lang="en-US" dirty="0"/>
              <a:t>Ventricular systole powers pulmonary and systemic circulation, maintaining blood pressure.</a:t>
            </a:r>
            <a:endParaRPr lang="en-IN" dirty="0"/>
          </a:p>
        </p:txBody>
      </p:sp>
      <p:sp>
        <p:nvSpPr>
          <p:cNvPr id="26" name="Title 1">
            <a:extLst>
              <a:ext uri="{FF2B5EF4-FFF2-40B4-BE49-F238E27FC236}">
                <a16:creationId xmlns:a16="http://schemas.microsoft.com/office/drawing/2014/main" id="{BA78C6B0-7DBB-A7BE-6209-85F6A441DAD1}"/>
              </a:ext>
            </a:extLst>
          </p:cNvPr>
          <p:cNvSpPr txBox="1">
            <a:spLocks/>
          </p:cNvSpPr>
          <p:nvPr/>
        </p:nvSpPr>
        <p:spPr>
          <a:xfrm>
            <a:off x="419030" y="4712091"/>
            <a:ext cx="2627702" cy="42976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1800" dirty="0">
                <a:latin typeface="Söhne"/>
              </a:rPr>
              <a:t>Diastole and Systole:</a:t>
            </a:r>
            <a:endParaRPr lang="en-IN" sz="1800" dirty="0"/>
          </a:p>
        </p:txBody>
      </p:sp>
      <p:sp>
        <p:nvSpPr>
          <p:cNvPr id="27" name="Title 1">
            <a:extLst>
              <a:ext uri="{FF2B5EF4-FFF2-40B4-BE49-F238E27FC236}">
                <a16:creationId xmlns:a16="http://schemas.microsoft.com/office/drawing/2014/main" id="{8257DC6A-2720-8FE1-5BF6-75137C635F21}"/>
              </a:ext>
            </a:extLst>
          </p:cNvPr>
          <p:cNvSpPr txBox="1">
            <a:spLocks/>
          </p:cNvSpPr>
          <p:nvPr/>
        </p:nvSpPr>
        <p:spPr>
          <a:xfrm>
            <a:off x="1135781" y="543338"/>
            <a:ext cx="10165080" cy="573192"/>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200" dirty="0">
                <a:latin typeface="Söhne"/>
              </a:rPr>
              <a:t>Heart Basics</a:t>
            </a:r>
            <a:endParaRPr lang="en-IN" sz="3200" dirty="0"/>
          </a:p>
        </p:txBody>
      </p:sp>
    </p:spTree>
    <p:extLst>
      <p:ext uri="{BB962C8B-B14F-4D97-AF65-F5344CB8AC3E}">
        <p14:creationId xmlns:p14="http://schemas.microsoft.com/office/powerpoint/2010/main" val="126606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A99004E-6EA6-C005-19A9-1BE9B0C3135D}"/>
              </a:ext>
            </a:extLst>
          </p:cNvPr>
          <p:cNvSpPr>
            <a:spLocks noGrp="1"/>
          </p:cNvSpPr>
          <p:nvPr>
            <p:ph sz="half" idx="1"/>
          </p:nvPr>
        </p:nvSpPr>
        <p:spPr>
          <a:xfrm>
            <a:off x="586822" y="1651708"/>
            <a:ext cx="10680192" cy="1941419"/>
          </a:xfrm>
        </p:spPr>
        <p:txBody>
          <a:bodyPr/>
          <a:lstStyle/>
          <a:p>
            <a:r>
              <a:rPr lang="en-US" b="1" dirty="0"/>
              <a:t>Researcher: </a:t>
            </a:r>
            <a:r>
              <a:rPr lang="en-US" dirty="0"/>
              <a:t>Rachel Hajar, M.D.</a:t>
            </a:r>
          </a:p>
          <a:p>
            <a:r>
              <a:rPr lang="en-US" b="1" dirty="0"/>
              <a:t>Summary: </a:t>
            </a:r>
            <a:r>
              <a:rPr lang="en-US" dirty="0"/>
              <a:t>Explored the transformative journey in understanding cardiovascular diseases (CVDs) through the Framingham Heart Study (FHS). The study identified and corrected misconceptions about CVD risk factors, leading to a paradigm shift in medical practices. Emphasizes the importance of tailored approaches based on FHS findings and current guidelines to reduce cardiovascular morbidity and mortality.</a:t>
            </a:r>
          </a:p>
        </p:txBody>
      </p:sp>
      <p:sp>
        <p:nvSpPr>
          <p:cNvPr id="7" name="Slide Number Placeholder 4">
            <a:extLst>
              <a:ext uri="{FF2B5EF4-FFF2-40B4-BE49-F238E27FC236}">
                <a16:creationId xmlns:a16="http://schemas.microsoft.com/office/drawing/2014/main" id="{B72F5814-85E2-1FAE-EA77-2D7660E1FCBE}"/>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4</a:t>
            </a:fld>
            <a:endParaRPr lang="en-US" dirty="0"/>
          </a:p>
        </p:txBody>
      </p:sp>
      <p:sp>
        <p:nvSpPr>
          <p:cNvPr id="8" name="Title 1">
            <a:extLst>
              <a:ext uri="{FF2B5EF4-FFF2-40B4-BE49-F238E27FC236}">
                <a16:creationId xmlns:a16="http://schemas.microsoft.com/office/drawing/2014/main" id="{DB30F443-A9F7-3643-2572-F88EF8CCB8FF}"/>
              </a:ext>
            </a:extLst>
          </p:cNvPr>
          <p:cNvSpPr txBox="1">
            <a:spLocks/>
          </p:cNvSpPr>
          <p:nvPr/>
        </p:nvSpPr>
        <p:spPr>
          <a:xfrm>
            <a:off x="716923" y="1226518"/>
            <a:ext cx="5484315" cy="42976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b="1" i="0" dirty="0">
                <a:effectLst/>
                <a:latin typeface="Söhne"/>
              </a:rPr>
              <a:t>Historical Impact of Framingham Heart Study:</a:t>
            </a:r>
            <a:endParaRPr lang="en-IN" sz="1800" dirty="0"/>
          </a:p>
        </p:txBody>
      </p:sp>
      <p:sp>
        <p:nvSpPr>
          <p:cNvPr id="9" name="Title 1">
            <a:extLst>
              <a:ext uri="{FF2B5EF4-FFF2-40B4-BE49-F238E27FC236}">
                <a16:creationId xmlns:a16="http://schemas.microsoft.com/office/drawing/2014/main" id="{75FDC9F5-0E5E-BD52-26B1-1F1EE76DD9A9}"/>
              </a:ext>
            </a:extLst>
          </p:cNvPr>
          <p:cNvSpPr txBox="1">
            <a:spLocks/>
          </p:cNvSpPr>
          <p:nvPr/>
        </p:nvSpPr>
        <p:spPr>
          <a:xfrm>
            <a:off x="716923" y="3404459"/>
            <a:ext cx="6048678" cy="42976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b="1" i="0" dirty="0">
                <a:effectLst/>
                <a:latin typeface="Söhne"/>
              </a:rPr>
              <a:t>Machine Learning for Heart Sound Classification:</a:t>
            </a:r>
            <a:endParaRPr lang="en-IN" sz="1800" dirty="0"/>
          </a:p>
        </p:txBody>
      </p:sp>
      <p:sp>
        <p:nvSpPr>
          <p:cNvPr id="10" name="Content Placeholder 2">
            <a:extLst>
              <a:ext uri="{FF2B5EF4-FFF2-40B4-BE49-F238E27FC236}">
                <a16:creationId xmlns:a16="http://schemas.microsoft.com/office/drawing/2014/main" id="{A60A6CD4-091B-86FC-F87F-B14D06A9BA45}"/>
              </a:ext>
            </a:extLst>
          </p:cNvPr>
          <p:cNvSpPr txBox="1">
            <a:spLocks/>
          </p:cNvSpPr>
          <p:nvPr/>
        </p:nvSpPr>
        <p:spPr>
          <a:xfrm>
            <a:off x="620670" y="3914599"/>
            <a:ext cx="10680192" cy="1941419"/>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Researcher: </a:t>
            </a:r>
            <a:r>
              <a:rPr lang="en-US" dirty="0" err="1"/>
              <a:t>Fatih</a:t>
            </a:r>
            <a:r>
              <a:rPr lang="en-US" dirty="0"/>
              <a:t> Demir, Abdulkadir </a:t>
            </a:r>
            <a:r>
              <a:rPr lang="en-US" dirty="0" err="1"/>
              <a:t>Şengür</a:t>
            </a:r>
            <a:r>
              <a:rPr lang="en-US" dirty="0"/>
              <a:t>, Varun Bajaj, Kemal </a:t>
            </a:r>
            <a:r>
              <a:rPr lang="en-US" dirty="0" err="1"/>
              <a:t>Polat</a:t>
            </a:r>
            <a:endParaRPr lang="en-US" dirty="0"/>
          </a:p>
          <a:p>
            <a:r>
              <a:rPr lang="en-US" b="1" dirty="0"/>
              <a:t>Summary: </a:t>
            </a:r>
            <a:r>
              <a:rPr lang="en-US" dirty="0"/>
              <a:t>Proposed a method involving spectrogram generation, deep feature extraction using pre-trained CNN models (</a:t>
            </a:r>
            <a:r>
              <a:rPr lang="en-US" dirty="0" err="1"/>
              <a:t>AlexNet</a:t>
            </a:r>
            <a:r>
              <a:rPr lang="en-US" dirty="0"/>
              <a:t>, VGG16, VGG19), and classification using SVM. Evaluated on Classifying Heart Sounds Challenge datasets, showcasing superior performance over existing methods. Highlights the significance of early detection of heart diseases and the growing role of machine learning in automating and improving heart sound analysis.</a:t>
            </a:r>
          </a:p>
        </p:txBody>
      </p:sp>
      <p:sp>
        <p:nvSpPr>
          <p:cNvPr id="11" name="Title 1">
            <a:extLst>
              <a:ext uri="{FF2B5EF4-FFF2-40B4-BE49-F238E27FC236}">
                <a16:creationId xmlns:a16="http://schemas.microsoft.com/office/drawing/2014/main" id="{785A5DDF-8E9C-382A-CEE5-0C4AA6FADE49}"/>
              </a:ext>
            </a:extLst>
          </p:cNvPr>
          <p:cNvSpPr txBox="1">
            <a:spLocks/>
          </p:cNvSpPr>
          <p:nvPr/>
        </p:nvSpPr>
        <p:spPr>
          <a:xfrm>
            <a:off x="1135781" y="572214"/>
            <a:ext cx="10165080" cy="573192"/>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200" b="1" i="0" dirty="0">
                <a:effectLst/>
                <a:latin typeface="Söhne"/>
              </a:rPr>
              <a:t>Literature review</a:t>
            </a:r>
            <a:endParaRPr lang="en-IN" sz="3200" dirty="0"/>
          </a:p>
        </p:txBody>
      </p:sp>
    </p:spTree>
    <p:extLst>
      <p:ext uri="{BB962C8B-B14F-4D97-AF65-F5344CB8AC3E}">
        <p14:creationId xmlns:p14="http://schemas.microsoft.com/office/powerpoint/2010/main" val="404134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E7FA754-B419-5E86-4C53-90D69E90F9C6}"/>
              </a:ext>
            </a:extLst>
          </p:cNvPr>
          <p:cNvSpPr>
            <a:spLocks noGrp="1"/>
          </p:cNvSpPr>
          <p:nvPr>
            <p:ph sz="half" idx="1"/>
          </p:nvPr>
        </p:nvSpPr>
        <p:spPr>
          <a:xfrm>
            <a:off x="716923" y="1082355"/>
            <a:ext cx="10680192" cy="1941419"/>
          </a:xfrm>
        </p:spPr>
        <p:txBody>
          <a:bodyPr/>
          <a:lstStyle/>
          <a:p>
            <a:r>
              <a:rPr lang="en-US" b="1" dirty="0"/>
              <a:t>Researcher: </a:t>
            </a:r>
            <a:r>
              <a:rPr lang="en-US" dirty="0"/>
              <a:t>Ali Raza, </a:t>
            </a:r>
            <a:r>
              <a:rPr lang="en-US" dirty="0" err="1"/>
              <a:t>Arif</a:t>
            </a:r>
            <a:r>
              <a:rPr lang="en-US" dirty="0"/>
              <a:t> Mehmood, Saleem Ullah, Maqsood Ahmad, </a:t>
            </a:r>
            <a:r>
              <a:rPr lang="en-US" dirty="0" err="1"/>
              <a:t>Gyu</a:t>
            </a:r>
            <a:r>
              <a:rPr lang="en-US" dirty="0"/>
              <a:t> Sang </a:t>
            </a:r>
            <a:r>
              <a:rPr lang="en-US" dirty="0" err="1"/>
              <a:t>Choi,and</a:t>
            </a:r>
            <a:r>
              <a:rPr lang="en-US" dirty="0"/>
              <a:t> Byung</a:t>
            </a:r>
          </a:p>
          <a:p>
            <a:r>
              <a:rPr lang="en-US" b="1" dirty="0"/>
              <a:t>Summary: </a:t>
            </a:r>
            <a:r>
              <a:rPr lang="en-US" dirty="0"/>
              <a:t>Integrated a Recurrent Neural Network (RNN) with innovative data framing and down-sampling techniques for heartbeat sound classification. Outperformed conventional methods with an accuracy of 80.8% for 12.5-s samples and 77.2% for 27.8-s samples on Dataset-B. Emphasizes the efficiency and generalizability of the proposed approach, suggesting the potential for automating heartbeat sound classification in diverse healthcare applications.</a:t>
            </a:r>
          </a:p>
        </p:txBody>
      </p:sp>
      <p:sp>
        <p:nvSpPr>
          <p:cNvPr id="7" name="Slide Number Placeholder 4">
            <a:extLst>
              <a:ext uri="{FF2B5EF4-FFF2-40B4-BE49-F238E27FC236}">
                <a16:creationId xmlns:a16="http://schemas.microsoft.com/office/drawing/2014/main" id="{C44FF911-E356-3119-9D15-5FB72D8B440F}"/>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5</a:t>
            </a:fld>
            <a:endParaRPr lang="en-US" dirty="0"/>
          </a:p>
        </p:txBody>
      </p:sp>
      <p:sp>
        <p:nvSpPr>
          <p:cNvPr id="8" name="Title 1">
            <a:extLst>
              <a:ext uri="{FF2B5EF4-FFF2-40B4-BE49-F238E27FC236}">
                <a16:creationId xmlns:a16="http://schemas.microsoft.com/office/drawing/2014/main" id="{1A93DAB8-E7CE-4E64-0AA7-E0916D50E363}"/>
              </a:ext>
            </a:extLst>
          </p:cNvPr>
          <p:cNvSpPr txBox="1">
            <a:spLocks/>
          </p:cNvSpPr>
          <p:nvPr/>
        </p:nvSpPr>
        <p:spPr>
          <a:xfrm>
            <a:off x="716923" y="623224"/>
            <a:ext cx="5905258" cy="429768"/>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b="1" i="0" dirty="0">
                <a:effectLst/>
                <a:latin typeface="Söhne"/>
              </a:rPr>
              <a:t>Efficient Heartbeat Sound Classification with RNN:</a:t>
            </a:r>
            <a:endParaRPr lang="en-IN" sz="1800" dirty="0"/>
          </a:p>
        </p:txBody>
      </p:sp>
      <p:sp>
        <p:nvSpPr>
          <p:cNvPr id="9" name="Title 1">
            <a:extLst>
              <a:ext uri="{FF2B5EF4-FFF2-40B4-BE49-F238E27FC236}">
                <a16:creationId xmlns:a16="http://schemas.microsoft.com/office/drawing/2014/main" id="{086CC154-0CCE-6368-8847-4F4B9B5CA310}"/>
              </a:ext>
            </a:extLst>
          </p:cNvPr>
          <p:cNvSpPr txBox="1">
            <a:spLocks/>
          </p:cNvSpPr>
          <p:nvPr/>
        </p:nvSpPr>
        <p:spPr>
          <a:xfrm>
            <a:off x="620670" y="3175359"/>
            <a:ext cx="10680191" cy="530367"/>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1800" dirty="0">
                <a:latin typeface="Söhne"/>
              </a:rPr>
              <a:t>Classification of Heart Sounds Using </a:t>
            </a:r>
            <a:r>
              <a:rPr lang="en-US" sz="1800" dirty="0" err="1">
                <a:latin typeface="Söhne"/>
              </a:rPr>
              <a:t>Softmax</a:t>
            </a:r>
            <a:r>
              <a:rPr lang="en-US" sz="1800" dirty="0">
                <a:latin typeface="Söhne"/>
              </a:rPr>
              <a:t> Regression and Convolutional Neural Network</a:t>
            </a:r>
            <a:endParaRPr lang="en-IN" sz="1800" dirty="0">
              <a:latin typeface="Söhne"/>
            </a:endParaRPr>
          </a:p>
        </p:txBody>
      </p:sp>
      <p:sp>
        <p:nvSpPr>
          <p:cNvPr id="10" name="Content Placeholder 2">
            <a:extLst>
              <a:ext uri="{FF2B5EF4-FFF2-40B4-BE49-F238E27FC236}">
                <a16:creationId xmlns:a16="http://schemas.microsoft.com/office/drawing/2014/main" id="{C5476F53-5B89-177C-0DF7-6F100EF0CF96}"/>
              </a:ext>
            </a:extLst>
          </p:cNvPr>
          <p:cNvSpPr txBox="1">
            <a:spLocks/>
          </p:cNvSpPr>
          <p:nvPr/>
        </p:nvSpPr>
        <p:spPr>
          <a:xfrm>
            <a:off x="620670" y="3914599"/>
            <a:ext cx="10680192" cy="2320177"/>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Researcher: </a:t>
            </a:r>
            <a:r>
              <a:rPr lang="en-US" dirty="0"/>
              <a:t>J. Low and K. Choo</a:t>
            </a:r>
          </a:p>
          <a:p>
            <a:r>
              <a:rPr lang="en-US" b="1" dirty="0"/>
              <a:t>Summary: </a:t>
            </a:r>
            <a:r>
              <a:rPr lang="en-US" dirty="0"/>
              <a:t>Applied deep-learning neural networks to classify heart sounds without the need for manual feature selection. Utilized </a:t>
            </a:r>
            <a:r>
              <a:rPr lang="en-US" dirty="0" err="1"/>
              <a:t>Softmax</a:t>
            </a:r>
            <a:r>
              <a:rPr lang="en-US" dirty="0"/>
              <a:t> Regression (SMR) and Convolutional Neural Network (CNN) for classification, outperforming SMR. Emphasizes ease of implementation and potential for real-time heart sound classification from mobile phones. The study, though not using mobile phones for signal capture, suggests significant implications for enhancing diagnostic accuracy and speed, particularly in remote or underserved areas.</a:t>
            </a:r>
          </a:p>
        </p:txBody>
      </p:sp>
    </p:spTree>
    <p:extLst>
      <p:ext uri="{BB962C8B-B14F-4D97-AF65-F5344CB8AC3E}">
        <p14:creationId xmlns:p14="http://schemas.microsoft.com/office/powerpoint/2010/main" val="183546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65048" y="457200"/>
            <a:ext cx="10671048"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Methodology</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0F02EB0C-4DE5-1971-AF53-DFC3CBE1B594}"/>
              </a:ext>
            </a:extLst>
          </p:cNvPr>
          <p:cNvSpPr>
            <a:spLocks noGrp="1"/>
          </p:cNvSpPr>
          <p:nvPr>
            <p:ph sz="half" idx="1"/>
          </p:nvPr>
        </p:nvSpPr>
        <p:spPr>
          <a:xfrm>
            <a:off x="765048" y="1622338"/>
            <a:ext cx="10680192" cy="2834640"/>
          </a:xfrm>
        </p:spPr>
        <p:txBody>
          <a:bodyPr/>
          <a:lstStyle/>
          <a:p>
            <a:pPr marL="342900" lvl="0" indent="-342900" algn="just">
              <a:lnSpc>
                <a:spcPct val="107000"/>
              </a:lnSpc>
              <a:spcAft>
                <a:spcPts val="800"/>
              </a:spcAft>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rPr>
              <a:t>Data Collection</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rPr>
              <a:t>Data Preprocessing</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rPr>
              <a:t>Exploratory Data Analysis (EDA)</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rPr>
              <a:t>Feature Extraction</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rPr>
              <a:t>Data Preparation</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rPr>
              <a:t>Model Building</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rPr>
              <a:t>Model Training</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rPr>
              <a:t>Model Evaluation and Tuning</a:t>
            </a:r>
            <a:endParaRPr lang="en-IN" sz="2800" dirty="0">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Symbol" panose="05050102010706020507" pitchFamily="18" charset="2"/>
              <a:buChar char=""/>
            </a:pPr>
            <a:r>
              <a:rPr lang="en-IN" sz="2800" kern="100" dirty="0">
                <a:effectLst/>
                <a:latin typeface="Times New Roman" panose="02020603050405020304" pitchFamily="18" charset="0"/>
                <a:ea typeface="Calibri" panose="020F0502020204030204" pitchFamily="34" charset="0"/>
              </a:rPr>
              <a:t>Prediction and Analysis</a:t>
            </a:r>
            <a:endParaRPr lang="en-IN" sz="2800" dirty="0">
              <a:effectLst/>
              <a:latin typeface="Times New Roman" panose="02020603050405020304" pitchFamily="18" charset="0"/>
              <a:ea typeface="Times New Roman" panose="02020603050405020304" pitchFamily="18" charset="0"/>
            </a:endParaRPr>
          </a:p>
          <a:p>
            <a:pPr marL="0" indent="0">
              <a:buNone/>
            </a:pPr>
            <a:endParaRPr lang="en-IN" sz="2800"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5554B-9CAA-821C-3D51-F8EC427011C8}"/>
              </a:ext>
            </a:extLst>
          </p:cNvPr>
          <p:cNvSpPr>
            <a:spLocks noGrp="1"/>
          </p:cNvSpPr>
          <p:nvPr>
            <p:ph type="title"/>
          </p:nvPr>
        </p:nvSpPr>
        <p:spPr>
          <a:xfrm>
            <a:off x="765048" y="448056"/>
            <a:ext cx="10671048" cy="768096"/>
          </a:xfrm>
        </p:spPr>
        <p:txBody>
          <a:bodyPr/>
          <a:lstStyle/>
          <a:p>
            <a:r>
              <a:rPr lang="en-IN" dirty="0"/>
              <a:t>Data collection</a:t>
            </a:r>
          </a:p>
        </p:txBody>
      </p:sp>
      <p:sp>
        <p:nvSpPr>
          <p:cNvPr id="3" name="Content Placeholder 2">
            <a:extLst>
              <a:ext uri="{FF2B5EF4-FFF2-40B4-BE49-F238E27FC236}">
                <a16:creationId xmlns:a16="http://schemas.microsoft.com/office/drawing/2014/main" id="{1B494B13-2AB0-ED41-ABDC-DB268AD91DBB}"/>
              </a:ext>
            </a:extLst>
          </p:cNvPr>
          <p:cNvSpPr>
            <a:spLocks noGrp="1"/>
          </p:cNvSpPr>
          <p:nvPr>
            <p:ph sz="half" idx="1"/>
          </p:nvPr>
        </p:nvSpPr>
        <p:spPr>
          <a:xfrm>
            <a:off x="765048" y="1460728"/>
            <a:ext cx="10680192" cy="1503190"/>
          </a:xfrm>
        </p:spPr>
        <p:txBody>
          <a:bodyPr/>
          <a:lstStyle/>
          <a:p>
            <a:r>
              <a:rPr lang="en-US" dirty="0"/>
              <a:t>Dataset compiled from global sources for the PASCAL - "Classifying Heart Sounds Challenge" to detect cardiac pathologies.</a:t>
            </a:r>
          </a:p>
          <a:p>
            <a:r>
              <a:rPr lang="en-IN" dirty="0"/>
              <a:t>Dataset A: </a:t>
            </a:r>
            <a:r>
              <a:rPr lang="en-IN" dirty="0" err="1"/>
              <a:t>iStethoscope</a:t>
            </a:r>
            <a:r>
              <a:rPr lang="en-IN" dirty="0"/>
              <a:t> Pro app from the general public.</a:t>
            </a:r>
          </a:p>
          <a:p>
            <a:r>
              <a:rPr lang="en-IN" dirty="0"/>
              <a:t>Dataset B: Clinical trials using </a:t>
            </a:r>
            <a:r>
              <a:rPr lang="en-IN" dirty="0" err="1"/>
              <a:t>DigiScope</a:t>
            </a:r>
            <a:r>
              <a:rPr lang="en-IN" dirty="0"/>
              <a:t> digital stethoscope.</a:t>
            </a:r>
          </a:p>
        </p:txBody>
      </p:sp>
      <p:sp>
        <p:nvSpPr>
          <p:cNvPr id="5" name="Slide Number Placeholder 4">
            <a:extLst>
              <a:ext uri="{FF2B5EF4-FFF2-40B4-BE49-F238E27FC236}">
                <a16:creationId xmlns:a16="http://schemas.microsoft.com/office/drawing/2014/main" id="{8E9347DC-41BA-7984-69E3-D4A137CA8EB2}"/>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9" name="TextBox 8">
            <a:extLst>
              <a:ext uri="{FF2B5EF4-FFF2-40B4-BE49-F238E27FC236}">
                <a16:creationId xmlns:a16="http://schemas.microsoft.com/office/drawing/2014/main" id="{9A760542-A62E-B5B1-BD65-07E04B5812D7}"/>
              </a:ext>
            </a:extLst>
          </p:cNvPr>
          <p:cNvSpPr txBox="1"/>
          <p:nvPr/>
        </p:nvSpPr>
        <p:spPr>
          <a:xfrm>
            <a:off x="1492470" y="3208494"/>
            <a:ext cx="3647089" cy="2667397"/>
          </a:xfrm>
          <a:prstGeom prst="rect">
            <a:avLst/>
          </a:prstGeom>
          <a:noFill/>
          <a:ln>
            <a:solidFill>
              <a:srgbClr val="00B050"/>
            </a:solidFill>
          </a:ln>
        </p:spPr>
        <p:txBody>
          <a:bodyPr wrap="square" rtlCol="0">
            <a:spAutoFit/>
          </a:bodyPr>
          <a:lstStyle/>
          <a:p>
            <a:pPr marR="0" lvl="0" algn="ctr" defTabSz="914400" rtl="0" eaLnBrk="1" fontAlgn="auto" latinLnBrk="0" hangingPunct="1">
              <a:lnSpc>
                <a:spcPct val="100000"/>
              </a:lnSpc>
              <a:spcBef>
                <a:spcPts val="360"/>
              </a:spcBef>
              <a:spcAft>
                <a:spcPts val="0"/>
              </a:spcAft>
              <a:buClrTx/>
              <a:buSzTx/>
              <a:tabLst/>
              <a:defRPr/>
            </a:pPr>
            <a:r>
              <a:rPr kumimoji="0" lang="en-IN" sz="1800" b="1" i="0" u="none" strike="noStrike" kern="1200" cap="none" spc="0" normalizeH="0" baseline="0" noProof="0" dirty="0">
                <a:ln>
                  <a:noFill/>
                </a:ln>
                <a:solidFill>
                  <a:srgbClr val="1F2C8F"/>
                </a:solidFill>
                <a:effectLst/>
                <a:uLnTx/>
                <a:uFillTx/>
                <a:latin typeface="Sabon Next LT"/>
                <a:ea typeface="+mn-ea"/>
                <a:cs typeface="+mn-cs"/>
              </a:rPr>
              <a:t>Dataset A</a:t>
            </a:r>
          </a:p>
          <a:p>
            <a:pPr marR="0" lvl="0" algn="l" defTabSz="914400" rtl="0" eaLnBrk="1" fontAlgn="auto" latinLnBrk="0" hangingPunct="1">
              <a:lnSpc>
                <a:spcPct val="100000"/>
              </a:lnSpc>
              <a:spcBef>
                <a:spcPts val="36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Total Files: 176</a:t>
            </a:r>
          </a:p>
          <a:p>
            <a:pPr marR="0" lvl="0" algn="l" defTabSz="914400" rtl="0" eaLnBrk="1" fontAlgn="auto" latinLnBrk="0" hangingPunct="1">
              <a:lnSpc>
                <a:spcPct val="100000"/>
              </a:lnSpc>
              <a:spcBef>
                <a:spcPts val="36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Breakdown:</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Normal: 31</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Murmur: 34</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Extra Heart Sound: 19</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Artifact: 40</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1F2C8F"/>
                </a:solidFill>
                <a:effectLst/>
                <a:uLnTx/>
                <a:uFillTx/>
                <a:latin typeface="Sabon Next LT"/>
                <a:ea typeface="+mn-ea"/>
                <a:cs typeface="+mn-cs"/>
              </a:rPr>
              <a:t>Unlabelled</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52</a:t>
            </a:r>
            <a:endParaRPr kumimoji="0" lang="en-IN"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10" name="TextBox 9">
            <a:extLst>
              <a:ext uri="{FF2B5EF4-FFF2-40B4-BE49-F238E27FC236}">
                <a16:creationId xmlns:a16="http://schemas.microsoft.com/office/drawing/2014/main" id="{7E26D689-C2CD-ACEC-A25C-17CA3D1CDC22}"/>
              </a:ext>
            </a:extLst>
          </p:cNvPr>
          <p:cNvSpPr txBox="1"/>
          <p:nvPr/>
        </p:nvSpPr>
        <p:spPr>
          <a:xfrm>
            <a:off x="6285186" y="3208493"/>
            <a:ext cx="3720662" cy="2339102"/>
          </a:xfrm>
          <a:prstGeom prst="rect">
            <a:avLst/>
          </a:prstGeom>
          <a:noFill/>
          <a:ln>
            <a:solidFill>
              <a:srgbClr val="00B050"/>
            </a:solidFill>
          </a:ln>
        </p:spPr>
        <p:txBody>
          <a:bodyPr wrap="square" rtlCol="0">
            <a:spAutoFit/>
          </a:bodyPr>
          <a:lstStyle/>
          <a:p>
            <a:pPr marR="0" lvl="0" algn="ctr" defTabSz="914400" rtl="0" eaLnBrk="1" fontAlgn="auto" latinLnBrk="0" hangingPunct="1">
              <a:lnSpc>
                <a:spcPct val="100000"/>
              </a:lnSpc>
              <a:spcBef>
                <a:spcPts val="360"/>
              </a:spcBef>
              <a:spcAft>
                <a:spcPts val="0"/>
              </a:spcAft>
              <a:buClrTx/>
              <a:buSzTx/>
              <a:tabLst/>
              <a:defRPr/>
            </a:pPr>
            <a:r>
              <a:rPr kumimoji="0" lang="en-IN" sz="1800" b="1" i="0" u="none" strike="noStrike" kern="1200" cap="none" spc="0" normalizeH="0" baseline="0" noProof="0" dirty="0">
                <a:ln>
                  <a:noFill/>
                </a:ln>
                <a:solidFill>
                  <a:srgbClr val="1F2C8F"/>
                </a:solidFill>
                <a:effectLst/>
                <a:uLnTx/>
                <a:uFillTx/>
                <a:latin typeface="Sabon Next LT"/>
                <a:ea typeface="+mn-ea"/>
                <a:cs typeface="+mn-cs"/>
              </a:rPr>
              <a:t>Dataset B</a:t>
            </a:r>
          </a:p>
          <a:p>
            <a:pPr marR="0" lvl="0" algn="l" defTabSz="914400" rtl="0" eaLnBrk="1" fontAlgn="auto" latinLnBrk="0" hangingPunct="1">
              <a:lnSpc>
                <a:spcPct val="100000"/>
              </a:lnSpc>
              <a:spcBef>
                <a:spcPts val="36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Total Files: 656</a:t>
            </a:r>
          </a:p>
          <a:p>
            <a:pPr marR="0" lvl="0" algn="l" defTabSz="914400" rtl="0" eaLnBrk="1" fontAlgn="auto" latinLnBrk="0" hangingPunct="1">
              <a:lnSpc>
                <a:spcPct val="100000"/>
              </a:lnSpc>
              <a:spcBef>
                <a:spcPts val="360"/>
              </a:spcBef>
              <a:spcAft>
                <a:spcPts val="0"/>
              </a:spcAft>
              <a:buClrTx/>
              <a:buSzTx/>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Breakdown:</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Normal: 320</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Murmur: 95</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C8F"/>
                </a:solidFill>
                <a:effectLst/>
                <a:uLnTx/>
                <a:uFillTx/>
                <a:latin typeface="Sabon Next LT"/>
                <a:ea typeface="+mn-ea"/>
                <a:cs typeface="+mn-cs"/>
              </a:rPr>
              <a:t>Extrasystole: 46</a:t>
            </a:r>
          </a:p>
          <a:p>
            <a:pPr marL="347472" marR="0" lvl="0" indent="-347472"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err="1">
                <a:ln>
                  <a:noFill/>
                </a:ln>
                <a:solidFill>
                  <a:srgbClr val="1F2C8F"/>
                </a:solidFill>
                <a:effectLst/>
                <a:uLnTx/>
                <a:uFillTx/>
                <a:latin typeface="Sabon Next LT"/>
                <a:ea typeface="+mn-ea"/>
                <a:cs typeface="+mn-cs"/>
              </a:rPr>
              <a:t>Unlabelled</a:t>
            </a:r>
            <a:r>
              <a:rPr kumimoji="0" lang="en-US" sz="1800" b="0" i="0" u="none" strike="noStrike" kern="1200" cap="none" spc="0" normalizeH="0" baseline="0" noProof="0" dirty="0">
                <a:ln>
                  <a:noFill/>
                </a:ln>
                <a:solidFill>
                  <a:srgbClr val="1F2C8F"/>
                </a:solidFill>
                <a:effectLst/>
                <a:uLnTx/>
                <a:uFillTx/>
                <a:latin typeface="Sabon Next LT"/>
                <a:ea typeface="+mn-ea"/>
                <a:cs typeface="+mn-cs"/>
              </a:rPr>
              <a:t> Test: 195</a:t>
            </a:r>
            <a:endParaRPr kumimoji="0" lang="en-IN"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229305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25CD9-EB96-8CAC-CDFD-4C8DFD0FDC37}"/>
              </a:ext>
            </a:extLst>
          </p:cNvPr>
          <p:cNvSpPr>
            <a:spLocks noGrp="1"/>
          </p:cNvSpPr>
          <p:nvPr>
            <p:ph type="title"/>
          </p:nvPr>
        </p:nvSpPr>
        <p:spPr>
          <a:xfrm>
            <a:off x="758952" y="347472"/>
            <a:ext cx="10671048" cy="768096"/>
          </a:xfrm>
        </p:spPr>
        <p:txBody>
          <a:bodyPr/>
          <a:lstStyle/>
          <a:p>
            <a:r>
              <a:rPr lang="en-IN" dirty="0"/>
              <a:t>Data distribution</a:t>
            </a:r>
          </a:p>
        </p:txBody>
      </p:sp>
      <p:sp>
        <p:nvSpPr>
          <p:cNvPr id="5" name="Slide Number Placeholder 4">
            <a:extLst>
              <a:ext uri="{FF2B5EF4-FFF2-40B4-BE49-F238E27FC236}">
                <a16:creationId xmlns:a16="http://schemas.microsoft.com/office/drawing/2014/main" id="{4F7C054C-D90A-32F5-BB6C-5D05F5D0E468}"/>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6" name="Content Placeholder 5">
            <a:extLst>
              <a:ext uri="{FF2B5EF4-FFF2-40B4-BE49-F238E27FC236}">
                <a16:creationId xmlns:a16="http://schemas.microsoft.com/office/drawing/2014/main" id="{EB2CEE7B-B3BF-69AD-CF66-F52AFBAD88F3}"/>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t="6077"/>
          <a:stretch/>
        </p:blipFill>
        <p:spPr bwMode="auto">
          <a:xfrm>
            <a:off x="2707871" y="1374753"/>
            <a:ext cx="6773209" cy="52342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88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9B6D-602A-100E-72BE-CF0098C07D94}"/>
              </a:ext>
            </a:extLst>
          </p:cNvPr>
          <p:cNvSpPr>
            <a:spLocks noGrp="1"/>
          </p:cNvSpPr>
          <p:nvPr>
            <p:ph type="title"/>
          </p:nvPr>
        </p:nvSpPr>
        <p:spPr>
          <a:xfrm>
            <a:off x="755904" y="429768"/>
            <a:ext cx="10671048" cy="768096"/>
          </a:xfrm>
        </p:spPr>
        <p:txBody>
          <a:bodyPr/>
          <a:lstStyle/>
          <a:p>
            <a:r>
              <a:rPr lang="en-IN" dirty="0"/>
              <a:t>Data visualization</a:t>
            </a:r>
          </a:p>
        </p:txBody>
      </p:sp>
      <p:sp>
        <p:nvSpPr>
          <p:cNvPr id="3" name="Content Placeholder 2">
            <a:extLst>
              <a:ext uri="{FF2B5EF4-FFF2-40B4-BE49-F238E27FC236}">
                <a16:creationId xmlns:a16="http://schemas.microsoft.com/office/drawing/2014/main" id="{E630F354-8947-777D-B782-9350E43E0F7E}"/>
              </a:ext>
            </a:extLst>
          </p:cNvPr>
          <p:cNvSpPr>
            <a:spLocks noGrp="1"/>
          </p:cNvSpPr>
          <p:nvPr>
            <p:ph sz="half" idx="1"/>
          </p:nvPr>
        </p:nvSpPr>
        <p:spPr>
          <a:xfrm>
            <a:off x="755904" y="1197864"/>
            <a:ext cx="10680192" cy="977777"/>
          </a:xfrm>
        </p:spPr>
        <p:txBody>
          <a:bodyPr/>
          <a:lstStyle/>
          <a:p>
            <a:r>
              <a:rPr lang="en-IN" sz="1800" b="1" kern="100" dirty="0">
                <a:effectLst/>
                <a:latin typeface="Times New Roman" panose="02020603050405020304" pitchFamily="18" charset="0"/>
                <a:ea typeface="Calibri" panose="020F0502020204030204" pitchFamily="34" charset="0"/>
              </a:rPr>
              <a:t>Waveform Visualization</a:t>
            </a:r>
            <a:r>
              <a:rPr lang="en-IN" sz="1800" kern="100" dirty="0">
                <a:effectLst/>
                <a:latin typeface="Times New Roman" panose="02020603050405020304" pitchFamily="18" charset="0"/>
                <a:ea typeface="Calibri" panose="020F0502020204030204" pitchFamily="34" charset="0"/>
              </a:rPr>
              <a:t>: A plot of the audio signal amplitude of air pressure over time.</a:t>
            </a:r>
          </a:p>
          <a:p>
            <a:endParaRPr lang="en-IN" sz="1800" kern="100" dirty="0">
              <a:effectLst/>
              <a:latin typeface="Times New Roman" panose="02020603050405020304" pitchFamily="18" charset="0"/>
              <a:ea typeface="Calibri" panose="020F0502020204030204" pitchFamily="34" charset="0"/>
            </a:endParaRPr>
          </a:p>
          <a:p>
            <a:pPr marL="0" indent="0" algn="ctr">
              <a:buNone/>
            </a:pPr>
            <a:r>
              <a:rPr lang="en-IN" b="1" kern="100" dirty="0">
                <a:latin typeface="Times New Roman" panose="02020603050405020304" pitchFamily="18" charset="0"/>
                <a:ea typeface="Calibri" panose="020F0502020204030204" pitchFamily="34" charset="0"/>
              </a:rPr>
              <a:t>Normal Heart Sound</a:t>
            </a:r>
            <a:endParaRPr lang="en-IN" b="1" dirty="0"/>
          </a:p>
        </p:txBody>
      </p:sp>
      <p:sp>
        <p:nvSpPr>
          <p:cNvPr id="5" name="Slide Number Placeholder 4">
            <a:extLst>
              <a:ext uri="{FF2B5EF4-FFF2-40B4-BE49-F238E27FC236}">
                <a16:creationId xmlns:a16="http://schemas.microsoft.com/office/drawing/2014/main" id="{1F892608-5088-87FD-0342-96BDA36C00F7}"/>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6" name="Picture 5">
            <a:extLst>
              <a:ext uri="{FF2B5EF4-FFF2-40B4-BE49-F238E27FC236}">
                <a16:creationId xmlns:a16="http://schemas.microsoft.com/office/drawing/2014/main" id="{062744C0-8E9D-106B-4E11-1C2E43DC007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848"/>
          <a:stretch/>
        </p:blipFill>
        <p:spPr bwMode="auto">
          <a:xfrm>
            <a:off x="505645" y="2175640"/>
            <a:ext cx="11312616" cy="2690650"/>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3330DFA-DC97-D9C7-0C4F-3A84F5FDB4DF}"/>
              </a:ext>
            </a:extLst>
          </p:cNvPr>
          <p:cNvSpPr txBox="1"/>
          <p:nvPr/>
        </p:nvSpPr>
        <p:spPr>
          <a:xfrm>
            <a:off x="1608083" y="5234152"/>
            <a:ext cx="96169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3">
                    <a:lumMod val="50000"/>
                  </a:schemeClr>
                </a:solidFill>
              </a:rPr>
              <a:t>Regular Heartbeat: Clear, repetitive peaks indicating a normal heart rhythm.</a:t>
            </a:r>
          </a:p>
          <a:p>
            <a:pPr marL="285750" indent="-285750">
              <a:buFont typeface="Arial" panose="020B0604020202020204" pitchFamily="34" charset="0"/>
              <a:buChar char="•"/>
            </a:pPr>
            <a:r>
              <a:rPr lang="en-US" dirty="0">
                <a:solidFill>
                  <a:schemeClr val="accent3">
                    <a:lumMod val="50000"/>
                  </a:schemeClr>
                </a:solidFill>
              </a:rPr>
              <a:t>Heart Rate Calculation: Peak intervals used to calculate BPM.</a:t>
            </a:r>
          </a:p>
          <a:p>
            <a:pPr marL="285750" indent="-285750">
              <a:buFont typeface="Arial" panose="020B0604020202020204" pitchFamily="34" charset="0"/>
              <a:buChar char="•"/>
            </a:pPr>
            <a:r>
              <a:rPr lang="en-US" dirty="0">
                <a:solidFill>
                  <a:schemeClr val="accent3">
                    <a:lumMod val="50000"/>
                  </a:schemeClr>
                </a:solidFill>
              </a:rPr>
              <a:t>S1 and S2 Presence: Large spikes for S1 ("</a:t>
            </a:r>
            <a:r>
              <a:rPr lang="en-US" dirty="0" err="1">
                <a:solidFill>
                  <a:schemeClr val="accent3">
                    <a:lumMod val="50000"/>
                  </a:schemeClr>
                </a:solidFill>
              </a:rPr>
              <a:t>lub</a:t>
            </a:r>
            <a:r>
              <a:rPr lang="en-US" dirty="0">
                <a:solidFill>
                  <a:schemeClr val="accent3">
                    <a:lumMod val="50000"/>
                  </a:schemeClr>
                </a:solidFill>
              </a:rPr>
              <a:t>") and smaller spikes for S2 ("dub") show typical heart sounds.</a:t>
            </a:r>
            <a:endParaRPr lang="en-IN" dirty="0">
              <a:solidFill>
                <a:schemeClr val="accent3">
                  <a:lumMod val="50000"/>
                </a:schemeClr>
              </a:solidFill>
            </a:endParaRPr>
          </a:p>
        </p:txBody>
      </p:sp>
    </p:spTree>
    <p:extLst>
      <p:ext uri="{BB962C8B-B14F-4D97-AF65-F5344CB8AC3E}">
        <p14:creationId xmlns:p14="http://schemas.microsoft.com/office/powerpoint/2010/main" val="67614666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{C1C58F93-4187-467E-ADB6-DBA48B46C6CC}tf78438558_win32</Template>
  <TotalTime>261</TotalTime>
  <Words>1560</Words>
  <Application>Microsoft Office PowerPoint</Application>
  <PresentationFormat>Widescreen</PresentationFormat>
  <Paragraphs>200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Sabon Next LT</vt:lpstr>
      <vt:lpstr>Söhne</vt:lpstr>
      <vt:lpstr>Symbol</vt:lpstr>
      <vt:lpstr>Times New Roman</vt:lpstr>
      <vt:lpstr>Office Theme</vt:lpstr>
      <vt:lpstr>Heartbeat classification from Phonocardiogram using deep learning </vt:lpstr>
      <vt:lpstr>Project introduction</vt:lpstr>
      <vt:lpstr>Heart Chambers:</vt:lpstr>
      <vt:lpstr>PowerPoint Presentation</vt:lpstr>
      <vt:lpstr>PowerPoint Presentation</vt:lpstr>
      <vt:lpstr>Methodology</vt:lpstr>
      <vt:lpstr>Data collection</vt:lpstr>
      <vt:lpstr>Data distribution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Heartbeat classification from Phonocardiogram using deep learning</dc:title>
  <dc:subject/>
  <dc:creator>Ankit Prem</dc:creator>
  <cp:lastModifiedBy>ROY, MANISH (UG)</cp:lastModifiedBy>
  <cp:revision>4</cp:revision>
  <dcterms:created xsi:type="dcterms:W3CDTF">2023-11-29T05:47:11Z</dcterms:created>
  <dcterms:modified xsi:type="dcterms:W3CDTF">2024-09-04T12:56:07Z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