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  <p:sldMasterId id="2147483694" r:id="rId2"/>
    <p:sldMasterId id="2147483682" r:id="rId3"/>
    <p:sldMasterId id="2147483670" r:id="rId4"/>
    <p:sldMasterId id="2147483720" r:id="rId5"/>
  </p:sldMasterIdLst>
  <p:notesMasterIdLst>
    <p:notesMasterId r:id="rId31"/>
  </p:notesMasterIdLst>
  <p:sldIdLst>
    <p:sldId id="315" r:id="rId6"/>
    <p:sldId id="316" r:id="rId7"/>
    <p:sldId id="259" r:id="rId8"/>
    <p:sldId id="261" r:id="rId9"/>
    <p:sldId id="262" r:id="rId10"/>
    <p:sldId id="263" r:id="rId11"/>
    <p:sldId id="320" r:id="rId12"/>
    <p:sldId id="265" r:id="rId13"/>
    <p:sldId id="266" r:id="rId14"/>
    <p:sldId id="267" r:id="rId15"/>
    <p:sldId id="268" r:id="rId16"/>
    <p:sldId id="269" r:id="rId17"/>
    <p:sldId id="323" r:id="rId18"/>
    <p:sldId id="271" r:id="rId19"/>
    <p:sldId id="318" r:id="rId20"/>
    <p:sldId id="273" r:id="rId21"/>
    <p:sldId id="274" r:id="rId22"/>
    <p:sldId id="275" r:id="rId23"/>
    <p:sldId id="276" r:id="rId24"/>
    <p:sldId id="321" r:id="rId25"/>
    <p:sldId id="278" r:id="rId26"/>
    <p:sldId id="279" r:id="rId27"/>
    <p:sldId id="322" r:id="rId28"/>
    <p:sldId id="281" r:id="rId29"/>
    <p:sldId id="314" r:id="rId30"/>
  </p:sldIdLst>
  <p:sldSz cx="12192000" cy="6858000"/>
  <p:notesSz cx="12192000" cy="6858000"/>
  <p:embeddedFontLst>
    <p:embeddedFont>
      <p:font typeface="Avenir" panose="02000503020000020003" pitchFamily="2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Helvetica Neue" panose="02000503000000020004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HoE7mojLaqHKNSN0VWLYzCfYB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5CF77-1B3C-44C8-B823-7934D521FAFA}">
  <a:tblStyle styleId="{DD75CF77-1B3C-44C8-B823-7934D521FA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6"/>
    <p:restoredTop sz="94710"/>
  </p:normalViewPr>
  <p:slideViewPr>
    <p:cSldViewPr snapToGrid="0">
      <p:cViewPr varScale="1">
        <p:scale>
          <a:sx n="117" d="100"/>
          <a:sy n="117" d="100"/>
        </p:scale>
        <p:origin x="192" y="8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8.fntdata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customschemas.google.com/relationships/presentationmetadata" Target="meta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5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a860f8144_0_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2a860f814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a860f8144_0_7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2a860f814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598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271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a860f8144_0_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2a860f814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6E5-4DE5-B433-DD85-963E9EE1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3766-1FEC-1C7A-2D3A-05893D57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F70D-EE49-402E-CF64-C4BE8DA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A8D9-3AB0-238A-C1A5-30A34677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F0C2-8E75-701A-7A99-1E9EA701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61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CDF4-308D-7E64-0084-852B1541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75761-40E9-94C6-D57D-7735504E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A502-0B1A-2572-2CD5-CEA888FB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7FA9-4232-255F-7FB4-E9BE17BA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BC2B-BBDF-DDC7-440B-2A1D15F0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6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3F0A0-4A6F-38BC-07E8-31ED75B97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3FB8-2E5F-25D4-F286-70A3BC4B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7659-946A-AF18-3AF1-CE7EEEEC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C59F-4A34-24C7-A28F-B2DC0AD0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914D-C450-7CF3-0E8D-03978A9D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2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687679" y="2458669"/>
            <a:ext cx="10816640" cy="155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43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09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F99D-1138-B714-35C8-3844EF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F00E6-977F-46EA-2300-1C6160824F2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0DFC-85B8-AF3D-6993-2AAD665EA883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29D5F-E68D-B716-CA13-27480635E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ABAE-D59C-2A7B-F3EF-D41EF751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BFA10-F94A-5BD2-4B79-D9BB6019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03E3-9747-D41F-31A6-879FDCBA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6FE6-B257-8306-E7F8-EF52785E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E750-7C54-099A-9103-99D43F10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49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9398-B586-D6C2-9574-00DC86B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B2D2-4A32-184D-925F-F5B8C9CB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E0F7-70F7-E15C-9059-9990BA25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3B78F-CBB9-13F8-A804-3DBC06C7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CB39-0ABC-E561-4F5B-B525AE6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3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71E9-2D5E-E265-5213-21EEDBF0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BFDB-0911-D748-E4D1-90C09B1C2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93C9-8030-4ACD-4F4C-CF80404E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5DB3-2D77-D532-EA1E-10A9456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315D-230F-4493-7620-C843C154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9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21C-C039-94BD-9CBF-C2AB343A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433F-CBCB-0D5A-282D-9C6090466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A5694-D79D-4C8A-4A2C-ED26687F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A8374-02A3-43E1-C74A-6FE94318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2AD98-BA3A-04F2-EEA1-DCEE570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4556-96C4-3052-9A98-FAABD95B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FA7E-7E7F-47CE-8F86-6F48A2C1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9A91-923A-81CB-3FB9-0276FB76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9398-817F-6F3D-8917-3C340151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97F24-E9A5-08D1-346F-E5CF6ED27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ADDED-E80F-0F9D-56F6-DA8106BDE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CD67E-F607-5D8C-7095-C03FB712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73533-BB86-E87B-2452-8C92F925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638AA-3B90-81F2-3C75-5B07CAA1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464-BF97-D381-F0F0-C56F32E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0481-4350-41E7-1759-37C9CF50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4AB8-69D1-B8A1-C680-E10F5CE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EBED-DA4D-8DE6-B2C7-423C997A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17D3-7661-F84D-CDCF-4F721C7C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942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CC1C-CEFA-B78C-E61B-7B45C46B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37DD9-D690-C783-4AC3-2429BE0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E0536-D62D-AE9F-136E-4F984171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295F3-2F93-1CEE-B821-C7311BD7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9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9780F-E52A-EEAC-C57E-D3AB1218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35C24-9268-10D3-81FC-BD76D9A7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ECFE-F0AE-6AD0-E119-07D69379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7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C7DF-4C90-D9AF-C2B6-0975F481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C176-B3A7-7FCE-4316-1C649A02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2AD73-4E55-C0CB-BDC2-3D2F137B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2320-3B6C-66FF-CE37-A4F9B87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788AD-3CFC-C193-9B66-11688D29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5380E-B4ED-E0B6-1498-342D2943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3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F446-BC0E-A702-E0E0-7D0A8A6E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D995F-2D8F-7B2B-7199-32391B7BA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EE06-415B-D53D-29F8-7517159E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DE45A-8ADB-5E8C-5FE1-28DBAD3D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50A2E-C31C-AC54-041E-C9624A78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5D98B-D4AE-3615-2C98-00120BDB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3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9306-9D30-DE89-98CF-04D10A7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D396-2834-052D-DDE1-6A6AC6AC1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2AED-C906-815D-1F98-14B6C6D7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12B8-38AC-1960-0AA5-CF3E305B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5FAE-D377-7DED-5124-CAE5C2C0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3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A2C97-A2D0-D792-2E72-CE21564F8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5848D-E3BA-8D3A-40F4-3A18A207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FE6D-E8BC-9A05-21AC-2EBC13B5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0CF7-B3F6-4BC7-11FF-9FD9FE3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8004-0577-E3E8-784C-94B42D34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775-8C41-C7C0-DC0A-70BA91A6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FC3BF-D8E9-B1D8-345D-5DB072765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5E36-CE0D-072C-F9D2-130311A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9CEC-7BCB-0AD8-7327-9ABF7604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25E1-830F-4A99-D865-891EE6FE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55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734F-2658-D928-B23D-217E9A53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AF1F-DB19-CD1F-03F3-E06AE725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C638-3969-0558-4895-FAC53AEA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CD4A-C003-252D-3B6B-069A5BA4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63F3-E345-ADB4-A4AA-F8396021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5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30DF-6942-18EB-E430-BE5E052B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7C9BC-9622-647C-6251-B599111C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BCD5-9CB9-559A-2F83-2FA5355D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0BB3-192D-704B-6E23-8F0F9C2F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2B6E-E46B-64AA-B31E-3927A976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4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4F6A-976C-123A-1FE5-BE19129B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E07C-BB97-8555-66AD-8F8A82D2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B55C-50B7-FCAD-1597-3A9D18C66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9E963-5B12-FD2B-08B0-3C561507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2AAD-088D-C658-3E28-681AC619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75C6E-CB54-C9DA-80E0-0BC06EBC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66DE-3357-C4E1-0119-F397823C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50EF-64E3-F577-501C-F49B29D3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2FDA-75D5-7592-5045-B1AFDA65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EB5B-61B8-939A-77DA-D628D770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373E-08D2-BD5F-714E-FC719034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3F5D-6197-BF4E-9D21-79655C42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CF357-9C20-109B-969E-A5FDCE49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16DC-DE70-C34F-147D-C753154F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2673F-F5FE-BA1E-ADC7-F685917E4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B017-9CC1-2791-373E-844C54E92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2B404-7629-87F0-15F5-E8C13EDC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9B5C5-92A3-A2B8-DC1C-85C8BCAD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43B4B-025D-1EF8-9174-13EBF435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90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546E-3AFB-D3D6-27B5-08E8C2B1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900D3-8F3D-E10C-9155-5523D623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21049-9B89-62CE-B87C-89248579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64527-DFE8-F4D3-38C3-44FC2A3C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05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FF837-5753-489B-EAA5-2A52CA83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7CC25-E5BD-5613-1950-AB5866F5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02733-9EBC-C681-B69F-F1DB5AC2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4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B5F1-BFAE-199D-7FCD-F47EFDCB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3A18-A9EF-CD16-E489-F3213C82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6B38-EFF6-C5DD-9212-14280849D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16B3-2E8F-B1C6-499B-5911B85F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EE761-3913-4DFD-16F2-FBB36D87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E9D4F-3E90-D738-64FA-85975618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00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FA3D-0BB1-DE05-E95E-450ABEED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A9D-ACA5-BAC5-4E50-D6ED6D699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138CD-7F72-5691-43E3-AA46B43B4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DF91-D6CB-C0ED-420A-632C520D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69E15-BB46-DB4D-DDFA-FDEC17F4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737E-C47B-C553-419D-D53509E5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CF5B-A44D-E365-C3F2-F94CE0DC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078A-CB2B-C729-08CA-BD0D2E36F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8EB9-38E8-E19E-8FAC-965C9B92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5DEF-0ED6-F389-A963-E5750835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7DC4A-EF2A-894A-F526-D74FDECE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02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6388B-1A7B-A6B6-6194-DF1FACD41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DCB16-7E85-E19C-F234-B24FC26B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5D26-78DB-7597-8887-9626B252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3A7A-6FB4-7198-9564-8A7D57D2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70CC-D265-1302-CECA-07898C96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15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ADA7-0567-93BD-2ED6-C8F05546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752E8-E161-C3A1-3332-E8CE40E6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2135-3E75-664B-D275-9543A2F3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4B01-C878-BE97-1D15-249BDB82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1E68-729E-8FBC-5A6B-7100F2B4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74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7EA6-6897-1241-D3CD-5DE190A6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4FBE-741B-5972-79FE-635ACE04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904E-842D-84B4-CD8B-681146FB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70BDA-864F-C546-CB98-C4B4838F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BBC-71D6-67BF-9231-58C6D1A2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30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279D-861A-727E-294D-26AEAA83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AF75-18E4-E697-1A62-7D6C2055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5A13-1C6F-51A8-E4C7-E15FFC1F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F798-99F2-326D-F21A-6A5E465A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4045-D23D-898F-A5A8-AEA8D975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06A-E12C-0F95-E09B-B1ACA4C8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000B-C78E-AA9F-4A4C-5886A79A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646F9-A288-88C4-AAD5-5FF157D3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DBDAF-47BD-C5E9-756C-E16C62EC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935E-0E5D-1B13-3BAB-FB51BB82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FA1E-59AD-86AA-7CCC-8BB58599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1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AC84-7308-6C17-6A12-E12A285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B8BA-09A9-2E5B-89C7-E13AF9C4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BF1E-A57B-2D20-0BAC-7A8572C4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A3AD-8C8C-0B00-2CC4-5EDB2776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6E2B7-4685-EB31-BC61-30B8218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497BC-BA22-D95E-7871-C3C88801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46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D677-1B3C-C0FC-934A-001C3B7B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12594-C4AC-1C95-4B86-ECFFA09AC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199E-6B7E-324A-942C-61675C7F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04F28-F423-48B6-59D2-77CB88247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19ABE-CA97-0514-62D7-A083C6C67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0A5A9-3C2A-6714-A5CC-08C4842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67C8E-FAD0-916D-5CF1-5E5D85D5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9D34D-9CCA-121C-402D-17A349AB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5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113-9920-C693-C514-C9799D45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4BE26-3838-9F3C-9304-E7DBC431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EEE8A-1D76-0DFE-F5C9-4F67A56D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0870C-C5A4-0244-1884-22D432D6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447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6DFAF-CFE8-C8BD-EF71-56017FC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017CB-BD08-33A9-959A-012431DE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9F3CD-486C-5665-BCF2-679A5628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0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773A-21BE-744F-CBBA-7F6E9739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7491-A391-6E5B-55BC-8E2E2160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BDE7-55FD-EE91-10A6-F1CC8915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25B29-FD3C-9727-1179-6C1FB27D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22001-54B7-999C-C117-819DCCD2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C0372-B327-0B78-76C8-B132E3B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56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850F-B391-EBEB-B973-6F962158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37092-EC86-893C-5C01-7ACD3381C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8ABDA-2819-5B75-3BD3-2AF95808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647D2-6485-138D-A229-59D37A9E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C0088-D7DD-9B48-485F-BAB355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3E9F7-DD7E-499E-E686-4182F7B1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4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DF08-E002-0225-C3E0-6EF532CC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FB9E-B70E-151F-575E-C18C348E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676BC-F365-CC1F-DCD4-778539BA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BAB61-9E63-E2DE-6D21-9FD19E1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E304-0CC6-6134-08EE-8791B242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58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DF242-3DAD-86CD-B8E8-82A9F36F2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86C7-DACD-F91F-CE37-466C3B479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20F38-C037-7F43-68E6-ABDC9FB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2E05-C056-D0E4-219F-EC305A07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C863-7432-F4DB-2786-163F1D1C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3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8792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4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BBBB-A526-F804-6346-F7340E13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C26D-FE22-FBC4-A3B9-6A884695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90607-BDF1-B23F-99CA-22D5971D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6438C-D9E3-A5F0-7ABA-573412F80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4570A-73C2-6CE5-D941-6975D3E1D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6BE8E-7179-F0C1-65C6-05DE3BB5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0F34B-7B4B-5494-CCF2-DD60442C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D9434-5581-21C7-854B-41E21D77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2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838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163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4743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5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91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5198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335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15079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710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687679" y="2458669"/>
            <a:ext cx="10816640" cy="155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01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1370-FEB2-E65F-7B20-072ECF37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BAC1-03E0-760B-29DB-6B0BA412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A738F-40C2-53F9-A52F-B64C95EF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6F06C-7660-D0FB-521C-246F4E5B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560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26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BFABE-09F7-CCA8-3E99-590B4A6E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00A51-5209-58BD-E2C1-BC85BD0F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91234-A06D-5069-BC8B-E650763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43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A45-5B54-A14C-AF98-3111EDAC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68-A20C-9C7E-CE55-E743CF2C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8C66-DD7B-F557-0FB9-AF949463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ABC6-75C6-C110-278D-89AF198A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8355-A602-D552-3CB3-8BD156E5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37956-4858-5FEF-A22D-BD15D01D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BB37-A06B-7D4F-050B-3026D30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23571-52FF-073B-53A8-B78BCE74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61992-3F45-7732-0B93-FE45C3BFE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94D5-717A-B66A-61B4-ED57BAA3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269E-82B1-B20E-733D-E45DAD52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386A-1916-4BE5-C8CF-BD381F19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61F8E-CBFE-C2A3-79B7-9BCF8AC3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F250-7553-1AA8-690C-716A7B72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0E3A-0D1F-0461-D114-2897406F4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9480-3006-7C7C-101A-4C0308F2F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2C44-0893-D448-32DA-A3A0F9C1C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5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66F4E-5869-EBDC-4D53-9DA0EA90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8D86-1CAF-C9C5-B172-F6BA3615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70ED-3BF5-AF50-D96A-E3E31FBB0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A754-DC38-044A-B77C-AC6DB208304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11F31-A954-F83B-AAE9-4369B99CE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A82F-A93E-46B5-8DCB-5A57870E1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CA82-A7FD-FE4D-A615-81E21222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6C74F-9BD8-2CE1-6E6B-190AC1FE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86D90-AD32-BFAF-336B-F22CB843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91CA-FF50-2C3B-8BCE-24A206011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4797B-FDA4-4E4F-83D6-4CBBB8C7778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028C-9429-D0CB-D84E-137B60583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7174-E0E5-F7D7-9229-7DF37B869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F52D-93A0-6C4C-A3A0-90BFEC88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97408-DF59-4A13-3CA7-062B7D20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C5D7-74A8-FED9-7620-DCABE895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7D08-6562-C67E-DFE7-DDB6ACC4B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8D5A-0238-5D4E-BDBB-B07F63DE6C2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E0CA-1167-44FB-6374-6E77963E7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38D4-1783-840B-401E-FFE52D804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E197-CD3D-B348-9FAF-5E46C66F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29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EF4-7DE5-7AB1-8144-51084272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514" y="534938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Candara Light" panose="020E0502030303020204" pitchFamily="34" charset="0"/>
              </a:rPr>
              <a:t>Classification tasks. </a:t>
            </a:r>
            <a:r>
              <a:rPr lang="en-GB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kNN</a:t>
            </a:r>
            <a:r>
              <a:rPr lang="en-GB" b="1" dirty="0">
                <a:solidFill>
                  <a:schemeClr val="bg1"/>
                </a:solidFill>
                <a:latin typeface="Candara Light" panose="020E0502030303020204" pitchFamily="34" charset="0"/>
              </a:rPr>
              <a:t> method</a:t>
            </a:r>
            <a:endParaRPr lang="en-GB" b="1" dirty="0">
              <a:solidFill>
                <a:srgbClr val="FFC100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30D86-1199-2DA8-4C6C-161745130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14" y="3014613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Candara Light" panose="020E0502030303020204" pitchFamily="34" charset="0"/>
              </a:rPr>
              <a:t>Classification tasks      </a:t>
            </a:r>
            <a:r>
              <a:rPr lang="en-GB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kNN</a:t>
            </a:r>
            <a:r>
              <a:rPr lang="en-GB" b="1" dirty="0">
                <a:solidFill>
                  <a:schemeClr val="bg1"/>
                </a:solidFill>
                <a:latin typeface="Candara Light" panose="020E0502030303020204" pitchFamily="34" charset="0"/>
              </a:rPr>
              <a:t>      Quality metrics      Use of </a:t>
            </a:r>
            <a:r>
              <a:rPr lang="en-GB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kNN</a:t>
            </a:r>
            <a:r>
              <a:rPr lang="en-GB" b="1" dirty="0">
                <a:solidFill>
                  <a:schemeClr val="bg1"/>
                </a:solidFill>
                <a:latin typeface="Candara Light" panose="020E0502030303020204" pitchFamily="34" charset="0"/>
              </a:rPr>
              <a:t> in practice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8285D8-1891-C8CF-178E-8BD583183F32}"/>
              </a:ext>
            </a:extLst>
          </p:cNvPr>
          <p:cNvGrpSpPr/>
          <p:nvPr/>
        </p:nvGrpSpPr>
        <p:grpSpPr>
          <a:xfrm>
            <a:off x="124692" y="5846618"/>
            <a:ext cx="989100" cy="890010"/>
            <a:chOff x="484910" y="4189196"/>
            <a:chExt cx="2299854" cy="20694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FCE664-59DC-5988-FB62-895376EA5ACB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17D730-8215-C32F-ACDC-C05AAE585B53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A556BB-BA73-0C46-D071-01AF36453077}"/>
              </a:ext>
            </a:extLst>
          </p:cNvPr>
          <p:cNvGrpSpPr/>
          <p:nvPr/>
        </p:nvGrpSpPr>
        <p:grpSpPr>
          <a:xfrm>
            <a:off x="1113792" y="4961465"/>
            <a:ext cx="989100" cy="890010"/>
            <a:chOff x="484910" y="4189196"/>
            <a:chExt cx="2299854" cy="20694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15FB17-E7A3-44C4-A10A-D59879A0280A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552292-1747-43A9-5F0D-5CEEF36A6B33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6B2757-ADB8-2023-76C2-A5C8E0B409DB}"/>
              </a:ext>
            </a:extLst>
          </p:cNvPr>
          <p:cNvGrpSpPr/>
          <p:nvPr/>
        </p:nvGrpSpPr>
        <p:grpSpPr>
          <a:xfrm>
            <a:off x="10099964" y="968836"/>
            <a:ext cx="989100" cy="890010"/>
            <a:chOff x="484910" y="4189196"/>
            <a:chExt cx="2299854" cy="20694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EDFA01-3816-D5F2-CF43-7BBB696A2F38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E2EE30-4F30-DEF3-434F-E7D84BC227FE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7885C-6EC6-175D-7C39-28BD8E122EA2}"/>
              </a:ext>
            </a:extLst>
          </p:cNvPr>
          <p:cNvGrpSpPr/>
          <p:nvPr/>
        </p:nvGrpSpPr>
        <p:grpSpPr>
          <a:xfrm>
            <a:off x="11089064" y="83683"/>
            <a:ext cx="989100" cy="890010"/>
            <a:chOff x="484910" y="4189196"/>
            <a:chExt cx="2299854" cy="20694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2A5FB6-E9DF-7F36-9776-D2E50B35CC4A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21F263-C196-9B13-ACC9-451E3957E8E0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 descr="A white logo with dots and lines&#10;&#10;Description automatically generated">
            <a:extLst>
              <a:ext uri="{FF2B5EF4-FFF2-40B4-BE49-F238E27FC236}">
                <a16:creationId xmlns:a16="http://schemas.microsoft.com/office/drawing/2014/main" id="{F388A74A-AE84-A263-225B-0BC0BAC06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02" y="4066361"/>
            <a:ext cx="1962995" cy="186930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BCF63A0-BAF2-102B-A864-A9CADEA8090A}"/>
              </a:ext>
            </a:extLst>
          </p:cNvPr>
          <p:cNvSpPr/>
          <p:nvPr/>
        </p:nvSpPr>
        <p:spPr>
          <a:xfrm>
            <a:off x="4341285" y="3176692"/>
            <a:ext cx="104815" cy="104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DB9DFA-102B-3B88-D266-43F02A9D5645}"/>
              </a:ext>
            </a:extLst>
          </p:cNvPr>
          <p:cNvSpPr/>
          <p:nvPr/>
        </p:nvSpPr>
        <p:spPr>
          <a:xfrm>
            <a:off x="5367445" y="3176691"/>
            <a:ext cx="104815" cy="104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8733E3-BF1C-10FC-5A90-80A823C81C50}"/>
              </a:ext>
            </a:extLst>
          </p:cNvPr>
          <p:cNvSpPr/>
          <p:nvPr/>
        </p:nvSpPr>
        <p:spPr>
          <a:xfrm>
            <a:off x="6772912" y="3176690"/>
            <a:ext cx="104815" cy="104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9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471741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Distance metrics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98376" y="1342125"/>
            <a:ext cx="94326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distance metrics do you know?</a:t>
            </a:r>
            <a:endParaRPr sz="3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66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Euclidian metric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>
            <a:off x="894588" y="2510027"/>
            <a:ext cx="1745614" cy="1521460"/>
            <a:chOff x="894588" y="2510027"/>
            <a:chExt cx="1745614" cy="1521460"/>
          </a:xfrm>
        </p:grpSpPr>
        <p:sp>
          <p:nvSpPr>
            <p:cNvPr id="189" name="Google Shape;189;p11"/>
            <p:cNvSpPr/>
            <p:nvPr/>
          </p:nvSpPr>
          <p:spPr>
            <a:xfrm>
              <a:off x="894588" y="2510027"/>
              <a:ext cx="1745614" cy="1521460"/>
            </a:xfrm>
            <a:custGeom>
              <a:avLst/>
              <a:gdLst/>
              <a:ahLst/>
              <a:cxnLst/>
              <a:rect l="l" t="t" r="r" b="b"/>
              <a:pathLst>
                <a:path w="1745614" h="1521460" extrusionOk="0">
                  <a:moveTo>
                    <a:pt x="1745615" y="1482852"/>
                  </a:moveTo>
                  <a:lnTo>
                    <a:pt x="1732915" y="1476502"/>
                  </a:lnTo>
                  <a:lnTo>
                    <a:pt x="1669415" y="1444752"/>
                  </a:lnTo>
                  <a:lnTo>
                    <a:pt x="1669415" y="1476502"/>
                  </a:lnTo>
                  <a:lnTo>
                    <a:pt x="44450" y="147650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483614"/>
                  </a:lnTo>
                  <a:lnTo>
                    <a:pt x="38100" y="1483614"/>
                  </a:lnTo>
                  <a:lnTo>
                    <a:pt x="38100" y="1489202"/>
                  </a:lnTo>
                  <a:lnTo>
                    <a:pt x="1669415" y="1489202"/>
                  </a:lnTo>
                  <a:lnTo>
                    <a:pt x="1669415" y="1520952"/>
                  </a:lnTo>
                  <a:lnTo>
                    <a:pt x="1732915" y="1489202"/>
                  </a:lnTo>
                  <a:lnTo>
                    <a:pt x="1745615" y="1482852"/>
                  </a:lnTo>
                  <a:close/>
                </a:path>
              </a:pathLst>
            </a:custGeom>
            <a:solidFill>
              <a:srgbClr val="3E6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0" name="Google Shape;19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91768" y="3602736"/>
              <a:ext cx="156972" cy="155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06168" y="2807207"/>
              <a:ext cx="156972" cy="15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60348" y="2799600"/>
              <a:ext cx="1011923" cy="894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1"/>
            <p:cNvSpPr/>
            <p:nvPr/>
          </p:nvSpPr>
          <p:spPr>
            <a:xfrm>
              <a:off x="1303655" y="2934461"/>
              <a:ext cx="815975" cy="698500"/>
            </a:xfrm>
            <a:custGeom>
              <a:avLst/>
              <a:gdLst/>
              <a:ahLst/>
              <a:cxnLst/>
              <a:rect l="l" t="t" r="r" b="b"/>
              <a:pathLst>
                <a:path w="815975" h="698500" extrusionOk="0">
                  <a:moveTo>
                    <a:pt x="716237" y="59604"/>
                  </a:moveTo>
                  <a:lnTo>
                    <a:pt x="0" y="669289"/>
                  </a:lnTo>
                  <a:lnTo>
                    <a:pt x="24637" y="698373"/>
                  </a:lnTo>
                  <a:lnTo>
                    <a:pt x="740904" y="88538"/>
                  </a:lnTo>
                  <a:lnTo>
                    <a:pt x="716237" y="59604"/>
                  </a:lnTo>
                  <a:close/>
                </a:path>
                <a:path w="815975" h="698500" extrusionOk="0">
                  <a:moveTo>
                    <a:pt x="795543" y="47243"/>
                  </a:moveTo>
                  <a:lnTo>
                    <a:pt x="730757" y="47243"/>
                  </a:lnTo>
                  <a:lnTo>
                    <a:pt x="755395" y="76200"/>
                  </a:lnTo>
                  <a:lnTo>
                    <a:pt x="740904" y="88538"/>
                  </a:lnTo>
                  <a:lnTo>
                    <a:pt x="765682" y="117601"/>
                  </a:lnTo>
                  <a:lnTo>
                    <a:pt x="795543" y="47243"/>
                  </a:lnTo>
                  <a:close/>
                </a:path>
                <a:path w="815975" h="698500" extrusionOk="0">
                  <a:moveTo>
                    <a:pt x="730757" y="47243"/>
                  </a:moveTo>
                  <a:lnTo>
                    <a:pt x="716237" y="59604"/>
                  </a:lnTo>
                  <a:lnTo>
                    <a:pt x="740904" y="88538"/>
                  </a:lnTo>
                  <a:lnTo>
                    <a:pt x="755395" y="76200"/>
                  </a:lnTo>
                  <a:lnTo>
                    <a:pt x="730757" y="47243"/>
                  </a:lnTo>
                  <a:close/>
                </a:path>
                <a:path w="815975" h="698500" extrusionOk="0">
                  <a:moveTo>
                    <a:pt x="815594" y="0"/>
                  </a:moveTo>
                  <a:lnTo>
                    <a:pt x="691514" y="30607"/>
                  </a:lnTo>
                  <a:lnTo>
                    <a:pt x="716237" y="59604"/>
                  </a:lnTo>
                  <a:lnTo>
                    <a:pt x="730757" y="47243"/>
                  </a:lnTo>
                  <a:lnTo>
                    <a:pt x="795543" y="47243"/>
                  </a:lnTo>
                  <a:lnTo>
                    <a:pt x="815594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1"/>
          <p:cNvSpPr txBox="1"/>
          <p:nvPr/>
        </p:nvSpPr>
        <p:spPr>
          <a:xfrm>
            <a:off x="4138928" y="2910767"/>
            <a:ext cx="6466587" cy="2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points 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(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 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2,…,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(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 </a:t>
            </a:r>
            <a:r>
              <a:rPr lang="en-U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2,…, </a:t>
            </a:r>
            <a:r>
              <a:rPr lang="en-US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qn</a:t>
            </a: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the segment length is equal:</a:t>
            </a: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717600" y="4488300"/>
            <a:ext cx="5155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Manhattan metric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6" name="Google Shape;196;p11"/>
          <p:cNvGrpSpPr/>
          <p:nvPr/>
        </p:nvGrpSpPr>
        <p:grpSpPr>
          <a:xfrm>
            <a:off x="873252" y="4863084"/>
            <a:ext cx="1745614" cy="1521460"/>
            <a:chOff x="873252" y="4863084"/>
            <a:chExt cx="1745614" cy="1521460"/>
          </a:xfrm>
        </p:grpSpPr>
        <p:sp>
          <p:nvSpPr>
            <p:cNvPr id="197" name="Google Shape;197;p11"/>
            <p:cNvSpPr/>
            <p:nvPr/>
          </p:nvSpPr>
          <p:spPr>
            <a:xfrm>
              <a:off x="873252" y="4863084"/>
              <a:ext cx="1745614" cy="1521460"/>
            </a:xfrm>
            <a:custGeom>
              <a:avLst/>
              <a:gdLst/>
              <a:ahLst/>
              <a:cxnLst/>
              <a:rect l="l" t="t" r="r" b="b"/>
              <a:pathLst>
                <a:path w="1745614" h="1521460" extrusionOk="0">
                  <a:moveTo>
                    <a:pt x="1745615" y="1482852"/>
                  </a:moveTo>
                  <a:lnTo>
                    <a:pt x="1732915" y="1476502"/>
                  </a:lnTo>
                  <a:lnTo>
                    <a:pt x="1669415" y="1444752"/>
                  </a:lnTo>
                  <a:lnTo>
                    <a:pt x="1669415" y="1476502"/>
                  </a:lnTo>
                  <a:lnTo>
                    <a:pt x="44450" y="147650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483563"/>
                  </a:lnTo>
                  <a:lnTo>
                    <a:pt x="38100" y="1483563"/>
                  </a:lnTo>
                  <a:lnTo>
                    <a:pt x="38100" y="1489202"/>
                  </a:lnTo>
                  <a:lnTo>
                    <a:pt x="1669415" y="1489202"/>
                  </a:lnTo>
                  <a:lnTo>
                    <a:pt x="1669415" y="1520952"/>
                  </a:lnTo>
                  <a:lnTo>
                    <a:pt x="1732915" y="1489202"/>
                  </a:lnTo>
                  <a:lnTo>
                    <a:pt x="1745615" y="1482852"/>
                  </a:lnTo>
                  <a:close/>
                </a:path>
              </a:pathLst>
            </a:custGeom>
            <a:solidFill>
              <a:srgbClr val="3E6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70432" y="5954268"/>
              <a:ext cx="156971" cy="156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4832" y="5158740"/>
              <a:ext cx="156972" cy="156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16736" y="5897880"/>
              <a:ext cx="999756" cy="310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1"/>
            <p:cNvSpPr/>
            <p:nvPr/>
          </p:nvSpPr>
          <p:spPr>
            <a:xfrm>
              <a:off x="1360170" y="5975604"/>
              <a:ext cx="803275" cy="114300"/>
            </a:xfrm>
            <a:custGeom>
              <a:avLst/>
              <a:gdLst/>
              <a:ahLst/>
              <a:cxnLst/>
              <a:rect l="l" t="t" r="r" b="b"/>
              <a:pathLst>
                <a:path w="803275" h="114300" extrusionOk="0">
                  <a:moveTo>
                    <a:pt x="688975" y="0"/>
                  </a:moveTo>
                  <a:lnTo>
                    <a:pt x="688975" y="114300"/>
                  </a:lnTo>
                  <a:lnTo>
                    <a:pt x="765175" y="76200"/>
                  </a:lnTo>
                  <a:lnTo>
                    <a:pt x="708025" y="76200"/>
                  </a:lnTo>
                  <a:lnTo>
                    <a:pt x="708025" y="38100"/>
                  </a:lnTo>
                  <a:lnTo>
                    <a:pt x="765175" y="38100"/>
                  </a:lnTo>
                  <a:lnTo>
                    <a:pt x="688975" y="0"/>
                  </a:lnTo>
                  <a:close/>
                </a:path>
                <a:path w="803275" h="114300" extrusionOk="0">
                  <a:moveTo>
                    <a:pt x="68897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688975" y="76200"/>
                  </a:lnTo>
                  <a:lnTo>
                    <a:pt x="688975" y="38100"/>
                  </a:lnTo>
                  <a:close/>
                </a:path>
                <a:path w="803275" h="114300" extrusionOk="0">
                  <a:moveTo>
                    <a:pt x="765175" y="38100"/>
                  </a:moveTo>
                  <a:lnTo>
                    <a:pt x="708025" y="38100"/>
                  </a:lnTo>
                  <a:lnTo>
                    <a:pt x="708025" y="76200"/>
                  </a:lnTo>
                  <a:lnTo>
                    <a:pt x="765175" y="76200"/>
                  </a:lnTo>
                  <a:lnTo>
                    <a:pt x="803275" y="57150"/>
                  </a:lnTo>
                  <a:lnTo>
                    <a:pt x="765175" y="3810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2" name="Google Shape;202;p1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005584" y="5167884"/>
              <a:ext cx="310959" cy="8854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1"/>
            <p:cNvSpPr/>
            <p:nvPr/>
          </p:nvSpPr>
          <p:spPr>
            <a:xfrm>
              <a:off x="2106168" y="5302758"/>
              <a:ext cx="114300" cy="689610"/>
            </a:xfrm>
            <a:custGeom>
              <a:avLst/>
              <a:gdLst/>
              <a:ahLst/>
              <a:cxnLst/>
              <a:rect l="l" t="t" r="r" b="b"/>
              <a:pathLst>
                <a:path w="114300" h="689610" extrusionOk="0">
                  <a:moveTo>
                    <a:pt x="76200" y="95249"/>
                  </a:moveTo>
                  <a:lnTo>
                    <a:pt x="38100" y="95249"/>
                  </a:lnTo>
                  <a:lnTo>
                    <a:pt x="38100" y="689127"/>
                  </a:lnTo>
                  <a:lnTo>
                    <a:pt x="76200" y="689127"/>
                  </a:lnTo>
                  <a:lnTo>
                    <a:pt x="76200" y="95249"/>
                  </a:lnTo>
                  <a:close/>
                </a:path>
                <a:path w="114300" h="689610" extrusionOk="0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689610" extrusionOk="0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" name="Google Shape;20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6" y="5603747"/>
            <a:ext cx="3232404" cy="68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8996" y="3267455"/>
            <a:ext cx="6446520" cy="67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471741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Distance metrics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894588" y="1560956"/>
            <a:ext cx="3107690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Cosine distance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894588" y="2538386"/>
            <a:ext cx="1745614" cy="1522730"/>
            <a:chOff x="8278368" y="2688335"/>
            <a:chExt cx="1745614" cy="1522730"/>
          </a:xfrm>
        </p:grpSpPr>
        <p:sp>
          <p:nvSpPr>
            <p:cNvPr id="222" name="Google Shape;222;p12"/>
            <p:cNvSpPr/>
            <p:nvPr/>
          </p:nvSpPr>
          <p:spPr>
            <a:xfrm>
              <a:off x="8278368" y="2688335"/>
              <a:ext cx="1745614" cy="1522730"/>
            </a:xfrm>
            <a:custGeom>
              <a:avLst/>
              <a:gdLst/>
              <a:ahLst/>
              <a:cxnLst/>
              <a:rect l="l" t="t" r="r" b="b"/>
              <a:pathLst>
                <a:path w="1745615" h="1522729" extrusionOk="0">
                  <a:moveTo>
                    <a:pt x="1745615" y="1484376"/>
                  </a:moveTo>
                  <a:lnTo>
                    <a:pt x="1732915" y="1478026"/>
                  </a:lnTo>
                  <a:lnTo>
                    <a:pt x="1669415" y="1446276"/>
                  </a:lnTo>
                  <a:lnTo>
                    <a:pt x="1669415" y="1478026"/>
                  </a:lnTo>
                  <a:lnTo>
                    <a:pt x="44450" y="147802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483614"/>
                  </a:lnTo>
                  <a:lnTo>
                    <a:pt x="38100" y="1483614"/>
                  </a:lnTo>
                  <a:lnTo>
                    <a:pt x="38100" y="1490726"/>
                  </a:lnTo>
                  <a:lnTo>
                    <a:pt x="1669415" y="1490726"/>
                  </a:lnTo>
                  <a:lnTo>
                    <a:pt x="1669415" y="1522476"/>
                  </a:lnTo>
                  <a:lnTo>
                    <a:pt x="1732915" y="1490726"/>
                  </a:lnTo>
                  <a:lnTo>
                    <a:pt x="1745615" y="1484376"/>
                  </a:lnTo>
                  <a:close/>
                </a:path>
              </a:pathLst>
            </a:custGeom>
            <a:solidFill>
              <a:srgbClr val="3E6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3" name="Google Shape;223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68156" y="2865119"/>
              <a:ext cx="156972" cy="15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409176" y="3589019"/>
              <a:ext cx="156972" cy="156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2"/>
            <p:cNvSpPr/>
            <p:nvPr/>
          </p:nvSpPr>
          <p:spPr>
            <a:xfrm>
              <a:off x="8316468" y="2988563"/>
              <a:ext cx="1124585" cy="1184275"/>
            </a:xfrm>
            <a:custGeom>
              <a:avLst/>
              <a:gdLst/>
              <a:ahLst/>
              <a:cxnLst/>
              <a:rect l="l" t="t" r="r" b="b"/>
              <a:pathLst>
                <a:path w="1124584" h="1184275" extrusionOk="0">
                  <a:moveTo>
                    <a:pt x="0" y="1183259"/>
                  </a:moveTo>
                  <a:lnTo>
                    <a:pt x="582676" y="0"/>
                  </a:lnTo>
                </a:path>
                <a:path w="1124584" h="1184275" extrusionOk="0">
                  <a:moveTo>
                    <a:pt x="0" y="1184148"/>
                  </a:moveTo>
                  <a:lnTo>
                    <a:pt x="1124077" y="72542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8713216" y="3343655"/>
              <a:ext cx="510540" cy="467359"/>
            </a:xfrm>
            <a:custGeom>
              <a:avLst/>
              <a:gdLst/>
              <a:ahLst/>
              <a:cxnLst/>
              <a:rect l="l" t="t" r="r" b="b"/>
              <a:pathLst>
                <a:path w="510540" h="467360" extrusionOk="0">
                  <a:moveTo>
                    <a:pt x="409701" y="361315"/>
                  </a:moveTo>
                  <a:lnTo>
                    <a:pt x="405129" y="364236"/>
                  </a:lnTo>
                  <a:lnTo>
                    <a:pt x="400430" y="367030"/>
                  </a:lnTo>
                  <a:lnTo>
                    <a:pt x="399033" y="373126"/>
                  </a:lnTo>
                  <a:lnTo>
                    <a:pt x="457453" y="467106"/>
                  </a:lnTo>
                  <a:lnTo>
                    <a:pt x="467995" y="447802"/>
                  </a:lnTo>
                  <a:lnTo>
                    <a:pt x="447039" y="447802"/>
                  </a:lnTo>
                  <a:lnTo>
                    <a:pt x="446912" y="444246"/>
                  </a:lnTo>
                  <a:lnTo>
                    <a:pt x="445261" y="421640"/>
                  </a:lnTo>
                  <a:lnTo>
                    <a:pt x="443351" y="406939"/>
                  </a:lnTo>
                  <a:lnTo>
                    <a:pt x="415798" y="362712"/>
                  </a:lnTo>
                  <a:lnTo>
                    <a:pt x="409701" y="361315"/>
                  </a:lnTo>
                  <a:close/>
                </a:path>
                <a:path w="510540" h="467360" extrusionOk="0">
                  <a:moveTo>
                    <a:pt x="443351" y="406939"/>
                  </a:moveTo>
                  <a:lnTo>
                    <a:pt x="445261" y="421640"/>
                  </a:lnTo>
                  <a:lnTo>
                    <a:pt x="446912" y="444246"/>
                  </a:lnTo>
                  <a:lnTo>
                    <a:pt x="447039" y="447802"/>
                  </a:lnTo>
                  <a:lnTo>
                    <a:pt x="466851" y="447167"/>
                  </a:lnTo>
                  <a:lnTo>
                    <a:pt x="466715" y="442722"/>
                  </a:lnTo>
                  <a:lnTo>
                    <a:pt x="448182" y="442722"/>
                  </a:lnTo>
                  <a:lnTo>
                    <a:pt x="456344" y="427795"/>
                  </a:lnTo>
                  <a:lnTo>
                    <a:pt x="443351" y="406939"/>
                  </a:lnTo>
                  <a:close/>
                </a:path>
                <a:path w="510540" h="467360" extrusionOk="0">
                  <a:moveTo>
                    <a:pt x="499109" y="358775"/>
                  </a:moveTo>
                  <a:lnTo>
                    <a:pt x="493140" y="360553"/>
                  </a:lnTo>
                  <a:lnTo>
                    <a:pt x="490474" y="365379"/>
                  </a:lnTo>
                  <a:lnTo>
                    <a:pt x="464205" y="413418"/>
                  </a:lnTo>
                  <a:lnTo>
                    <a:pt x="464947" y="419100"/>
                  </a:lnTo>
                  <a:lnTo>
                    <a:pt x="466725" y="442849"/>
                  </a:lnTo>
                  <a:lnTo>
                    <a:pt x="466851" y="447167"/>
                  </a:lnTo>
                  <a:lnTo>
                    <a:pt x="447039" y="447802"/>
                  </a:lnTo>
                  <a:lnTo>
                    <a:pt x="467995" y="447802"/>
                  </a:lnTo>
                  <a:lnTo>
                    <a:pt x="507873" y="374777"/>
                  </a:lnTo>
                  <a:lnTo>
                    <a:pt x="510539" y="370078"/>
                  </a:lnTo>
                  <a:lnTo>
                    <a:pt x="508761" y="363982"/>
                  </a:lnTo>
                  <a:lnTo>
                    <a:pt x="503935" y="361315"/>
                  </a:lnTo>
                  <a:lnTo>
                    <a:pt x="499109" y="358775"/>
                  </a:lnTo>
                  <a:close/>
                </a:path>
                <a:path w="510540" h="467360" extrusionOk="0">
                  <a:moveTo>
                    <a:pt x="456344" y="427795"/>
                  </a:moveTo>
                  <a:lnTo>
                    <a:pt x="448182" y="442722"/>
                  </a:lnTo>
                  <a:lnTo>
                    <a:pt x="465327" y="442214"/>
                  </a:lnTo>
                  <a:lnTo>
                    <a:pt x="456344" y="427795"/>
                  </a:lnTo>
                  <a:close/>
                </a:path>
                <a:path w="510540" h="467360" extrusionOk="0">
                  <a:moveTo>
                    <a:pt x="464205" y="413418"/>
                  </a:moveTo>
                  <a:lnTo>
                    <a:pt x="456344" y="427795"/>
                  </a:lnTo>
                  <a:lnTo>
                    <a:pt x="465327" y="442214"/>
                  </a:lnTo>
                  <a:lnTo>
                    <a:pt x="448182" y="442722"/>
                  </a:lnTo>
                  <a:lnTo>
                    <a:pt x="466715" y="442722"/>
                  </a:lnTo>
                  <a:lnTo>
                    <a:pt x="464947" y="419100"/>
                  </a:lnTo>
                  <a:lnTo>
                    <a:pt x="464205" y="413418"/>
                  </a:lnTo>
                  <a:close/>
                </a:path>
                <a:path w="510540" h="467360" extrusionOk="0">
                  <a:moveTo>
                    <a:pt x="507" y="0"/>
                  </a:moveTo>
                  <a:lnTo>
                    <a:pt x="0" y="19812"/>
                  </a:lnTo>
                  <a:lnTo>
                    <a:pt x="23494" y="20320"/>
                  </a:lnTo>
                  <a:lnTo>
                    <a:pt x="46227" y="22225"/>
                  </a:lnTo>
                  <a:lnTo>
                    <a:pt x="90550" y="28956"/>
                  </a:lnTo>
                  <a:lnTo>
                    <a:pt x="133476" y="40005"/>
                  </a:lnTo>
                  <a:lnTo>
                    <a:pt x="174498" y="54991"/>
                  </a:lnTo>
                  <a:lnTo>
                    <a:pt x="213613" y="73914"/>
                  </a:lnTo>
                  <a:lnTo>
                    <a:pt x="250570" y="96393"/>
                  </a:lnTo>
                  <a:lnTo>
                    <a:pt x="284987" y="122047"/>
                  </a:lnTo>
                  <a:lnTo>
                    <a:pt x="316737" y="151003"/>
                  </a:lnTo>
                  <a:lnTo>
                    <a:pt x="345566" y="182753"/>
                  </a:lnTo>
                  <a:lnTo>
                    <a:pt x="371220" y="217170"/>
                  </a:lnTo>
                  <a:lnTo>
                    <a:pt x="393700" y="254127"/>
                  </a:lnTo>
                  <a:lnTo>
                    <a:pt x="412495" y="293116"/>
                  </a:lnTo>
                  <a:lnTo>
                    <a:pt x="427481" y="334264"/>
                  </a:lnTo>
                  <a:lnTo>
                    <a:pt x="438403" y="377063"/>
                  </a:lnTo>
                  <a:lnTo>
                    <a:pt x="443351" y="406939"/>
                  </a:lnTo>
                  <a:lnTo>
                    <a:pt x="456344" y="427795"/>
                  </a:lnTo>
                  <a:lnTo>
                    <a:pt x="464205" y="413418"/>
                  </a:lnTo>
                  <a:lnTo>
                    <a:pt x="461899" y="395732"/>
                  </a:lnTo>
                  <a:lnTo>
                    <a:pt x="457834" y="372745"/>
                  </a:lnTo>
                  <a:lnTo>
                    <a:pt x="446277" y="327914"/>
                  </a:lnTo>
                  <a:lnTo>
                    <a:pt x="430529" y="284988"/>
                  </a:lnTo>
                  <a:lnTo>
                    <a:pt x="410844" y="244221"/>
                  </a:lnTo>
                  <a:lnTo>
                    <a:pt x="387476" y="205740"/>
                  </a:lnTo>
                  <a:lnTo>
                    <a:pt x="360552" y="169799"/>
                  </a:lnTo>
                  <a:lnTo>
                    <a:pt x="330326" y="136652"/>
                  </a:lnTo>
                  <a:lnTo>
                    <a:pt x="297179" y="106553"/>
                  </a:lnTo>
                  <a:lnTo>
                    <a:pt x="261238" y="79629"/>
                  </a:lnTo>
                  <a:lnTo>
                    <a:pt x="222757" y="56261"/>
                  </a:lnTo>
                  <a:lnTo>
                    <a:pt x="181863" y="36576"/>
                  </a:lnTo>
                  <a:lnTo>
                    <a:pt x="138937" y="20955"/>
                  </a:lnTo>
                  <a:lnTo>
                    <a:pt x="94106" y="9525"/>
                  </a:lnTo>
                  <a:lnTo>
                    <a:pt x="47751" y="2413"/>
                  </a:lnTo>
                  <a:lnTo>
                    <a:pt x="24002" y="635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0498" y="2538386"/>
            <a:ext cx="4628388" cy="119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505079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Pros and cons of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kNN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398175" y="1296150"/>
            <a:ext cx="11020200" cy="506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5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</a:t>
            </a:r>
            <a:r>
              <a:rPr lang="en-US" sz="2400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lang="en-US" sz="2400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realization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Doesn’t require training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Easy to interpret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</a:t>
            </a:r>
            <a:r>
              <a:rPr lang="en-US" sz="2400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52400" marR="0" lvl="0" indent="-178435" algn="l" rtl="0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-"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speed on large amount of data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52400" marR="0" lvl="0" indent="-178435" algn="l" rtl="0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Char char="-"/>
            </a:pPr>
            <a:r>
              <a:rPr lang="en-US" sz="2400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Choice of metric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52400" marR="0" lvl="0" indent="-1784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Char char="-"/>
            </a:pPr>
            <a:r>
              <a:rPr lang="en-US" sz="2400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Sensitive to outliers =&gt; has a tendency to overfit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52400" marR="0" lvl="0" indent="-178435" algn="l" rtl="0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Char char="-"/>
            </a:pPr>
            <a:r>
              <a:rPr lang="en-US" sz="2400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poorly, when there are many features, because of ”dimensionality curse"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8A306337-6EBD-B38C-006F-B54B93ED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26;p4">
            <a:extLst>
              <a:ext uri="{FF2B5EF4-FFF2-40B4-BE49-F238E27FC236}">
                <a16:creationId xmlns:a16="http://schemas.microsoft.com/office/drawing/2014/main" id="{63B8F71F-53CE-934D-FE4D-136CA058F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4989" y="1056640"/>
            <a:ext cx="6285167" cy="346093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>
              <a:spcBef>
                <a:spcPct val="0"/>
              </a:spcBef>
              <a:spcAft>
                <a:spcPts val="0"/>
              </a:spcAft>
            </a:pPr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Data normalization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23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525462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Data normalization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 t="2" b="21528"/>
          <a:stretch/>
        </p:blipFill>
        <p:spPr>
          <a:xfrm>
            <a:off x="4101084" y="5018532"/>
            <a:ext cx="2510027" cy="118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4">
            <a:alphaModFix/>
          </a:blip>
          <a:srcRect b="20639"/>
          <a:stretch/>
        </p:blipFill>
        <p:spPr>
          <a:xfrm>
            <a:off x="3340608" y="2543554"/>
            <a:ext cx="4211659" cy="129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 txBox="1"/>
          <p:nvPr/>
        </p:nvSpPr>
        <p:spPr>
          <a:xfrm>
            <a:off x="719429" y="1364996"/>
            <a:ext cx="10003790" cy="101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practice, next feature normalization methods are most common: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65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508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Minimax </a:t>
            </a: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linear data transformation in the range of [0..1], where min and max normalized values are equal to 0 and 1 correspondingly: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719429" y="4369689"/>
            <a:ext cx="10003790" cy="50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Z-score data normalization</a:t>
            </a: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range of	[-1..1]	based on the mean value and standard deviation: </a:t>
            </a: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dividing the difference between the variable and the mean by the standard deviation</a:t>
            </a: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8A306337-6EBD-B38C-006F-B54B93ED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690054"/>
            <a:ext cx="5474323" cy="5474323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26;p4">
            <a:extLst>
              <a:ext uri="{FF2B5EF4-FFF2-40B4-BE49-F238E27FC236}">
                <a16:creationId xmlns:a16="http://schemas.microsoft.com/office/drawing/2014/main" id="{63B8F71F-53CE-934D-FE4D-136CA058F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>
              <a:spcBef>
                <a:spcPct val="0"/>
              </a:spcBef>
              <a:spcAft>
                <a:spcPts val="0"/>
              </a:spcAft>
            </a:pPr>
            <a:r>
              <a:rPr lang="en-US" sz="61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Metrics of the quality of classification</a:t>
            </a: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13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5"/>
          <p:cNvGrpSpPr/>
          <p:nvPr/>
        </p:nvGrpSpPr>
        <p:grpSpPr>
          <a:xfrm>
            <a:off x="4157471" y="2170176"/>
            <a:ext cx="3390900" cy="2543556"/>
            <a:chOff x="4157471" y="2170176"/>
            <a:chExt cx="3390900" cy="2543556"/>
          </a:xfrm>
        </p:grpSpPr>
        <p:pic>
          <p:nvPicPr>
            <p:cNvPr id="260" name="Google Shape;26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57471" y="2170176"/>
              <a:ext cx="3390900" cy="2543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15"/>
            <p:cNvSpPr/>
            <p:nvPr/>
          </p:nvSpPr>
          <p:spPr>
            <a:xfrm>
              <a:off x="5591810" y="3010395"/>
              <a:ext cx="1883410" cy="1651635"/>
            </a:xfrm>
            <a:custGeom>
              <a:avLst/>
              <a:gdLst/>
              <a:ahLst/>
              <a:cxnLst/>
              <a:rect l="l" t="t" r="r" b="b"/>
              <a:pathLst>
                <a:path w="1883409" h="1651635" extrusionOk="0">
                  <a:moveTo>
                    <a:pt x="1882902" y="0"/>
                  </a:moveTo>
                  <a:lnTo>
                    <a:pt x="941438" y="0"/>
                  </a:lnTo>
                  <a:lnTo>
                    <a:pt x="941438" y="825627"/>
                  </a:lnTo>
                  <a:lnTo>
                    <a:pt x="0" y="825627"/>
                  </a:lnTo>
                  <a:lnTo>
                    <a:pt x="0" y="1651266"/>
                  </a:lnTo>
                  <a:lnTo>
                    <a:pt x="941463" y="1651266"/>
                  </a:lnTo>
                  <a:lnTo>
                    <a:pt x="941463" y="825639"/>
                  </a:lnTo>
                  <a:lnTo>
                    <a:pt x="1882902" y="825639"/>
                  </a:lnTo>
                  <a:lnTo>
                    <a:pt x="1882902" y="0"/>
                  </a:lnTo>
                  <a:close/>
                </a:path>
              </a:pathLst>
            </a:custGeom>
            <a:solidFill>
              <a:srgbClr val="F8CAA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585459" y="3004058"/>
              <a:ext cx="1896110" cy="1664335"/>
            </a:xfrm>
            <a:custGeom>
              <a:avLst/>
              <a:gdLst/>
              <a:ahLst/>
              <a:cxnLst/>
              <a:rect l="l" t="t" r="r" b="b"/>
              <a:pathLst>
                <a:path w="1896109" h="1664335" extrusionOk="0">
                  <a:moveTo>
                    <a:pt x="0" y="831976"/>
                  </a:moveTo>
                  <a:lnTo>
                    <a:pt x="1895601" y="831976"/>
                  </a:lnTo>
                </a:path>
                <a:path w="1896109" h="1664335" extrusionOk="0">
                  <a:moveTo>
                    <a:pt x="6350" y="0"/>
                  </a:moveTo>
                  <a:lnTo>
                    <a:pt x="6350" y="1663953"/>
                  </a:lnTo>
                </a:path>
                <a:path w="1896109" h="1664335" extrusionOk="0">
                  <a:moveTo>
                    <a:pt x="0" y="6350"/>
                  </a:moveTo>
                  <a:lnTo>
                    <a:pt x="1895601" y="6350"/>
                  </a:lnTo>
                </a:path>
                <a:path w="1896109" h="1664335" extrusionOk="0">
                  <a:moveTo>
                    <a:pt x="0" y="1657603"/>
                  </a:moveTo>
                  <a:lnTo>
                    <a:pt x="1895601" y="1657603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5"/>
          <p:cNvSpPr txBox="1"/>
          <p:nvPr/>
        </p:nvSpPr>
        <p:spPr>
          <a:xfrm>
            <a:off x="5591809" y="3016757"/>
            <a:ext cx="935400" cy="813300"/>
          </a:xfrm>
          <a:prstGeom prst="rect">
            <a:avLst/>
          </a:prstGeom>
          <a:solidFill>
            <a:srgbClr val="C5DFB4"/>
          </a:solidFill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TP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6533260" y="3010407"/>
            <a:ext cx="941705" cy="82613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FP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5591809" y="4124019"/>
            <a:ext cx="93535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82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FN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6533260" y="3836034"/>
            <a:ext cx="941705" cy="826135"/>
          </a:xfrm>
          <a:prstGeom prst="rect">
            <a:avLst/>
          </a:prstGeom>
          <a:solidFill>
            <a:srgbClr val="C5DFB4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TN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795400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Error matrix (confusion matrix)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1435" y="1318260"/>
            <a:ext cx="324459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15"/>
          <p:cNvGrpSpPr/>
          <p:nvPr/>
        </p:nvGrpSpPr>
        <p:grpSpPr>
          <a:xfrm>
            <a:off x="257556" y="2883789"/>
            <a:ext cx="8082915" cy="3768471"/>
            <a:chOff x="257556" y="2883789"/>
            <a:chExt cx="8082915" cy="3768471"/>
          </a:xfrm>
        </p:grpSpPr>
        <p:sp>
          <p:nvSpPr>
            <p:cNvPr id="270" name="Google Shape;270;p15"/>
            <p:cNvSpPr/>
            <p:nvPr/>
          </p:nvSpPr>
          <p:spPr>
            <a:xfrm>
              <a:off x="7306056" y="2883789"/>
              <a:ext cx="1034415" cy="511809"/>
            </a:xfrm>
            <a:custGeom>
              <a:avLst/>
              <a:gdLst/>
              <a:ahLst/>
              <a:cxnLst/>
              <a:rect l="l" t="t" r="r" b="b"/>
              <a:pathLst>
                <a:path w="1034415" h="511810" extrusionOk="0">
                  <a:moveTo>
                    <a:pt x="51689" y="443230"/>
                  </a:moveTo>
                  <a:lnTo>
                    <a:pt x="0" y="511048"/>
                  </a:lnTo>
                  <a:lnTo>
                    <a:pt x="85217" y="511683"/>
                  </a:lnTo>
                  <a:lnTo>
                    <a:pt x="74020" y="488823"/>
                  </a:lnTo>
                  <a:lnTo>
                    <a:pt x="59817" y="488823"/>
                  </a:lnTo>
                  <a:lnTo>
                    <a:pt x="54228" y="477393"/>
                  </a:lnTo>
                  <a:lnTo>
                    <a:pt x="65674" y="471783"/>
                  </a:lnTo>
                  <a:lnTo>
                    <a:pt x="51689" y="443230"/>
                  </a:lnTo>
                  <a:close/>
                </a:path>
                <a:path w="1034415" h="511810" extrusionOk="0">
                  <a:moveTo>
                    <a:pt x="65674" y="471783"/>
                  </a:moveTo>
                  <a:lnTo>
                    <a:pt x="54228" y="477393"/>
                  </a:lnTo>
                  <a:lnTo>
                    <a:pt x="59817" y="488823"/>
                  </a:lnTo>
                  <a:lnTo>
                    <a:pt x="71270" y="483209"/>
                  </a:lnTo>
                  <a:lnTo>
                    <a:pt x="65674" y="471783"/>
                  </a:lnTo>
                  <a:close/>
                </a:path>
                <a:path w="1034415" h="511810" extrusionOk="0">
                  <a:moveTo>
                    <a:pt x="71270" y="483209"/>
                  </a:moveTo>
                  <a:lnTo>
                    <a:pt x="59817" y="488823"/>
                  </a:lnTo>
                  <a:lnTo>
                    <a:pt x="74020" y="488823"/>
                  </a:lnTo>
                  <a:lnTo>
                    <a:pt x="71270" y="483209"/>
                  </a:lnTo>
                  <a:close/>
                </a:path>
                <a:path w="1034415" h="511810" extrusionOk="0">
                  <a:moveTo>
                    <a:pt x="1028319" y="0"/>
                  </a:moveTo>
                  <a:lnTo>
                    <a:pt x="65674" y="471783"/>
                  </a:lnTo>
                  <a:lnTo>
                    <a:pt x="71270" y="483209"/>
                  </a:lnTo>
                  <a:lnTo>
                    <a:pt x="1033907" y="11430"/>
                  </a:lnTo>
                  <a:lnTo>
                    <a:pt x="1028319" y="0"/>
                  </a:lnTo>
                  <a:close/>
                </a:path>
              </a:pathLst>
            </a:custGeom>
            <a:solidFill>
              <a:srgbClr val="3E6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7556" y="3985260"/>
              <a:ext cx="3256788" cy="266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15"/>
            <p:cNvSpPr/>
            <p:nvPr/>
          </p:nvSpPr>
          <p:spPr>
            <a:xfrm>
              <a:off x="3511803" y="4266692"/>
              <a:ext cx="2341245" cy="1057910"/>
            </a:xfrm>
            <a:custGeom>
              <a:avLst/>
              <a:gdLst/>
              <a:ahLst/>
              <a:cxnLst/>
              <a:rect l="l" t="t" r="r" b="b"/>
              <a:pathLst>
                <a:path w="2341245" h="1057910" extrusionOk="0">
                  <a:moveTo>
                    <a:pt x="2268796" y="28955"/>
                  </a:moveTo>
                  <a:lnTo>
                    <a:pt x="0" y="1045971"/>
                  </a:lnTo>
                  <a:lnTo>
                    <a:pt x="5080" y="1057528"/>
                  </a:lnTo>
                  <a:lnTo>
                    <a:pt x="2273995" y="40516"/>
                  </a:lnTo>
                  <a:lnTo>
                    <a:pt x="2268796" y="28955"/>
                  </a:lnTo>
                  <a:close/>
                </a:path>
                <a:path w="2341245" h="1057910" extrusionOk="0">
                  <a:moveTo>
                    <a:pt x="2324455" y="23748"/>
                  </a:moveTo>
                  <a:lnTo>
                    <a:pt x="2280412" y="23748"/>
                  </a:lnTo>
                  <a:lnTo>
                    <a:pt x="2285619" y="35305"/>
                  </a:lnTo>
                  <a:lnTo>
                    <a:pt x="2273995" y="40516"/>
                  </a:lnTo>
                  <a:lnTo>
                    <a:pt x="2287016" y="69468"/>
                  </a:lnTo>
                  <a:lnTo>
                    <a:pt x="2324455" y="23748"/>
                  </a:lnTo>
                  <a:close/>
                </a:path>
                <a:path w="2341245" h="1057910" extrusionOk="0">
                  <a:moveTo>
                    <a:pt x="2280412" y="23748"/>
                  </a:moveTo>
                  <a:lnTo>
                    <a:pt x="2268796" y="28955"/>
                  </a:lnTo>
                  <a:lnTo>
                    <a:pt x="2273995" y="40516"/>
                  </a:lnTo>
                  <a:lnTo>
                    <a:pt x="2285619" y="35305"/>
                  </a:lnTo>
                  <a:lnTo>
                    <a:pt x="2280412" y="23748"/>
                  </a:lnTo>
                  <a:close/>
                </a:path>
                <a:path w="2341245" h="1057910" extrusionOk="0">
                  <a:moveTo>
                    <a:pt x="2255774" y="0"/>
                  </a:moveTo>
                  <a:lnTo>
                    <a:pt x="2268796" y="28955"/>
                  </a:lnTo>
                  <a:lnTo>
                    <a:pt x="2280412" y="23748"/>
                  </a:lnTo>
                  <a:lnTo>
                    <a:pt x="2324455" y="23748"/>
                  </a:lnTo>
                  <a:lnTo>
                    <a:pt x="2340991" y="3555"/>
                  </a:lnTo>
                  <a:lnTo>
                    <a:pt x="2255774" y="0"/>
                  </a:lnTo>
                  <a:close/>
                </a:path>
              </a:pathLst>
            </a:custGeom>
            <a:solidFill>
              <a:srgbClr val="3E6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a860f8144_0_36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795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Accuracy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22a860f8144_0_36"/>
          <p:cNvPicPr preferRelativeResize="0"/>
          <p:nvPr/>
        </p:nvPicPr>
        <p:blipFill rotWithShape="1">
          <a:blip r:embed="rId3">
            <a:alphaModFix/>
          </a:blip>
          <a:srcRect l="7868" t="7766"/>
          <a:stretch/>
        </p:blipFill>
        <p:spPr>
          <a:xfrm>
            <a:off x="5106075" y="1536325"/>
            <a:ext cx="6894325" cy="51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2a860f8144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75" y="3598317"/>
            <a:ext cx="40481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2a860f8144_0_36"/>
          <p:cNvSpPr txBox="1"/>
          <p:nvPr/>
        </p:nvSpPr>
        <p:spPr>
          <a:xfrm>
            <a:off x="263088" y="2222750"/>
            <a:ext cx="479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Accuracy – of all correctly classified objects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860f8144_0_72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795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Precision &amp; recall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22a860f8144_0_72"/>
          <p:cNvPicPr preferRelativeResize="0"/>
          <p:nvPr/>
        </p:nvPicPr>
        <p:blipFill rotWithShape="1">
          <a:blip r:embed="rId3">
            <a:alphaModFix/>
          </a:blip>
          <a:srcRect b="33150"/>
          <a:stretch/>
        </p:blipFill>
        <p:spPr>
          <a:xfrm>
            <a:off x="3725975" y="1267225"/>
            <a:ext cx="4500774" cy="559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2a860f8144_0_72"/>
          <p:cNvPicPr preferRelativeResize="0"/>
          <p:nvPr/>
        </p:nvPicPr>
        <p:blipFill rotWithShape="1">
          <a:blip r:embed="rId4">
            <a:alphaModFix/>
          </a:blip>
          <a:srcRect r="51105"/>
          <a:stretch/>
        </p:blipFill>
        <p:spPr>
          <a:xfrm>
            <a:off x="8161300" y="1267225"/>
            <a:ext cx="3889075" cy="286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2a860f8144_0_72"/>
          <p:cNvPicPr preferRelativeResize="0"/>
          <p:nvPr/>
        </p:nvPicPr>
        <p:blipFill rotWithShape="1">
          <a:blip r:embed="rId4">
            <a:alphaModFix/>
          </a:blip>
          <a:srcRect l="51105"/>
          <a:stretch/>
        </p:blipFill>
        <p:spPr>
          <a:xfrm>
            <a:off x="8161303" y="3982075"/>
            <a:ext cx="3889075" cy="286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2a860f8144_0_72"/>
          <p:cNvSpPr txBox="1"/>
          <p:nvPr/>
        </p:nvSpPr>
        <p:spPr>
          <a:xfrm>
            <a:off x="174325" y="1481775"/>
            <a:ext cx="3000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Precision – </a:t>
            </a:r>
            <a:r>
              <a:rPr lang="en-US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proportion of objects called positive by the classifier and at the same time really being positive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g22a860f8144_0_72"/>
          <p:cNvSpPr txBox="1"/>
          <p:nvPr/>
        </p:nvSpPr>
        <p:spPr>
          <a:xfrm>
            <a:off x="174325" y="4194725"/>
            <a:ext cx="3000000" cy="116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8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Recall </a:t>
            </a:r>
            <a:r>
              <a:rPr lang="en-US" dirty="0">
                <a:solidFill>
                  <a:schemeClr val="dk1"/>
                </a:solidFill>
              </a:rPr>
              <a:t>-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proportion of positive class objects found by the algorithm out of all positive class objects</a:t>
            </a:r>
            <a:endParaRPr dirty="0"/>
          </a:p>
        </p:txBody>
      </p:sp>
      <p:pic>
        <p:nvPicPr>
          <p:cNvPr id="291" name="Google Shape;291;g22a860f8144_0_72"/>
          <p:cNvPicPr preferRelativeResize="0"/>
          <p:nvPr/>
        </p:nvPicPr>
        <p:blipFill rotWithShape="1">
          <a:blip r:embed="rId5">
            <a:alphaModFix/>
          </a:blip>
          <a:srcRect t="17979"/>
          <a:stretch/>
        </p:blipFill>
        <p:spPr>
          <a:xfrm>
            <a:off x="499125" y="3018176"/>
            <a:ext cx="2350400" cy="9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2a860f8144_0_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053" y="5454077"/>
            <a:ext cx="2248538" cy="1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409511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Quality of metrics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18260"/>
            <a:ext cx="3390900" cy="254355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3846957" y="1338199"/>
            <a:ext cx="5142230" cy="2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Proportion of correctly classified objects (Accuracy)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5176" y="1690116"/>
            <a:ext cx="2884931" cy="69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5176" y="3176016"/>
            <a:ext cx="137160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47744" y="4536947"/>
            <a:ext cx="1391412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3931657" y="2859588"/>
            <a:ext cx="7777800" cy="323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17804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 startAt="2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Precision: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8564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Shows what proportion of objects that are called positive by the classifier and at the same time are really positive</a:t>
            </a: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17804" marR="0" lvl="0" indent="-20574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 startAt="3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85645" marR="541020" lvl="0" indent="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985645" marR="541020" lvl="0" indent="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Shows what proportion of objects of a positive class out of all objects of a positive class was found by the algorithm</a:t>
            </a: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3045" marR="0" lvl="0" indent="-20637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 startAt="4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F1-</a:t>
            </a:r>
            <a:r>
              <a:rPr lang="en-US" b="1" dirty="0">
                <a:solidFill>
                  <a:schemeClr val="dk1"/>
                </a:solidFill>
              </a:rPr>
              <a:t>score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85645" marR="541020" lvl="0" indent="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F-score (F1 score) is a joint assessment of accuracy and recall - geometric mean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26508" y="5597062"/>
            <a:ext cx="1520800" cy="647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16"/>
          <p:cNvGraphicFramePr/>
          <p:nvPr/>
        </p:nvGraphicFramePr>
        <p:xfrm>
          <a:off x="1428622" y="2152014"/>
          <a:ext cx="1883400" cy="1651375"/>
        </p:xfrm>
        <a:graphic>
          <a:graphicData uri="http://schemas.openxmlformats.org/drawingml/2006/table">
            <a:tbl>
              <a:tblPr firstRow="1" bandRow="1">
                <a:noFill/>
                <a:tableStyleId>{DD75CF77-1B3C-44C8-B823-7934D521FAFA}</a:tableStyleId>
              </a:tblPr>
              <a:tblGrid>
                <a:gridCol w="9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1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FP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1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FN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1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TN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1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6" name="Google Shape;306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811" y="4131564"/>
            <a:ext cx="3675888" cy="238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8A306337-6EBD-B38C-006F-B54B93ED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26;p4">
            <a:extLst>
              <a:ext uri="{FF2B5EF4-FFF2-40B4-BE49-F238E27FC236}">
                <a16:creationId xmlns:a16="http://schemas.microsoft.com/office/drawing/2014/main" id="{63B8F71F-53CE-934D-FE4D-136CA058F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8943" y="1056640"/>
            <a:ext cx="6101213" cy="3494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>
              <a:spcBef>
                <a:spcPct val="0"/>
              </a:spcBef>
              <a:spcAft>
                <a:spcPts val="0"/>
              </a:spcAft>
            </a:pPr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Classification tasks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25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8A306337-6EBD-B38C-006F-B54B93ED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690054"/>
            <a:ext cx="5474323" cy="547432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26;p4">
            <a:extLst>
              <a:ext uri="{FF2B5EF4-FFF2-40B4-BE49-F238E27FC236}">
                <a16:creationId xmlns:a16="http://schemas.microsoft.com/office/drawing/2014/main" id="{63B8F71F-53CE-934D-FE4D-136CA058F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>
              <a:spcBef>
                <a:spcPct val="0"/>
              </a:spcBef>
              <a:spcAft>
                <a:spcPts val="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Model Training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78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410908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lang="en-US" sz="36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6564" y="1700783"/>
            <a:ext cx="6656832" cy="108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/>
          <p:nvPr/>
        </p:nvSpPr>
        <p:spPr>
          <a:xfrm rot="-5400000">
            <a:off x="4686300" y="1246217"/>
            <a:ext cx="609600" cy="3581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4114800" y="3387081"/>
            <a:ext cx="2286000" cy="25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</a:t>
            </a:r>
            <a:endParaRPr lang="en-US"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410908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sz="36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6564" y="1700783"/>
            <a:ext cx="6656832" cy="108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/>
          <p:nvPr/>
        </p:nvSpPr>
        <p:spPr>
          <a:xfrm rot="-5400000">
            <a:off x="4686300" y="1246217"/>
            <a:ext cx="609600" cy="3581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4114800" y="3387081"/>
            <a:ext cx="2286000" cy="25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21"/>
          <p:cNvSpPr/>
          <p:nvPr/>
        </p:nvSpPr>
        <p:spPr>
          <a:xfrm rot="-5400000">
            <a:off x="7369342" y="2187742"/>
            <a:ext cx="609600" cy="1720516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7094621" y="3341718"/>
            <a:ext cx="2286000" cy="25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evaluation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410908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sz="36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6564" y="1700783"/>
            <a:ext cx="6656832" cy="108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/>
          <p:nvPr/>
        </p:nvSpPr>
        <p:spPr>
          <a:xfrm rot="-5400000">
            <a:off x="4686300" y="1246217"/>
            <a:ext cx="609600" cy="3581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4114800" y="3387081"/>
            <a:ext cx="2286000" cy="25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21"/>
          <p:cNvSpPr/>
          <p:nvPr/>
        </p:nvSpPr>
        <p:spPr>
          <a:xfrm rot="-5400000">
            <a:off x="7369342" y="2187742"/>
            <a:ext cx="609600" cy="1720516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7094621" y="3341718"/>
            <a:ext cx="2286000" cy="25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evaluation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344;p22">
            <a:extLst>
              <a:ext uri="{FF2B5EF4-FFF2-40B4-BE49-F238E27FC236}">
                <a16:creationId xmlns:a16="http://schemas.microsoft.com/office/drawing/2014/main" id="{4197F591-51EE-52CA-A3DD-707E3DA52F55}"/>
              </a:ext>
            </a:extLst>
          </p:cNvPr>
          <p:cNvSpPr txBox="1"/>
          <p:nvPr/>
        </p:nvSpPr>
        <p:spPr>
          <a:xfrm>
            <a:off x="1808310" y="4153042"/>
            <a:ext cx="4180706" cy="66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8509" defTabSz="612648">
              <a:spcAft>
                <a:spcPts val="600"/>
              </a:spcAft>
            </a:pPr>
            <a:r>
              <a:rPr lang="en-US" sz="1876" b="1" kern="1200">
                <a:solidFill>
                  <a:srgbClr val="3F3F3F"/>
                </a:solidFill>
                <a:latin typeface="Helvetica Neue"/>
                <a:ea typeface="+mn-ea"/>
                <a:cs typeface="+mn-cs"/>
                <a:sym typeface="Helvetica Neue"/>
              </a:rPr>
              <a:t>Why can't the model be evaluated on the training set?</a:t>
            </a:r>
            <a:endParaRPr lang="ru-RU" sz="2800" b="1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292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36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Parameter choice</a:t>
            </a:r>
            <a:endParaRPr lang="en-US" sz="5200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352" name="Google Shape;352;p23"/>
          <p:cNvPicPr preferRelativeResize="0"/>
          <p:nvPr/>
        </p:nvPicPr>
        <p:blipFill rotWithShape="1">
          <a:blip r:embed="rId3"/>
          <a:stretch/>
        </p:blipFill>
        <p:spPr>
          <a:xfrm>
            <a:off x="181234" y="3253926"/>
            <a:ext cx="5828261" cy="2753853"/>
          </a:xfrm>
          <a:prstGeom prst="rect">
            <a:avLst/>
          </a:prstGeom>
          <a:noFill/>
        </p:spPr>
      </p:pic>
      <p:pic>
        <p:nvPicPr>
          <p:cNvPr id="351" name="Google Shape;351;p23"/>
          <p:cNvPicPr preferRelativeResize="0"/>
          <p:nvPr/>
        </p:nvPicPr>
        <p:blipFill rotWithShape="1">
          <a:blip r:embed="rId4"/>
          <a:stretch/>
        </p:blipFill>
        <p:spPr>
          <a:xfrm>
            <a:off x="6182505" y="4157307"/>
            <a:ext cx="5828261" cy="94709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7CEDE3-8173-3C1B-AAE5-7B346993C54D}"/>
              </a:ext>
            </a:extLst>
          </p:cNvPr>
          <p:cNvSpPr txBox="1"/>
          <p:nvPr/>
        </p:nvSpPr>
        <p:spPr>
          <a:xfrm>
            <a:off x="870857" y="2219039"/>
            <a:ext cx="266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k-fold cross-validation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7" name="Rectangle 27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Google Shape;264;p29"/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500"/>
            </a:pPr>
            <a:r>
              <a:rPr lang="en-US" sz="48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We covered …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Google Shape;267;p29"/>
          <p:cNvSpPr/>
          <p:nvPr/>
        </p:nvSpPr>
        <p:spPr>
          <a:xfrm>
            <a:off x="3244520" y="2021167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2598637" y="2837949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3244520" y="3460023"/>
            <a:ext cx="639108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3244520" y="5311102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Google Shape;265;p29"/>
          <p:cNvSpPr/>
          <p:nvPr/>
        </p:nvSpPr>
        <p:spPr>
          <a:xfrm>
            <a:off x="5915933" y="2537490"/>
            <a:ext cx="5139517" cy="79782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indent="361633" algn="ctr" defTabSz="621792">
              <a:spcAft>
                <a:spcPts val="600"/>
              </a:spcAft>
            </a:pPr>
            <a:r>
              <a:rPr lang="en-US" sz="1632" kern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What type of tasks classification is related to</a:t>
            </a:r>
            <a:r>
              <a:rPr lang="ru-RU" sz="1632" kern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lang="ru-RU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266;p29"/>
          <p:cNvSpPr txBox="1"/>
          <p:nvPr/>
        </p:nvSpPr>
        <p:spPr>
          <a:xfrm>
            <a:off x="6076349" y="2573204"/>
            <a:ext cx="543422" cy="69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21792">
              <a:spcAft>
                <a:spcPts val="600"/>
              </a:spcAft>
            </a:pPr>
            <a:r>
              <a:rPr lang="en-US" sz="4488" b="1" kern="1200">
                <a:solidFill>
                  <a:srgbClr val="40CDD0"/>
                </a:solidFill>
                <a:latin typeface="Avenir"/>
                <a:ea typeface="+mn-ea"/>
                <a:cs typeface="+mn-cs"/>
                <a:sym typeface="Avenir"/>
              </a:rPr>
              <a:t>1</a:t>
            </a:r>
            <a:endParaRPr lang="en-US" sz="14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268;p29"/>
          <p:cNvSpPr/>
          <p:nvPr/>
        </p:nvSpPr>
        <p:spPr>
          <a:xfrm>
            <a:off x="5911532" y="3474138"/>
            <a:ext cx="5139517" cy="79782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indent="361633" algn="ctr" defTabSz="621792">
              <a:spcAft>
                <a:spcPts val="600"/>
              </a:spcAft>
            </a:pPr>
            <a:r>
              <a:rPr lang="en-US" sz="1632" kern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Give examples of classification</a:t>
            </a:r>
            <a:r>
              <a:rPr lang="ru-RU" sz="1632" kern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lang="ru-RU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69;p29"/>
          <p:cNvSpPr txBox="1"/>
          <p:nvPr/>
        </p:nvSpPr>
        <p:spPr>
          <a:xfrm>
            <a:off x="6097993" y="3537514"/>
            <a:ext cx="543422" cy="69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21792">
              <a:spcAft>
                <a:spcPts val="600"/>
              </a:spcAft>
            </a:pPr>
            <a:r>
              <a:rPr lang="en-US" sz="4488" b="1" kern="1200">
                <a:solidFill>
                  <a:srgbClr val="40CDD0"/>
                </a:solidFill>
                <a:latin typeface="Avenir"/>
                <a:ea typeface="+mn-ea"/>
                <a:cs typeface="+mn-cs"/>
                <a:sym typeface="Avenir"/>
              </a:rPr>
              <a:t>2</a:t>
            </a:r>
            <a:endParaRPr lang="en-US" sz="14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271;p29"/>
          <p:cNvSpPr/>
          <p:nvPr/>
        </p:nvSpPr>
        <p:spPr>
          <a:xfrm>
            <a:off x="5922292" y="4410786"/>
            <a:ext cx="5139517" cy="79782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indent="361633" algn="ctr" defTabSz="621792">
              <a:spcAft>
                <a:spcPts val="600"/>
              </a:spcAft>
            </a:pPr>
            <a:r>
              <a:rPr lang="en-US" sz="1632" kern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How is the class label defined in </a:t>
            </a:r>
            <a:r>
              <a:rPr lang="en-US" sz="1632" kern="120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r>
              <a:rPr lang="en-US" sz="1632" kern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lang="ru-RU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73;p29"/>
          <p:cNvSpPr txBox="1"/>
          <p:nvPr/>
        </p:nvSpPr>
        <p:spPr>
          <a:xfrm>
            <a:off x="6076349" y="4461320"/>
            <a:ext cx="543422" cy="69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21792">
              <a:spcAft>
                <a:spcPts val="600"/>
              </a:spcAft>
            </a:pPr>
            <a:r>
              <a:rPr lang="en-US" sz="4488" b="1" kern="1200">
                <a:solidFill>
                  <a:srgbClr val="40CDD0"/>
                </a:solidFill>
                <a:latin typeface="Avenir"/>
                <a:ea typeface="+mn-ea"/>
                <a:cs typeface="+mn-cs"/>
                <a:sym typeface="Avenir"/>
              </a:rPr>
              <a:t>3</a:t>
            </a:r>
            <a:endParaRPr lang="en-US" sz="6600" b="1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71;p29"/>
          <p:cNvSpPr/>
          <p:nvPr/>
        </p:nvSpPr>
        <p:spPr>
          <a:xfrm>
            <a:off x="5922292" y="5347435"/>
            <a:ext cx="5139517" cy="79782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indent="361633" algn="ctr" defTabSz="621792">
              <a:spcAft>
                <a:spcPts val="600"/>
              </a:spcAft>
            </a:pPr>
            <a:r>
              <a:rPr lang="en-US" sz="1632" kern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What quality metrics do exist?</a:t>
            </a:r>
            <a:endParaRPr lang="ru-RU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73;p29"/>
          <p:cNvSpPr txBox="1"/>
          <p:nvPr/>
        </p:nvSpPr>
        <p:spPr>
          <a:xfrm>
            <a:off x="6076349" y="5400284"/>
            <a:ext cx="543422" cy="69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621792">
              <a:spcAft>
                <a:spcPts val="600"/>
              </a:spcAft>
            </a:pPr>
            <a:r>
              <a:rPr lang="en-US" sz="4488" b="1" kern="1200">
                <a:solidFill>
                  <a:srgbClr val="40CDD0"/>
                </a:solidFill>
                <a:latin typeface="Avenir"/>
                <a:ea typeface="+mn-ea"/>
                <a:cs typeface="+mn-cs"/>
                <a:sym typeface="Avenir"/>
              </a:rPr>
              <a:t>4</a:t>
            </a:r>
            <a:endParaRPr lang="en-US" sz="6600" b="1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2278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662241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Tasks of Machine Learning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4483" y="1982723"/>
            <a:ext cx="2142744" cy="185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1744" y="2086355"/>
            <a:ext cx="2651760" cy="17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6429001" y="4756525"/>
            <a:ext cx="1928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822704" y="3969639"/>
            <a:ext cx="899794" cy="714375"/>
          </a:xfrm>
          <a:custGeom>
            <a:avLst/>
            <a:gdLst/>
            <a:ahLst/>
            <a:cxnLst/>
            <a:rect l="l" t="t" r="r" b="b"/>
            <a:pathLst>
              <a:path w="899794" h="714375" extrusionOk="0">
                <a:moveTo>
                  <a:pt x="36068" y="636905"/>
                </a:moveTo>
                <a:lnTo>
                  <a:pt x="0" y="714121"/>
                </a:lnTo>
                <a:lnTo>
                  <a:pt x="83438" y="696594"/>
                </a:lnTo>
                <a:lnTo>
                  <a:pt x="70034" y="679704"/>
                </a:lnTo>
                <a:lnTo>
                  <a:pt x="53720" y="679704"/>
                </a:lnTo>
                <a:lnTo>
                  <a:pt x="45846" y="669671"/>
                </a:lnTo>
                <a:lnTo>
                  <a:pt x="55811" y="661782"/>
                </a:lnTo>
                <a:lnTo>
                  <a:pt x="36068" y="636905"/>
                </a:lnTo>
                <a:close/>
              </a:path>
              <a:path w="899794" h="714375" extrusionOk="0">
                <a:moveTo>
                  <a:pt x="55811" y="661782"/>
                </a:moveTo>
                <a:lnTo>
                  <a:pt x="45846" y="669671"/>
                </a:lnTo>
                <a:lnTo>
                  <a:pt x="53720" y="679704"/>
                </a:lnTo>
                <a:lnTo>
                  <a:pt x="63739" y="671771"/>
                </a:lnTo>
                <a:lnTo>
                  <a:pt x="55811" y="661782"/>
                </a:lnTo>
                <a:close/>
              </a:path>
              <a:path w="899794" h="714375" extrusionOk="0">
                <a:moveTo>
                  <a:pt x="63739" y="671771"/>
                </a:moveTo>
                <a:lnTo>
                  <a:pt x="53720" y="679704"/>
                </a:lnTo>
                <a:lnTo>
                  <a:pt x="70034" y="679704"/>
                </a:lnTo>
                <a:lnTo>
                  <a:pt x="63739" y="671771"/>
                </a:lnTo>
                <a:close/>
              </a:path>
              <a:path w="899794" h="714375" extrusionOk="0">
                <a:moveTo>
                  <a:pt x="891794" y="0"/>
                </a:moveTo>
                <a:lnTo>
                  <a:pt x="55811" y="661782"/>
                </a:lnTo>
                <a:lnTo>
                  <a:pt x="63739" y="671771"/>
                </a:lnTo>
                <a:lnTo>
                  <a:pt x="899668" y="9906"/>
                </a:lnTo>
                <a:lnTo>
                  <a:pt x="891794" y="0"/>
                </a:lnTo>
                <a:close/>
              </a:path>
            </a:pathLst>
          </a:custGeom>
          <a:solidFill>
            <a:srgbClr val="3E6D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296539" y="3970020"/>
            <a:ext cx="741680" cy="713740"/>
          </a:xfrm>
          <a:custGeom>
            <a:avLst/>
            <a:gdLst/>
            <a:ahLst/>
            <a:cxnLst/>
            <a:rect l="l" t="t" r="r" b="b"/>
            <a:pathLst>
              <a:path w="741679" h="713739" extrusionOk="0">
                <a:moveTo>
                  <a:pt x="682256" y="665458"/>
                </a:moveTo>
                <a:lnTo>
                  <a:pt x="660273" y="688339"/>
                </a:lnTo>
                <a:lnTo>
                  <a:pt x="741552" y="713739"/>
                </a:lnTo>
                <a:lnTo>
                  <a:pt x="727576" y="674242"/>
                </a:lnTo>
                <a:lnTo>
                  <a:pt x="691388" y="674242"/>
                </a:lnTo>
                <a:lnTo>
                  <a:pt x="682256" y="665458"/>
                </a:lnTo>
                <a:close/>
              </a:path>
              <a:path w="741679" h="713739" extrusionOk="0">
                <a:moveTo>
                  <a:pt x="691031" y="656324"/>
                </a:moveTo>
                <a:lnTo>
                  <a:pt x="682256" y="665458"/>
                </a:lnTo>
                <a:lnTo>
                  <a:pt x="691388" y="674242"/>
                </a:lnTo>
                <a:lnTo>
                  <a:pt x="700151" y="665098"/>
                </a:lnTo>
                <a:lnTo>
                  <a:pt x="691031" y="656324"/>
                </a:lnTo>
                <a:close/>
              </a:path>
              <a:path w="741679" h="713739" extrusionOk="0">
                <a:moveTo>
                  <a:pt x="713105" y="633348"/>
                </a:moveTo>
                <a:lnTo>
                  <a:pt x="691031" y="656324"/>
                </a:lnTo>
                <a:lnTo>
                  <a:pt x="700151" y="665098"/>
                </a:lnTo>
                <a:lnTo>
                  <a:pt x="691388" y="674242"/>
                </a:lnTo>
                <a:lnTo>
                  <a:pt x="727576" y="674242"/>
                </a:lnTo>
                <a:lnTo>
                  <a:pt x="713105" y="633348"/>
                </a:lnTo>
                <a:close/>
              </a:path>
              <a:path w="741679" h="713739" extrusionOk="0">
                <a:moveTo>
                  <a:pt x="8889" y="0"/>
                </a:moveTo>
                <a:lnTo>
                  <a:pt x="0" y="9143"/>
                </a:lnTo>
                <a:lnTo>
                  <a:pt x="682256" y="665458"/>
                </a:lnTo>
                <a:lnTo>
                  <a:pt x="691031" y="656324"/>
                </a:lnTo>
                <a:lnTo>
                  <a:pt x="8889" y="0"/>
                </a:lnTo>
                <a:close/>
              </a:path>
            </a:pathLst>
          </a:custGeom>
          <a:solidFill>
            <a:srgbClr val="3E6D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3718300" y="4751325"/>
            <a:ext cx="1367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Regression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474" y="5219699"/>
            <a:ext cx="1245108" cy="10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32632" y="5225796"/>
            <a:ext cx="1763267" cy="1175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7626095" y="4009897"/>
            <a:ext cx="1581785" cy="728980"/>
          </a:xfrm>
          <a:custGeom>
            <a:avLst/>
            <a:gdLst/>
            <a:ahLst/>
            <a:cxnLst/>
            <a:rect l="l" t="t" r="r" b="b"/>
            <a:pathLst>
              <a:path w="1581784" h="728979" extrusionOk="0">
                <a:moveTo>
                  <a:pt x="53594" y="659129"/>
                </a:moveTo>
                <a:lnTo>
                  <a:pt x="0" y="725424"/>
                </a:lnTo>
                <a:lnTo>
                  <a:pt x="85089" y="728471"/>
                </a:lnTo>
                <a:lnTo>
                  <a:pt x="74360" y="704850"/>
                </a:lnTo>
                <a:lnTo>
                  <a:pt x="60451" y="704850"/>
                </a:lnTo>
                <a:lnTo>
                  <a:pt x="55118" y="693293"/>
                </a:lnTo>
                <a:lnTo>
                  <a:pt x="66711" y="688009"/>
                </a:lnTo>
                <a:lnTo>
                  <a:pt x="53594" y="659129"/>
                </a:lnTo>
                <a:close/>
              </a:path>
              <a:path w="1581784" h="728979" extrusionOk="0">
                <a:moveTo>
                  <a:pt x="66711" y="688009"/>
                </a:moveTo>
                <a:lnTo>
                  <a:pt x="55118" y="693293"/>
                </a:lnTo>
                <a:lnTo>
                  <a:pt x="60451" y="704850"/>
                </a:lnTo>
                <a:lnTo>
                  <a:pt x="71975" y="699598"/>
                </a:lnTo>
                <a:lnTo>
                  <a:pt x="66711" y="688009"/>
                </a:lnTo>
                <a:close/>
              </a:path>
              <a:path w="1581784" h="728979" extrusionOk="0">
                <a:moveTo>
                  <a:pt x="71975" y="699598"/>
                </a:moveTo>
                <a:lnTo>
                  <a:pt x="60451" y="704850"/>
                </a:lnTo>
                <a:lnTo>
                  <a:pt x="74360" y="704850"/>
                </a:lnTo>
                <a:lnTo>
                  <a:pt x="71975" y="699598"/>
                </a:lnTo>
                <a:close/>
              </a:path>
              <a:path w="1581784" h="728979" extrusionOk="0">
                <a:moveTo>
                  <a:pt x="1576451" y="0"/>
                </a:moveTo>
                <a:lnTo>
                  <a:pt x="66711" y="688009"/>
                </a:lnTo>
                <a:lnTo>
                  <a:pt x="71975" y="699598"/>
                </a:lnTo>
                <a:lnTo>
                  <a:pt x="1581657" y="11556"/>
                </a:lnTo>
                <a:lnTo>
                  <a:pt x="1576451" y="0"/>
                </a:lnTo>
                <a:close/>
              </a:path>
            </a:pathLst>
          </a:custGeom>
          <a:solidFill>
            <a:srgbClr val="3E6D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9469373" y="4014215"/>
            <a:ext cx="198755" cy="716280"/>
          </a:xfrm>
          <a:custGeom>
            <a:avLst/>
            <a:gdLst/>
            <a:ahLst/>
            <a:cxnLst/>
            <a:rect l="l" t="t" r="r" b="b"/>
            <a:pathLst>
              <a:path w="198754" h="716279" extrusionOk="0">
                <a:moveTo>
                  <a:pt x="0" y="632840"/>
                </a:moveTo>
                <a:lnTo>
                  <a:pt x="19050" y="715898"/>
                </a:lnTo>
                <a:lnTo>
                  <a:pt x="69860" y="655700"/>
                </a:lnTo>
                <a:lnTo>
                  <a:pt x="40131" y="655700"/>
                </a:lnTo>
                <a:lnTo>
                  <a:pt x="27812" y="652652"/>
                </a:lnTo>
                <a:lnTo>
                  <a:pt x="30812" y="640293"/>
                </a:lnTo>
                <a:lnTo>
                  <a:pt x="0" y="632840"/>
                </a:lnTo>
                <a:close/>
              </a:path>
              <a:path w="198754" h="716279" extrusionOk="0">
                <a:moveTo>
                  <a:pt x="30812" y="640293"/>
                </a:moveTo>
                <a:lnTo>
                  <a:pt x="27812" y="652652"/>
                </a:lnTo>
                <a:lnTo>
                  <a:pt x="40131" y="655700"/>
                </a:lnTo>
                <a:lnTo>
                  <a:pt x="43146" y="643276"/>
                </a:lnTo>
                <a:lnTo>
                  <a:pt x="30812" y="640293"/>
                </a:lnTo>
                <a:close/>
              </a:path>
              <a:path w="198754" h="716279" extrusionOk="0">
                <a:moveTo>
                  <a:pt x="43146" y="643276"/>
                </a:moveTo>
                <a:lnTo>
                  <a:pt x="40131" y="655700"/>
                </a:lnTo>
                <a:lnTo>
                  <a:pt x="69860" y="655700"/>
                </a:lnTo>
                <a:lnTo>
                  <a:pt x="74041" y="650747"/>
                </a:lnTo>
                <a:lnTo>
                  <a:pt x="43146" y="643276"/>
                </a:lnTo>
                <a:close/>
              </a:path>
              <a:path w="198754" h="716279" extrusionOk="0">
                <a:moveTo>
                  <a:pt x="186181" y="0"/>
                </a:moveTo>
                <a:lnTo>
                  <a:pt x="30812" y="640293"/>
                </a:lnTo>
                <a:lnTo>
                  <a:pt x="43146" y="643276"/>
                </a:lnTo>
                <a:lnTo>
                  <a:pt x="198500" y="3047"/>
                </a:lnTo>
                <a:lnTo>
                  <a:pt x="186181" y="0"/>
                </a:lnTo>
                <a:close/>
              </a:path>
            </a:pathLst>
          </a:custGeom>
          <a:solidFill>
            <a:srgbClr val="3E6D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8541708" y="4756525"/>
            <a:ext cx="1865193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29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Dimensionality reduction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8669273" y="5510021"/>
            <a:ext cx="641985" cy="663321"/>
            <a:chOff x="8669273" y="5510021"/>
            <a:chExt cx="641985" cy="663321"/>
          </a:xfrm>
        </p:grpSpPr>
        <p:sp>
          <p:nvSpPr>
            <p:cNvPr id="106" name="Google Shape;106;p3"/>
            <p:cNvSpPr/>
            <p:nvPr/>
          </p:nvSpPr>
          <p:spPr>
            <a:xfrm>
              <a:off x="8669273" y="5670422"/>
              <a:ext cx="481330" cy="502920"/>
            </a:xfrm>
            <a:custGeom>
              <a:avLst/>
              <a:gdLst/>
              <a:ahLst/>
              <a:cxnLst/>
              <a:rect l="l" t="t" r="r" b="b"/>
              <a:pathLst>
                <a:path w="481329" h="502920" extrusionOk="0">
                  <a:moveTo>
                    <a:pt x="481202" y="0"/>
                  </a:moveTo>
                  <a:lnTo>
                    <a:pt x="0" y="0"/>
                  </a:lnTo>
                  <a:lnTo>
                    <a:pt x="0" y="502538"/>
                  </a:lnTo>
                  <a:lnTo>
                    <a:pt x="481202" y="502538"/>
                  </a:lnTo>
                  <a:lnTo>
                    <a:pt x="48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150476" y="5510021"/>
              <a:ext cx="160655" cy="662940"/>
            </a:xfrm>
            <a:custGeom>
              <a:avLst/>
              <a:gdLst/>
              <a:ahLst/>
              <a:cxnLst/>
              <a:rect l="l" t="t" r="r" b="b"/>
              <a:pathLst>
                <a:path w="160654" h="662939" extrusionOk="0">
                  <a:moveTo>
                    <a:pt x="160400" y="0"/>
                  </a:moveTo>
                  <a:lnTo>
                    <a:pt x="0" y="160400"/>
                  </a:lnTo>
                  <a:lnTo>
                    <a:pt x="0" y="662939"/>
                  </a:lnTo>
                  <a:lnTo>
                    <a:pt x="160400" y="502538"/>
                  </a:lnTo>
                  <a:lnTo>
                    <a:pt x="160400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669273" y="5510021"/>
              <a:ext cx="641985" cy="160655"/>
            </a:xfrm>
            <a:custGeom>
              <a:avLst/>
              <a:gdLst/>
              <a:ahLst/>
              <a:cxnLst/>
              <a:rect l="l" t="t" r="r" b="b"/>
              <a:pathLst>
                <a:path w="641984" h="160654" extrusionOk="0">
                  <a:moveTo>
                    <a:pt x="641603" y="0"/>
                  </a:moveTo>
                  <a:lnTo>
                    <a:pt x="160400" y="0"/>
                  </a:lnTo>
                  <a:lnTo>
                    <a:pt x="0" y="160400"/>
                  </a:lnTo>
                  <a:lnTo>
                    <a:pt x="481202" y="160400"/>
                  </a:lnTo>
                  <a:lnTo>
                    <a:pt x="64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669273" y="5510021"/>
              <a:ext cx="641985" cy="662940"/>
            </a:xfrm>
            <a:custGeom>
              <a:avLst/>
              <a:gdLst/>
              <a:ahLst/>
              <a:cxnLst/>
              <a:rect l="l" t="t" r="r" b="b"/>
              <a:pathLst>
                <a:path w="641984" h="662939" extrusionOk="0">
                  <a:moveTo>
                    <a:pt x="0" y="160400"/>
                  </a:moveTo>
                  <a:lnTo>
                    <a:pt x="160400" y="0"/>
                  </a:lnTo>
                  <a:lnTo>
                    <a:pt x="641603" y="0"/>
                  </a:lnTo>
                  <a:lnTo>
                    <a:pt x="641603" y="502538"/>
                  </a:lnTo>
                  <a:lnTo>
                    <a:pt x="481202" y="662939"/>
                  </a:lnTo>
                  <a:lnTo>
                    <a:pt x="0" y="662939"/>
                  </a:lnTo>
                  <a:lnTo>
                    <a:pt x="0" y="160400"/>
                  </a:lnTo>
                  <a:close/>
                </a:path>
                <a:path w="641984" h="662939" extrusionOk="0">
                  <a:moveTo>
                    <a:pt x="0" y="160400"/>
                  </a:moveTo>
                  <a:lnTo>
                    <a:pt x="481202" y="160400"/>
                  </a:lnTo>
                  <a:lnTo>
                    <a:pt x="641603" y="0"/>
                  </a:lnTo>
                </a:path>
                <a:path w="641984" h="662939" extrusionOk="0">
                  <a:moveTo>
                    <a:pt x="481202" y="160400"/>
                  </a:moveTo>
                  <a:lnTo>
                    <a:pt x="481202" y="662939"/>
                  </a:lnTo>
                </a:path>
              </a:pathLst>
            </a:custGeom>
            <a:noFill/>
            <a:ln w="259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9829037" y="5510021"/>
            <a:ext cx="546100" cy="548640"/>
            <a:chOff x="9829037" y="5510021"/>
            <a:chExt cx="546100" cy="548640"/>
          </a:xfrm>
        </p:grpSpPr>
        <p:sp>
          <p:nvSpPr>
            <p:cNvPr id="111" name="Google Shape;111;p3"/>
            <p:cNvSpPr/>
            <p:nvPr/>
          </p:nvSpPr>
          <p:spPr>
            <a:xfrm>
              <a:off x="9829037" y="5510021"/>
              <a:ext cx="546100" cy="548640"/>
            </a:xfrm>
            <a:custGeom>
              <a:avLst/>
              <a:gdLst/>
              <a:ahLst/>
              <a:cxnLst/>
              <a:rect l="l" t="t" r="r" b="b"/>
              <a:pathLst>
                <a:path w="546100" h="548639" extrusionOk="0">
                  <a:moveTo>
                    <a:pt x="545592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5592" y="548639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829037" y="5510021"/>
              <a:ext cx="546100" cy="548640"/>
            </a:xfrm>
            <a:custGeom>
              <a:avLst/>
              <a:gdLst/>
              <a:ahLst/>
              <a:cxnLst/>
              <a:rect l="l" t="t" r="r" b="b"/>
              <a:pathLst>
                <a:path w="546100" h="548639" extrusionOk="0">
                  <a:moveTo>
                    <a:pt x="0" y="548639"/>
                  </a:moveTo>
                  <a:lnTo>
                    <a:pt x="545592" y="548639"/>
                  </a:lnTo>
                  <a:lnTo>
                    <a:pt x="545592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noFill/>
            <a:ln w="259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9404604" y="5728715"/>
            <a:ext cx="354965" cy="76200"/>
          </a:xfrm>
          <a:custGeom>
            <a:avLst/>
            <a:gdLst/>
            <a:ahLst/>
            <a:cxnLst/>
            <a:rect l="l" t="t" r="r" b="b"/>
            <a:pathLst>
              <a:path w="354965" h="76200" extrusionOk="0">
                <a:moveTo>
                  <a:pt x="278384" y="0"/>
                </a:moveTo>
                <a:lnTo>
                  <a:pt x="278384" y="76200"/>
                </a:lnTo>
                <a:lnTo>
                  <a:pt x="341884" y="44450"/>
                </a:lnTo>
                <a:lnTo>
                  <a:pt x="291084" y="44450"/>
                </a:lnTo>
                <a:lnTo>
                  <a:pt x="291084" y="31750"/>
                </a:lnTo>
                <a:lnTo>
                  <a:pt x="341884" y="31750"/>
                </a:lnTo>
                <a:lnTo>
                  <a:pt x="278384" y="0"/>
                </a:lnTo>
                <a:close/>
              </a:path>
              <a:path w="354965" h="76200" extrusionOk="0">
                <a:moveTo>
                  <a:pt x="2783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8384" y="44450"/>
                </a:lnTo>
                <a:lnTo>
                  <a:pt x="278384" y="31750"/>
                </a:lnTo>
                <a:close/>
              </a:path>
              <a:path w="354965" h="76200" extrusionOk="0">
                <a:moveTo>
                  <a:pt x="341884" y="31750"/>
                </a:moveTo>
                <a:lnTo>
                  <a:pt x="291084" y="31750"/>
                </a:lnTo>
                <a:lnTo>
                  <a:pt x="291084" y="44450"/>
                </a:lnTo>
                <a:lnTo>
                  <a:pt x="341884" y="44450"/>
                </a:lnTo>
                <a:lnTo>
                  <a:pt x="354584" y="38100"/>
                </a:lnTo>
                <a:lnTo>
                  <a:pt x="341884" y="317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32474" y="4756525"/>
            <a:ext cx="2142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92240" y="5225796"/>
            <a:ext cx="1805939" cy="151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0677017" y="4797297"/>
            <a:ext cx="1283462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99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Anomaly detection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77143" y="5608320"/>
            <a:ext cx="1367027" cy="112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10240644" y="3958716"/>
            <a:ext cx="1118870" cy="812165"/>
          </a:xfrm>
          <a:custGeom>
            <a:avLst/>
            <a:gdLst/>
            <a:ahLst/>
            <a:cxnLst/>
            <a:rect l="l" t="t" r="r" b="b"/>
            <a:pathLst>
              <a:path w="1118870" h="812164" extrusionOk="0">
                <a:moveTo>
                  <a:pt x="1053315" y="772322"/>
                </a:moveTo>
                <a:lnTo>
                  <a:pt x="1034669" y="798067"/>
                </a:lnTo>
                <a:lnTo>
                  <a:pt x="1118743" y="811910"/>
                </a:lnTo>
                <a:lnTo>
                  <a:pt x="1102002" y="779779"/>
                </a:lnTo>
                <a:lnTo>
                  <a:pt x="1063625" y="779779"/>
                </a:lnTo>
                <a:lnTo>
                  <a:pt x="1053315" y="772322"/>
                </a:lnTo>
                <a:close/>
              </a:path>
              <a:path w="1118870" h="812164" extrusionOk="0">
                <a:moveTo>
                  <a:pt x="1060737" y="762075"/>
                </a:moveTo>
                <a:lnTo>
                  <a:pt x="1053315" y="772322"/>
                </a:lnTo>
                <a:lnTo>
                  <a:pt x="1063625" y="779779"/>
                </a:lnTo>
                <a:lnTo>
                  <a:pt x="1070990" y="769492"/>
                </a:lnTo>
                <a:lnTo>
                  <a:pt x="1060737" y="762075"/>
                </a:lnTo>
                <a:close/>
              </a:path>
              <a:path w="1118870" h="812164" extrusionOk="0">
                <a:moveTo>
                  <a:pt x="1079373" y="736345"/>
                </a:moveTo>
                <a:lnTo>
                  <a:pt x="1060737" y="762075"/>
                </a:lnTo>
                <a:lnTo>
                  <a:pt x="1070990" y="769492"/>
                </a:lnTo>
                <a:lnTo>
                  <a:pt x="1063625" y="779779"/>
                </a:lnTo>
                <a:lnTo>
                  <a:pt x="1102002" y="779779"/>
                </a:lnTo>
                <a:lnTo>
                  <a:pt x="1079373" y="736345"/>
                </a:lnTo>
                <a:close/>
              </a:path>
              <a:path w="1118870" h="812164" extrusionOk="0">
                <a:moveTo>
                  <a:pt x="7365" y="0"/>
                </a:moveTo>
                <a:lnTo>
                  <a:pt x="0" y="10413"/>
                </a:lnTo>
                <a:lnTo>
                  <a:pt x="1053315" y="772322"/>
                </a:lnTo>
                <a:lnTo>
                  <a:pt x="1060737" y="762075"/>
                </a:lnTo>
                <a:lnTo>
                  <a:pt x="7365" y="0"/>
                </a:lnTo>
                <a:close/>
              </a:path>
            </a:pathLst>
          </a:custGeom>
          <a:solidFill>
            <a:srgbClr val="3E6D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245867" y="1436877"/>
            <a:ext cx="1597660" cy="54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06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teacher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155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Supervised learning</a:t>
            </a: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8444483" y="1422272"/>
            <a:ext cx="1962532" cy="6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teacher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155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Unsupervised learning</a:t>
            </a:r>
            <a:endParaRPr sz="1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53213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Classification task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632" y="2958083"/>
            <a:ext cx="4020312" cy="340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8123" y="2958083"/>
            <a:ext cx="3881628" cy="341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421030" y="1295527"/>
            <a:ext cx="103830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-US" sz="3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forecast the target from the defined list of possible options</a:t>
            </a: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821988" y="2335675"/>
            <a:ext cx="410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</a:rPr>
              <a:t>Binary classification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6937051" y="2335675"/>
            <a:ext cx="454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Multiclass classification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a860f8144_0_2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5321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Classification task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2a860f8144_0_2"/>
          <p:cNvSpPr txBox="1"/>
          <p:nvPr/>
        </p:nvSpPr>
        <p:spPr>
          <a:xfrm>
            <a:off x="421030" y="1295527"/>
            <a:ext cx="103830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-US" sz="3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forecast the target from the defined list of possible options</a:t>
            </a:r>
            <a:endParaRPr 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2a860f8144_0_2"/>
          <p:cNvSpPr txBox="1"/>
          <p:nvPr/>
        </p:nvSpPr>
        <p:spPr>
          <a:xfrm>
            <a:off x="669588" y="2945275"/>
            <a:ext cx="410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Binary classification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22a860f8144_0_2"/>
          <p:cNvSpPr txBox="1"/>
          <p:nvPr/>
        </p:nvSpPr>
        <p:spPr>
          <a:xfrm>
            <a:off x="6784651" y="2945275"/>
            <a:ext cx="454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Multiclass classification</a:t>
            </a:r>
            <a:endParaRPr sz="2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g22a860f8144_0_2"/>
          <p:cNvSpPr txBox="1"/>
          <p:nvPr/>
        </p:nvSpPr>
        <p:spPr>
          <a:xfrm>
            <a:off x="512250" y="3567675"/>
            <a:ext cx="50772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99085" lvl="0" indent="-3124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Credit risk scoring (will give back / not give back)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lvl="0" indent="-3124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Spam detection (spam / not spam)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lvl="0" indent="-3124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Medical diagnosis (ill / not ill)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lvl="0" indent="-3124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 churn (leave / will not leave)</a:t>
            </a:r>
            <a:endParaRPr sz="1800" dirty="0"/>
          </a:p>
        </p:txBody>
      </p:sp>
      <p:sp>
        <p:nvSpPr>
          <p:cNvPr id="146" name="Google Shape;146;g22a860f8144_0_2"/>
          <p:cNvSpPr txBox="1"/>
          <p:nvPr/>
        </p:nvSpPr>
        <p:spPr>
          <a:xfrm>
            <a:off x="6145025" y="3567675"/>
            <a:ext cx="5818200" cy="125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0" lvl="0" indent="-3124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 recognition (numbers, letters)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marR="0" lvl="0" indent="-3124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classification (frequency of spending)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marR="0" lvl="0" indent="-3124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Illness stages (beginning, stage 1, stage 2, …)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027277" y="417067"/>
            <a:ext cx="632650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Classification algorithms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027277" y="2379655"/>
            <a:ext cx="6682447" cy="266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kNN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Tree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8E9EE-53C2-72EB-4EF3-C7D78326520F}"/>
              </a:ext>
            </a:extLst>
          </p:cNvPr>
          <p:cNvSpPr txBox="1"/>
          <p:nvPr/>
        </p:nvSpPr>
        <p:spPr>
          <a:xfrm>
            <a:off x="6310489" y="2398010"/>
            <a:ext cx="6096000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marR="0" lvl="0" indent="-28701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Gradient Boosting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None/>
              <a:tabLst/>
              <a:defRPr/>
            </a:pP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marR="0" lvl="0" indent="-28701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SVM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None/>
              <a:tabLst/>
              <a:defRPr/>
            </a:pP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marR="0" lvl="0" indent="-28701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Naive Bayes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None/>
              <a:tabLst/>
              <a:defRPr/>
            </a:pP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99085" marR="0" lvl="0" indent="-287019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Neural Networks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8A306337-6EBD-B38C-006F-B54B93ED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26;p4">
            <a:extLst>
              <a:ext uri="{FF2B5EF4-FFF2-40B4-BE49-F238E27FC236}">
                <a16:creationId xmlns:a16="http://schemas.microsoft.com/office/drawing/2014/main" id="{63B8F71F-53CE-934D-FE4D-136CA058F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>
              <a:spcBef>
                <a:spcPct val="0"/>
              </a:spcBef>
              <a:spcAft>
                <a:spcPts val="0"/>
              </a:spcAft>
            </a:pPr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kNN algorithm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57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027271" y="417075"/>
            <a:ext cx="10238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Algorithm </a:t>
            </a:r>
            <a:r>
              <a:rPr lang="en-US" sz="36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en-US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(K-Nearest Neighbors)</a:t>
            </a:r>
            <a:endParaRPr sz="36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9"/>
          <p:cNvGrpSpPr/>
          <p:nvPr/>
        </p:nvGrpSpPr>
        <p:grpSpPr>
          <a:xfrm>
            <a:off x="3380232" y="1821180"/>
            <a:ext cx="4613148" cy="4351020"/>
            <a:chOff x="3380232" y="1784604"/>
            <a:chExt cx="4613148" cy="4351020"/>
          </a:xfrm>
        </p:grpSpPr>
        <p:pic>
          <p:nvPicPr>
            <p:cNvPr id="166" name="Google Shape;166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57956" y="1784604"/>
              <a:ext cx="4437888" cy="4134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38144" y="1807464"/>
              <a:ext cx="4457700" cy="4219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57956" y="1807464"/>
              <a:ext cx="4457700" cy="4201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80232" y="1784604"/>
              <a:ext cx="4613148" cy="43510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/>
        </p:nvSpPr>
        <p:spPr>
          <a:xfrm>
            <a:off x="1027277" y="417067"/>
            <a:ext cx="327977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Algorithm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kNN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0"/>
          <p:cNvGrpSpPr/>
          <p:nvPr/>
        </p:nvGrpSpPr>
        <p:grpSpPr>
          <a:xfrm>
            <a:off x="276575" y="1634297"/>
            <a:ext cx="11724977" cy="3150107"/>
            <a:chOff x="-3752088" y="1014568"/>
            <a:chExt cx="11724977" cy="3150107"/>
          </a:xfrm>
        </p:grpSpPr>
        <p:pic>
          <p:nvPicPr>
            <p:cNvPr id="176" name="Google Shape;176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3752088" y="1014568"/>
              <a:ext cx="3215640" cy="3150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189" y="1014571"/>
              <a:ext cx="3604538" cy="31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68811" y="1014573"/>
              <a:ext cx="4004079" cy="315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10"/>
          <p:cNvSpPr txBox="1"/>
          <p:nvPr/>
        </p:nvSpPr>
        <p:spPr>
          <a:xfrm>
            <a:off x="291150" y="5066375"/>
            <a:ext cx="3555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Task – define class for new point given existing labeled dataset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4017250" y="5066375"/>
            <a:ext cx="3555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Calculate the distance from new point to all known in the dataset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8168275" y="5066375"/>
            <a:ext cx="3555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Choose k nearest and assign to new point the most popular class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Linear_Regression</Template>
  <TotalTime>1053</TotalTime>
  <Words>593</Words>
  <Application>Microsoft Macintosh PowerPoint</Application>
  <PresentationFormat>Widescreen</PresentationFormat>
  <Paragraphs>126</Paragraphs>
  <Slides>25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Times New Roman</vt:lpstr>
      <vt:lpstr>Avenir</vt:lpstr>
      <vt:lpstr>Roboto</vt:lpstr>
      <vt:lpstr>Calibri</vt:lpstr>
      <vt:lpstr>Helvetica Neue</vt:lpstr>
      <vt:lpstr>Candara Light</vt:lpstr>
      <vt:lpstr>Noto Sans Symbols</vt:lpstr>
      <vt:lpstr>Calibri Light</vt:lpstr>
      <vt:lpstr>Office Theme</vt:lpstr>
      <vt:lpstr>2_Custom Design</vt:lpstr>
      <vt:lpstr>1_Custom Design</vt:lpstr>
      <vt:lpstr>Custom Design</vt:lpstr>
      <vt:lpstr>1_Office Theme</vt:lpstr>
      <vt:lpstr>Classification tasks. kNN method</vt:lpstr>
      <vt:lpstr>Classification tasks</vt:lpstr>
      <vt:lpstr>Tasks of Machine Learning</vt:lpstr>
      <vt:lpstr>Classification task</vt:lpstr>
      <vt:lpstr>Classification task</vt:lpstr>
      <vt:lpstr>Classification algorithms</vt:lpstr>
      <vt:lpstr>kNN algorithm</vt:lpstr>
      <vt:lpstr>Algorithm kNN (K-Nearest Neighbors)</vt:lpstr>
      <vt:lpstr>PowerPoint Presentation</vt:lpstr>
      <vt:lpstr>Distance metrics</vt:lpstr>
      <vt:lpstr>Distance metrics</vt:lpstr>
      <vt:lpstr>Pros and cons of kNN</vt:lpstr>
      <vt:lpstr>Data normalization</vt:lpstr>
      <vt:lpstr>Data normalization</vt:lpstr>
      <vt:lpstr>Metrics of the quality of classification</vt:lpstr>
      <vt:lpstr>Error matrix (confusion matrix)</vt:lpstr>
      <vt:lpstr>Accuracy</vt:lpstr>
      <vt:lpstr>Precision &amp; recall</vt:lpstr>
      <vt:lpstr>Quality of metrics</vt:lpstr>
      <vt:lpstr>Model Training</vt:lpstr>
      <vt:lpstr>Model training</vt:lpstr>
      <vt:lpstr>Model training</vt:lpstr>
      <vt:lpstr>Model training</vt:lpstr>
      <vt:lpstr>Parameter choice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классификации. Метод ближайших соседей</dc:title>
  <dc:creator>Андрей</dc:creator>
  <cp:lastModifiedBy>Liliya Akhtyamova</cp:lastModifiedBy>
  <cp:revision>4</cp:revision>
  <dcterms:created xsi:type="dcterms:W3CDTF">2021-09-24T06:56:48Z</dcterms:created>
  <dcterms:modified xsi:type="dcterms:W3CDTF">2023-07-17T10:29:05Z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2021-09-24T00:00:00Z</vt:filetime>
  </property>
</Properties>
</file>