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8" r:id="rId3"/>
    <p:sldId id="276" r:id="rId4"/>
    <p:sldId id="266" r:id="rId5"/>
    <p:sldId id="267" r:id="rId6"/>
    <p:sldId id="270" r:id="rId7"/>
    <p:sldId id="268" r:id="rId8"/>
    <p:sldId id="269" r:id="rId9"/>
    <p:sldId id="257" r:id="rId10"/>
    <p:sldId id="258" r:id="rId11"/>
    <p:sldId id="280" r:id="rId12"/>
    <p:sldId id="259" r:id="rId13"/>
    <p:sldId id="260" r:id="rId14"/>
    <p:sldId id="261" r:id="rId15"/>
    <p:sldId id="262" r:id="rId16"/>
    <p:sldId id="263" r:id="rId17"/>
    <p:sldId id="264" r:id="rId18"/>
    <p:sldId id="271" r:id="rId19"/>
    <p:sldId id="272" r:id="rId20"/>
    <p:sldId id="274" r:id="rId21"/>
    <p:sldId id="273"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23D"/>
    <a:srgbClr val="002060"/>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28"/>
    <p:restoredTop sz="96327"/>
  </p:normalViewPr>
  <p:slideViewPr>
    <p:cSldViewPr snapToGrid="0">
      <p:cViewPr>
        <p:scale>
          <a:sx n="89" d="100"/>
          <a:sy n="89" d="100"/>
        </p:scale>
        <p:origin x="296"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F9B72-D9BA-C473-0C56-410A5D2CD4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07936F-98A8-F779-67CA-0F43A8E125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DEF823-5F10-CAE2-6E3F-5C72AF74C5D4}"/>
              </a:ext>
            </a:extLst>
          </p:cNvPr>
          <p:cNvSpPr>
            <a:spLocks noGrp="1"/>
          </p:cNvSpPr>
          <p:nvPr>
            <p:ph type="dt" sz="half" idx="10"/>
          </p:nvPr>
        </p:nvSpPr>
        <p:spPr/>
        <p:txBody>
          <a:bodyPr/>
          <a:lstStyle/>
          <a:p>
            <a:fld id="{B1487B86-B0FC-394A-BF8A-82D80719CAC0}" type="datetimeFigureOut">
              <a:rPr lang="en-US" smtClean="0"/>
              <a:t>11/11/2023</a:t>
            </a:fld>
            <a:endParaRPr lang="en-US"/>
          </a:p>
        </p:txBody>
      </p:sp>
      <p:sp>
        <p:nvSpPr>
          <p:cNvPr id="5" name="Footer Placeholder 4">
            <a:extLst>
              <a:ext uri="{FF2B5EF4-FFF2-40B4-BE49-F238E27FC236}">
                <a16:creationId xmlns:a16="http://schemas.microsoft.com/office/drawing/2014/main" id="{0417C542-6B84-A42E-A3BE-9EEA1F522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4D26B-F9C7-0094-E5BF-6F64C920D5B9}"/>
              </a:ext>
            </a:extLst>
          </p:cNvPr>
          <p:cNvSpPr>
            <a:spLocks noGrp="1"/>
          </p:cNvSpPr>
          <p:nvPr>
            <p:ph type="sldNum" sz="quarter" idx="12"/>
          </p:nvPr>
        </p:nvSpPr>
        <p:spPr/>
        <p:txBody>
          <a:bodyPr/>
          <a:lstStyle/>
          <a:p>
            <a:fld id="{B8B5DDC6-0948-1140-BAAE-04B57513CF94}" type="slidenum">
              <a:rPr lang="en-US" smtClean="0"/>
              <a:t>‹#›</a:t>
            </a:fld>
            <a:endParaRPr lang="en-US"/>
          </a:p>
        </p:txBody>
      </p:sp>
    </p:spTree>
    <p:extLst>
      <p:ext uri="{BB962C8B-B14F-4D97-AF65-F5344CB8AC3E}">
        <p14:creationId xmlns:p14="http://schemas.microsoft.com/office/powerpoint/2010/main" val="421883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474A6-9A9E-64DF-3F69-222E62653B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9950F7-AB5F-9B07-DB83-B53EC5E8C6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C578D-D5D3-2EA3-BDB5-25C86ED8B1F6}"/>
              </a:ext>
            </a:extLst>
          </p:cNvPr>
          <p:cNvSpPr>
            <a:spLocks noGrp="1"/>
          </p:cNvSpPr>
          <p:nvPr>
            <p:ph type="dt" sz="half" idx="10"/>
          </p:nvPr>
        </p:nvSpPr>
        <p:spPr/>
        <p:txBody>
          <a:bodyPr/>
          <a:lstStyle/>
          <a:p>
            <a:fld id="{B1487B86-B0FC-394A-BF8A-82D80719CAC0}" type="datetimeFigureOut">
              <a:rPr lang="en-US" smtClean="0"/>
              <a:t>11/11/2023</a:t>
            </a:fld>
            <a:endParaRPr lang="en-US"/>
          </a:p>
        </p:txBody>
      </p:sp>
      <p:sp>
        <p:nvSpPr>
          <p:cNvPr id="5" name="Footer Placeholder 4">
            <a:extLst>
              <a:ext uri="{FF2B5EF4-FFF2-40B4-BE49-F238E27FC236}">
                <a16:creationId xmlns:a16="http://schemas.microsoft.com/office/drawing/2014/main" id="{26F84A86-37FE-C872-D699-46DDBDC8C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AD8306-6B73-3D47-7787-412BB306BDD4}"/>
              </a:ext>
            </a:extLst>
          </p:cNvPr>
          <p:cNvSpPr>
            <a:spLocks noGrp="1"/>
          </p:cNvSpPr>
          <p:nvPr>
            <p:ph type="sldNum" sz="quarter" idx="12"/>
          </p:nvPr>
        </p:nvSpPr>
        <p:spPr/>
        <p:txBody>
          <a:bodyPr/>
          <a:lstStyle/>
          <a:p>
            <a:fld id="{B8B5DDC6-0948-1140-BAAE-04B57513CF94}" type="slidenum">
              <a:rPr lang="en-US" smtClean="0"/>
              <a:t>‹#›</a:t>
            </a:fld>
            <a:endParaRPr lang="en-US"/>
          </a:p>
        </p:txBody>
      </p:sp>
    </p:spTree>
    <p:extLst>
      <p:ext uri="{BB962C8B-B14F-4D97-AF65-F5344CB8AC3E}">
        <p14:creationId xmlns:p14="http://schemas.microsoft.com/office/powerpoint/2010/main" val="290770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E0FAD6-C1A0-05F7-DEEB-BB60F67305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3A3BB5-0741-5388-4102-DF1D16BAA3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C731F-8ED9-A4FA-5F2D-17631F03DBB2}"/>
              </a:ext>
            </a:extLst>
          </p:cNvPr>
          <p:cNvSpPr>
            <a:spLocks noGrp="1"/>
          </p:cNvSpPr>
          <p:nvPr>
            <p:ph type="dt" sz="half" idx="10"/>
          </p:nvPr>
        </p:nvSpPr>
        <p:spPr/>
        <p:txBody>
          <a:bodyPr/>
          <a:lstStyle/>
          <a:p>
            <a:fld id="{B1487B86-B0FC-394A-BF8A-82D80719CAC0}" type="datetimeFigureOut">
              <a:rPr lang="en-US" smtClean="0"/>
              <a:t>11/11/2023</a:t>
            </a:fld>
            <a:endParaRPr lang="en-US"/>
          </a:p>
        </p:txBody>
      </p:sp>
      <p:sp>
        <p:nvSpPr>
          <p:cNvPr id="5" name="Footer Placeholder 4">
            <a:extLst>
              <a:ext uri="{FF2B5EF4-FFF2-40B4-BE49-F238E27FC236}">
                <a16:creationId xmlns:a16="http://schemas.microsoft.com/office/drawing/2014/main" id="{FEE1BCEE-80A8-832B-FDA5-A3806BBBA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36050-C7F1-171A-AD7E-468576E57B9D}"/>
              </a:ext>
            </a:extLst>
          </p:cNvPr>
          <p:cNvSpPr>
            <a:spLocks noGrp="1"/>
          </p:cNvSpPr>
          <p:nvPr>
            <p:ph type="sldNum" sz="quarter" idx="12"/>
          </p:nvPr>
        </p:nvSpPr>
        <p:spPr/>
        <p:txBody>
          <a:bodyPr/>
          <a:lstStyle/>
          <a:p>
            <a:fld id="{B8B5DDC6-0948-1140-BAAE-04B57513CF94}" type="slidenum">
              <a:rPr lang="en-US" smtClean="0"/>
              <a:t>‹#›</a:t>
            </a:fld>
            <a:endParaRPr lang="en-US"/>
          </a:p>
        </p:txBody>
      </p:sp>
    </p:spTree>
    <p:extLst>
      <p:ext uri="{BB962C8B-B14F-4D97-AF65-F5344CB8AC3E}">
        <p14:creationId xmlns:p14="http://schemas.microsoft.com/office/powerpoint/2010/main" val="284421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9B12D-C709-D0DB-2FE1-FE8F71DA6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FA82BB-5398-9903-FA35-AA9B72C2AD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2DF51-F3CE-6CB4-D64A-36B793AF8C2B}"/>
              </a:ext>
            </a:extLst>
          </p:cNvPr>
          <p:cNvSpPr>
            <a:spLocks noGrp="1"/>
          </p:cNvSpPr>
          <p:nvPr>
            <p:ph type="dt" sz="half" idx="10"/>
          </p:nvPr>
        </p:nvSpPr>
        <p:spPr/>
        <p:txBody>
          <a:bodyPr/>
          <a:lstStyle/>
          <a:p>
            <a:fld id="{B1487B86-B0FC-394A-BF8A-82D80719CAC0}" type="datetimeFigureOut">
              <a:rPr lang="en-US" smtClean="0"/>
              <a:t>11/11/2023</a:t>
            </a:fld>
            <a:endParaRPr lang="en-US"/>
          </a:p>
        </p:txBody>
      </p:sp>
      <p:sp>
        <p:nvSpPr>
          <p:cNvPr id="5" name="Footer Placeholder 4">
            <a:extLst>
              <a:ext uri="{FF2B5EF4-FFF2-40B4-BE49-F238E27FC236}">
                <a16:creationId xmlns:a16="http://schemas.microsoft.com/office/drawing/2014/main" id="{3D3131F2-2B57-40E6-39F7-1D225F043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A8973-ABA8-C264-4186-005E415211F7}"/>
              </a:ext>
            </a:extLst>
          </p:cNvPr>
          <p:cNvSpPr>
            <a:spLocks noGrp="1"/>
          </p:cNvSpPr>
          <p:nvPr>
            <p:ph type="sldNum" sz="quarter" idx="12"/>
          </p:nvPr>
        </p:nvSpPr>
        <p:spPr/>
        <p:txBody>
          <a:bodyPr/>
          <a:lstStyle/>
          <a:p>
            <a:fld id="{B8B5DDC6-0948-1140-BAAE-04B57513CF94}" type="slidenum">
              <a:rPr lang="en-US" smtClean="0"/>
              <a:t>‹#›</a:t>
            </a:fld>
            <a:endParaRPr lang="en-US"/>
          </a:p>
        </p:txBody>
      </p:sp>
    </p:spTree>
    <p:extLst>
      <p:ext uri="{BB962C8B-B14F-4D97-AF65-F5344CB8AC3E}">
        <p14:creationId xmlns:p14="http://schemas.microsoft.com/office/powerpoint/2010/main" val="2371580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8DFFF-B1DC-B566-9370-109D735A01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A4CE8B-D3F3-DBE0-3668-9F1CA497F2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4E9770-34EF-1636-E45C-92FB22E10B42}"/>
              </a:ext>
            </a:extLst>
          </p:cNvPr>
          <p:cNvSpPr>
            <a:spLocks noGrp="1"/>
          </p:cNvSpPr>
          <p:nvPr>
            <p:ph type="dt" sz="half" idx="10"/>
          </p:nvPr>
        </p:nvSpPr>
        <p:spPr/>
        <p:txBody>
          <a:bodyPr/>
          <a:lstStyle/>
          <a:p>
            <a:fld id="{B1487B86-B0FC-394A-BF8A-82D80719CAC0}" type="datetimeFigureOut">
              <a:rPr lang="en-US" smtClean="0"/>
              <a:t>11/11/2023</a:t>
            </a:fld>
            <a:endParaRPr lang="en-US"/>
          </a:p>
        </p:txBody>
      </p:sp>
      <p:sp>
        <p:nvSpPr>
          <p:cNvPr id="5" name="Footer Placeholder 4">
            <a:extLst>
              <a:ext uri="{FF2B5EF4-FFF2-40B4-BE49-F238E27FC236}">
                <a16:creationId xmlns:a16="http://schemas.microsoft.com/office/drawing/2014/main" id="{AFEC0849-944D-16D3-FAFF-61DA474C93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E1405-EEE7-4033-ED63-6471B2CADABB}"/>
              </a:ext>
            </a:extLst>
          </p:cNvPr>
          <p:cNvSpPr>
            <a:spLocks noGrp="1"/>
          </p:cNvSpPr>
          <p:nvPr>
            <p:ph type="sldNum" sz="quarter" idx="12"/>
          </p:nvPr>
        </p:nvSpPr>
        <p:spPr/>
        <p:txBody>
          <a:bodyPr/>
          <a:lstStyle/>
          <a:p>
            <a:fld id="{B8B5DDC6-0948-1140-BAAE-04B57513CF94}" type="slidenum">
              <a:rPr lang="en-US" smtClean="0"/>
              <a:t>‹#›</a:t>
            </a:fld>
            <a:endParaRPr lang="en-US"/>
          </a:p>
        </p:txBody>
      </p:sp>
    </p:spTree>
    <p:extLst>
      <p:ext uri="{BB962C8B-B14F-4D97-AF65-F5344CB8AC3E}">
        <p14:creationId xmlns:p14="http://schemas.microsoft.com/office/powerpoint/2010/main" val="56837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839DD-3D67-F1E1-0284-9BD00C49D3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A91220-CD2A-3F75-3CE6-D99D39AAB3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FC2428-23D5-6DED-69B1-B37995D04E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2316AB-6690-DD0C-8DCD-A7FFB10341D3}"/>
              </a:ext>
            </a:extLst>
          </p:cNvPr>
          <p:cNvSpPr>
            <a:spLocks noGrp="1"/>
          </p:cNvSpPr>
          <p:nvPr>
            <p:ph type="dt" sz="half" idx="10"/>
          </p:nvPr>
        </p:nvSpPr>
        <p:spPr/>
        <p:txBody>
          <a:bodyPr/>
          <a:lstStyle/>
          <a:p>
            <a:fld id="{B1487B86-B0FC-394A-BF8A-82D80719CAC0}" type="datetimeFigureOut">
              <a:rPr lang="en-US" smtClean="0"/>
              <a:t>11/11/2023</a:t>
            </a:fld>
            <a:endParaRPr lang="en-US"/>
          </a:p>
        </p:txBody>
      </p:sp>
      <p:sp>
        <p:nvSpPr>
          <p:cNvPr id="6" name="Footer Placeholder 5">
            <a:extLst>
              <a:ext uri="{FF2B5EF4-FFF2-40B4-BE49-F238E27FC236}">
                <a16:creationId xmlns:a16="http://schemas.microsoft.com/office/drawing/2014/main" id="{30D6079A-9F73-C978-296D-57D0AAF7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1F716B-22E1-B22A-A6E5-D715D1D01150}"/>
              </a:ext>
            </a:extLst>
          </p:cNvPr>
          <p:cNvSpPr>
            <a:spLocks noGrp="1"/>
          </p:cNvSpPr>
          <p:nvPr>
            <p:ph type="sldNum" sz="quarter" idx="12"/>
          </p:nvPr>
        </p:nvSpPr>
        <p:spPr/>
        <p:txBody>
          <a:bodyPr/>
          <a:lstStyle/>
          <a:p>
            <a:fld id="{B8B5DDC6-0948-1140-BAAE-04B57513CF94}" type="slidenum">
              <a:rPr lang="en-US" smtClean="0"/>
              <a:t>‹#›</a:t>
            </a:fld>
            <a:endParaRPr lang="en-US"/>
          </a:p>
        </p:txBody>
      </p:sp>
    </p:spTree>
    <p:extLst>
      <p:ext uri="{BB962C8B-B14F-4D97-AF65-F5344CB8AC3E}">
        <p14:creationId xmlns:p14="http://schemas.microsoft.com/office/powerpoint/2010/main" val="3311919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09B7-BD94-B719-C64E-6612298C3A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A4CCB0-CDDE-F073-D72C-E330F38AE1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8B04AC-EDE7-8725-30A2-508348FA3F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9858BD-3960-BBAB-A300-DCE8DC5C4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4BCDE3-D09F-57FF-540A-4CFC95247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893ED3-054E-74E1-2B9F-608C14FBAEB5}"/>
              </a:ext>
            </a:extLst>
          </p:cNvPr>
          <p:cNvSpPr>
            <a:spLocks noGrp="1"/>
          </p:cNvSpPr>
          <p:nvPr>
            <p:ph type="dt" sz="half" idx="10"/>
          </p:nvPr>
        </p:nvSpPr>
        <p:spPr/>
        <p:txBody>
          <a:bodyPr/>
          <a:lstStyle/>
          <a:p>
            <a:fld id="{B1487B86-B0FC-394A-BF8A-82D80719CAC0}" type="datetimeFigureOut">
              <a:rPr lang="en-US" smtClean="0"/>
              <a:t>11/11/2023</a:t>
            </a:fld>
            <a:endParaRPr lang="en-US"/>
          </a:p>
        </p:txBody>
      </p:sp>
      <p:sp>
        <p:nvSpPr>
          <p:cNvPr id="8" name="Footer Placeholder 7">
            <a:extLst>
              <a:ext uri="{FF2B5EF4-FFF2-40B4-BE49-F238E27FC236}">
                <a16:creationId xmlns:a16="http://schemas.microsoft.com/office/drawing/2014/main" id="{BD632D66-531D-BD93-B4A8-506C925A82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1982A3-68EC-C896-B127-15DB05E41FC9}"/>
              </a:ext>
            </a:extLst>
          </p:cNvPr>
          <p:cNvSpPr>
            <a:spLocks noGrp="1"/>
          </p:cNvSpPr>
          <p:nvPr>
            <p:ph type="sldNum" sz="quarter" idx="12"/>
          </p:nvPr>
        </p:nvSpPr>
        <p:spPr/>
        <p:txBody>
          <a:bodyPr/>
          <a:lstStyle/>
          <a:p>
            <a:fld id="{B8B5DDC6-0948-1140-BAAE-04B57513CF94}" type="slidenum">
              <a:rPr lang="en-US" smtClean="0"/>
              <a:t>‹#›</a:t>
            </a:fld>
            <a:endParaRPr lang="en-US"/>
          </a:p>
        </p:txBody>
      </p:sp>
    </p:spTree>
    <p:extLst>
      <p:ext uri="{BB962C8B-B14F-4D97-AF65-F5344CB8AC3E}">
        <p14:creationId xmlns:p14="http://schemas.microsoft.com/office/powerpoint/2010/main" val="1702475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FCBC5-0995-0BE9-403D-C4CF3A4F5F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A64DAE-B79F-5951-4603-C1A5FA88087F}"/>
              </a:ext>
            </a:extLst>
          </p:cNvPr>
          <p:cNvSpPr>
            <a:spLocks noGrp="1"/>
          </p:cNvSpPr>
          <p:nvPr>
            <p:ph type="dt" sz="half" idx="10"/>
          </p:nvPr>
        </p:nvSpPr>
        <p:spPr/>
        <p:txBody>
          <a:bodyPr/>
          <a:lstStyle/>
          <a:p>
            <a:fld id="{B1487B86-B0FC-394A-BF8A-82D80719CAC0}" type="datetimeFigureOut">
              <a:rPr lang="en-US" smtClean="0"/>
              <a:t>11/11/2023</a:t>
            </a:fld>
            <a:endParaRPr lang="en-US"/>
          </a:p>
        </p:txBody>
      </p:sp>
      <p:sp>
        <p:nvSpPr>
          <p:cNvPr id="4" name="Footer Placeholder 3">
            <a:extLst>
              <a:ext uri="{FF2B5EF4-FFF2-40B4-BE49-F238E27FC236}">
                <a16:creationId xmlns:a16="http://schemas.microsoft.com/office/drawing/2014/main" id="{0C1F52F0-89D7-9E71-D044-59E1147B46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0BAD48-E72C-7CD7-49FB-E8BD0C9435A4}"/>
              </a:ext>
            </a:extLst>
          </p:cNvPr>
          <p:cNvSpPr>
            <a:spLocks noGrp="1"/>
          </p:cNvSpPr>
          <p:nvPr>
            <p:ph type="sldNum" sz="quarter" idx="12"/>
          </p:nvPr>
        </p:nvSpPr>
        <p:spPr/>
        <p:txBody>
          <a:bodyPr/>
          <a:lstStyle/>
          <a:p>
            <a:fld id="{B8B5DDC6-0948-1140-BAAE-04B57513CF94}" type="slidenum">
              <a:rPr lang="en-US" smtClean="0"/>
              <a:t>‹#›</a:t>
            </a:fld>
            <a:endParaRPr lang="en-US"/>
          </a:p>
        </p:txBody>
      </p:sp>
    </p:spTree>
    <p:extLst>
      <p:ext uri="{BB962C8B-B14F-4D97-AF65-F5344CB8AC3E}">
        <p14:creationId xmlns:p14="http://schemas.microsoft.com/office/powerpoint/2010/main" val="2680307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917785-3B09-38E4-7E17-69AC766B084B}"/>
              </a:ext>
            </a:extLst>
          </p:cNvPr>
          <p:cNvSpPr>
            <a:spLocks noGrp="1"/>
          </p:cNvSpPr>
          <p:nvPr>
            <p:ph type="dt" sz="half" idx="10"/>
          </p:nvPr>
        </p:nvSpPr>
        <p:spPr/>
        <p:txBody>
          <a:bodyPr/>
          <a:lstStyle/>
          <a:p>
            <a:fld id="{B1487B86-B0FC-394A-BF8A-82D80719CAC0}" type="datetimeFigureOut">
              <a:rPr lang="en-US" smtClean="0"/>
              <a:t>11/11/2023</a:t>
            </a:fld>
            <a:endParaRPr lang="en-US"/>
          </a:p>
        </p:txBody>
      </p:sp>
      <p:sp>
        <p:nvSpPr>
          <p:cNvPr id="3" name="Footer Placeholder 2">
            <a:extLst>
              <a:ext uri="{FF2B5EF4-FFF2-40B4-BE49-F238E27FC236}">
                <a16:creationId xmlns:a16="http://schemas.microsoft.com/office/drawing/2014/main" id="{221AE303-21A1-5BE6-EBBC-CC08919CFF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C3871F-1CDC-02C8-84DA-72C632D3BB15}"/>
              </a:ext>
            </a:extLst>
          </p:cNvPr>
          <p:cNvSpPr>
            <a:spLocks noGrp="1"/>
          </p:cNvSpPr>
          <p:nvPr>
            <p:ph type="sldNum" sz="quarter" idx="12"/>
          </p:nvPr>
        </p:nvSpPr>
        <p:spPr/>
        <p:txBody>
          <a:bodyPr/>
          <a:lstStyle/>
          <a:p>
            <a:fld id="{B8B5DDC6-0948-1140-BAAE-04B57513CF94}" type="slidenum">
              <a:rPr lang="en-US" smtClean="0"/>
              <a:t>‹#›</a:t>
            </a:fld>
            <a:endParaRPr lang="en-US"/>
          </a:p>
        </p:txBody>
      </p:sp>
    </p:spTree>
    <p:extLst>
      <p:ext uri="{BB962C8B-B14F-4D97-AF65-F5344CB8AC3E}">
        <p14:creationId xmlns:p14="http://schemas.microsoft.com/office/powerpoint/2010/main" val="28923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D78F1-C443-E5A0-9A35-02F374C86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A13467-5FF5-93F7-5EFB-446241F9A2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DDC8F1-41F0-B945-8916-59B4D421D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B31E71-C5D9-035B-C23E-236D5F73859F}"/>
              </a:ext>
            </a:extLst>
          </p:cNvPr>
          <p:cNvSpPr>
            <a:spLocks noGrp="1"/>
          </p:cNvSpPr>
          <p:nvPr>
            <p:ph type="dt" sz="half" idx="10"/>
          </p:nvPr>
        </p:nvSpPr>
        <p:spPr/>
        <p:txBody>
          <a:bodyPr/>
          <a:lstStyle/>
          <a:p>
            <a:fld id="{B1487B86-B0FC-394A-BF8A-82D80719CAC0}" type="datetimeFigureOut">
              <a:rPr lang="en-US" smtClean="0"/>
              <a:t>11/11/2023</a:t>
            </a:fld>
            <a:endParaRPr lang="en-US"/>
          </a:p>
        </p:txBody>
      </p:sp>
      <p:sp>
        <p:nvSpPr>
          <p:cNvPr id="6" name="Footer Placeholder 5">
            <a:extLst>
              <a:ext uri="{FF2B5EF4-FFF2-40B4-BE49-F238E27FC236}">
                <a16:creationId xmlns:a16="http://schemas.microsoft.com/office/drawing/2014/main" id="{5D8431D9-CD61-4092-96F1-509B67DE5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25589-9F84-8F96-3176-B60BEBF52FA5}"/>
              </a:ext>
            </a:extLst>
          </p:cNvPr>
          <p:cNvSpPr>
            <a:spLocks noGrp="1"/>
          </p:cNvSpPr>
          <p:nvPr>
            <p:ph type="sldNum" sz="quarter" idx="12"/>
          </p:nvPr>
        </p:nvSpPr>
        <p:spPr/>
        <p:txBody>
          <a:bodyPr/>
          <a:lstStyle/>
          <a:p>
            <a:fld id="{B8B5DDC6-0948-1140-BAAE-04B57513CF94}" type="slidenum">
              <a:rPr lang="en-US" smtClean="0"/>
              <a:t>‹#›</a:t>
            </a:fld>
            <a:endParaRPr lang="en-US"/>
          </a:p>
        </p:txBody>
      </p:sp>
    </p:spTree>
    <p:extLst>
      <p:ext uri="{BB962C8B-B14F-4D97-AF65-F5344CB8AC3E}">
        <p14:creationId xmlns:p14="http://schemas.microsoft.com/office/powerpoint/2010/main" val="1956395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E5BD3-AF97-A10C-1DDB-2390615875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E7761A-C997-6D68-8B1A-173B416308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C76B79-5867-B5DA-8D1A-FAB64DFF91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E74C1A-2097-B8BB-30DA-7397AB8EE3FC}"/>
              </a:ext>
            </a:extLst>
          </p:cNvPr>
          <p:cNvSpPr>
            <a:spLocks noGrp="1"/>
          </p:cNvSpPr>
          <p:nvPr>
            <p:ph type="dt" sz="half" idx="10"/>
          </p:nvPr>
        </p:nvSpPr>
        <p:spPr/>
        <p:txBody>
          <a:bodyPr/>
          <a:lstStyle/>
          <a:p>
            <a:fld id="{B1487B86-B0FC-394A-BF8A-82D80719CAC0}" type="datetimeFigureOut">
              <a:rPr lang="en-US" smtClean="0"/>
              <a:t>11/11/2023</a:t>
            </a:fld>
            <a:endParaRPr lang="en-US"/>
          </a:p>
        </p:txBody>
      </p:sp>
      <p:sp>
        <p:nvSpPr>
          <p:cNvPr id="6" name="Footer Placeholder 5">
            <a:extLst>
              <a:ext uri="{FF2B5EF4-FFF2-40B4-BE49-F238E27FC236}">
                <a16:creationId xmlns:a16="http://schemas.microsoft.com/office/drawing/2014/main" id="{3DFB240A-2834-06D5-322E-3B97CB9927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7754DC-2D2C-D252-811F-1235F40C28BB}"/>
              </a:ext>
            </a:extLst>
          </p:cNvPr>
          <p:cNvSpPr>
            <a:spLocks noGrp="1"/>
          </p:cNvSpPr>
          <p:nvPr>
            <p:ph type="sldNum" sz="quarter" idx="12"/>
          </p:nvPr>
        </p:nvSpPr>
        <p:spPr/>
        <p:txBody>
          <a:bodyPr/>
          <a:lstStyle/>
          <a:p>
            <a:fld id="{B8B5DDC6-0948-1140-BAAE-04B57513CF94}" type="slidenum">
              <a:rPr lang="en-US" smtClean="0"/>
              <a:t>‹#›</a:t>
            </a:fld>
            <a:endParaRPr lang="en-US"/>
          </a:p>
        </p:txBody>
      </p:sp>
    </p:spTree>
    <p:extLst>
      <p:ext uri="{BB962C8B-B14F-4D97-AF65-F5344CB8AC3E}">
        <p14:creationId xmlns:p14="http://schemas.microsoft.com/office/powerpoint/2010/main" val="2641190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27B1E1-B787-230F-E9CB-D5EAA2F67D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6C3298-BA67-1F54-3959-88D3002113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666DB-EAEF-EE6D-D2BE-BF4BCCA7B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87B86-B0FC-394A-BF8A-82D80719CAC0}" type="datetimeFigureOut">
              <a:rPr lang="en-US" smtClean="0"/>
              <a:t>11/11/2023</a:t>
            </a:fld>
            <a:endParaRPr lang="en-US"/>
          </a:p>
        </p:txBody>
      </p:sp>
      <p:sp>
        <p:nvSpPr>
          <p:cNvPr id="5" name="Footer Placeholder 4">
            <a:extLst>
              <a:ext uri="{FF2B5EF4-FFF2-40B4-BE49-F238E27FC236}">
                <a16:creationId xmlns:a16="http://schemas.microsoft.com/office/drawing/2014/main" id="{89E34DE8-2C6A-3F6C-80B0-24D7156E6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E66C24-DBD5-54D2-ED61-89182375B5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5DDC6-0948-1140-BAAE-04B57513CF94}" type="slidenum">
              <a:rPr lang="en-US" smtClean="0"/>
              <a:t>‹#›</a:t>
            </a:fld>
            <a:endParaRPr lang="en-US"/>
          </a:p>
        </p:txBody>
      </p:sp>
    </p:spTree>
    <p:extLst>
      <p:ext uri="{BB962C8B-B14F-4D97-AF65-F5344CB8AC3E}">
        <p14:creationId xmlns:p14="http://schemas.microsoft.com/office/powerpoint/2010/main" val="931718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web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NMS2VnDveP8" TargetMode="Externa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FEF4-7DE5-7AB1-8144-51084272E71A}"/>
              </a:ext>
            </a:extLst>
          </p:cNvPr>
          <p:cNvSpPr>
            <a:spLocks noGrp="1"/>
          </p:cNvSpPr>
          <p:nvPr>
            <p:ph type="ctrTitle"/>
          </p:nvPr>
        </p:nvSpPr>
        <p:spPr>
          <a:xfrm>
            <a:off x="1428830" y="1850437"/>
            <a:ext cx="9323512" cy="2428052"/>
          </a:xfrm>
        </p:spPr>
        <p:txBody>
          <a:bodyPr>
            <a:normAutofit fontScale="90000"/>
          </a:bodyPr>
          <a:lstStyle/>
          <a:p>
            <a:br>
              <a:rPr lang="en-GB" b="1" dirty="0">
                <a:solidFill>
                  <a:schemeClr val="bg1"/>
                </a:solidFill>
                <a:latin typeface="Candara Light" panose="020E0502030303020204" pitchFamily="34" charset="0"/>
              </a:rPr>
            </a:br>
            <a:br>
              <a:rPr lang="en-GB" b="1" dirty="0">
                <a:solidFill>
                  <a:schemeClr val="bg1"/>
                </a:solidFill>
                <a:latin typeface="Candara Light" panose="020E0502030303020204" pitchFamily="34" charset="0"/>
              </a:rPr>
            </a:br>
            <a:r>
              <a:rPr lang="en-US" b="1" dirty="0">
                <a:solidFill>
                  <a:schemeClr val="bg1"/>
                </a:solidFill>
                <a:latin typeface="Candara Light" panose="020E0502030303020204" pitchFamily="34" charset="0"/>
              </a:rPr>
              <a:t>Introduction to NLP &amp; Text Classification</a:t>
            </a:r>
            <a:br>
              <a:rPr lang="en-US" sz="8000" b="0" i="0" u="none" strike="noStrike" cap="none" spc="-50" dirty="0">
                <a:solidFill>
                  <a:schemeClr val="tx1">
                    <a:lumMod val="85000"/>
                    <a:lumOff val="15000"/>
                  </a:schemeClr>
                </a:solidFill>
                <a:uFillTx/>
                <a:latin typeface="+mj-lt"/>
                <a:ea typeface="+mj-ea"/>
                <a:cs typeface="+mj-cs"/>
                <a:sym typeface="Arial"/>
              </a:rPr>
            </a:br>
            <a:endParaRPr lang="en-GB" b="1" dirty="0">
              <a:solidFill>
                <a:srgbClr val="FFC100"/>
              </a:solidFill>
              <a:latin typeface="Candara Light" panose="020E0502030303020204" pitchFamily="34" charset="0"/>
            </a:endParaRPr>
          </a:p>
        </p:txBody>
      </p:sp>
      <p:sp>
        <p:nvSpPr>
          <p:cNvPr id="3" name="Subtitle 2">
            <a:extLst>
              <a:ext uri="{FF2B5EF4-FFF2-40B4-BE49-F238E27FC236}">
                <a16:creationId xmlns:a16="http://schemas.microsoft.com/office/drawing/2014/main" id="{72230D86-1199-2DA8-4C6C-1617451306DF}"/>
              </a:ext>
            </a:extLst>
          </p:cNvPr>
          <p:cNvSpPr>
            <a:spLocks noGrp="1"/>
          </p:cNvSpPr>
          <p:nvPr>
            <p:ph type="subTitle" idx="1"/>
          </p:nvPr>
        </p:nvSpPr>
        <p:spPr>
          <a:xfrm>
            <a:off x="1428830" y="3796584"/>
            <a:ext cx="9144000" cy="1655762"/>
          </a:xfrm>
        </p:spPr>
        <p:txBody>
          <a:bodyPr/>
          <a:lstStyle/>
          <a:p>
            <a:r>
              <a:rPr lang="en-GB" b="1" dirty="0">
                <a:solidFill>
                  <a:schemeClr val="bg1"/>
                </a:solidFill>
                <a:latin typeface="Candara Light" panose="020E0502030303020204" pitchFamily="34" charset="0"/>
              </a:rPr>
              <a:t>PyCon Ireland 2023</a:t>
            </a:r>
          </a:p>
        </p:txBody>
      </p:sp>
      <p:grpSp>
        <p:nvGrpSpPr>
          <p:cNvPr id="6" name="Group 5">
            <a:extLst>
              <a:ext uri="{FF2B5EF4-FFF2-40B4-BE49-F238E27FC236}">
                <a16:creationId xmlns:a16="http://schemas.microsoft.com/office/drawing/2014/main" id="{B88285D8-1891-C8CF-178E-8BD583183F32}"/>
              </a:ext>
            </a:extLst>
          </p:cNvPr>
          <p:cNvGrpSpPr/>
          <p:nvPr/>
        </p:nvGrpSpPr>
        <p:grpSpPr>
          <a:xfrm>
            <a:off x="124692" y="5846618"/>
            <a:ext cx="989100" cy="890010"/>
            <a:chOff x="484910" y="4189196"/>
            <a:chExt cx="2299854" cy="2069450"/>
          </a:xfrm>
        </p:grpSpPr>
        <p:sp>
          <p:nvSpPr>
            <p:cNvPr id="4" name="Rectangle 3">
              <a:extLst>
                <a:ext uri="{FF2B5EF4-FFF2-40B4-BE49-F238E27FC236}">
                  <a16:creationId xmlns:a16="http://schemas.microsoft.com/office/drawing/2014/main" id="{3AFCE664-59DC-5988-FB62-895376EA5ACB}"/>
                </a:ext>
              </a:extLst>
            </p:cNvPr>
            <p:cNvSpPr/>
            <p:nvPr/>
          </p:nvSpPr>
          <p:spPr>
            <a:xfrm>
              <a:off x="484910" y="5212628"/>
              <a:ext cx="1149927" cy="1046018"/>
            </a:xfrm>
            <a:prstGeom prst="rect">
              <a:avLst/>
            </a:prstGeom>
            <a:solidFill>
              <a:srgbClr val="FFC1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8717D730-8215-C32F-ACDC-C05AAE585B53}"/>
                </a:ext>
              </a:extLst>
            </p:cNvPr>
            <p:cNvSpPr/>
            <p:nvPr/>
          </p:nvSpPr>
          <p:spPr>
            <a:xfrm>
              <a:off x="1634837" y="4189196"/>
              <a:ext cx="1149927" cy="1046018"/>
            </a:xfrm>
            <a:prstGeom prst="rect">
              <a:avLst/>
            </a:prstGeom>
            <a:solidFill>
              <a:srgbClr val="FFC1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 name="Group 6">
            <a:extLst>
              <a:ext uri="{FF2B5EF4-FFF2-40B4-BE49-F238E27FC236}">
                <a16:creationId xmlns:a16="http://schemas.microsoft.com/office/drawing/2014/main" id="{EFA556BB-BA73-0C46-D071-01AF36453077}"/>
              </a:ext>
            </a:extLst>
          </p:cNvPr>
          <p:cNvGrpSpPr/>
          <p:nvPr/>
        </p:nvGrpSpPr>
        <p:grpSpPr>
          <a:xfrm>
            <a:off x="1113792" y="4961465"/>
            <a:ext cx="989100" cy="890010"/>
            <a:chOff x="484910" y="4189196"/>
            <a:chExt cx="2299854" cy="2069450"/>
          </a:xfrm>
        </p:grpSpPr>
        <p:sp>
          <p:nvSpPr>
            <p:cNvPr id="8" name="Rectangle 7">
              <a:extLst>
                <a:ext uri="{FF2B5EF4-FFF2-40B4-BE49-F238E27FC236}">
                  <a16:creationId xmlns:a16="http://schemas.microsoft.com/office/drawing/2014/main" id="{E515FB17-E7A3-44C4-A10A-D59879A0280A}"/>
                </a:ext>
              </a:extLst>
            </p:cNvPr>
            <p:cNvSpPr/>
            <p:nvPr/>
          </p:nvSpPr>
          <p:spPr>
            <a:xfrm>
              <a:off x="484910" y="5212628"/>
              <a:ext cx="1149927" cy="1046018"/>
            </a:xfrm>
            <a:prstGeom prst="rect">
              <a:avLst/>
            </a:prstGeom>
            <a:solidFill>
              <a:srgbClr val="FFC1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2552292-1747-43A9-5F0D-5CEEF36A6B33}"/>
                </a:ext>
              </a:extLst>
            </p:cNvPr>
            <p:cNvSpPr/>
            <p:nvPr/>
          </p:nvSpPr>
          <p:spPr>
            <a:xfrm>
              <a:off x="1634837" y="4189196"/>
              <a:ext cx="1149927" cy="1046018"/>
            </a:xfrm>
            <a:prstGeom prst="rect">
              <a:avLst/>
            </a:prstGeom>
            <a:solidFill>
              <a:srgbClr val="FFC1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 name="Group 9">
            <a:extLst>
              <a:ext uri="{FF2B5EF4-FFF2-40B4-BE49-F238E27FC236}">
                <a16:creationId xmlns:a16="http://schemas.microsoft.com/office/drawing/2014/main" id="{BA6B2757-ADB8-2023-76C2-A5C8E0B409DB}"/>
              </a:ext>
            </a:extLst>
          </p:cNvPr>
          <p:cNvGrpSpPr/>
          <p:nvPr/>
        </p:nvGrpSpPr>
        <p:grpSpPr>
          <a:xfrm>
            <a:off x="10099964" y="968836"/>
            <a:ext cx="989100" cy="890010"/>
            <a:chOff x="484910" y="4189196"/>
            <a:chExt cx="2299854" cy="2069450"/>
          </a:xfrm>
        </p:grpSpPr>
        <p:sp>
          <p:nvSpPr>
            <p:cNvPr id="11" name="Rectangle 10">
              <a:extLst>
                <a:ext uri="{FF2B5EF4-FFF2-40B4-BE49-F238E27FC236}">
                  <a16:creationId xmlns:a16="http://schemas.microsoft.com/office/drawing/2014/main" id="{8CEDFA01-3816-D5F2-CF43-7BBB696A2F38}"/>
                </a:ext>
              </a:extLst>
            </p:cNvPr>
            <p:cNvSpPr/>
            <p:nvPr/>
          </p:nvSpPr>
          <p:spPr>
            <a:xfrm>
              <a:off x="484910" y="5212628"/>
              <a:ext cx="1149927" cy="1046018"/>
            </a:xfrm>
            <a:prstGeom prst="rect">
              <a:avLst/>
            </a:prstGeom>
            <a:solidFill>
              <a:srgbClr val="FFC1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C4E2EE30-4F30-DEF3-434F-E7D84BC227FE}"/>
                </a:ext>
              </a:extLst>
            </p:cNvPr>
            <p:cNvSpPr/>
            <p:nvPr/>
          </p:nvSpPr>
          <p:spPr>
            <a:xfrm>
              <a:off x="1634837" y="4189196"/>
              <a:ext cx="1149927" cy="1046018"/>
            </a:xfrm>
            <a:prstGeom prst="rect">
              <a:avLst/>
            </a:prstGeom>
            <a:solidFill>
              <a:srgbClr val="FFC1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a:extLst>
              <a:ext uri="{FF2B5EF4-FFF2-40B4-BE49-F238E27FC236}">
                <a16:creationId xmlns:a16="http://schemas.microsoft.com/office/drawing/2014/main" id="{4BD7885C-6EC6-175D-7C39-28BD8E122EA2}"/>
              </a:ext>
            </a:extLst>
          </p:cNvPr>
          <p:cNvGrpSpPr/>
          <p:nvPr/>
        </p:nvGrpSpPr>
        <p:grpSpPr>
          <a:xfrm>
            <a:off x="11089064" y="83683"/>
            <a:ext cx="989100" cy="890010"/>
            <a:chOff x="484910" y="4189196"/>
            <a:chExt cx="2299854" cy="2069450"/>
          </a:xfrm>
        </p:grpSpPr>
        <p:sp>
          <p:nvSpPr>
            <p:cNvPr id="14" name="Rectangle 13">
              <a:extLst>
                <a:ext uri="{FF2B5EF4-FFF2-40B4-BE49-F238E27FC236}">
                  <a16:creationId xmlns:a16="http://schemas.microsoft.com/office/drawing/2014/main" id="{A92A5FB6-E9DF-7F36-9776-D2E50B35CC4A}"/>
                </a:ext>
              </a:extLst>
            </p:cNvPr>
            <p:cNvSpPr/>
            <p:nvPr/>
          </p:nvSpPr>
          <p:spPr>
            <a:xfrm>
              <a:off x="484910" y="5212628"/>
              <a:ext cx="1149927" cy="1046018"/>
            </a:xfrm>
            <a:prstGeom prst="rect">
              <a:avLst/>
            </a:prstGeom>
            <a:solidFill>
              <a:srgbClr val="FFC1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A921F263-C196-9B13-ACC9-451E3957E8E0}"/>
                </a:ext>
              </a:extLst>
            </p:cNvPr>
            <p:cNvSpPr/>
            <p:nvPr/>
          </p:nvSpPr>
          <p:spPr>
            <a:xfrm>
              <a:off x="1634837" y="4189196"/>
              <a:ext cx="1149927" cy="1046018"/>
            </a:xfrm>
            <a:prstGeom prst="rect">
              <a:avLst/>
            </a:prstGeom>
            <a:solidFill>
              <a:srgbClr val="FFC1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7" name="Picture 16" descr="A white logo with dots and lines&#10;&#10;Description automatically generated">
            <a:extLst>
              <a:ext uri="{FF2B5EF4-FFF2-40B4-BE49-F238E27FC236}">
                <a16:creationId xmlns:a16="http://schemas.microsoft.com/office/drawing/2014/main" id="{F388A74A-AE84-A263-225B-0BC0BAC06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9088" y="4251745"/>
            <a:ext cx="1962995" cy="1869302"/>
          </a:xfrm>
          <a:prstGeom prst="rect">
            <a:avLst/>
          </a:prstGeom>
        </p:spPr>
      </p:pic>
      <p:sp>
        <p:nvSpPr>
          <p:cNvPr id="21" name="Oval 20">
            <a:extLst>
              <a:ext uri="{FF2B5EF4-FFF2-40B4-BE49-F238E27FC236}">
                <a16:creationId xmlns:a16="http://schemas.microsoft.com/office/drawing/2014/main" id="{FBCF63A0-BAF2-102B-A864-A9CADEA8090A}"/>
              </a:ext>
            </a:extLst>
          </p:cNvPr>
          <p:cNvSpPr/>
          <p:nvPr/>
        </p:nvSpPr>
        <p:spPr>
          <a:xfrm>
            <a:off x="4341285" y="3176692"/>
            <a:ext cx="104815" cy="104815"/>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89DB9DFA-102B-3B88-D266-43F02A9D5645}"/>
              </a:ext>
            </a:extLst>
          </p:cNvPr>
          <p:cNvSpPr/>
          <p:nvPr/>
        </p:nvSpPr>
        <p:spPr>
          <a:xfrm>
            <a:off x="5367445" y="3176691"/>
            <a:ext cx="104815" cy="104815"/>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F58733E3-BF1C-10FC-5A90-80A823C81C50}"/>
              </a:ext>
            </a:extLst>
          </p:cNvPr>
          <p:cNvSpPr/>
          <p:nvPr/>
        </p:nvSpPr>
        <p:spPr>
          <a:xfrm>
            <a:off x="6772912" y="3176690"/>
            <a:ext cx="104815" cy="104815"/>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ubtitle 2">
            <a:extLst>
              <a:ext uri="{FF2B5EF4-FFF2-40B4-BE49-F238E27FC236}">
                <a16:creationId xmlns:a16="http://schemas.microsoft.com/office/drawing/2014/main" id="{8F662F52-F090-F8F3-6DAB-D15FEACA0A1E}"/>
              </a:ext>
            </a:extLst>
          </p:cNvPr>
          <p:cNvSpPr txBox="1">
            <a:spLocks/>
          </p:cNvSpPr>
          <p:nvPr/>
        </p:nvSpPr>
        <p:spPr>
          <a:xfrm>
            <a:off x="5345162" y="5885115"/>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1600" b="1" dirty="0">
                <a:solidFill>
                  <a:schemeClr val="bg1"/>
                </a:solidFill>
                <a:latin typeface="Candara Light" panose="020E0502030303020204" pitchFamily="34" charset="0"/>
              </a:rPr>
              <a:t>Authors: </a:t>
            </a:r>
            <a:r>
              <a:rPr lang="en-GB" sz="1600" b="1" dirty="0" err="1">
                <a:solidFill>
                  <a:schemeClr val="bg1"/>
                </a:solidFill>
                <a:latin typeface="Candara Light" panose="020E0502030303020204" pitchFamily="34" charset="0"/>
              </a:rPr>
              <a:t>Nabanita</a:t>
            </a:r>
            <a:r>
              <a:rPr lang="en-GB" sz="1600" b="1" dirty="0">
                <a:solidFill>
                  <a:schemeClr val="bg1"/>
                </a:solidFill>
                <a:latin typeface="Candara Light" panose="020E0502030303020204" pitchFamily="34" charset="0"/>
              </a:rPr>
              <a:t> Roy &amp; </a:t>
            </a:r>
          </a:p>
          <a:p>
            <a:r>
              <a:rPr lang="en-GB" sz="1600" b="1" dirty="0">
                <a:solidFill>
                  <a:schemeClr val="bg1"/>
                </a:solidFill>
                <a:latin typeface="Candara Light" panose="020E0502030303020204" pitchFamily="34" charset="0"/>
              </a:rPr>
              <a:t>Liliya </a:t>
            </a:r>
            <a:r>
              <a:rPr lang="en-GB" sz="1600" b="1" dirty="0" err="1">
                <a:solidFill>
                  <a:schemeClr val="bg1"/>
                </a:solidFill>
                <a:latin typeface="Candara Light" panose="020E0502030303020204" pitchFamily="34" charset="0"/>
              </a:rPr>
              <a:t>Akhtyamova</a:t>
            </a:r>
            <a:r>
              <a:rPr lang="en-GB" sz="1600" b="1" dirty="0">
                <a:solidFill>
                  <a:schemeClr val="bg1"/>
                </a:solidFill>
                <a:latin typeface="Candara Light" panose="020E0502030303020204" pitchFamily="34" charset="0"/>
              </a:rPr>
              <a:t> </a:t>
            </a:r>
          </a:p>
        </p:txBody>
      </p:sp>
      <p:pic>
        <p:nvPicPr>
          <p:cNvPr id="19" name="Picture 18" descr="A white snake on a green background&#10;&#10;Description automatically generated">
            <a:extLst>
              <a:ext uri="{FF2B5EF4-FFF2-40B4-BE49-F238E27FC236}">
                <a16:creationId xmlns:a16="http://schemas.microsoft.com/office/drawing/2014/main" id="{71695FD4-490A-DBDA-6A9B-9CF71D400A71}"/>
              </a:ext>
            </a:extLst>
          </p:cNvPr>
          <p:cNvPicPr>
            <a:picLocks noChangeAspect="1"/>
          </p:cNvPicPr>
          <p:nvPr/>
        </p:nvPicPr>
        <p:blipFill>
          <a:blip r:embed="rId3"/>
          <a:stretch>
            <a:fillRect/>
          </a:stretch>
        </p:blipFill>
        <p:spPr>
          <a:xfrm>
            <a:off x="1" y="4693"/>
            <a:ext cx="964144" cy="964144"/>
          </a:xfrm>
          <a:prstGeom prst="rect">
            <a:avLst/>
          </a:prstGeom>
        </p:spPr>
      </p:pic>
    </p:spTree>
    <p:extLst>
      <p:ext uri="{BB962C8B-B14F-4D97-AF65-F5344CB8AC3E}">
        <p14:creationId xmlns:p14="http://schemas.microsoft.com/office/powerpoint/2010/main" val="1170499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AB33354-5302-409E-90BF-4E7A98AFB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87F9D2-2A9C-C59C-5964-32B298EBC1DD}"/>
              </a:ext>
            </a:extLst>
          </p:cNvPr>
          <p:cNvSpPr>
            <a:spLocks noGrp="1"/>
          </p:cNvSpPr>
          <p:nvPr>
            <p:ph type="title"/>
          </p:nvPr>
        </p:nvSpPr>
        <p:spPr>
          <a:xfrm>
            <a:off x="645065" y="1165014"/>
            <a:ext cx="3796306" cy="4666206"/>
          </a:xfrm>
        </p:spPr>
        <p:txBody>
          <a:bodyPr anchor="ctr">
            <a:normAutofit/>
          </a:bodyPr>
          <a:lstStyle/>
          <a:p>
            <a:r>
              <a:rPr lang="en-US" sz="4800" dirty="0">
                <a:latin typeface="Mulish"/>
              </a:rPr>
              <a:t>Te</a:t>
            </a:r>
            <a:r>
              <a:rPr lang="en-US" sz="4800" b="0" i="0" dirty="0">
                <a:effectLst/>
                <a:latin typeface="Mulish"/>
              </a:rPr>
              <a:t>xt </a:t>
            </a:r>
            <a:r>
              <a:rPr lang="en-US" sz="4800" dirty="0">
                <a:latin typeface="Mulish"/>
              </a:rPr>
              <a:t>V</a:t>
            </a:r>
            <a:r>
              <a:rPr lang="en-US" sz="4800" b="0" i="0" dirty="0">
                <a:effectLst/>
                <a:latin typeface="Mulish"/>
              </a:rPr>
              <a:t>ectorization </a:t>
            </a:r>
            <a:r>
              <a:rPr lang="en-US" sz="4800" dirty="0">
                <a:latin typeface="Mulish"/>
              </a:rPr>
              <a:t>T</a:t>
            </a:r>
            <a:r>
              <a:rPr lang="en-US" sz="4800" b="0" i="0" dirty="0">
                <a:effectLst/>
                <a:latin typeface="Mulish"/>
              </a:rPr>
              <a:t>echniques</a:t>
            </a:r>
            <a:endParaRPr lang="en-US" sz="4800" dirty="0"/>
          </a:p>
        </p:txBody>
      </p:sp>
      <p:grpSp>
        <p:nvGrpSpPr>
          <p:cNvPr id="17" name="Group 16">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8" name="Rectangle 17">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4499B7-3C89-9C28-5BF7-43EDFF1BA2E9}"/>
              </a:ext>
            </a:extLst>
          </p:cNvPr>
          <p:cNvSpPr>
            <a:spLocks noGrp="1"/>
          </p:cNvSpPr>
          <p:nvPr>
            <p:ph idx="1"/>
          </p:nvPr>
        </p:nvSpPr>
        <p:spPr>
          <a:xfrm>
            <a:off x="5577840" y="1165014"/>
            <a:ext cx="5625253" cy="4666206"/>
          </a:xfrm>
        </p:spPr>
        <p:txBody>
          <a:bodyPr anchor="ctr">
            <a:normAutofit/>
          </a:bodyPr>
          <a:lstStyle/>
          <a:p>
            <a:pPr>
              <a:buFont typeface="Arial" panose="020B0604020202020204" pitchFamily="34" charset="0"/>
              <a:buChar char="•"/>
            </a:pPr>
            <a:r>
              <a:rPr lang="en-US" sz="2000" b="0" i="0" dirty="0">
                <a:effectLst/>
                <a:latin typeface="Mulish"/>
              </a:rPr>
              <a:t>Bag Of Words (Count Vectorizer)</a:t>
            </a:r>
          </a:p>
          <a:p>
            <a:pPr>
              <a:buFont typeface="Arial" panose="020B0604020202020204" pitchFamily="34" charset="0"/>
              <a:buChar char="•"/>
            </a:pPr>
            <a:r>
              <a:rPr lang="en-US" sz="2000" b="0" i="0" dirty="0">
                <a:effectLst/>
                <a:latin typeface="Mulish"/>
              </a:rPr>
              <a:t>Term Frequency and Inverse Document Frequency (TF-IDF)</a:t>
            </a:r>
          </a:p>
          <a:p>
            <a:pPr>
              <a:buFont typeface="Arial" panose="020B0604020202020204" pitchFamily="34" charset="0"/>
              <a:buChar char="•"/>
            </a:pPr>
            <a:r>
              <a:rPr lang="en-US" sz="2000" b="0" i="0" dirty="0">
                <a:effectLst/>
                <a:latin typeface="Mulish"/>
              </a:rPr>
              <a:t>Word2Vec</a:t>
            </a:r>
          </a:p>
          <a:p>
            <a:r>
              <a:rPr lang="en-US" sz="2000" dirty="0"/>
              <a:t>Transformers</a:t>
            </a:r>
          </a:p>
        </p:txBody>
      </p:sp>
      <p:pic>
        <p:nvPicPr>
          <p:cNvPr id="4" name="Picture 3" descr="A white snake on a green background&#10;&#10;Description automatically generated">
            <a:extLst>
              <a:ext uri="{FF2B5EF4-FFF2-40B4-BE49-F238E27FC236}">
                <a16:creationId xmlns:a16="http://schemas.microsoft.com/office/drawing/2014/main" id="{C79EB9D5-D2E2-E6F6-C4B1-4EB97619CC60}"/>
              </a:ext>
            </a:extLst>
          </p:cNvPr>
          <p:cNvPicPr>
            <a:picLocks noChangeAspect="1"/>
          </p:cNvPicPr>
          <p:nvPr/>
        </p:nvPicPr>
        <p:blipFill>
          <a:blip r:embed="rId2"/>
          <a:stretch>
            <a:fillRect/>
          </a:stretch>
        </p:blipFill>
        <p:spPr>
          <a:xfrm>
            <a:off x="11499477" y="7144"/>
            <a:ext cx="692523" cy="692523"/>
          </a:xfrm>
          <a:prstGeom prst="rect">
            <a:avLst/>
          </a:prstGeom>
        </p:spPr>
      </p:pic>
    </p:spTree>
    <p:extLst>
      <p:ext uri="{BB962C8B-B14F-4D97-AF65-F5344CB8AC3E}">
        <p14:creationId xmlns:p14="http://schemas.microsoft.com/office/powerpoint/2010/main" val="2924537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AB33354-5302-409E-90BF-4E7A98AFB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87F9D2-2A9C-C59C-5964-32B298EBC1DD}"/>
              </a:ext>
            </a:extLst>
          </p:cNvPr>
          <p:cNvSpPr>
            <a:spLocks noGrp="1"/>
          </p:cNvSpPr>
          <p:nvPr>
            <p:ph type="title"/>
          </p:nvPr>
        </p:nvSpPr>
        <p:spPr>
          <a:xfrm>
            <a:off x="645065" y="1165014"/>
            <a:ext cx="3796306" cy="4666206"/>
          </a:xfrm>
        </p:spPr>
        <p:txBody>
          <a:bodyPr anchor="ctr">
            <a:normAutofit/>
          </a:bodyPr>
          <a:lstStyle/>
          <a:p>
            <a:r>
              <a:rPr lang="en-US" sz="4800" dirty="0">
                <a:latin typeface="Mulish"/>
              </a:rPr>
              <a:t>Te</a:t>
            </a:r>
            <a:r>
              <a:rPr lang="en-US" sz="4800" b="0" i="0" dirty="0">
                <a:effectLst/>
                <a:latin typeface="Mulish"/>
              </a:rPr>
              <a:t>xt </a:t>
            </a:r>
            <a:r>
              <a:rPr lang="en-US" sz="4800" dirty="0">
                <a:latin typeface="Mulish"/>
              </a:rPr>
              <a:t>V</a:t>
            </a:r>
            <a:r>
              <a:rPr lang="en-US" sz="4800" b="0" i="0" dirty="0">
                <a:effectLst/>
                <a:latin typeface="Mulish"/>
              </a:rPr>
              <a:t>ectorization </a:t>
            </a:r>
            <a:r>
              <a:rPr lang="en-US" sz="4800" dirty="0">
                <a:latin typeface="Mulish"/>
              </a:rPr>
              <a:t>T</a:t>
            </a:r>
            <a:r>
              <a:rPr lang="en-US" sz="4800" b="0" i="0" dirty="0">
                <a:effectLst/>
                <a:latin typeface="Mulish"/>
              </a:rPr>
              <a:t>echniques</a:t>
            </a:r>
            <a:endParaRPr lang="en-US" sz="4800" dirty="0"/>
          </a:p>
        </p:txBody>
      </p:sp>
      <p:grpSp>
        <p:nvGrpSpPr>
          <p:cNvPr id="17" name="Group 16">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8" name="Rectangle 17">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4499B7-3C89-9C28-5BF7-43EDFF1BA2E9}"/>
              </a:ext>
            </a:extLst>
          </p:cNvPr>
          <p:cNvSpPr>
            <a:spLocks noGrp="1"/>
          </p:cNvSpPr>
          <p:nvPr>
            <p:ph idx="1"/>
          </p:nvPr>
        </p:nvSpPr>
        <p:spPr>
          <a:xfrm>
            <a:off x="5577840" y="1165014"/>
            <a:ext cx="5625253" cy="4666206"/>
          </a:xfrm>
        </p:spPr>
        <p:txBody>
          <a:bodyPr anchor="ctr">
            <a:normAutofit/>
          </a:bodyPr>
          <a:lstStyle/>
          <a:p>
            <a:pPr>
              <a:buFont typeface="Arial" panose="020B0604020202020204" pitchFamily="34" charset="0"/>
              <a:buChar char="•"/>
            </a:pPr>
            <a:r>
              <a:rPr lang="en-US" sz="2000" b="0" i="0" dirty="0">
                <a:solidFill>
                  <a:srgbClr val="0070C0"/>
                </a:solidFill>
                <a:effectLst/>
                <a:latin typeface="Mulish"/>
              </a:rPr>
              <a:t>Bag Of Words (Count Vectorizer)</a:t>
            </a:r>
          </a:p>
          <a:p>
            <a:pPr>
              <a:buFont typeface="Arial" panose="020B0604020202020204" pitchFamily="34" charset="0"/>
              <a:buChar char="•"/>
            </a:pPr>
            <a:r>
              <a:rPr lang="en-US" sz="2000" b="0" i="0" dirty="0">
                <a:solidFill>
                  <a:srgbClr val="0070C0"/>
                </a:solidFill>
                <a:effectLst/>
                <a:latin typeface="Mulish"/>
              </a:rPr>
              <a:t>Term Frequency and Inverse Document Frequency (TF-IDF)</a:t>
            </a:r>
          </a:p>
          <a:p>
            <a:pPr>
              <a:buFont typeface="Arial" panose="020B0604020202020204" pitchFamily="34" charset="0"/>
              <a:buChar char="•"/>
            </a:pPr>
            <a:r>
              <a:rPr lang="en-US" sz="2000" b="0" i="0" dirty="0">
                <a:effectLst/>
                <a:latin typeface="Mulish"/>
              </a:rPr>
              <a:t>Word2Vec</a:t>
            </a:r>
          </a:p>
          <a:p>
            <a:r>
              <a:rPr lang="en-US" sz="2000" dirty="0"/>
              <a:t>Transformers</a:t>
            </a:r>
          </a:p>
        </p:txBody>
      </p:sp>
      <p:pic>
        <p:nvPicPr>
          <p:cNvPr id="4" name="Picture 3" descr="A white snake on a green background&#10;&#10;Description automatically generated">
            <a:extLst>
              <a:ext uri="{FF2B5EF4-FFF2-40B4-BE49-F238E27FC236}">
                <a16:creationId xmlns:a16="http://schemas.microsoft.com/office/drawing/2014/main" id="{F66AE021-6449-292C-C346-B5E19023AF6F}"/>
              </a:ext>
            </a:extLst>
          </p:cNvPr>
          <p:cNvPicPr>
            <a:picLocks noChangeAspect="1"/>
          </p:cNvPicPr>
          <p:nvPr/>
        </p:nvPicPr>
        <p:blipFill>
          <a:blip r:embed="rId2"/>
          <a:stretch>
            <a:fillRect/>
          </a:stretch>
        </p:blipFill>
        <p:spPr>
          <a:xfrm>
            <a:off x="11499477" y="0"/>
            <a:ext cx="692523" cy="692523"/>
          </a:xfrm>
          <a:prstGeom prst="rect">
            <a:avLst/>
          </a:prstGeom>
        </p:spPr>
      </p:pic>
    </p:spTree>
    <p:extLst>
      <p:ext uri="{BB962C8B-B14F-4D97-AF65-F5344CB8AC3E}">
        <p14:creationId xmlns:p14="http://schemas.microsoft.com/office/powerpoint/2010/main" val="147001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6850AA-A24F-1DAD-7BDA-B6853FA6555A}"/>
              </a:ext>
            </a:extLst>
          </p:cNvPr>
          <p:cNvSpPr>
            <a:spLocks noGrp="1"/>
          </p:cNvSpPr>
          <p:nvPr>
            <p:ph type="title"/>
          </p:nvPr>
        </p:nvSpPr>
        <p:spPr>
          <a:xfrm>
            <a:off x="793662" y="386930"/>
            <a:ext cx="10066122" cy="1298448"/>
          </a:xfrm>
        </p:spPr>
        <p:txBody>
          <a:bodyPr anchor="b">
            <a:normAutofit/>
          </a:bodyPr>
          <a:lstStyle/>
          <a:p>
            <a:r>
              <a:rPr lang="en-US" sz="4800"/>
              <a:t>Bag of Words</a:t>
            </a:r>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7B843C-F85A-A774-EE9F-9445BD7DC4E7}"/>
              </a:ext>
            </a:extLst>
          </p:cNvPr>
          <p:cNvSpPr>
            <a:spLocks noGrp="1"/>
          </p:cNvSpPr>
          <p:nvPr>
            <p:ph idx="1"/>
          </p:nvPr>
        </p:nvSpPr>
        <p:spPr>
          <a:xfrm>
            <a:off x="793661" y="2599509"/>
            <a:ext cx="4530898" cy="3639450"/>
          </a:xfrm>
        </p:spPr>
        <p:txBody>
          <a:bodyPr anchor="ctr">
            <a:normAutofit/>
          </a:bodyPr>
          <a:lstStyle/>
          <a:p>
            <a:r>
              <a:rPr lang="en-US" sz="2000" dirty="0"/>
              <a:t>Bag of Words (</a:t>
            </a:r>
            <a:r>
              <a:rPr lang="en-US" sz="2000" dirty="0" err="1"/>
              <a:t>BoW</a:t>
            </a:r>
            <a:r>
              <a:rPr lang="en-US" sz="2000" dirty="0"/>
              <a:t>) is a model that is represented as an </a:t>
            </a:r>
            <a:r>
              <a:rPr lang="en-US" sz="2000" dirty="0">
                <a:solidFill>
                  <a:srgbClr val="0070C0"/>
                </a:solidFill>
              </a:rPr>
              <a:t>unordered</a:t>
            </a:r>
            <a:r>
              <a:rPr lang="en-US" sz="2000" dirty="0"/>
              <a:t> set of words included in the processed text.</a:t>
            </a:r>
          </a:p>
          <a:p>
            <a:endParaRPr lang="en-US" sz="2000" dirty="0"/>
          </a:p>
          <a:p>
            <a:r>
              <a:rPr lang="en-US" sz="2000" dirty="0"/>
              <a:t>Simple, but</a:t>
            </a:r>
          </a:p>
          <a:p>
            <a:pPr marL="0" indent="0">
              <a:buNone/>
            </a:pPr>
            <a:r>
              <a:rPr lang="en-US" sz="2000" dirty="0"/>
              <a:t>“I love dogs, hate cats” == “I love cats, hate dogs” for </a:t>
            </a:r>
            <a:r>
              <a:rPr lang="en-US" sz="2000" dirty="0" err="1"/>
              <a:t>BoW</a:t>
            </a:r>
            <a:endParaRPr lang="en-US" sz="2000" dirty="0"/>
          </a:p>
          <a:p>
            <a:r>
              <a:rPr lang="en-US" sz="2000" dirty="0"/>
              <a:t>Still, may suffice for the </a:t>
            </a:r>
            <a:r>
              <a:rPr lang="en-US" sz="2000" dirty="0">
                <a:solidFill>
                  <a:srgbClr val="0070C0"/>
                </a:solidFill>
              </a:rPr>
              <a:t>global</a:t>
            </a:r>
            <a:r>
              <a:rPr lang="en-US" sz="2000" dirty="0"/>
              <a:t> context: movie sentiment analysis, restaurant feedback, </a:t>
            </a:r>
            <a:r>
              <a:rPr lang="en-US" sz="2000" dirty="0" err="1"/>
              <a:t>etc</a:t>
            </a:r>
            <a:r>
              <a:rPr lang="en-US" sz="2000" dirty="0"/>
              <a:t> as the details of feedback message are less important</a:t>
            </a:r>
          </a:p>
        </p:txBody>
      </p:sp>
      <p:pic>
        <p:nvPicPr>
          <p:cNvPr id="5" name="Picture 4" descr="A paper bag with text on it&#10;&#10;Description automatically generated">
            <a:extLst>
              <a:ext uri="{FF2B5EF4-FFF2-40B4-BE49-F238E27FC236}">
                <a16:creationId xmlns:a16="http://schemas.microsoft.com/office/drawing/2014/main" id="{CC28363C-37D7-FB0F-11CA-D721F23C4670}"/>
              </a:ext>
            </a:extLst>
          </p:cNvPr>
          <p:cNvPicPr>
            <a:picLocks noChangeAspect="1"/>
          </p:cNvPicPr>
          <p:nvPr/>
        </p:nvPicPr>
        <p:blipFill>
          <a:blip r:embed="rId2"/>
          <a:stretch>
            <a:fillRect/>
          </a:stretch>
        </p:blipFill>
        <p:spPr>
          <a:xfrm>
            <a:off x="5911532" y="2854235"/>
            <a:ext cx="5150277" cy="2974283"/>
          </a:xfrm>
          <a:prstGeom prst="rect">
            <a:avLst/>
          </a:prstGeom>
        </p:spPr>
      </p:pic>
      <p:sp>
        <p:nvSpPr>
          <p:cNvPr id="21" name="Rectangle 2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snake on a green background&#10;&#10;Description automatically generated">
            <a:extLst>
              <a:ext uri="{FF2B5EF4-FFF2-40B4-BE49-F238E27FC236}">
                <a16:creationId xmlns:a16="http://schemas.microsoft.com/office/drawing/2014/main" id="{95DACCB2-7038-8B35-C9D8-4D880CBF3DD2}"/>
              </a:ext>
            </a:extLst>
          </p:cNvPr>
          <p:cNvPicPr>
            <a:picLocks noChangeAspect="1"/>
          </p:cNvPicPr>
          <p:nvPr/>
        </p:nvPicPr>
        <p:blipFill>
          <a:blip r:embed="rId3"/>
          <a:stretch>
            <a:fillRect/>
          </a:stretch>
        </p:blipFill>
        <p:spPr>
          <a:xfrm>
            <a:off x="11499477" y="0"/>
            <a:ext cx="692523" cy="692523"/>
          </a:xfrm>
          <a:prstGeom prst="rect">
            <a:avLst/>
          </a:prstGeom>
        </p:spPr>
      </p:pic>
    </p:spTree>
    <p:extLst>
      <p:ext uri="{BB962C8B-B14F-4D97-AF65-F5344CB8AC3E}">
        <p14:creationId xmlns:p14="http://schemas.microsoft.com/office/powerpoint/2010/main" val="3641396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081504-8484-5D10-88EB-146FCB3563D2}"/>
              </a:ext>
            </a:extLst>
          </p:cNvPr>
          <p:cNvSpPr>
            <a:spLocks noGrp="1"/>
          </p:cNvSpPr>
          <p:nvPr>
            <p:ph type="title"/>
          </p:nvPr>
        </p:nvSpPr>
        <p:spPr>
          <a:xfrm>
            <a:off x="645064" y="525982"/>
            <a:ext cx="4282983" cy="1200361"/>
          </a:xfrm>
        </p:spPr>
        <p:txBody>
          <a:bodyPr anchor="b">
            <a:normAutofit/>
          </a:bodyPr>
          <a:lstStyle/>
          <a:p>
            <a:r>
              <a:rPr lang="en-US" sz="2500" b="1" i="0">
                <a:effectLst/>
                <a:latin typeface="Mulish"/>
              </a:rPr>
              <a:t>TF-IDF (Term Frequency – Inverse Document Frequency)</a:t>
            </a:r>
            <a:endParaRPr lang="en-US" sz="2500"/>
          </a:p>
        </p:txBody>
      </p:sp>
      <p:sp>
        <p:nvSpPr>
          <p:cNvPr id="23" name="Rectangle 2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EADD68-C6AE-6012-D0F3-144F31FA0090}"/>
              </a:ext>
            </a:extLst>
          </p:cNvPr>
          <p:cNvSpPr>
            <a:spLocks noGrp="1"/>
          </p:cNvSpPr>
          <p:nvPr>
            <p:ph idx="1"/>
          </p:nvPr>
        </p:nvSpPr>
        <p:spPr>
          <a:xfrm>
            <a:off x="645066" y="2031101"/>
            <a:ext cx="4282984" cy="3511943"/>
          </a:xfrm>
        </p:spPr>
        <p:txBody>
          <a:bodyPr anchor="ctr">
            <a:normAutofit/>
          </a:bodyPr>
          <a:lstStyle/>
          <a:p>
            <a:pPr marL="0" indent="0">
              <a:buNone/>
            </a:pPr>
            <a:r>
              <a:rPr lang="en-US" sz="1800" b="0" i="0" dirty="0">
                <a:effectLst/>
                <a:latin typeface="Google Sans"/>
              </a:rPr>
              <a:t>TF-IDF (Term Frequency - Inverse Document Frequency) is an algorithm that uses the </a:t>
            </a:r>
            <a:r>
              <a:rPr lang="en-US" sz="1800" b="0" i="0" dirty="0">
                <a:solidFill>
                  <a:srgbClr val="0070C0"/>
                </a:solidFill>
                <a:effectLst/>
                <a:latin typeface="Google Sans"/>
              </a:rPr>
              <a:t>frequency</a:t>
            </a:r>
            <a:r>
              <a:rPr lang="en-US" sz="1800" b="0" i="0" dirty="0">
                <a:effectLst/>
                <a:latin typeface="Google Sans"/>
              </a:rPr>
              <a:t> of words to determine how relevant those words are to a given document.</a:t>
            </a:r>
          </a:p>
          <a:p>
            <a:pPr marL="0" indent="0">
              <a:buNone/>
            </a:pPr>
            <a:endParaRPr lang="en-US" sz="1800" dirty="0">
              <a:latin typeface="Google Sans"/>
            </a:endParaRPr>
          </a:p>
          <a:p>
            <a:pPr marL="0" indent="0">
              <a:buNone/>
            </a:pPr>
            <a:r>
              <a:rPr lang="en-US" sz="1800" dirty="0"/>
              <a:t>The weight of a word is proportional to the frequency of occurrence of this word in the document and inversely proportional to the frequency of occurrence of the word in all documents in the collection.</a:t>
            </a:r>
          </a:p>
        </p:txBody>
      </p:sp>
      <p:sp>
        <p:nvSpPr>
          <p:cNvPr id="25" name="Rectangle 2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background with text and numbers&#10;&#10;Description automatically generated">
            <a:extLst>
              <a:ext uri="{FF2B5EF4-FFF2-40B4-BE49-F238E27FC236}">
                <a16:creationId xmlns:a16="http://schemas.microsoft.com/office/drawing/2014/main" id="{9DAE6FDC-26DD-F39E-3D2B-0C356E6A6D55}"/>
              </a:ext>
            </a:extLst>
          </p:cNvPr>
          <p:cNvPicPr>
            <a:picLocks noChangeAspect="1"/>
          </p:cNvPicPr>
          <p:nvPr/>
        </p:nvPicPr>
        <p:blipFill>
          <a:blip r:embed="rId2"/>
          <a:stretch>
            <a:fillRect/>
          </a:stretch>
        </p:blipFill>
        <p:spPr>
          <a:xfrm>
            <a:off x="5987738" y="2376907"/>
            <a:ext cx="5628018" cy="1871316"/>
          </a:xfrm>
          <a:prstGeom prst="rect">
            <a:avLst/>
          </a:prstGeom>
        </p:spPr>
      </p:pic>
      <p:pic>
        <p:nvPicPr>
          <p:cNvPr id="4" name="Picture 3" descr="A white snake on a green background&#10;&#10;Description automatically generated">
            <a:extLst>
              <a:ext uri="{FF2B5EF4-FFF2-40B4-BE49-F238E27FC236}">
                <a16:creationId xmlns:a16="http://schemas.microsoft.com/office/drawing/2014/main" id="{09BE75F0-B67B-C08E-BC27-6FB81616D4A9}"/>
              </a:ext>
            </a:extLst>
          </p:cNvPr>
          <p:cNvPicPr>
            <a:picLocks noChangeAspect="1"/>
          </p:cNvPicPr>
          <p:nvPr/>
        </p:nvPicPr>
        <p:blipFill>
          <a:blip r:embed="rId3"/>
          <a:stretch>
            <a:fillRect/>
          </a:stretch>
        </p:blipFill>
        <p:spPr>
          <a:xfrm>
            <a:off x="11499477" y="0"/>
            <a:ext cx="692523" cy="692523"/>
          </a:xfrm>
          <a:prstGeom prst="rect">
            <a:avLst/>
          </a:prstGeom>
        </p:spPr>
      </p:pic>
    </p:spTree>
    <p:extLst>
      <p:ext uri="{BB962C8B-B14F-4D97-AF65-F5344CB8AC3E}">
        <p14:creationId xmlns:p14="http://schemas.microsoft.com/office/powerpoint/2010/main" val="3895649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6496C-4A2F-2CEE-EF60-7047A42F31DB}"/>
              </a:ext>
            </a:extLst>
          </p:cNvPr>
          <p:cNvSpPr>
            <a:spLocks noGrp="1"/>
          </p:cNvSpPr>
          <p:nvPr>
            <p:ph type="title"/>
          </p:nvPr>
        </p:nvSpPr>
        <p:spPr>
          <a:xfrm>
            <a:off x="808638" y="386930"/>
            <a:ext cx="9236700" cy="1188950"/>
          </a:xfrm>
        </p:spPr>
        <p:txBody>
          <a:bodyPr anchor="b">
            <a:normAutofit/>
          </a:bodyPr>
          <a:lstStyle/>
          <a:p>
            <a:r>
              <a:rPr lang="en-US" sz="5400"/>
              <a:t>Preprocessing</a:t>
            </a:r>
          </a:p>
        </p:txBody>
      </p:sp>
      <p:grpSp>
        <p:nvGrpSpPr>
          <p:cNvPr id="21" name="Group 2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2" name="Rectangle 2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C3C4E8-EFFD-E021-3210-913A9305F399}"/>
              </a:ext>
            </a:extLst>
          </p:cNvPr>
          <p:cNvSpPr>
            <a:spLocks noGrp="1"/>
          </p:cNvSpPr>
          <p:nvPr>
            <p:ph idx="1"/>
          </p:nvPr>
        </p:nvSpPr>
        <p:spPr>
          <a:xfrm>
            <a:off x="793660" y="2599509"/>
            <a:ext cx="10143668" cy="3435531"/>
          </a:xfrm>
        </p:spPr>
        <p:txBody>
          <a:bodyPr anchor="ctr">
            <a:normAutofit/>
          </a:bodyPr>
          <a:lstStyle/>
          <a:p>
            <a:pPr marL="0" indent="0">
              <a:buNone/>
            </a:pPr>
            <a:r>
              <a:rPr lang="en-US" sz="2400"/>
              <a:t>Problems: </a:t>
            </a:r>
          </a:p>
          <a:p>
            <a:r>
              <a:rPr lang="en-US" sz="2400"/>
              <a:t>long vectors (word embeddings) =&gt; expensive computation</a:t>
            </a:r>
          </a:p>
          <a:p>
            <a:r>
              <a:rPr lang="en-US" sz="2400"/>
              <a:t>Same words with little difference in writing are considered different, i.e. “cup” vs “cups”, “finalize” vs “finalise”</a:t>
            </a:r>
          </a:p>
        </p:txBody>
      </p:sp>
      <p:pic>
        <p:nvPicPr>
          <p:cNvPr id="4" name="Picture 3" descr="A white snake on a green background&#10;&#10;Description automatically generated">
            <a:extLst>
              <a:ext uri="{FF2B5EF4-FFF2-40B4-BE49-F238E27FC236}">
                <a16:creationId xmlns:a16="http://schemas.microsoft.com/office/drawing/2014/main" id="{6CBD6BA9-ACEE-014A-A578-459BA6209500}"/>
              </a:ext>
            </a:extLst>
          </p:cNvPr>
          <p:cNvPicPr>
            <a:picLocks noChangeAspect="1"/>
          </p:cNvPicPr>
          <p:nvPr/>
        </p:nvPicPr>
        <p:blipFill>
          <a:blip r:embed="rId2"/>
          <a:stretch>
            <a:fillRect/>
          </a:stretch>
        </p:blipFill>
        <p:spPr>
          <a:xfrm>
            <a:off x="11499477" y="0"/>
            <a:ext cx="692523" cy="692523"/>
          </a:xfrm>
          <a:prstGeom prst="rect">
            <a:avLst/>
          </a:prstGeom>
        </p:spPr>
      </p:pic>
    </p:spTree>
    <p:extLst>
      <p:ext uri="{BB962C8B-B14F-4D97-AF65-F5344CB8AC3E}">
        <p14:creationId xmlns:p14="http://schemas.microsoft.com/office/powerpoint/2010/main" val="3208058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489DE3-9517-D3A7-4BAC-72DCBE10542F}"/>
              </a:ext>
            </a:extLst>
          </p:cNvPr>
          <p:cNvSpPr>
            <a:spLocks noGrp="1"/>
          </p:cNvSpPr>
          <p:nvPr>
            <p:ph type="title"/>
          </p:nvPr>
        </p:nvSpPr>
        <p:spPr>
          <a:xfrm>
            <a:off x="645064" y="525982"/>
            <a:ext cx="4282983" cy="1200361"/>
          </a:xfrm>
        </p:spPr>
        <p:txBody>
          <a:bodyPr anchor="b">
            <a:normAutofit/>
          </a:bodyPr>
          <a:lstStyle/>
          <a:p>
            <a:r>
              <a:rPr lang="en-US" sz="3600"/>
              <a:t>Types of text preprocessing</a:t>
            </a:r>
          </a:p>
        </p:txBody>
      </p:sp>
      <p:sp>
        <p:nvSpPr>
          <p:cNvPr id="36" name="Rectangle 2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427EF2-CCF9-923C-D4FE-75FA82C87654}"/>
              </a:ext>
            </a:extLst>
          </p:cNvPr>
          <p:cNvSpPr>
            <a:spLocks noGrp="1"/>
          </p:cNvSpPr>
          <p:nvPr>
            <p:ph idx="1"/>
          </p:nvPr>
        </p:nvSpPr>
        <p:spPr>
          <a:xfrm>
            <a:off x="645066" y="2031101"/>
            <a:ext cx="4282984" cy="3511943"/>
          </a:xfrm>
        </p:spPr>
        <p:txBody>
          <a:bodyPr anchor="ctr">
            <a:normAutofit lnSpcReduction="10000"/>
          </a:bodyPr>
          <a:lstStyle/>
          <a:p>
            <a:pPr>
              <a:buFont typeface="Arial" panose="020B0604020202020204" pitchFamily="34" charset="0"/>
              <a:buChar char="•"/>
            </a:pPr>
            <a:r>
              <a:rPr lang="en-US" sz="1800" dirty="0">
                <a:latin typeface="IBM Plex Sans" panose="020B0503050203000203" pitchFamily="34" charset="0"/>
              </a:rPr>
              <a:t>T</a:t>
            </a:r>
            <a:r>
              <a:rPr lang="en-US" sz="1800" b="0" i="0" dirty="0">
                <a:effectLst/>
                <a:latin typeface="IBM Plex Sans" panose="020B0503050203000203" pitchFamily="34" charset="0"/>
              </a:rPr>
              <a:t>okenization, </a:t>
            </a:r>
          </a:p>
          <a:p>
            <a:r>
              <a:rPr lang="en-US" sz="1800" dirty="0">
                <a:latin typeface="IBM Plex Sans" panose="020B0503050203000203" pitchFamily="34" charset="0"/>
              </a:rPr>
              <a:t>Noise removal (s</a:t>
            </a:r>
            <a:r>
              <a:rPr lang="en-US" sz="1800" b="0" i="0" dirty="0">
                <a:effectLst/>
                <a:latin typeface="IBM Plex Sans" panose="020B0503050203000203" pitchFamily="34" charset="0"/>
              </a:rPr>
              <a:t>top words, lowercasing, punctuation, </a:t>
            </a:r>
            <a:r>
              <a:rPr lang="en-US" sz="1800" b="0" i="0" dirty="0" err="1">
                <a:effectLst/>
                <a:latin typeface="IBM Plex Sans" panose="020B0503050203000203" pitchFamily="34" charset="0"/>
              </a:rPr>
              <a:t>etc</a:t>
            </a:r>
            <a:r>
              <a:rPr lang="en-US" sz="1800" b="0" i="0" dirty="0">
                <a:effectLst/>
                <a:latin typeface="IBM Plex Sans" panose="020B0503050203000203" pitchFamily="34" charset="0"/>
              </a:rPr>
              <a:t>) </a:t>
            </a:r>
          </a:p>
          <a:p>
            <a:pPr>
              <a:buFont typeface="Arial" panose="020B0604020202020204" pitchFamily="34" charset="0"/>
              <a:buChar char="•"/>
            </a:pPr>
            <a:r>
              <a:rPr lang="en-US" sz="1800" b="0" i="0" dirty="0">
                <a:effectLst/>
                <a:latin typeface="IBM Plex Sans" panose="020B0503050203000203" pitchFamily="34" charset="0"/>
              </a:rPr>
              <a:t>Stemmin</a:t>
            </a:r>
            <a:r>
              <a:rPr lang="en-US" sz="1800" dirty="0">
                <a:latin typeface="IBM Plex Sans" panose="020B0503050203000203" pitchFamily="34" charset="0"/>
              </a:rPr>
              <a:t>g,</a:t>
            </a:r>
          </a:p>
          <a:p>
            <a:pPr>
              <a:buFont typeface="Arial" panose="020B0604020202020204" pitchFamily="34" charset="0"/>
              <a:buChar char="•"/>
            </a:pPr>
            <a:r>
              <a:rPr lang="en-US" sz="1800" b="0" i="0" dirty="0">
                <a:effectLst/>
                <a:latin typeface="IBM Plex Sans" panose="020B0503050203000203" pitchFamily="34" charset="0"/>
              </a:rPr>
              <a:t>Lemmatization.</a:t>
            </a:r>
          </a:p>
          <a:p>
            <a:pPr marL="0" indent="0">
              <a:buNone/>
            </a:pPr>
            <a:endParaRPr lang="en-US" sz="1800" dirty="0"/>
          </a:p>
          <a:p>
            <a:pPr marL="0" indent="0">
              <a:buNone/>
            </a:pPr>
            <a:r>
              <a:rPr lang="en-US" sz="1800" dirty="0"/>
              <a:t>Most important – </a:t>
            </a:r>
            <a:r>
              <a:rPr lang="en-US" sz="1800" dirty="0">
                <a:solidFill>
                  <a:srgbClr val="0070C0"/>
                </a:solidFill>
              </a:rPr>
              <a:t>tokenization</a:t>
            </a:r>
            <a:r>
              <a:rPr lang="en-US" sz="1800" dirty="0"/>
              <a:t>. </a:t>
            </a:r>
          </a:p>
          <a:p>
            <a:pPr marL="0" indent="0">
              <a:buNone/>
            </a:pPr>
            <a:r>
              <a:rPr lang="en-US" sz="1800" b="0" i="0" dirty="0">
                <a:effectLst/>
                <a:latin typeface="IBM Plex Sans" panose="020B0503050203000203" pitchFamily="34" charset="0"/>
              </a:rPr>
              <a:t>It’s the process of breaking a stream of textual data into words, terms, sentences, symbols, or some other meaningful elements called </a:t>
            </a:r>
            <a:r>
              <a:rPr lang="en-US" sz="1800" b="0" i="0" dirty="0">
                <a:solidFill>
                  <a:srgbClr val="0070C0"/>
                </a:solidFill>
                <a:effectLst/>
                <a:latin typeface="IBM Plex Sans" panose="020B0503050203000203" pitchFamily="34" charset="0"/>
              </a:rPr>
              <a:t>tokens</a:t>
            </a:r>
            <a:endParaRPr lang="en-US" sz="1800" dirty="0">
              <a:solidFill>
                <a:srgbClr val="0070C0"/>
              </a:solidFill>
            </a:endParaRPr>
          </a:p>
        </p:txBody>
      </p:sp>
      <p:sp>
        <p:nvSpPr>
          <p:cNvPr id="37" name="Rectangle 2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foreign language process&#10;&#10;Description automatically generated">
            <a:extLst>
              <a:ext uri="{FF2B5EF4-FFF2-40B4-BE49-F238E27FC236}">
                <a16:creationId xmlns:a16="http://schemas.microsoft.com/office/drawing/2014/main" id="{8A881E2D-E05E-28B0-B1B0-43A9F9401903}"/>
              </a:ext>
            </a:extLst>
          </p:cNvPr>
          <p:cNvPicPr>
            <a:picLocks noChangeAspect="1"/>
          </p:cNvPicPr>
          <p:nvPr/>
        </p:nvPicPr>
        <p:blipFill>
          <a:blip r:embed="rId2"/>
          <a:stretch>
            <a:fillRect/>
          </a:stretch>
        </p:blipFill>
        <p:spPr>
          <a:xfrm>
            <a:off x="5987738" y="1919631"/>
            <a:ext cx="5628018" cy="2785868"/>
          </a:xfrm>
          <a:prstGeom prst="rect">
            <a:avLst/>
          </a:prstGeom>
        </p:spPr>
      </p:pic>
      <p:pic>
        <p:nvPicPr>
          <p:cNvPr id="4" name="Picture 3" descr="A white snake on a green background&#10;&#10;Description automatically generated">
            <a:extLst>
              <a:ext uri="{FF2B5EF4-FFF2-40B4-BE49-F238E27FC236}">
                <a16:creationId xmlns:a16="http://schemas.microsoft.com/office/drawing/2014/main" id="{0B3ACA40-D491-F61C-3297-4CDC5DE919C7}"/>
              </a:ext>
            </a:extLst>
          </p:cNvPr>
          <p:cNvPicPr>
            <a:picLocks noChangeAspect="1"/>
          </p:cNvPicPr>
          <p:nvPr/>
        </p:nvPicPr>
        <p:blipFill>
          <a:blip r:embed="rId3"/>
          <a:stretch>
            <a:fillRect/>
          </a:stretch>
        </p:blipFill>
        <p:spPr>
          <a:xfrm>
            <a:off x="11499477" y="0"/>
            <a:ext cx="692523" cy="692523"/>
          </a:xfrm>
          <a:prstGeom prst="rect">
            <a:avLst/>
          </a:prstGeom>
        </p:spPr>
      </p:pic>
    </p:spTree>
    <p:extLst>
      <p:ext uri="{BB962C8B-B14F-4D97-AF65-F5344CB8AC3E}">
        <p14:creationId xmlns:p14="http://schemas.microsoft.com/office/powerpoint/2010/main" val="1473363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87A6F9-B30A-33FD-E99A-08849E472CC7}"/>
              </a:ext>
            </a:extLst>
          </p:cNvPr>
          <p:cNvSpPr>
            <a:spLocks noGrp="1"/>
          </p:cNvSpPr>
          <p:nvPr>
            <p:ph type="title"/>
          </p:nvPr>
        </p:nvSpPr>
        <p:spPr>
          <a:xfrm>
            <a:off x="793662" y="386930"/>
            <a:ext cx="10066122" cy="1298448"/>
          </a:xfrm>
        </p:spPr>
        <p:txBody>
          <a:bodyPr anchor="b">
            <a:normAutofit/>
          </a:bodyPr>
          <a:lstStyle/>
          <a:p>
            <a:r>
              <a:rPr lang="en-US" sz="4800"/>
              <a:t>Stop words</a:t>
            </a:r>
          </a:p>
        </p:txBody>
      </p:sp>
      <p:sp>
        <p:nvSpPr>
          <p:cNvPr id="34" name="Rectangle 3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91CCFE-CC57-3322-B6CA-18C4AFB5062B}"/>
              </a:ext>
            </a:extLst>
          </p:cNvPr>
          <p:cNvSpPr>
            <a:spLocks noGrp="1"/>
          </p:cNvSpPr>
          <p:nvPr>
            <p:ph idx="1"/>
          </p:nvPr>
        </p:nvSpPr>
        <p:spPr>
          <a:xfrm>
            <a:off x="793661" y="2599509"/>
            <a:ext cx="4530898" cy="3639450"/>
          </a:xfrm>
        </p:spPr>
        <p:txBody>
          <a:bodyPr anchor="ctr">
            <a:normAutofit/>
          </a:bodyPr>
          <a:lstStyle/>
          <a:p>
            <a:r>
              <a:rPr lang="en-US" sz="1900"/>
              <a:t>Stop words are words that are thrown out of the text during text processing. When we apply machine learning to texts, such words can add a lot of noise, so it is necessary to get rid of irrelevant words.</a:t>
            </a:r>
          </a:p>
          <a:p>
            <a:r>
              <a:rPr lang="en-US" sz="1900"/>
              <a:t>Stop words are usually articles, interjections, conjunctions, etc., which do not carry a semantic meaning. </a:t>
            </a:r>
          </a:p>
          <a:p>
            <a:r>
              <a:rPr lang="en-US" sz="1900"/>
              <a:t>At the same time, one must understand that there is no universal list of stop words, everything depends on the specific case.</a:t>
            </a:r>
          </a:p>
        </p:txBody>
      </p:sp>
      <p:pic>
        <p:nvPicPr>
          <p:cNvPr id="5" name="Picture 4" descr="A diagram of a twinkling night&#10;&#10;Description automatically generated">
            <a:extLst>
              <a:ext uri="{FF2B5EF4-FFF2-40B4-BE49-F238E27FC236}">
                <a16:creationId xmlns:a16="http://schemas.microsoft.com/office/drawing/2014/main" id="{24E6960B-1351-7092-56E1-41009949DD02}"/>
              </a:ext>
            </a:extLst>
          </p:cNvPr>
          <p:cNvPicPr>
            <a:picLocks noChangeAspect="1"/>
          </p:cNvPicPr>
          <p:nvPr/>
        </p:nvPicPr>
        <p:blipFill>
          <a:blip r:embed="rId2"/>
          <a:stretch>
            <a:fillRect/>
          </a:stretch>
        </p:blipFill>
        <p:spPr>
          <a:xfrm>
            <a:off x="5911532" y="3407890"/>
            <a:ext cx="5150277" cy="1866974"/>
          </a:xfrm>
          <a:prstGeom prst="rect">
            <a:avLst/>
          </a:prstGeom>
        </p:spPr>
      </p:pic>
      <p:sp>
        <p:nvSpPr>
          <p:cNvPr id="38" name="Rectangle 3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332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08CD1F-889E-6763-4E6E-6E3A041C6575}"/>
              </a:ext>
            </a:extLst>
          </p:cNvPr>
          <p:cNvSpPr>
            <a:spLocks noGrp="1"/>
          </p:cNvSpPr>
          <p:nvPr>
            <p:ph type="title"/>
          </p:nvPr>
        </p:nvSpPr>
        <p:spPr>
          <a:xfrm>
            <a:off x="793662" y="386930"/>
            <a:ext cx="10066122" cy="1298448"/>
          </a:xfrm>
        </p:spPr>
        <p:txBody>
          <a:bodyPr anchor="b">
            <a:normAutofit/>
          </a:bodyPr>
          <a:lstStyle/>
          <a:p>
            <a:r>
              <a:rPr lang="en-US" sz="4800"/>
              <a:t>Word normalization</a:t>
            </a:r>
          </a:p>
        </p:txBody>
      </p:sp>
      <p:sp>
        <p:nvSpPr>
          <p:cNvPr id="39" name="Rectangle 3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6537B7-03DE-5C65-AC9B-B0920CDF3621}"/>
              </a:ext>
            </a:extLst>
          </p:cNvPr>
          <p:cNvSpPr>
            <a:spLocks noGrp="1"/>
          </p:cNvSpPr>
          <p:nvPr>
            <p:ph idx="1"/>
          </p:nvPr>
        </p:nvSpPr>
        <p:spPr>
          <a:xfrm>
            <a:off x="793661" y="2599509"/>
            <a:ext cx="4530898" cy="3639450"/>
          </a:xfrm>
        </p:spPr>
        <p:txBody>
          <a:bodyPr anchor="ctr">
            <a:normAutofit/>
          </a:bodyPr>
          <a:lstStyle/>
          <a:p>
            <a:r>
              <a:rPr lang="en-US" sz="1600" dirty="0">
                <a:solidFill>
                  <a:srgbClr val="0070C0"/>
                </a:solidFill>
              </a:rPr>
              <a:t>Stemming</a:t>
            </a:r>
            <a:r>
              <a:rPr lang="en-US" sz="1600" dirty="0"/>
              <a:t> is the process of finding the </a:t>
            </a:r>
            <a:r>
              <a:rPr lang="en-US" sz="1600" dirty="0">
                <a:solidFill>
                  <a:srgbClr val="0070C0"/>
                </a:solidFill>
              </a:rPr>
              <a:t>stem</a:t>
            </a:r>
            <a:r>
              <a:rPr lang="en-US" sz="1600" dirty="0"/>
              <a:t> of a word for a given source word. The stem of the word does not necessarily coincide with the morphological root of the word and does not have to be an existing word in the language. Stemming is a crude heuristic process that cuts off "excess" from the root of words, often resulting in the loss of derivational suffixes.</a:t>
            </a:r>
          </a:p>
          <a:p>
            <a:endParaRPr lang="en-US" sz="1600" dirty="0"/>
          </a:p>
          <a:p>
            <a:r>
              <a:rPr lang="en-US" sz="1600" dirty="0">
                <a:solidFill>
                  <a:srgbClr val="0070C0"/>
                </a:solidFill>
              </a:rPr>
              <a:t>Lemmatization</a:t>
            </a:r>
            <a:r>
              <a:rPr lang="en-US" sz="1600" dirty="0"/>
              <a:t> brings all occurring word forms to one, </a:t>
            </a:r>
            <a:r>
              <a:rPr lang="en-US" sz="1600" dirty="0">
                <a:solidFill>
                  <a:srgbClr val="0070C0"/>
                </a:solidFill>
              </a:rPr>
              <a:t>normal dictionary form</a:t>
            </a:r>
            <a:r>
              <a:rPr lang="en-US" sz="1600" dirty="0"/>
              <a:t>. Lemmatization uses vocabulary and morphological analysis to eventually bring the word to its canonical form, the lemma.</a:t>
            </a:r>
          </a:p>
        </p:txBody>
      </p:sp>
      <p:pic>
        <p:nvPicPr>
          <p:cNvPr id="5" name="Picture 4" descr="Diagram of a diagram of a process&#10;&#10;Description automatically generated with medium confidence">
            <a:extLst>
              <a:ext uri="{FF2B5EF4-FFF2-40B4-BE49-F238E27FC236}">
                <a16:creationId xmlns:a16="http://schemas.microsoft.com/office/drawing/2014/main" id="{EDEBDF7B-25BC-F0AC-FFE5-15820859E2BC}"/>
              </a:ext>
            </a:extLst>
          </p:cNvPr>
          <p:cNvPicPr>
            <a:picLocks noChangeAspect="1"/>
          </p:cNvPicPr>
          <p:nvPr/>
        </p:nvPicPr>
        <p:blipFill rotWithShape="1">
          <a:blip r:embed="rId2"/>
          <a:srcRect l="2128" t="25438" r="3582" b="21599"/>
          <a:stretch/>
        </p:blipFill>
        <p:spPr>
          <a:xfrm>
            <a:off x="5911532" y="3415640"/>
            <a:ext cx="5150277" cy="1851473"/>
          </a:xfrm>
          <a:prstGeom prst="rect">
            <a:avLst/>
          </a:prstGeom>
        </p:spPr>
      </p:pic>
      <p:sp>
        <p:nvSpPr>
          <p:cNvPr id="43" name="Rectangle 4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snake on a green background&#10;&#10;Description automatically generated">
            <a:extLst>
              <a:ext uri="{FF2B5EF4-FFF2-40B4-BE49-F238E27FC236}">
                <a16:creationId xmlns:a16="http://schemas.microsoft.com/office/drawing/2014/main" id="{745A2066-A305-AE11-FF66-B2061E14232D}"/>
              </a:ext>
            </a:extLst>
          </p:cNvPr>
          <p:cNvPicPr>
            <a:picLocks noChangeAspect="1"/>
          </p:cNvPicPr>
          <p:nvPr/>
        </p:nvPicPr>
        <p:blipFill>
          <a:blip r:embed="rId3"/>
          <a:stretch>
            <a:fillRect/>
          </a:stretch>
        </p:blipFill>
        <p:spPr>
          <a:xfrm>
            <a:off x="11499477" y="0"/>
            <a:ext cx="692523" cy="692523"/>
          </a:xfrm>
          <a:prstGeom prst="rect">
            <a:avLst/>
          </a:prstGeom>
        </p:spPr>
      </p:pic>
    </p:spTree>
    <p:extLst>
      <p:ext uri="{BB962C8B-B14F-4D97-AF65-F5344CB8AC3E}">
        <p14:creationId xmlns:p14="http://schemas.microsoft.com/office/powerpoint/2010/main" val="2335545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7" name="Rectangle 4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2F54C3-1384-B0A7-5936-79DCD388440C}"/>
              </a:ext>
            </a:extLst>
          </p:cNvPr>
          <p:cNvSpPr>
            <a:spLocks noGrp="1"/>
          </p:cNvSpPr>
          <p:nvPr>
            <p:ph type="title"/>
          </p:nvPr>
        </p:nvSpPr>
        <p:spPr>
          <a:xfrm>
            <a:off x="1043631" y="873940"/>
            <a:ext cx="5052369" cy="1035781"/>
          </a:xfrm>
        </p:spPr>
        <p:txBody>
          <a:bodyPr anchor="ctr">
            <a:normAutofit/>
          </a:bodyPr>
          <a:lstStyle/>
          <a:p>
            <a:r>
              <a:rPr lang="en-US" sz="3300" dirty="0"/>
              <a:t>General Text Classification steps</a:t>
            </a:r>
          </a:p>
        </p:txBody>
      </p:sp>
      <p:sp>
        <p:nvSpPr>
          <p:cNvPr id="9" name="Content Placeholder 8">
            <a:extLst>
              <a:ext uri="{FF2B5EF4-FFF2-40B4-BE49-F238E27FC236}">
                <a16:creationId xmlns:a16="http://schemas.microsoft.com/office/drawing/2014/main" id="{57A35448-78B2-5A3F-C0AA-3F200A61133F}"/>
              </a:ext>
            </a:extLst>
          </p:cNvPr>
          <p:cNvSpPr>
            <a:spLocks noGrp="1"/>
          </p:cNvSpPr>
          <p:nvPr>
            <p:ph idx="1"/>
          </p:nvPr>
        </p:nvSpPr>
        <p:spPr>
          <a:xfrm>
            <a:off x="1045029" y="2524721"/>
            <a:ext cx="4991629" cy="3677123"/>
          </a:xfrm>
        </p:spPr>
        <p:txBody>
          <a:bodyPr anchor="ctr">
            <a:normAutofit/>
          </a:bodyPr>
          <a:lstStyle/>
          <a:p>
            <a:r>
              <a:rPr lang="en-US" sz="1800" dirty="0"/>
              <a:t>Getting the dataset</a:t>
            </a:r>
          </a:p>
          <a:p>
            <a:r>
              <a:rPr lang="en-US" sz="1800" dirty="0"/>
              <a:t>Train/(dev)/test split</a:t>
            </a:r>
          </a:p>
          <a:p>
            <a:r>
              <a:rPr lang="en-US" sz="1800" dirty="0"/>
              <a:t>Preprocessing </a:t>
            </a:r>
          </a:p>
          <a:p>
            <a:r>
              <a:rPr lang="en-US" sz="1800" dirty="0"/>
              <a:t>Feature extraction</a:t>
            </a:r>
          </a:p>
          <a:p>
            <a:r>
              <a:rPr lang="en-US" sz="1800" dirty="0"/>
              <a:t>Training</a:t>
            </a:r>
          </a:p>
          <a:p>
            <a:r>
              <a:rPr lang="en-US" sz="1800" dirty="0"/>
              <a:t>Evaluation</a:t>
            </a:r>
          </a:p>
        </p:txBody>
      </p:sp>
      <p:sp>
        <p:nvSpPr>
          <p:cNvPr id="53" name="Rectangle 52">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text classification&#10;&#10;Description automatically generated">
            <a:extLst>
              <a:ext uri="{FF2B5EF4-FFF2-40B4-BE49-F238E27FC236}">
                <a16:creationId xmlns:a16="http://schemas.microsoft.com/office/drawing/2014/main" id="{4C9F8CD4-98A3-730C-2861-45C5B341AC1E}"/>
              </a:ext>
            </a:extLst>
          </p:cNvPr>
          <p:cNvPicPr>
            <a:picLocks noChangeAspect="1"/>
          </p:cNvPicPr>
          <p:nvPr/>
        </p:nvPicPr>
        <p:blipFill rotWithShape="1">
          <a:blip r:embed="rId2"/>
          <a:srcRect l="1970" t="6669" b="4935"/>
          <a:stretch/>
        </p:blipFill>
        <p:spPr>
          <a:xfrm>
            <a:off x="6930493" y="2354762"/>
            <a:ext cx="4223252" cy="2208759"/>
          </a:xfrm>
          <a:prstGeom prst="rect">
            <a:avLst/>
          </a:prstGeom>
        </p:spPr>
      </p:pic>
      <p:cxnSp>
        <p:nvCxnSpPr>
          <p:cNvPr id="55" name="Straight Connector 5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Picture 2" descr="A white snake on a green background&#10;&#10;Description automatically generated">
            <a:extLst>
              <a:ext uri="{FF2B5EF4-FFF2-40B4-BE49-F238E27FC236}">
                <a16:creationId xmlns:a16="http://schemas.microsoft.com/office/drawing/2014/main" id="{EC63FD47-5C71-4774-C171-17472CB01840}"/>
              </a:ext>
            </a:extLst>
          </p:cNvPr>
          <p:cNvPicPr>
            <a:picLocks noChangeAspect="1"/>
          </p:cNvPicPr>
          <p:nvPr/>
        </p:nvPicPr>
        <p:blipFill>
          <a:blip r:embed="rId3"/>
          <a:stretch>
            <a:fillRect/>
          </a:stretch>
        </p:blipFill>
        <p:spPr>
          <a:xfrm>
            <a:off x="11499477" y="0"/>
            <a:ext cx="692523" cy="692523"/>
          </a:xfrm>
          <a:prstGeom prst="rect">
            <a:avLst/>
          </a:prstGeom>
        </p:spPr>
      </p:pic>
    </p:spTree>
    <p:extLst>
      <p:ext uri="{BB962C8B-B14F-4D97-AF65-F5344CB8AC3E}">
        <p14:creationId xmlns:p14="http://schemas.microsoft.com/office/powerpoint/2010/main" val="3871677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6FA922-54BA-B911-4AC6-7535AF56602D}"/>
              </a:ext>
            </a:extLst>
          </p:cNvPr>
          <p:cNvSpPr>
            <a:spLocks noGrp="1"/>
          </p:cNvSpPr>
          <p:nvPr>
            <p:ph type="title"/>
          </p:nvPr>
        </p:nvSpPr>
        <p:spPr>
          <a:xfrm>
            <a:off x="808638" y="386930"/>
            <a:ext cx="9236700" cy="1188950"/>
          </a:xfrm>
        </p:spPr>
        <p:txBody>
          <a:bodyPr anchor="b">
            <a:normAutofit/>
          </a:bodyPr>
          <a:lstStyle/>
          <a:p>
            <a:r>
              <a:rPr lang="en-US" sz="5400" dirty="0"/>
              <a:t>Model Evaluation</a:t>
            </a:r>
          </a:p>
        </p:txBody>
      </p:sp>
      <p:grpSp>
        <p:nvGrpSpPr>
          <p:cNvPr id="17" name="Group 16">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8" name="Rectangle 1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F0B8241-8F9C-9FDF-AFC7-B136424F24F5}"/>
              </a:ext>
            </a:extLst>
          </p:cNvPr>
          <p:cNvPicPr>
            <a:picLocks noChangeAspect="1"/>
          </p:cNvPicPr>
          <p:nvPr/>
        </p:nvPicPr>
        <p:blipFill>
          <a:blip r:embed="rId2"/>
          <a:stretch>
            <a:fillRect/>
          </a:stretch>
        </p:blipFill>
        <p:spPr>
          <a:xfrm>
            <a:off x="3401691" y="2598710"/>
            <a:ext cx="4050244" cy="1193915"/>
          </a:xfrm>
          <a:prstGeom prst="rect">
            <a:avLst/>
          </a:prstGeom>
        </p:spPr>
      </p:pic>
      <p:sp>
        <p:nvSpPr>
          <p:cNvPr id="5" name="Rectangle 4">
            <a:extLst>
              <a:ext uri="{FF2B5EF4-FFF2-40B4-BE49-F238E27FC236}">
                <a16:creationId xmlns:a16="http://schemas.microsoft.com/office/drawing/2014/main" id="{076B643F-9095-936D-DCDD-4A77A994C70A}"/>
              </a:ext>
            </a:extLst>
          </p:cNvPr>
          <p:cNvSpPr/>
          <p:nvPr/>
        </p:nvSpPr>
        <p:spPr>
          <a:xfrm>
            <a:off x="6366285" y="2996480"/>
            <a:ext cx="854045" cy="665867"/>
          </a:xfrm>
          <a:prstGeom prst="rect">
            <a:avLst/>
          </a:prstGeom>
          <a:noFill/>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dirty="0"/>
          </a:p>
        </p:txBody>
      </p:sp>
      <p:sp>
        <p:nvSpPr>
          <p:cNvPr id="6" name="TextBox 5">
            <a:extLst>
              <a:ext uri="{FF2B5EF4-FFF2-40B4-BE49-F238E27FC236}">
                <a16:creationId xmlns:a16="http://schemas.microsoft.com/office/drawing/2014/main" id="{76C2003A-43F8-F0DF-C2CB-BD390798E7CC}"/>
              </a:ext>
            </a:extLst>
          </p:cNvPr>
          <p:cNvSpPr txBox="1"/>
          <p:nvPr/>
        </p:nvSpPr>
        <p:spPr>
          <a:xfrm>
            <a:off x="6449610" y="3750546"/>
            <a:ext cx="786818" cy="288990"/>
          </a:xfrm>
          <a:prstGeom prst="rect">
            <a:avLst/>
          </a:prstGeom>
          <a:noFill/>
        </p:spPr>
        <p:txBody>
          <a:bodyPr wrap="none" rtlCol="0">
            <a:spAutoFit/>
          </a:bodyPr>
          <a:lstStyle/>
          <a:p>
            <a:pPr defTabSz="649224">
              <a:spcAft>
                <a:spcPts val="600"/>
              </a:spcAft>
            </a:pPr>
            <a:r>
              <a:rPr lang="en-GB" sz="1278" kern="1200">
                <a:solidFill>
                  <a:srgbClr val="006500"/>
                </a:solidFill>
                <a:latin typeface="+mn-lt"/>
                <a:ea typeface="+mn-ea"/>
                <a:cs typeface="+mn-cs"/>
              </a:rPr>
              <a:t>Precision</a:t>
            </a:r>
            <a:endParaRPr lang="en-GB">
              <a:solidFill>
                <a:srgbClr val="00B050"/>
              </a:solidFill>
            </a:endParaRPr>
          </a:p>
        </p:txBody>
      </p:sp>
      <p:sp>
        <p:nvSpPr>
          <p:cNvPr id="7" name="Rectangle 6">
            <a:extLst>
              <a:ext uri="{FF2B5EF4-FFF2-40B4-BE49-F238E27FC236}">
                <a16:creationId xmlns:a16="http://schemas.microsoft.com/office/drawing/2014/main" id="{3FE61F20-F5D9-DCF8-E305-A9B3FDAF6CD4}"/>
              </a:ext>
            </a:extLst>
          </p:cNvPr>
          <p:cNvSpPr/>
          <p:nvPr/>
        </p:nvSpPr>
        <p:spPr>
          <a:xfrm>
            <a:off x="4219108" y="3440391"/>
            <a:ext cx="3435484" cy="130278"/>
          </a:xfrm>
          <a:prstGeom prst="rect">
            <a:avLst/>
          </a:prstGeom>
          <a:noFill/>
          <a:ln>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dirty="0"/>
          </a:p>
        </p:txBody>
      </p:sp>
      <p:sp>
        <p:nvSpPr>
          <p:cNvPr id="8" name="TextBox 7">
            <a:extLst>
              <a:ext uri="{FF2B5EF4-FFF2-40B4-BE49-F238E27FC236}">
                <a16:creationId xmlns:a16="http://schemas.microsoft.com/office/drawing/2014/main" id="{B5185590-6E4E-87CB-416F-2964FACA4BB0}"/>
              </a:ext>
            </a:extLst>
          </p:cNvPr>
          <p:cNvSpPr txBox="1"/>
          <p:nvPr/>
        </p:nvSpPr>
        <p:spPr>
          <a:xfrm>
            <a:off x="7765897" y="3373980"/>
            <a:ext cx="573170" cy="288990"/>
          </a:xfrm>
          <a:prstGeom prst="rect">
            <a:avLst/>
          </a:prstGeom>
          <a:noFill/>
        </p:spPr>
        <p:txBody>
          <a:bodyPr wrap="none" rtlCol="0">
            <a:spAutoFit/>
          </a:bodyPr>
          <a:lstStyle/>
          <a:p>
            <a:pPr defTabSz="649224">
              <a:spcAft>
                <a:spcPts val="600"/>
              </a:spcAft>
            </a:pPr>
            <a:r>
              <a:rPr lang="en-GB" sz="1278" kern="1200">
                <a:solidFill>
                  <a:srgbClr val="0057A5"/>
                </a:solidFill>
                <a:latin typeface="+mn-lt"/>
                <a:ea typeface="+mn-ea"/>
                <a:cs typeface="+mn-cs"/>
              </a:rPr>
              <a:t>Recall</a:t>
            </a:r>
            <a:endParaRPr lang="en-GB">
              <a:solidFill>
                <a:srgbClr val="0070C0"/>
              </a:solidFill>
            </a:endParaRPr>
          </a:p>
        </p:txBody>
      </p:sp>
      <p:pic>
        <p:nvPicPr>
          <p:cNvPr id="9" name="Picture 2" descr="What&amp;#39;s the deal with Accuracy, Precision, Recall and F1? | by Christopher  Riggio | Towards Data Science">
            <a:extLst>
              <a:ext uri="{FF2B5EF4-FFF2-40B4-BE49-F238E27FC236}">
                <a16:creationId xmlns:a16="http://schemas.microsoft.com/office/drawing/2014/main" id="{971665B1-1C97-A7A4-F253-230A32FE92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22" y="4070088"/>
            <a:ext cx="3542187" cy="13301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944A49F-8E22-C5B6-41CA-28F03D9C3747}"/>
              </a:ext>
            </a:extLst>
          </p:cNvPr>
          <p:cNvPicPr>
            <a:picLocks noChangeAspect="1"/>
          </p:cNvPicPr>
          <p:nvPr/>
        </p:nvPicPr>
        <p:blipFill>
          <a:blip r:embed="rId4"/>
          <a:stretch>
            <a:fillRect/>
          </a:stretch>
        </p:blipFill>
        <p:spPr>
          <a:xfrm>
            <a:off x="4635250" y="5450220"/>
            <a:ext cx="2328580" cy="586634"/>
          </a:xfrm>
          <a:prstGeom prst="rect">
            <a:avLst/>
          </a:prstGeom>
        </p:spPr>
      </p:pic>
      <p:pic>
        <p:nvPicPr>
          <p:cNvPr id="3" name="Picture 2" descr="A white snake on a green background&#10;&#10;Description automatically generated">
            <a:extLst>
              <a:ext uri="{FF2B5EF4-FFF2-40B4-BE49-F238E27FC236}">
                <a16:creationId xmlns:a16="http://schemas.microsoft.com/office/drawing/2014/main" id="{AC223B18-95BC-F8A0-AA72-5F350A2F747C}"/>
              </a:ext>
            </a:extLst>
          </p:cNvPr>
          <p:cNvPicPr>
            <a:picLocks noChangeAspect="1"/>
          </p:cNvPicPr>
          <p:nvPr/>
        </p:nvPicPr>
        <p:blipFill>
          <a:blip r:embed="rId5"/>
          <a:stretch>
            <a:fillRect/>
          </a:stretch>
        </p:blipFill>
        <p:spPr>
          <a:xfrm>
            <a:off x="11499477" y="0"/>
            <a:ext cx="692523" cy="692523"/>
          </a:xfrm>
          <a:prstGeom prst="rect">
            <a:avLst/>
          </a:prstGeom>
        </p:spPr>
      </p:pic>
    </p:spTree>
    <p:extLst>
      <p:ext uri="{BB962C8B-B14F-4D97-AF65-F5344CB8AC3E}">
        <p14:creationId xmlns:p14="http://schemas.microsoft.com/office/powerpoint/2010/main" val="3135416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223D"/>
        </a:solidFill>
        <a:effectLst/>
      </p:bgPr>
    </p:bg>
    <p:spTree>
      <p:nvGrpSpPr>
        <p:cNvPr id="1" name=""/>
        <p:cNvGrpSpPr/>
        <p:nvPr/>
      </p:nvGrpSpPr>
      <p:grpSpPr>
        <a:xfrm>
          <a:off x="0" y="0"/>
          <a:ext cx="0" cy="0"/>
          <a:chOff x="0" y="0"/>
          <a:chExt cx="0" cy="0"/>
        </a:xfrm>
      </p:grpSpPr>
      <p:pic>
        <p:nvPicPr>
          <p:cNvPr id="3" name="Picture 2" descr="A person smiling at the camera&#10;&#10;Description automatically generated">
            <a:extLst>
              <a:ext uri="{FF2B5EF4-FFF2-40B4-BE49-F238E27FC236}">
                <a16:creationId xmlns:a16="http://schemas.microsoft.com/office/drawing/2014/main" id="{D56CD846-5A2B-9DB7-2E81-18A2BE573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610" y="2192759"/>
            <a:ext cx="2000250" cy="2438400"/>
          </a:xfrm>
          <a:prstGeom prst="rect">
            <a:avLst/>
          </a:prstGeom>
          <a:ln w="38100">
            <a:solidFill>
              <a:srgbClr val="FFC100"/>
            </a:solidFill>
          </a:ln>
        </p:spPr>
      </p:pic>
      <p:sp>
        <p:nvSpPr>
          <p:cNvPr id="4" name="TextBox 3">
            <a:extLst>
              <a:ext uri="{FF2B5EF4-FFF2-40B4-BE49-F238E27FC236}">
                <a16:creationId xmlns:a16="http://schemas.microsoft.com/office/drawing/2014/main" id="{1B2F1117-7AE0-BC01-9C25-8342A68FCAEC}"/>
              </a:ext>
            </a:extLst>
          </p:cNvPr>
          <p:cNvSpPr txBox="1"/>
          <p:nvPr/>
        </p:nvSpPr>
        <p:spPr>
          <a:xfrm>
            <a:off x="2548285" y="5016223"/>
            <a:ext cx="2746265" cy="1046440"/>
          </a:xfrm>
          <a:prstGeom prst="rect">
            <a:avLst/>
          </a:prstGeom>
          <a:noFill/>
        </p:spPr>
        <p:txBody>
          <a:bodyPr wrap="none" rtlCol="0">
            <a:spAutoFit/>
          </a:bodyPr>
          <a:lstStyle/>
          <a:p>
            <a:pPr algn="ctr"/>
            <a:r>
              <a:rPr lang="en-GB" sz="1600" b="1" dirty="0">
                <a:solidFill>
                  <a:srgbClr val="FFC100"/>
                </a:solidFill>
                <a:latin typeface="Arial" panose="020B0604020202020204" pitchFamily="34" charset="0"/>
                <a:cs typeface="Arial" panose="020B0604020202020204" pitchFamily="34" charset="0"/>
              </a:rPr>
              <a:t>Nabanita Roy</a:t>
            </a:r>
          </a:p>
          <a:p>
            <a:pPr algn="ctr"/>
            <a:r>
              <a:rPr lang="en-GB" sz="1200" i="1" dirty="0">
                <a:solidFill>
                  <a:schemeClr val="bg1"/>
                </a:solidFill>
                <a:latin typeface="Arial" panose="020B0604020202020204" pitchFamily="34" charset="0"/>
                <a:cs typeface="Arial" panose="020B0604020202020204" pitchFamily="34" charset="0"/>
              </a:rPr>
              <a:t>Women in AI Ireland</a:t>
            </a:r>
          </a:p>
          <a:p>
            <a:pPr algn="ctr"/>
            <a:r>
              <a:rPr lang="en-GB" sz="1200" i="1" dirty="0">
                <a:solidFill>
                  <a:schemeClr val="bg1"/>
                </a:solidFill>
                <a:latin typeface="Arial" panose="020B0604020202020204" pitchFamily="34" charset="0"/>
                <a:cs typeface="Arial" panose="020B0604020202020204" pitchFamily="34" charset="0"/>
              </a:rPr>
              <a:t>Senior Data Scientist at EY</a:t>
            </a:r>
          </a:p>
          <a:p>
            <a:pPr algn="ctr"/>
            <a:endParaRPr lang="en-GB" sz="1100" dirty="0">
              <a:solidFill>
                <a:schemeClr val="bg1"/>
              </a:solidFill>
              <a:latin typeface="Arial" panose="020B0604020202020204" pitchFamily="34" charset="0"/>
              <a:cs typeface="Arial" panose="020B0604020202020204" pitchFamily="34" charset="0"/>
            </a:endParaRPr>
          </a:p>
          <a:p>
            <a:pPr algn="ctr"/>
            <a:r>
              <a:rPr lang="en-GB" sz="1100" dirty="0">
                <a:solidFill>
                  <a:schemeClr val="bg1"/>
                </a:solidFill>
                <a:latin typeface="Arial" panose="020B0604020202020204" pitchFamily="34" charset="0"/>
                <a:cs typeface="Arial" panose="020B0604020202020204" pitchFamily="34" charset="0"/>
              </a:rPr>
              <a:t>https://www.linkedin.com/in/nabanita-roy/</a:t>
            </a:r>
          </a:p>
        </p:txBody>
      </p:sp>
      <p:sp>
        <p:nvSpPr>
          <p:cNvPr id="9" name="TextBox 8">
            <a:extLst>
              <a:ext uri="{FF2B5EF4-FFF2-40B4-BE49-F238E27FC236}">
                <a16:creationId xmlns:a16="http://schemas.microsoft.com/office/drawing/2014/main" id="{E1A34289-5317-CC00-709F-49640A78EFC9}"/>
              </a:ext>
            </a:extLst>
          </p:cNvPr>
          <p:cNvSpPr txBox="1"/>
          <p:nvPr/>
        </p:nvSpPr>
        <p:spPr>
          <a:xfrm>
            <a:off x="5487360" y="5016223"/>
            <a:ext cx="6231750" cy="877163"/>
          </a:xfrm>
          <a:prstGeom prst="rect">
            <a:avLst/>
          </a:prstGeom>
          <a:noFill/>
        </p:spPr>
        <p:txBody>
          <a:bodyPr wrap="square">
            <a:spAutoFit/>
          </a:bodyPr>
          <a:lstStyle/>
          <a:p>
            <a:pPr algn="ctr"/>
            <a:r>
              <a:rPr lang="en-GB" sz="1600" b="1" dirty="0">
                <a:solidFill>
                  <a:srgbClr val="FFC100"/>
                </a:solidFill>
                <a:latin typeface="Arial" panose="020B0604020202020204" pitchFamily="34" charset="0"/>
                <a:cs typeface="Arial" panose="020B0604020202020204" pitchFamily="34" charset="0"/>
              </a:rPr>
              <a:t>Liliya Akhtyamova</a:t>
            </a:r>
          </a:p>
          <a:p>
            <a:pPr algn="ctr"/>
            <a:r>
              <a:rPr lang="en-GB" sz="1200" i="1" dirty="0">
                <a:solidFill>
                  <a:schemeClr val="bg1"/>
                </a:solidFill>
                <a:latin typeface="Arial" panose="020B0604020202020204" pitchFamily="34" charset="0"/>
                <a:cs typeface="Arial" panose="020B0604020202020204" pitchFamily="34" charset="0"/>
              </a:rPr>
              <a:t>Women in AI Ireland</a:t>
            </a:r>
          </a:p>
          <a:p>
            <a:pPr algn="ctr"/>
            <a:r>
              <a:rPr lang="en-GB" sz="1200" i="1" dirty="0">
                <a:solidFill>
                  <a:schemeClr val="bg1"/>
                </a:solidFill>
                <a:latin typeface="Arial" panose="020B0604020202020204" pitchFamily="34" charset="0"/>
                <a:cs typeface="Arial" panose="020B0604020202020204" pitchFamily="34" charset="0"/>
              </a:rPr>
              <a:t>Senior Data Scientist &amp; ML Engineer at iCIMS</a:t>
            </a:r>
          </a:p>
          <a:p>
            <a:pPr algn="ctr"/>
            <a:r>
              <a:rPr lang="en-GB" sz="1100" dirty="0">
                <a:solidFill>
                  <a:schemeClr val="bg1"/>
                </a:solidFill>
                <a:latin typeface="Arial" panose="020B0604020202020204" pitchFamily="34" charset="0"/>
                <a:cs typeface="Arial" panose="020B0604020202020204" pitchFamily="34" charset="0"/>
              </a:rPr>
              <a:t>https://www.linkedin.com/in/datawhizette/</a:t>
            </a:r>
          </a:p>
        </p:txBody>
      </p:sp>
      <p:pic>
        <p:nvPicPr>
          <p:cNvPr id="12" name="Picture 11" descr="A person smiling at the camera&#10;&#10;Description automatically generated">
            <a:extLst>
              <a:ext uri="{FF2B5EF4-FFF2-40B4-BE49-F238E27FC236}">
                <a16:creationId xmlns:a16="http://schemas.microsoft.com/office/drawing/2014/main" id="{348952CB-1C2B-55B0-ED62-43B8802955D1}"/>
              </a:ext>
            </a:extLst>
          </p:cNvPr>
          <p:cNvPicPr>
            <a:picLocks noChangeAspect="1"/>
          </p:cNvPicPr>
          <p:nvPr/>
        </p:nvPicPr>
        <p:blipFill rotWithShape="1">
          <a:blip r:embed="rId3">
            <a:extLst>
              <a:ext uri="{28A0092B-C50C-407E-A947-70E740481C1C}">
                <a14:useLocalDpi xmlns:a14="http://schemas.microsoft.com/office/drawing/2010/main" val="0"/>
              </a:ext>
            </a:extLst>
          </a:blip>
          <a:srcRect l="9095" r="9095"/>
          <a:stretch/>
        </p:blipFill>
        <p:spPr>
          <a:xfrm>
            <a:off x="7521467" y="2192759"/>
            <a:ext cx="2000250" cy="2448023"/>
          </a:xfrm>
          <a:prstGeom prst="rect">
            <a:avLst/>
          </a:prstGeom>
          <a:ln w="38100">
            <a:solidFill>
              <a:srgbClr val="FFC100"/>
            </a:solidFill>
          </a:ln>
        </p:spPr>
      </p:pic>
      <p:sp>
        <p:nvSpPr>
          <p:cNvPr id="13" name="TextBox 12">
            <a:extLst>
              <a:ext uri="{FF2B5EF4-FFF2-40B4-BE49-F238E27FC236}">
                <a16:creationId xmlns:a16="http://schemas.microsoft.com/office/drawing/2014/main" id="{5265F55D-7DD6-51CF-DAFF-90B36D5BF2C4}"/>
              </a:ext>
            </a:extLst>
          </p:cNvPr>
          <p:cNvSpPr txBox="1"/>
          <p:nvPr/>
        </p:nvSpPr>
        <p:spPr>
          <a:xfrm>
            <a:off x="1303528" y="435092"/>
            <a:ext cx="9831899" cy="87437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dirty="0">
                <a:solidFill>
                  <a:srgbClr val="FFC100"/>
                </a:solidFill>
                <a:latin typeface="Arial" panose="020B0604020202020204" pitchFamily="34" charset="0"/>
                <a:ea typeface="+mj-ea"/>
                <a:cs typeface="Arial" panose="020B0604020202020204" pitchFamily="34" charset="0"/>
              </a:rPr>
              <a:t>The WAI TEAM today!</a:t>
            </a:r>
            <a:endParaRPr lang="en-US" sz="3600" b="1" kern="1200" dirty="0">
              <a:solidFill>
                <a:srgbClr val="FFC100"/>
              </a:solidFill>
              <a:latin typeface="Arial" panose="020B0604020202020204" pitchFamily="34" charset="0"/>
              <a:ea typeface="+mj-ea"/>
              <a:cs typeface="Arial" panose="020B0604020202020204" pitchFamily="34" charset="0"/>
            </a:endParaRPr>
          </a:p>
        </p:txBody>
      </p:sp>
      <p:pic>
        <p:nvPicPr>
          <p:cNvPr id="14" name="Picture 13">
            <a:extLst>
              <a:ext uri="{FF2B5EF4-FFF2-40B4-BE49-F238E27FC236}">
                <a16:creationId xmlns:a16="http://schemas.microsoft.com/office/drawing/2014/main" id="{D36FFF3D-CA20-D285-D27E-EBA216EB30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19680" y="81495"/>
            <a:ext cx="885818" cy="843538"/>
          </a:xfrm>
          <a:prstGeom prst="rect">
            <a:avLst/>
          </a:prstGeom>
        </p:spPr>
      </p:pic>
      <p:pic>
        <p:nvPicPr>
          <p:cNvPr id="2" name="Picture 1" descr="A white snake on a green background&#10;&#10;Description automatically generated">
            <a:extLst>
              <a:ext uri="{FF2B5EF4-FFF2-40B4-BE49-F238E27FC236}">
                <a16:creationId xmlns:a16="http://schemas.microsoft.com/office/drawing/2014/main" id="{C7130884-B4C6-7397-6152-8B3B056F1F90}"/>
              </a:ext>
            </a:extLst>
          </p:cNvPr>
          <p:cNvPicPr>
            <a:picLocks noChangeAspect="1"/>
          </p:cNvPicPr>
          <p:nvPr/>
        </p:nvPicPr>
        <p:blipFill>
          <a:blip r:embed="rId5"/>
          <a:stretch>
            <a:fillRect/>
          </a:stretch>
        </p:blipFill>
        <p:spPr>
          <a:xfrm>
            <a:off x="1" y="4693"/>
            <a:ext cx="692523" cy="692523"/>
          </a:xfrm>
          <a:prstGeom prst="rect">
            <a:avLst/>
          </a:prstGeom>
        </p:spPr>
      </p:pic>
    </p:spTree>
    <p:extLst>
      <p:ext uri="{BB962C8B-B14F-4D97-AF65-F5344CB8AC3E}">
        <p14:creationId xmlns:p14="http://schemas.microsoft.com/office/powerpoint/2010/main" val="1213805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2CC9B-5E79-9D9E-F775-3A6E38EAE48C}"/>
              </a:ext>
            </a:extLst>
          </p:cNvPr>
          <p:cNvSpPr>
            <a:spLocks noGrp="1"/>
          </p:cNvSpPr>
          <p:nvPr>
            <p:ph type="title"/>
          </p:nvPr>
        </p:nvSpPr>
        <p:spPr>
          <a:xfrm>
            <a:off x="987689" y="3071183"/>
            <a:ext cx="9910296" cy="2590027"/>
          </a:xfrm>
        </p:spPr>
        <p:txBody>
          <a:bodyPr vert="horz" lIns="91440" tIns="45720" rIns="91440" bIns="45720" rtlCol="0" anchor="t">
            <a:normAutofit/>
          </a:bodyPr>
          <a:lstStyle/>
          <a:p>
            <a:r>
              <a:rPr lang="en-US" sz="8000" kern="1200">
                <a:solidFill>
                  <a:schemeClr val="tx1"/>
                </a:solidFill>
                <a:latin typeface="+mj-lt"/>
                <a:ea typeface="+mj-ea"/>
                <a:cs typeface="+mj-cs"/>
              </a:rPr>
              <a:t>Walkthrough time…</a:t>
            </a:r>
          </a:p>
        </p:txBody>
      </p:sp>
      <p:sp>
        <p:nvSpPr>
          <p:cNvPr id="15" name="Rectangle 1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white snake on a green background&#10;&#10;Description automatically generated">
            <a:extLst>
              <a:ext uri="{FF2B5EF4-FFF2-40B4-BE49-F238E27FC236}">
                <a16:creationId xmlns:a16="http://schemas.microsoft.com/office/drawing/2014/main" id="{94F7EDBC-B0C0-C4AF-9A85-DC33549CA616}"/>
              </a:ext>
            </a:extLst>
          </p:cNvPr>
          <p:cNvPicPr>
            <a:picLocks noChangeAspect="1"/>
          </p:cNvPicPr>
          <p:nvPr/>
        </p:nvPicPr>
        <p:blipFill>
          <a:blip r:embed="rId2"/>
          <a:stretch>
            <a:fillRect/>
          </a:stretch>
        </p:blipFill>
        <p:spPr>
          <a:xfrm>
            <a:off x="0" y="0"/>
            <a:ext cx="692523" cy="692523"/>
          </a:xfrm>
          <a:prstGeom prst="rect">
            <a:avLst/>
          </a:prstGeom>
        </p:spPr>
      </p:pic>
    </p:spTree>
    <p:extLst>
      <p:ext uri="{BB962C8B-B14F-4D97-AF65-F5344CB8AC3E}">
        <p14:creationId xmlns:p14="http://schemas.microsoft.com/office/powerpoint/2010/main" val="1106613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66F3FF-AA9F-7BC8-BC31-69AA1C4E5065}"/>
              </a:ext>
            </a:extLst>
          </p:cNvPr>
          <p:cNvSpPr>
            <a:spLocks noGrp="1"/>
          </p:cNvSpPr>
          <p:nvPr>
            <p:ph idx="1"/>
          </p:nvPr>
        </p:nvSpPr>
        <p:spPr>
          <a:xfrm>
            <a:off x="645066" y="2031101"/>
            <a:ext cx="4282984" cy="3511943"/>
          </a:xfrm>
        </p:spPr>
        <p:txBody>
          <a:bodyPr anchor="ctr">
            <a:normAutofit/>
          </a:bodyPr>
          <a:lstStyle/>
          <a:p>
            <a:pPr marL="0" indent="0">
              <a:buNone/>
            </a:pPr>
            <a:r>
              <a:rPr lang="en-US" sz="3200" dirty="0"/>
              <a:t>Let’s get practical!</a:t>
            </a:r>
          </a:p>
        </p:txBody>
      </p:sp>
      <p:sp>
        <p:nvSpPr>
          <p:cNvPr id="41" name="Rectangle 4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posing for a picture&#10;&#10;Description automatically generated">
            <a:extLst>
              <a:ext uri="{FF2B5EF4-FFF2-40B4-BE49-F238E27FC236}">
                <a16:creationId xmlns:a16="http://schemas.microsoft.com/office/drawing/2014/main" id="{998CFA6E-8E83-D70B-BFAA-ED2CE0FE4A94}"/>
              </a:ext>
            </a:extLst>
          </p:cNvPr>
          <p:cNvPicPr>
            <a:picLocks noChangeAspect="1"/>
          </p:cNvPicPr>
          <p:nvPr/>
        </p:nvPicPr>
        <p:blipFill>
          <a:blip r:embed="rId2"/>
          <a:stretch>
            <a:fillRect/>
          </a:stretch>
        </p:blipFill>
        <p:spPr>
          <a:xfrm>
            <a:off x="6441859" y="1741259"/>
            <a:ext cx="5011851" cy="2819166"/>
          </a:xfrm>
          <a:prstGeom prst="rect">
            <a:avLst/>
          </a:prstGeom>
        </p:spPr>
      </p:pic>
      <p:pic>
        <p:nvPicPr>
          <p:cNvPr id="2" name="Picture 1" descr="A white snake on a green background&#10;&#10;Description automatically generated">
            <a:extLst>
              <a:ext uri="{FF2B5EF4-FFF2-40B4-BE49-F238E27FC236}">
                <a16:creationId xmlns:a16="http://schemas.microsoft.com/office/drawing/2014/main" id="{D47E9624-D206-6202-8708-865173F86318}"/>
              </a:ext>
            </a:extLst>
          </p:cNvPr>
          <p:cNvPicPr>
            <a:picLocks noChangeAspect="1"/>
          </p:cNvPicPr>
          <p:nvPr/>
        </p:nvPicPr>
        <p:blipFill>
          <a:blip r:embed="rId3"/>
          <a:stretch>
            <a:fillRect/>
          </a:stretch>
        </p:blipFill>
        <p:spPr>
          <a:xfrm>
            <a:off x="-2" y="0"/>
            <a:ext cx="692523" cy="692523"/>
          </a:xfrm>
          <a:prstGeom prst="rect">
            <a:avLst/>
          </a:prstGeom>
        </p:spPr>
      </p:pic>
    </p:spTree>
    <p:extLst>
      <p:ext uri="{BB962C8B-B14F-4D97-AF65-F5344CB8AC3E}">
        <p14:creationId xmlns:p14="http://schemas.microsoft.com/office/powerpoint/2010/main" val="172925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2F6D7-3597-0662-C5F9-24D1AEF9959D}"/>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Thank you! </a:t>
            </a:r>
            <a:br>
              <a:rPr lang="en-US" sz="5400" kern="1200">
                <a:solidFill>
                  <a:schemeClr val="tx1"/>
                </a:solidFill>
                <a:latin typeface="+mj-lt"/>
                <a:ea typeface="+mj-ea"/>
                <a:cs typeface="+mj-cs"/>
              </a:rPr>
            </a:br>
            <a:endParaRPr lang="en-US" sz="5400" kern="1200">
              <a:solidFill>
                <a:schemeClr val="tx1"/>
              </a:solidFill>
              <a:latin typeface="+mj-lt"/>
              <a:ea typeface="+mj-ea"/>
              <a:cs typeface="+mj-cs"/>
            </a:endParaRP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yellow smiley faces&#10;&#10;Description automatically generated">
            <a:extLst>
              <a:ext uri="{FF2B5EF4-FFF2-40B4-BE49-F238E27FC236}">
                <a16:creationId xmlns:a16="http://schemas.microsoft.com/office/drawing/2014/main" id="{D9BCE1BE-1B19-ABC3-D91F-DBCDA6645BC7}"/>
              </a:ext>
            </a:extLst>
          </p:cNvPr>
          <p:cNvPicPr>
            <a:picLocks noChangeAspect="1"/>
          </p:cNvPicPr>
          <p:nvPr/>
        </p:nvPicPr>
        <p:blipFill>
          <a:blip r:embed="rId2"/>
          <a:stretch>
            <a:fillRect/>
          </a:stretch>
        </p:blipFill>
        <p:spPr>
          <a:xfrm>
            <a:off x="5922492" y="1524303"/>
            <a:ext cx="5536001" cy="3750640"/>
          </a:xfrm>
          <a:prstGeom prst="rect">
            <a:avLst/>
          </a:prstGeom>
        </p:spPr>
      </p:pic>
      <p:pic>
        <p:nvPicPr>
          <p:cNvPr id="3" name="Picture 2" descr="A white snake on a green background&#10;&#10;Description automatically generated">
            <a:extLst>
              <a:ext uri="{FF2B5EF4-FFF2-40B4-BE49-F238E27FC236}">
                <a16:creationId xmlns:a16="http://schemas.microsoft.com/office/drawing/2014/main" id="{23EC1434-6120-C996-3C3B-E429F1DAAD83}"/>
              </a:ext>
            </a:extLst>
          </p:cNvPr>
          <p:cNvPicPr>
            <a:picLocks noChangeAspect="1"/>
          </p:cNvPicPr>
          <p:nvPr/>
        </p:nvPicPr>
        <p:blipFill>
          <a:blip r:embed="rId3"/>
          <a:stretch>
            <a:fillRect/>
          </a:stretch>
        </p:blipFill>
        <p:spPr>
          <a:xfrm>
            <a:off x="-29190" y="-635"/>
            <a:ext cx="692523" cy="692523"/>
          </a:xfrm>
          <a:prstGeom prst="rect">
            <a:avLst/>
          </a:prstGeom>
        </p:spPr>
      </p:pic>
    </p:spTree>
    <p:extLst>
      <p:ext uri="{BB962C8B-B14F-4D97-AF65-F5344CB8AC3E}">
        <p14:creationId xmlns:p14="http://schemas.microsoft.com/office/powerpoint/2010/main" val="1024450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itting on a chair&#10;&#10;Description automatically generated">
            <a:extLst>
              <a:ext uri="{FF2B5EF4-FFF2-40B4-BE49-F238E27FC236}">
                <a16:creationId xmlns:a16="http://schemas.microsoft.com/office/drawing/2014/main" id="{0D9658CA-C8B6-34EF-A30A-0863B572CE51}"/>
              </a:ext>
            </a:extLst>
          </p:cNvPr>
          <p:cNvPicPr>
            <a:picLocks noChangeAspect="1"/>
          </p:cNvPicPr>
          <p:nvPr/>
        </p:nvPicPr>
        <p:blipFill rotWithShape="1">
          <a:blip r:embed="rId2"/>
          <a:srcRect r="1" b="1428"/>
          <a:stretch/>
        </p:blipFill>
        <p:spPr>
          <a:xfrm>
            <a:off x="0" y="1"/>
            <a:ext cx="12192000" cy="6858000"/>
          </a:xfrm>
          <a:prstGeom prst="rect">
            <a:avLst/>
          </a:prstGeom>
          <a:solidFill>
            <a:srgbClr val="13223D"/>
          </a:solidFill>
        </p:spPr>
      </p:pic>
      <p:sp>
        <p:nvSpPr>
          <p:cNvPr id="5" name="Rectangle 4">
            <a:extLst>
              <a:ext uri="{FF2B5EF4-FFF2-40B4-BE49-F238E27FC236}">
                <a16:creationId xmlns:a16="http://schemas.microsoft.com/office/drawing/2014/main" id="{19CFD012-DC67-9A90-C5A9-947E5E1E532E}"/>
              </a:ext>
            </a:extLst>
          </p:cNvPr>
          <p:cNvSpPr/>
          <p:nvPr/>
        </p:nvSpPr>
        <p:spPr>
          <a:xfrm>
            <a:off x="9182420" y="5536932"/>
            <a:ext cx="2189950" cy="583987"/>
          </a:xfrm>
          <a:prstGeom prst="rect">
            <a:avLst/>
          </a:prstGeom>
          <a:solidFill>
            <a:srgbClr val="FFC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descr="A white snake on a green background&#10;&#10;Description automatically generated">
            <a:extLst>
              <a:ext uri="{FF2B5EF4-FFF2-40B4-BE49-F238E27FC236}">
                <a16:creationId xmlns:a16="http://schemas.microsoft.com/office/drawing/2014/main" id="{EFCB54E6-0BA9-0497-8618-AD58D802567D}"/>
              </a:ext>
            </a:extLst>
          </p:cNvPr>
          <p:cNvPicPr>
            <a:picLocks noChangeAspect="1"/>
          </p:cNvPicPr>
          <p:nvPr/>
        </p:nvPicPr>
        <p:blipFill>
          <a:blip r:embed="rId3"/>
          <a:stretch>
            <a:fillRect/>
          </a:stretch>
        </p:blipFill>
        <p:spPr>
          <a:xfrm>
            <a:off x="11499477" y="0"/>
            <a:ext cx="692523" cy="692523"/>
          </a:xfrm>
          <a:prstGeom prst="rect">
            <a:avLst/>
          </a:prstGeom>
        </p:spPr>
      </p:pic>
    </p:spTree>
    <p:extLst>
      <p:ext uri="{BB962C8B-B14F-4D97-AF65-F5344CB8AC3E}">
        <p14:creationId xmlns:p14="http://schemas.microsoft.com/office/powerpoint/2010/main" val="2510620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20FD4-4303-94C3-27A9-8D92F6067D9A}"/>
              </a:ext>
            </a:extLst>
          </p:cNvPr>
          <p:cNvSpPr>
            <a:spLocks noGrp="1"/>
          </p:cNvSpPr>
          <p:nvPr>
            <p:ph type="title"/>
          </p:nvPr>
        </p:nvSpPr>
        <p:spPr>
          <a:xfrm>
            <a:off x="1075767" y="1188637"/>
            <a:ext cx="2988234" cy="4480726"/>
          </a:xfrm>
        </p:spPr>
        <p:txBody>
          <a:bodyPr>
            <a:normAutofit/>
          </a:bodyPr>
          <a:lstStyle/>
          <a:p>
            <a:pPr algn="r"/>
            <a:r>
              <a:rPr lang="en-US" sz="6600"/>
              <a:t>Agenda</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5858F5-9A12-2F8E-EA88-3A383C9D7A03}"/>
              </a:ext>
            </a:extLst>
          </p:cNvPr>
          <p:cNvSpPr>
            <a:spLocks noGrp="1"/>
          </p:cNvSpPr>
          <p:nvPr>
            <p:ph idx="1"/>
          </p:nvPr>
        </p:nvSpPr>
        <p:spPr>
          <a:xfrm>
            <a:off x="5244592" y="2109103"/>
            <a:ext cx="5327421" cy="3560260"/>
          </a:xfrm>
        </p:spPr>
        <p:txBody>
          <a:bodyPr anchor="ctr">
            <a:normAutofit/>
          </a:bodyPr>
          <a:lstStyle/>
          <a:p>
            <a:r>
              <a:rPr lang="en-US" sz="2000" dirty="0"/>
              <a:t>What is Natural Language Processing (NLP)</a:t>
            </a:r>
          </a:p>
          <a:p>
            <a:r>
              <a:rPr lang="en-US" sz="2000" dirty="0"/>
              <a:t>NLP Tasks</a:t>
            </a:r>
          </a:p>
          <a:p>
            <a:r>
              <a:rPr lang="en-US" sz="2000" dirty="0"/>
              <a:t>Text Vectorization Techniques</a:t>
            </a:r>
          </a:p>
          <a:p>
            <a:r>
              <a:rPr lang="en-US" sz="2000" dirty="0"/>
              <a:t>Text Preprocessing</a:t>
            </a:r>
          </a:p>
          <a:p>
            <a:r>
              <a:rPr lang="en-US" sz="2000" dirty="0"/>
              <a:t>Text Classification Methods</a:t>
            </a:r>
          </a:p>
          <a:p>
            <a:r>
              <a:rPr lang="en-US" sz="2000" dirty="0"/>
              <a:t>Model Evaluation for Text Classification</a:t>
            </a:r>
          </a:p>
          <a:p>
            <a:r>
              <a:rPr lang="en-US" sz="2000" dirty="0"/>
              <a:t>End-to-End Example</a:t>
            </a:r>
          </a:p>
          <a:p>
            <a:r>
              <a:rPr lang="en-US" sz="2000" dirty="0"/>
              <a:t>Practice</a:t>
            </a:r>
          </a:p>
          <a:p>
            <a:endParaRPr lang="en-US" sz="2000" dirty="0"/>
          </a:p>
          <a:p>
            <a:endParaRPr lang="en-US" sz="2000" dirty="0"/>
          </a:p>
        </p:txBody>
      </p:sp>
      <p:pic>
        <p:nvPicPr>
          <p:cNvPr id="4" name="Picture 3" descr="A white snake on a green background&#10;&#10;Description automatically generated">
            <a:extLst>
              <a:ext uri="{FF2B5EF4-FFF2-40B4-BE49-F238E27FC236}">
                <a16:creationId xmlns:a16="http://schemas.microsoft.com/office/drawing/2014/main" id="{1ADE8957-AEA7-EDB9-A2FE-CED8B0E1077C}"/>
              </a:ext>
            </a:extLst>
          </p:cNvPr>
          <p:cNvPicPr>
            <a:picLocks noChangeAspect="1"/>
          </p:cNvPicPr>
          <p:nvPr/>
        </p:nvPicPr>
        <p:blipFill>
          <a:blip r:embed="rId2"/>
          <a:stretch>
            <a:fillRect/>
          </a:stretch>
        </p:blipFill>
        <p:spPr>
          <a:xfrm>
            <a:off x="11044117" y="5728447"/>
            <a:ext cx="502710" cy="502710"/>
          </a:xfrm>
          <a:prstGeom prst="rect">
            <a:avLst/>
          </a:prstGeom>
        </p:spPr>
      </p:pic>
    </p:spTree>
    <p:extLst>
      <p:ext uri="{BB962C8B-B14F-4D97-AF65-F5344CB8AC3E}">
        <p14:creationId xmlns:p14="http://schemas.microsoft.com/office/powerpoint/2010/main" val="890956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Triangle 2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0F433-5C4A-7D02-FD68-F3AAEB9035A4}"/>
              </a:ext>
            </a:extLst>
          </p:cNvPr>
          <p:cNvSpPr>
            <a:spLocks noGrp="1"/>
          </p:cNvSpPr>
          <p:nvPr>
            <p:ph type="title"/>
          </p:nvPr>
        </p:nvSpPr>
        <p:spPr>
          <a:xfrm>
            <a:off x="1075767" y="1188637"/>
            <a:ext cx="2988234" cy="4480726"/>
          </a:xfrm>
        </p:spPr>
        <p:txBody>
          <a:bodyPr>
            <a:normAutofit/>
          </a:bodyPr>
          <a:lstStyle/>
          <a:p>
            <a:pPr algn="r"/>
            <a:r>
              <a:rPr lang="en-US" sz="5100"/>
              <a:t>Natural Language Processing</a:t>
            </a:r>
          </a:p>
        </p:txBody>
      </p:sp>
      <p:cxnSp>
        <p:nvCxnSpPr>
          <p:cNvPr id="28" name="Straight Connector 27">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D4188B2-2038-B9DF-935A-8336C8365A9C}"/>
              </a:ext>
            </a:extLst>
          </p:cNvPr>
          <p:cNvSpPr>
            <a:spLocks noGrp="1"/>
          </p:cNvSpPr>
          <p:nvPr>
            <p:ph idx="1"/>
          </p:nvPr>
        </p:nvSpPr>
        <p:spPr>
          <a:xfrm>
            <a:off x="5255260" y="1648870"/>
            <a:ext cx="4702848" cy="3560260"/>
          </a:xfrm>
        </p:spPr>
        <p:txBody>
          <a:bodyPr anchor="ctr">
            <a:normAutofit/>
          </a:bodyPr>
          <a:lstStyle/>
          <a:p>
            <a:pPr marL="0" indent="0">
              <a:buNone/>
            </a:pPr>
            <a:r>
              <a:rPr lang="en-US" sz="2400" dirty="0"/>
              <a:t>Natural Language Processing (NLP) - a section of Data Science devoted to how computers analyze natural (human) language. NLP allows you to apply machine learning algorithms to text and speech.</a:t>
            </a:r>
          </a:p>
        </p:txBody>
      </p:sp>
      <p:pic>
        <p:nvPicPr>
          <p:cNvPr id="4" name="Picture 3" descr="A white snake on a green background&#10;&#10;Description automatically generated">
            <a:extLst>
              <a:ext uri="{FF2B5EF4-FFF2-40B4-BE49-F238E27FC236}">
                <a16:creationId xmlns:a16="http://schemas.microsoft.com/office/drawing/2014/main" id="{6A88376B-CB70-364A-2C72-C11B7FA1AE97}"/>
              </a:ext>
            </a:extLst>
          </p:cNvPr>
          <p:cNvPicPr>
            <a:picLocks noChangeAspect="1"/>
          </p:cNvPicPr>
          <p:nvPr/>
        </p:nvPicPr>
        <p:blipFill>
          <a:blip r:embed="rId2"/>
          <a:stretch>
            <a:fillRect/>
          </a:stretch>
        </p:blipFill>
        <p:spPr>
          <a:xfrm>
            <a:off x="11044117" y="5728447"/>
            <a:ext cx="502710" cy="502710"/>
          </a:xfrm>
          <a:prstGeom prst="rect">
            <a:avLst/>
          </a:prstGeom>
        </p:spPr>
      </p:pic>
    </p:spTree>
    <p:extLst>
      <p:ext uri="{BB962C8B-B14F-4D97-AF65-F5344CB8AC3E}">
        <p14:creationId xmlns:p14="http://schemas.microsoft.com/office/powerpoint/2010/main" val="3846506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086653-F6D3-0E27-3DEA-7B88F8A2B56B}"/>
              </a:ext>
            </a:extLst>
          </p:cNvPr>
          <p:cNvSpPr>
            <a:spLocks noGrp="1"/>
          </p:cNvSpPr>
          <p:nvPr>
            <p:ph type="title"/>
          </p:nvPr>
        </p:nvSpPr>
        <p:spPr>
          <a:xfrm>
            <a:off x="1113810" y="2825248"/>
            <a:ext cx="3225434" cy="1804941"/>
          </a:xfrm>
        </p:spPr>
        <p:txBody>
          <a:bodyPr vert="horz" lIns="91440" tIns="45720" rIns="91440" bIns="45720" rtlCol="0" anchor="t">
            <a:normAutofit/>
          </a:bodyPr>
          <a:lstStyle/>
          <a:p>
            <a:r>
              <a:rPr lang="en-US" sz="3600" kern="1200" dirty="0">
                <a:solidFill>
                  <a:schemeClr val="tx1"/>
                </a:solidFill>
                <a:latin typeface="+mj-lt"/>
                <a:ea typeface="+mj-ea"/>
                <a:cs typeface="+mj-cs"/>
              </a:rPr>
              <a:t>NLP Tasks Overview</a:t>
            </a:r>
          </a:p>
        </p:txBody>
      </p:sp>
      <p:grpSp>
        <p:nvGrpSpPr>
          <p:cNvPr id="25" name="Group 2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C5EA47B-F4D7-200A-5A75-12A92D26CB5F}"/>
              </a:ext>
            </a:extLst>
          </p:cNvPr>
          <p:cNvSpPr/>
          <p:nvPr/>
        </p:nvSpPr>
        <p:spPr>
          <a:xfrm>
            <a:off x="3737958" y="337052"/>
            <a:ext cx="8229600" cy="58412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D75E9A96-2FC8-0A96-E6F9-FA4D2F582E90}"/>
              </a:ext>
            </a:extLst>
          </p:cNvPr>
          <p:cNvSpPr txBox="1"/>
          <p:nvPr/>
        </p:nvSpPr>
        <p:spPr>
          <a:xfrm>
            <a:off x="4108271" y="5876293"/>
            <a:ext cx="7688323" cy="246221"/>
          </a:xfrm>
          <a:prstGeom prst="rect">
            <a:avLst/>
          </a:prstGeom>
          <a:noFill/>
        </p:spPr>
        <p:txBody>
          <a:bodyPr wrap="none" rtlCol="0">
            <a:spAutoFit/>
          </a:bodyPr>
          <a:lstStyle/>
          <a:p>
            <a:r>
              <a:rPr lang="en-US" sz="1000"/>
              <a:t>Source: https://www.researchgate.net/figure/NLP-Tasks-Categorized-in-Two-Broader-Categories-Analysis-Tasks-light-blue-and_fig4_343323519</a:t>
            </a:r>
            <a:endParaRPr lang="en-US" sz="1000" dirty="0"/>
          </a:p>
        </p:txBody>
      </p:sp>
      <p:pic>
        <p:nvPicPr>
          <p:cNvPr id="3" name="Picture 2" descr="A white snake on a green background&#10;&#10;Description automatically generated">
            <a:extLst>
              <a:ext uri="{FF2B5EF4-FFF2-40B4-BE49-F238E27FC236}">
                <a16:creationId xmlns:a16="http://schemas.microsoft.com/office/drawing/2014/main" id="{6BF51038-669C-2802-E58E-B0092A30698C}"/>
              </a:ext>
            </a:extLst>
          </p:cNvPr>
          <p:cNvPicPr>
            <a:picLocks noChangeAspect="1"/>
          </p:cNvPicPr>
          <p:nvPr/>
        </p:nvPicPr>
        <p:blipFill>
          <a:blip r:embed="rId2"/>
          <a:stretch>
            <a:fillRect/>
          </a:stretch>
        </p:blipFill>
        <p:spPr>
          <a:xfrm>
            <a:off x="11689289" y="1796"/>
            <a:ext cx="502710" cy="502710"/>
          </a:xfrm>
          <a:prstGeom prst="rect">
            <a:avLst/>
          </a:prstGeom>
        </p:spPr>
      </p:pic>
      <p:pic>
        <p:nvPicPr>
          <p:cNvPr id="5" name="Content Placeholder 4" descr="A diagram of a language processing&#10;&#10;Description automatically generated">
            <a:extLst>
              <a:ext uri="{FF2B5EF4-FFF2-40B4-BE49-F238E27FC236}">
                <a16:creationId xmlns:a16="http://schemas.microsoft.com/office/drawing/2014/main" id="{9D23F59E-72AE-9C79-6ADD-DA87C863F5D8}"/>
              </a:ext>
            </a:extLst>
          </p:cNvPr>
          <p:cNvPicPr>
            <a:picLocks noChangeAspect="1"/>
          </p:cNvPicPr>
          <p:nvPr/>
        </p:nvPicPr>
        <p:blipFill>
          <a:blip r:embed="rId3"/>
          <a:stretch>
            <a:fillRect/>
          </a:stretch>
        </p:blipFill>
        <p:spPr>
          <a:xfrm>
            <a:off x="3855227" y="1446071"/>
            <a:ext cx="7724289" cy="3263510"/>
          </a:xfrm>
          <a:prstGeom prst="rect">
            <a:avLst/>
          </a:prstGeom>
        </p:spPr>
      </p:pic>
    </p:spTree>
    <p:extLst>
      <p:ext uri="{BB962C8B-B14F-4D97-AF65-F5344CB8AC3E}">
        <p14:creationId xmlns:p14="http://schemas.microsoft.com/office/powerpoint/2010/main" val="3164388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E975E-2273-D93B-5C57-1C0961ACCAA8}"/>
              </a:ext>
            </a:extLst>
          </p:cNvPr>
          <p:cNvSpPr>
            <a:spLocks noGrp="1"/>
          </p:cNvSpPr>
          <p:nvPr>
            <p:ph type="title"/>
          </p:nvPr>
        </p:nvSpPr>
        <p:spPr>
          <a:xfrm>
            <a:off x="7384130" y="1128094"/>
            <a:ext cx="4087493" cy="1415270"/>
          </a:xfrm>
        </p:spPr>
        <p:txBody>
          <a:bodyPr anchor="t">
            <a:normAutofit/>
          </a:bodyPr>
          <a:lstStyle/>
          <a:p>
            <a:r>
              <a:rPr lang="en-US" sz="3200"/>
              <a:t>NLP Tasks</a:t>
            </a:r>
          </a:p>
        </p:txBody>
      </p:sp>
      <p:sp>
        <p:nvSpPr>
          <p:cNvPr id="52" name="Rectangle 51">
            <a:extLst>
              <a:ext uri="{FF2B5EF4-FFF2-40B4-BE49-F238E27FC236}">
                <a16:creationId xmlns:a16="http://schemas.microsoft.com/office/drawing/2014/main" id="{1DBBFE1F-E21D-6F33-FA39-7ED7133F8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92068"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diagram of a person with a diagram&#10;&#10;Description automatically generated with medium confidence">
            <a:extLst>
              <a:ext uri="{FF2B5EF4-FFF2-40B4-BE49-F238E27FC236}">
                <a16:creationId xmlns:a16="http://schemas.microsoft.com/office/drawing/2014/main" id="{6E989867-98A8-33D9-5DE6-43DF66C9D88B}"/>
              </a:ext>
            </a:extLst>
          </p:cNvPr>
          <p:cNvPicPr>
            <a:picLocks noChangeAspect="1"/>
          </p:cNvPicPr>
          <p:nvPr/>
        </p:nvPicPr>
        <p:blipFill>
          <a:blip r:embed="rId2"/>
          <a:stretch>
            <a:fillRect/>
          </a:stretch>
        </p:blipFill>
        <p:spPr>
          <a:xfrm>
            <a:off x="2914339" y="3543927"/>
            <a:ext cx="3123666" cy="1866389"/>
          </a:xfrm>
          <a:prstGeom prst="rect">
            <a:avLst/>
          </a:prstGeom>
        </p:spPr>
      </p:pic>
      <p:pic>
        <p:nvPicPr>
          <p:cNvPr id="27" name="Picture 26" descr="A screenshot of a social media post&#10;&#10;Description automatically generated">
            <a:extLst>
              <a:ext uri="{FF2B5EF4-FFF2-40B4-BE49-F238E27FC236}">
                <a16:creationId xmlns:a16="http://schemas.microsoft.com/office/drawing/2014/main" id="{0E0C8332-385C-9735-A9A6-5FCFBD0D3D82}"/>
              </a:ext>
            </a:extLst>
          </p:cNvPr>
          <p:cNvPicPr>
            <a:picLocks noChangeAspect="1"/>
          </p:cNvPicPr>
          <p:nvPr/>
        </p:nvPicPr>
        <p:blipFill>
          <a:blip r:embed="rId3"/>
          <a:stretch>
            <a:fillRect/>
          </a:stretch>
        </p:blipFill>
        <p:spPr>
          <a:xfrm>
            <a:off x="2577508" y="5410316"/>
            <a:ext cx="3797328" cy="1253117"/>
          </a:xfrm>
          <a:prstGeom prst="rect">
            <a:avLst/>
          </a:prstGeom>
        </p:spPr>
      </p:pic>
      <p:cxnSp>
        <p:nvCxnSpPr>
          <p:cNvPr id="53" name="Straight Connector 52">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78854"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1" name="Picture 20" descr="A screenshot of a phone&#10;&#10;Description automatically generated">
            <a:extLst>
              <a:ext uri="{FF2B5EF4-FFF2-40B4-BE49-F238E27FC236}">
                <a16:creationId xmlns:a16="http://schemas.microsoft.com/office/drawing/2014/main" id="{C592166B-A982-A20E-C0BE-6EA63C31FB40}"/>
              </a:ext>
            </a:extLst>
          </p:cNvPr>
          <p:cNvPicPr>
            <a:picLocks noChangeAspect="1"/>
          </p:cNvPicPr>
          <p:nvPr/>
        </p:nvPicPr>
        <p:blipFill>
          <a:blip r:embed="rId4"/>
          <a:stretch>
            <a:fillRect/>
          </a:stretch>
        </p:blipFill>
        <p:spPr>
          <a:xfrm>
            <a:off x="753970" y="3429000"/>
            <a:ext cx="2017354" cy="2096245"/>
          </a:xfrm>
          <a:prstGeom prst="rect">
            <a:avLst/>
          </a:prstGeom>
        </p:spPr>
      </p:pic>
      <p:pic>
        <p:nvPicPr>
          <p:cNvPr id="19" name="Picture 18" descr="A screenshot of a phone&#10;&#10;Description automatically generated">
            <a:extLst>
              <a:ext uri="{FF2B5EF4-FFF2-40B4-BE49-F238E27FC236}">
                <a16:creationId xmlns:a16="http://schemas.microsoft.com/office/drawing/2014/main" id="{986A41AA-6EE1-2DCE-DC12-B83E910A23D9}"/>
              </a:ext>
            </a:extLst>
          </p:cNvPr>
          <p:cNvPicPr>
            <a:picLocks noChangeAspect="1"/>
          </p:cNvPicPr>
          <p:nvPr/>
        </p:nvPicPr>
        <p:blipFill>
          <a:blip r:embed="rId5"/>
          <a:stretch>
            <a:fillRect/>
          </a:stretch>
        </p:blipFill>
        <p:spPr>
          <a:xfrm>
            <a:off x="508340" y="1805650"/>
            <a:ext cx="6188244" cy="1253117"/>
          </a:xfrm>
          <a:prstGeom prst="rect">
            <a:avLst/>
          </a:prstGeom>
        </p:spPr>
      </p:pic>
      <p:sp>
        <p:nvSpPr>
          <p:cNvPr id="3" name="Content Placeholder 2">
            <a:extLst>
              <a:ext uri="{FF2B5EF4-FFF2-40B4-BE49-F238E27FC236}">
                <a16:creationId xmlns:a16="http://schemas.microsoft.com/office/drawing/2014/main" id="{5E9195AB-7275-B9C8-D310-1E2AF36BEA04}"/>
              </a:ext>
            </a:extLst>
          </p:cNvPr>
          <p:cNvSpPr>
            <a:spLocks noGrp="1"/>
          </p:cNvSpPr>
          <p:nvPr>
            <p:ph idx="1"/>
          </p:nvPr>
        </p:nvSpPr>
        <p:spPr>
          <a:xfrm>
            <a:off x="7384131" y="2543364"/>
            <a:ext cx="4087492" cy="3599019"/>
          </a:xfrm>
        </p:spPr>
        <p:txBody>
          <a:bodyPr>
            <a:normAutofit/>
          </a:bodyPr>
          <a:lstStyle/>
          <a:p>
            <a:r>
              <a:rPr lang="en-US" sz="2000" dirty="0"/>
              <a:t>Machine Translation</a:t>
            </a:r>
          </a:p>
          <a:p>
            <a:endParaRPr lang="en-US" sz="2000" dirty="0"/>
          </a:p>
          <a:p>
            <a:endParaRPr lang="en-US" sz="2000" dirty="0"/>
          </a:p>
          <a:p>
            <a:r>
              <a:rPr lang="en-US" sz="2000" dirty="0"/>
              <a:t>Classification</a:t>
            </a:r>
          </a:p>
          <a:p>
            <a:pPr lvl="1"/>
            <a:r>
              <a:rPr lang="en-US" sz="2000" dirty="0"/>
              <a:t>Spam filtration</a:t>
            </a:r>
          </a:p>
          <a:p>
            <a:pPr lvl="1"/>
            <a:r>
              <a:rPr lang="en-US" sz="2000" dirty="0"/>
              <a:t>Sentiment analysis</a:t>
            </a:r>
          </a:p>
          <a:p>
            <a:pPr lvl="1"/>
            <a:r>
              <a:rPr lang="en-US" sz="2000" dirty="0"/>
              <a:t>Spoiler detection</a:t>
            </a:r>
          </a:p>
          <a:p>
            <a:pPr lvl="1"/>
            <a:endParaRPr lang="en-US" sz="2000" dirty="0"/>
          </a:p>
          <a:p>
            <a:pPr marL="457200" lvl="1" indent="0">
              <a:buNone/>
            </a:pPr>
            <a:endParaRPr lang="en-US" sz="2000" dirty="0"/>
          </a:p>
        </p:txBody>
      </p:sp>
      <p:pic>
        <p:nvPicPr>
          <p:cNvPr id="4" name="Picture 3" descr="A white snake on a green background&#10;&#10;Description automatically generated">
            <a:extLst>
              <a:ext uri="{FF2B5EF4-FFF2-40B4-BE49-F238E27FC236}">
                <a16:creationId xmlns:a16="http://schemas.microsoft.com/office/drawing/2014/main" id="{CFB31B3C-6D39-514E-3479-1B1C0D0330C0}"/>
              </a:ext>
            </a:extLst>
          </p:cNvPr>
          <p:cNvPicPr>
            <a:picLocks noChangeAspect="1"/>
          </p:cNvPicPr>
          <p:nvPr/>
        </p:nvPicPr>
        <p:blipFill>
          <a:blip r:embed="rId6"/>
          <a:stretch>
            <a:fillRect/>
          </a:stretch>
        </p:blipFill>
        <p:spPr>
          <a:xfrm>
            <a:off x="11499477" y="0"/>
            <a:ext cx="692523" cy="692523"/>
          </a:xfrm>
          <a:prstGeom prst="rect">
            <a:avLst/>
          </a:prstGeom>
        </p:spPr>
      </p:pic>
    </p:spTree>
    <p:extLst>
      <p:ext uri="{BB962C8B-B14F-4D97-AF65-F5344CB8AC3E}">
        <p14:creationId xmlns:p14="http://schemas.microsoft.com/office/powerpoint/2010/main" val="3266510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9373-4DDE-9A99-A7BD-319462C394B2}"/>
              </a:ext>
            </a:extLst>
          </p:cNvPr>
          <p:cNvSpPr>
            <a:spLocks noGrp="1"/>
          </p:cNvSpPr>
          <p:nvPr>
            <p:ph type="title"/>
          </p:nvPr>
        </p:nvSpPr>
        <p:spPr>
          <a:xfrm>
            <a:off x="762000" y="1138036"/>
            <a:ext cx="3962400" cy="1402470"/>
          </a:xfrm>
        </p:spPr>
        <p:txBody>
          <a:bodyPr anchor="t">
            <a:normAutofit/>
          </a:bodyPr>
          <a:lstStyle/>
          <a:p>
            <a:r>
              <a:rPr lang="en-US" sz="3200"/>
              <a:t>NLP Tasks</a:t>
            </a:r>
          </a:p>
        </p:txBody>
      </p:sp>
      <p:cxnSp>
        <p:nvCxnSpPr>
          <p:cNvPr id="46" name="Straight Connector 45">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BF0B88-2CC1-4F38-B4C2-10598F886B69}"/>
              </a:ext>
            </a:extLst>
          </p:cNvPr>
          <p:cNvSpPr>
            <a:spLocks noGrp="1"/>
          </p:cNvSpPr>
          <p:nvPr>
            <p:ph idx="1"/>
          </p:nvPr>
        </p:nvSpPr>
        <p:spPr>
          <a:xfrm>
            <a:off x="762001" y="2551176"/>
            <a:ext cx="3962400" cy="3591207"/>
          </a:xfrm>
        </p:spPr>
        <p:txBody>
          <a:bodyPr>
            <a:normAutofit/>
          </a:bodyPr>
          <a:lstStyle/>
          <a:p>
            <a:endParaRPr lang="en-US" sz="1700" dirty="0"/>
          </a:p>
          <a:p>
            <a:r>
              <a:rPr lang="en-US" sz="1700" dirty="0"/>
              <a:t>Autocompletion</a:t>
            </a:r>
            <a:br>
              <a:rPr lang="en-US" sz="1700" dirty="0"/>
            </a:br>
            <a:br>
              <a:rPr lang="en-US" sz="1700" dirty="0"/>
            </a:br>
            <a:br>
              <a:rPr lang="en-US" sz="1700" dirty="0"/>
            </a:br>
            <a:br>
              <a:rPr lang="en-US" sz="1700" dirty="0"/>
            </a:br>
            <a:endParaRPr lang="en-US" sz="1700" dirty="0"/>
          </a:p>
          <a:p>
            <a:r>
              <a:rPr lang="en-US" sz="1700" dirty="0"/>
              <a:t>Autocorrection</a:t>
            </a:r>
          </a:p>
          <a:p>
            <a:endParaRPr lang="en-US" sz="1700" dirty="0"/>
          </a:p>
          <a:p>
            <a:endParaRPr lang="en-US" sz="1700" dirty="0"/>
          </a:p>
          <a:p>
            <a:pPr marL="0" indent="0">
              <a:buNone/>
            </a:pPr>
            <a:endParaRPr lang="en-US" sz="1700" dirty="0"/>
          </a:p>
          <a:p>
            <a:r>
              <a:rPr lang="en-US" sz="1700" dirty="0"/>
              <a:t>Chatbots - </a:t>
            </a:r>
            <a:r>
              <a:rPr lang="en-US" sz="1700" dirty="0" err="1"/>
              <a:t>GenAI</a:t>
            </a:r>
            <a:r>
              <a:rPr lang="en-US" sz="1700" dirty="0"/>
              <a:t> (</a:t>
            </a:r>
            <a:r>
              <a:rPr lang="en-US" sz="1700" dirty="0" err="1"/>
              <a:t>Wohoo</a:t>
            </a:r>
            <a:r>
              <a:rPr lang="en-US" sz="1700" dirty="0"/>
              <a:t>!)</a:t>
            </a:r>
          </a:p>
        </p:txBody>
      </p:sp>
      <p:sp>
        <p:nvSpPr>
          <p:cNvPr id="48" name="Rectangle 47">
            <a:extLst>
              <a:ext uri="{FF2B5EF4-FFF2-40B4-BE49-F238E27FC236}">
                <a16:creationId xmlns:a16="http://schemas.microsoft.com/office/drawing/2014/main" id="{2AB11B05-5E59-5B88-D8DB-0E975DEAE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27" y="0"/>
            <a:ext cx="6927273" cy="6876532"/>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phone&#10;&#10;Description automatically generated">
            <a:extLst>
              <a:ext uri="{FF2B5EF4-FFF2-40B4-BE49-F238E27FC236}">
                <a16:creationId xmlns:a16="http://schemas.microsoft.com/office/drawing/2014/main" id="{A78152B3-B538-B7E2-84E5-25B9DBC2D6DD}"/>
              </a:ext>
            </a:extLst>
          </p:cNvPr>
          <p:cNvPicPr>
            <a:picLocks noChangeAspect="1"/>
          </p:cNvPicPr>
          <p:nvPr/>
        </p:nvPicPr>
        <p:blipFill>
          <a:blip r:embed="rId2"/>
          <a:stretch>
            <a:fillRect/>
          </a:stretch>
        </p:blipFill>
        <p:spPr>
          <a:xfrm>
            <a:off x="7581947" y="613565"/>
            <a:ext cx="2939523" cy="5849797"/>
          </a:xfrm>
          <a:prstGeom prst="rect">
            <a:avLst/>
          </a:prstGeom>
        </p:spPr>
      </p:pic>
      <p:pic>
        <p:nvPicPr>
          <p:cNvPr id="5" name="Picture 4" descr="A screenshot of a phone&#10;&#10;Description automatically generated">
            <a:extLst>
              <a:ext uri="{FF2B5EF4-FFF2-40B4-BE49-F238E27FC236}">
                <a16:creationId xmlns:a16="http://schemas.microsoft.com/office/drawing/2014/main" id="{7B61084B-0DF6-DCB8-1993-2280C225AE24}"/>
              </a:ext>
            </a:extLst>
          </p:cNvPr>
          <p:cNvPicPr>
            <a:picLocks noChangeAspect="1"/>
          </p:cNvPicPr>
          <p:nvPr/>
        </p:nvPicPr>
        <p:blipFill>
          <a:blip r:embed="rId3"/>
          <a:stretch>
            <a:fillRect/>
          </a:stretch>
        </p:blipFill>
        <p:spPr>
          <a:xfrm>
            <a:off x="2771137" y="4155614"/>
            <a:ext cx="3140027" cy="1342361"/>
          </a:xfrm>
          <a:prstGeom prst="rect">
            <a:avLst/>
          </a:prstGeom>
        </p:spPr>
      </p:pic>
      <p:pic>
        <p:nvPicPr>
          <p:cNvPr id="7" name="Picture 6" descr="A screenshot of a phone&#10;&#10;Description automatically generated">
            <a:extLst>
              <a:ext uri="{FF2B5EF4-FFF2-40B4-BE49-F238E27FC236}">
                <a16:creationId xmlns:a16="http://schemas.microsoft.com/office/drawing/2014/main" id="{83CFE3F3-023F-1DCC-7895-47593E6C2AEC}"/>
              </a:ext>
            </a:extLst>
          </p:cNvPr>
          <p:cNvPicPr>
            <a:picLocks noChangeAspect="1"/>
          </p:cNvPicPr>
          <p:nvPr/>
        </p:nvPicPr>
        <p:blipFill>
          <a:blip r:embed="rId4"/>
          <a:stretch>
            <a:fillRect/>
          </a:stretch>
        </p:blipFill>
        <p:spPr>
          <a:xfrm>
            <a:off x="3465100" y="264555"/>
            <a:ext cx="2175901" cy="3626504"/>
          </a:xfrm>
          <a:prstGeom prst="rect">
            <a:avLst/>
          </a:prstGeom>
        </p:spPr>
      </p:pic>
      <p:cxnSp>
        <p:nvCxnSpPr>
          <p:cNvPr id="11" name="Straight Connector 10">
            <a:extLst>
              <a:ext uri="{FF2B5EF4-FFF2-40B4-BE49-F238E27FC236}">
                <a16:creationId xmlns:a16="http://schemas.microsoft.com/office/drawing/2014/main" id="{AC0676F0-C2EA-CA79-6B43-24F5582426C3}"/>
              </a:ext>
            </a:extLst>
          </p:cNvPr>
          <p:cNvCxnSpPr>
            <a:cxnSpLocks/>
          </p:cNvCxnSpPr>
          <p:nvPr/>
        </p:nvCxnSpPr>
        <p:spPr>
          <a:xfrm>
            <a:off x="3564731" y="5793186"/>
            <a:ext cx="3877218" cy="0"/>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8" name="Picture 7" descr="A white snake on a green background&#10;&#10;Description automatically generated">
            <a:extLst>
              <a:ext uri="{FF2B5EF4-FFF2-40B4-BE49-F238E27FC236}">
                <a16:creationId xmlns:a16="http://schemas.microsoft.com/office/drawing/2014/main" id="{EE96577D-6AD7-7F73-3DD6-CE2C67956FDB}"/>
              </a:ext>
            </a:extLst>
          </p:cNvPr>
          <p:cNvPicPr>
            <a:picLocks noChangeAspect="1"/>
          </p:cNvPicPr>
          <p:nvPr/>
        </p:nvPicPr>
        <p:blipFill>
          <a:blip r:embed="rId5"/>
          <a:stretch>
            <a:fillRect/>
          </a:stretch>
        </p:blipFill>
        <p:spPr>
          <a:xfrm>
            <a:off x="11499477" y="0"/>
            <a:ext cx="692523" cy="692523"/>
          </a:xfrm>
          <a:prstGeom prst="rect">
            <a:avLst/>
          </a:prstGeom>
        </p:spPr>
      </p:pic>
    </p:spTree>
    <p:extLst>
      <p:ext uri="{BB962C8B-B14F-4D97-AF65-F5344CB8AC3E}">
        <p14:creationId xmlns:p14="http://schemas.microsoft.com/office/powerpoint/2010/main" val="2192532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B8A4BB-065E-AE9B-5CB7-6BDEB39B7D4A}"/>
              </a:ext>
            </a:extLst>
          </p:cNvPr>
          <p:cNvSpPr>
            <a:spLocks noGrp="1"/>
          </p:cNvSpPr>
          <p:nvPr>
            <p:ph type="title"/>
          </p:nvPr>
        </p:nvSpPr>
        <p:spPr>
          <a:xfrm>
            <a:off x="645064" y="525982"/>
            <a:ext cx="4282983" cy="1200361"/>
          </a:xfrm>
        </p:spPr>
        <p:txBody>
          <a:bodyPr anchor="b">
            <a:normAutofit/>
          </a:bodyPr>
          <a:lstStyle/>
          <a:p>
            <a:r>
              <a:rPr lang="en-US" sz="3600"/>
              <a:t>How do computers understand words?</a:t>
            </a:r>
          </a:p>
        </p:txBody>
      </p:sp>
      <p:sp>
        <p:nvSpPr>
          <p:cNvPr id="19" name="Rectangle 1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F8D9FA-67E7-47A9-86BF-16CA1C306620}"/>
              </a:ext>
            </a:extLst>
          </p:cNvPr>
          <p:cNvSpPr>
            <a:spLocks noGrp="1"/>
          </p:cNvSpPr>
          <p:nvPr>
            <p:ph idx="1"/>
          </p:nvPr>
        </p:nvSpPr>
        <p:spPr>
          <a:xfrm>
            <a:off x="645066" y="2031101"/>
            <a:ext cx="4282984" cy="3511943"/>
          </a:xfrm>
        </p:spPr>
        <p:txBody>
          <a:bodyPr anchor="ctr">
            <a:normAutofit/>
          </a:bodyPr>
          <a:lstStyle/>
          <a:p>
            <a:r>
              <a:rPr lang="en-US" sz="1800" dirty="0"/>
              <a:t>Through numbers (and then bits)</a:t>
            </a:r>
          </a:p>
          <a:p>
            <a:r>
              <a:rPr lang="en-US" sz="1800" dirty="0"/>
              <a:t>Need to encode words (or parts of words, sentences, whole documents) into numbers. That process is called </a:t>
            </a:r>
            <a:r>
              <a:rPr lang="en-US" sz="1800" dirty="0">
                <a:solidFill>
                  <a:srgbClr val="0070C0"/>
                </a:solidFill>
              </a:rPr>
              <a:t>text vectorization</a:t>
            </a:r>
            <a:r>
              <a:rPr lang="en-US" sz="1800" dirty="0"/>
              <a:t>, and numerical representations of texts are called </a:t>
            </a:r>
            <a:r>
              <a:rPr lang="en-US" sz="1800" dirty="0">
                <a:solidFill>
                  <a:srgbClr val="0070C0"/>
                </a:solidFill>
              </a:rPr>
              <a:t>embeddings</a:t>
            </a:r>
          </a:p>
          <a:p>
            <a:r>
              <a:rPr lang="en-US" sz="1800" dirty="0"/>
              <a:t>Most popular types of embeddings are </a:t>
            </a:r>
            <a:r>
              <a:rPr lang="en-US" sz="1800" dirty="0">
                <a:solidFill>
                  <a:srgbClr val="0070C0"/>
                </a:solidFill>
              </a:rPr>
              <a:t>word embeddings</a:t>
            </a:r>
          </a:p>
        </p:txBody>
      </p:sp>
      <p:sp>
        <p:nvSpPr>
          <p:cNvPr id="21" name="Rectangle 2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rtoon robot reading a book&#10;&#10;Description automatically generated">
            <a:extLst>
              <a:ext uri="{FF2B5EF4-FFF2-40B4-BE49-F238E27FC236}">
                <a16:creationId xmlns:a16="http://schemas.microsoft.com/office/drawing/2014/main" id="{C6B17F70-CB75-60C5-BE6E-E026CB3CE21A}"/>
              </a:ext>
            </a:extLst>
          </p:cNvPr>
          <p:cNvPicPr>
            <a:picLocks noChangeAspect="1"/>
          </p:cNvPicPr>
          <p:nvPr/>
        </p:nvPicPr>
        <p:blipFill rotWithShape="1">
          <a:blip r:embed="rId2"/>
          <a:srcRect l="14749" r="13097"/>
          <a:stretch/>
        </p:blipFill>
        <p:spPr>
          <a:xfrm>
            <a:off x="6240692" y="650494"/>
            <a:ext cx="5122109" cy="5324142"/>
          </a:xfrm>
          <a:prstGeom prst="rect">
            <a:avLst/>
          </a:prstGeom>
        </p:spPr>
      </p:pic>
      <p:sp>
        <p:nvSpPr>
          <p:cNvPr id="4" name="TextBox 3">
            <a:extLst>
              <a:ext uri="{FF2B5EF4-FFF2-40B4-BE49-F238E27FC236}">
                <a16:creationId xmlns:a16="http://schemas.microsoft.com/office/drawing/2014/main" id="{381F1101-8754-AAB0-CA97-874C8E4A515D}"/>
              </a:ext>
            </a:extLst>
          </p:cNvPr>
          <p:cNvSpPr txBox="1"/>
          <p:nvPr/>
        </p:nvSpPr>
        <p:spPr>
          <a:xfrm>
            <a:off x="358509" y="5782847"/>
            <a:ext cx="5338282" cy="646331"/>
          </a:xfrm>
          <a:prstGeom prst="rect">
            <a:avLst/>
          </a:prstGeom>
          <a:noFill/>
        </p:spPr>
        <p:txBody>
          <a:bodyPr wrap="square" rtlCol="0">
            <a:spAutoFit/>
          </a:bodyPr>
          <a:lstStyle/>
          <a:p>
            <a:r>
              <a:rPr lang="en-US" sz="1200" dirty="0"/>
              <a:t>Funny video – how automated systems can struggle to understand human language:</a:t>
            </a:r>
          </a:p>
          <a:p>
            <a:r>
              <a:rPr lang="en-US" sz="1200" b="0" i="0" u="sng" strike="noStrike" dirty="0">
                <a:solidFill>
                  <a:srgbClr val="202124"/>
                </a:solidFill>
                <a:effectLst/>
                <a:latin typeface="arial" panose="020B0604020202020204" pitchFamily="34" charset="0"/>
                <a:hlinkClick r:id="rId3"/>
              </a:rPr>
              <a:t>Scottish Elevator - Voice Recognition - ELEVEN !</a:t>
            </a:r>
          </a:p>
        </p:txBody>
      </p:sp>
      <p:pic>
        <p:nvPicPr>
          <p:cNvPr id="6" name="Picture 5" descr="A white snake on a green background&#10;&#10;Description automatically generated">
            <a:extLst>
              <a:ext uri="{FF2B5EF4-FFF2-40B4-BE49-F238E27FC236}">
                <a16:creationId xmlns:a16="http://schemas.microsoft.com/office/drawing/2014/main" id="{A079DF93-FB56-5EA8-A105-D6F1E5D52775}"/>
              </a:ext>
            </a:extLst>
          </p:cNvPr>
          <p:cNvPicPr>
            <a:picLocks noChangeAspect="1"/>
          </p:cNvPicPr>
          <p:nvPr/>
        </p:nvPicPr>
        <p:blipFill>
          <a:blip r:embed="rId4"/>
          <a:stretch>
            <a:fillRect/>
          </a:stretch>
        </p:blipFill>
        <p:spPr>
          <a:xfrm>
            <a:off x="11499477" y="7144"/>
            <a:ext cx="692523" cy="692523"/>
          </a:xfrm>
          <a:prstGeom prst="rect">
            <a:avLst/>
          </a:prstGeom>
        </p:spPr>
      </p:pic>
    </p:spTree>
    <p:extLst>
      <p:ext uri="{BB962C8B-B14F-4D97-AF65-F5344CB8AC3E}">
        <p14:creationId xmlns:p14="http://schemas.microsoft.com/office/powerpoint/2010/main" val="3283020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1566</TotalTime>
  <Words>773</Words>
  <Application>Microsoft Office PowerPoint</Application>
  <PresentationFormat>Widescreen</PresentationFormat>
  <Paragraphs>102</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vt:lpstr>
      <vt:lpstr>Calibri</vt:lpstr>
      <vt:lpstr>Calibri Light</vt:lpstr>
      <vt:lpstr>Candara Light</vt:lpstr>
      <vt:lpstr>Google Sans</vt:lpstr>
      <vt:lpstr>IBM Plex Sans</vt:lpstr>
      <vt:lpstr>Mulish</vt:lpstr>
      <vt:lpstr>Office Theme</vt:lpstr>
      <vt:lpstr>  Introduction to NLP &amp; Text Classification </vt:lpstr>
      <vt:lpstr>PowerPoint Presentation</vt:lpstr>
      <vt:lpstr>PowerPoint Presentation</vt:lpstr>
      <vt:lpstr>Agenda</vt:lpstr>
      <vt:lpstr>Natural Language Processing</vt:lpstr>
      <vt:lpstr>NLP Tasks Overview</vt:lpstr>
      <vt:lpstr>NLP Tasks</vt:lpstr>
      <vt:lpstr>NLP Tasks</vt:lpstr>
      <vt:lpstr>How do computers understand words?</vt:lpstr>
      <vt:lpstr>Text Vectorization Techniques</vt:lpstr>
      <vt:lpstr>Text Vectorization Techniques</vt:lpstr>
      <vt:lpstr>Bag of Words</vt:lpstr>
      <vt:lpstr>TF-IDF (Term Frequency – Inverse Document Frequency)</vt:lpstr>
      <vt:lpstr>Preprocessing</vt:lpstr>
      <vt:lpstr>Types of text preprocessing</vt:lpstr>
      <vt:lpstr>Stop words</vt:lpstr>
      <vt:lpstr>Word normalization</vt:lpstr>
      <vt:lpstr>General Text Classification steps</vt:lpstr>
      <vt:lpstr>Model Evaluation</vt:lpstr>
      <vt:lpstr>Walkthrough time…</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Text Analytics Workshop Part II: </dc:title>
  <dc:creator>Liliya Akhtyamova</dc:creator>
  <cp:lastModifiedBy>Nabanita Roy</cp:lastModifiedBy>
  <cp:revision>7</cp:revision>
  <dcterms:created xsi:type="dcterms:W3CDTF">2023-08-17T21:08:23Z</dcterms:created>
  <dcterms:modified xsi:type="dcterms:W3CDTF">2023-11-11T21:37:04Z</dcterms:modified>
</cp:coreProperties>
</file>