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5" r:id="rId8"/>
    <p:sldId id="261"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80" r:id="rId25"/>
    <p:sldId id="281" r:id="rId26"/>
    <p:sldId id="282" r:id="rId27"/>
    <p:sldId id="283" r:id="rId28"/>
    <p:sldId id="284" r:id="rId29"/>
    <p:sldId id="286"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85" autoAdjust="0"/>
    <p:restoredTop sz="94660"/>
  </p:normalViewPr>
  <p:slideViewPr>
    <p:cSldViewPr snapToGrid="0">
      <p:cViewPr varScale="1">
        <p:scale>
          <a:sx n="80" d="100"/>
          <a:sy n="80" d="100"/>
        </p:scale>
        <p:origin x="1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21AB54-7C93-483D-83F1-0D446D7BC897}" type="datetimeFigureOut">
              <a:rPr lang="en-US" smtClean="0"/>
              <a:t>2016-03-16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36B7D-AF57-4FFE-A220-F2967C66006C}" type="slidenum">
              <a:rPr lang="en-US" smtClean="0"/>
              <a:t>‹#›</a:t>
            </a:fld>
            <a:endParaRPr lang="en-US"/>
          </a:p>
        </p:txBody>
      </p:sp>
    </p:spTree>
    <p:extLst>
      <p:ext uri="{BB962C8B-B14F-4D97-AF65-F5344CB8AC3E}">
        <p14:creationId xmlns:p14="http://schemas.microsoft.com/office/powerpoint/2010/main" val="2866049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21AB54-7C93-483D-83F1-0D446D7BC897}" type="datetimeFigureOut">
              <a:rPr lang="en-US" smtClean="0"/>
              <a:t>2016-03-16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36B7D-AF57-4FFE-A220-F2967C66006C}" type="slidenum">
              <a:rPr lang="en-US" smtClean="0"/>
              <a:t>‹#›</a:t>
            </a:fld>
            <a:endParaRPr lang="en-US"/>
          </a:p>
        </p:txBody>
      </p:sp>
    </p:spTree>
    <p:extLst>
      <p:ext uri="{BB962C8B-B14F-4D97-AF65-F5344CB8AC3E}">
        <p14:creationId xmlns:p14="http://schemas.microsoft.com/office/powerpoint/2010/main" val="789487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21AB54-7C93-483D-83F1-0D446D7BC897}" type="datetimeFigureOut">
              <a:rPr lang="en-US" smtClean="0"/>
              <a:t>2016-03-16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36B7D-AF57-4FFE-A220-F2967C66006C}" type="slidenum">
              <a:rPr lang="en-US" smtClean="0"/>
              <a:t>‹#›</a:t>
            </a:fld>
            <a:endParaRPr lang="en-US"/>
          </a:p>
        </p:txBody>
      </p:sp>
    </p:spTree>
    <p:extLst>
      <p:ext uri="{BB962C8B-B14F-4D97-AF65-F5344CB8AC3E}">
        <p14:creationId xmlns:p14="http://schemas.microsoft.com/office/powerpoint/2010/main" val="2705483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21AB54-7C93-483D-83F1-0D446D7BC897}" type="datetimeFigureOut">
              <a:rPr lang="en-US" smtClean="0"/>
              <a:t>2016-03-16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36B7D-AF57-4FFE-A220-F2967C66006C}" type="slidenum">
              <a:rPr lang="en-US" smtClean="0"/>
              <a:t>‹#›</a:t>
            </a:fld>
            <a:endParaRPr lang="en-US"/>
          </a:p>
        </p:txBody>
      </p:sp>
    </p:spTree>
    <p:extLst>
      <p:ext uri="{BB962C8B-B14F-4D97-AF65-F5344CB8AC3E}">
        <p14:creationId xmlns:p14="http://schemas.microsoft.com/office/powerpoint/2010/main" val="940493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21AB54-7C93-483D-83F1-0D446D7BC897}" type="datetimeFigureOut">
              <a:rPr lang="en-US" smtClean="0"/>
              <a:t>2016-03-16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36B7D-AF57-4FFE-A220-F2967C66006C}" type="slidenum">
              <a:rPr lang="en-US" smtClean="0"/>
              <a:t>‹#›</a:t>
            </a:fld>
            <a:endParaRPr lang="en-US"/>
          </a:p>
        </p:txBody>
      </p:sp>
    </p:spTree>
    <p:extLst>
      <p:ext uri="{BB962C8B-B14F-4D97-AF65-F5344CB8AC3E}">
        <p14:creationId xmlns:p14="http://schemas.microsoft.com/office/powerpoint/2010/main" val="209396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21AB54-7C93-483D-83F1-0D446D7BC897}" type="datetimeFigureOut">
              <a:rPr lang="en-US" smtClean="0"/>
              <a:t>2016-03-16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36B7D-AF57-4FFE-A220-F2967C66006C}" type="slidenum">
              <a:rPr lang="en-US" smtClean="0"/>
              <a:t>‹#›</a:t>
            </a:fld>
            <a:endParaRPr lang="en-US"/>
          </a:p>
        </p:txBody>
      </p:sp>
    </p:spTree>
    <p:extLst>
      <p:ext uri="{BB962C8B-B14F-4D97-AF65-F5344CB8AC3E}">
        <p14:creationId xmlns:p14="http://schemas.microsoft.com/office/powerpoint/2010/main" val="382064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21AB54-7C93-483D-83F1-0D446D7BC897}" type="datetimeFigureOut">
              <a:rPr lang="en-US" smtClean="0"/>
              <a:t>2016-03-16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436B7D-AF57-4FFE-A220-F2967C66006C}" type="slidenum">
              <a:rPr lang="en-US" smtClean="0"/>
              <a:t>‹#›</a:t>
            </a:fld>
            <a:endParaRPr lang="en-US"/>
          </a:p>
        </p:txBody>
      </p:sp>
    </p:spTree>
    <p:extLst>
      <p:ext uri="{BB962C8B-B14F-4D97-AF65-F5344CB8AC3E}">
        <p14:creationId xmlns:p14="http://schemas.microsoft.com/office/powerpoint/2010/main" val="1553345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21AB54-7C93-483D-83F1-0D446D7BC897}" type="datetimeFigureOut">
              <a:rPr lang="en-US" smtClean="0"/>
              <a:t>2016-03-16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436B7D-AF57-4FFE-A220-F2967C66006C}" type="slidenum">
              <a:rPr lang="en-US" smtClean="0"/>
              <a:t>‹#›</a:t>
            </a:fld>
            <a:endParaRPr lang="en-US"/>
          </a:p>
        </p:txBody>
      </p:sp>
    </p:spTree>
    <p:extLst>
      <p:ext uri="{BB962C8B-B14F-4D97-AF65-F5344CB8AC3E}">
        <p14:creationId xmlns:p14="http://schemas.microsoft.com/office/powerpoint/2010/main" val="2514107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21AB54-7C93-483D-83F1-0D446D7BC897}" type="datetimeFigureOut">
              <a:rPr lang="en-US" smtClean="0"/>
              <a:t>2016-03-16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436B7D-AF57-4FFE-A220-F2967C66006C}" type="slidenum">
              <a:rPr lang="en-US" smtClean="0"/>
              <a:t>‹#›</a:t>
            </a:fld>
            <a:endParaRPr lang="en-US"/>
          </a:p>
        </p:txBody>
      </p:sp>
    </p:spTree>
    <p:extLst>
      <p:ext uri="{BB962C8B-B14F-4D97-AF65-F5344CB8AC3E}">
        <p14:creationId xmlns:p14="http://schemas.microsoft.com/office/powerpoint/2010/main" val="1464996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1AB54-7C93-483D-83F1-0D446D7BC897}" type="datetimeFigureOut">
              <a:rPr lang="en-US" smtClean="0"/>
              <a:t>2016-03-16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36B7D-AF57-4FFE-A220-F2967C66006C}" type="slidenum">
              <a:rPr lang="en-US" smtClean="0"/>
              <a:t>‹#›</a:t>
            </a:fld>
            <a:endParaRPr lang="en-US"/>
          </a:p>
        </p:txBody>
      </p:sp>
    </p:spTree>
    <p:extLst>
      <p:ext uri="{BB962C8B-B14F-4D97-AF65-F5344CB8AC3E}">
        <p14:creationId xmlns:p14="http://schemas.microsoft.com/office/powerpoint/2010/main" val="3247370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1AB54-7C93-483D-83F1-0D446D7BC897}" type="datetimeFigureOut">
              <a:rPr lang="en-US" smtClean="0"/>
              <a:t>2016-03-16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36B7D-AF57-4FFE-A220-F2967C66006C}" type="slidenum">
              <a:rPr lang="en-US" smtClean="0"/>
              <a:t>‹#›</a:t>
            </a:fld>
            <a:endParaRPr lang="en-US"/>
          </a:p>
        </p:txBody>
      </p:sp>
    </p:spTree>
    <p:extLst>
      <p:ext uri="{BB962C8B-B14F-4D97-AF65-F5344CB8AC3E}">
        <p14:creationId xmlns:p14="http://schemas.microsoft.com/office/powerpoint/2010/main" val="149957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21AB54-7C93-483D-83F1-0D446D7BC897}" type="datetimeFigureOut">
              <a:rPr lang="en-US" smtClean="0"/>
              <a:t>2016-03-16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436B7D-AF57-4FFE-A220-F2967C66006C}" type="slidenum">
              <a:rPr lang="en-US" smtClean="0"/>
              <a:t>‹#›</a:t>
            </a:fld>
            <a:endParaRPr lang="en-US"/>
          </a:p>
        </p:txBody>
      </p:sp>
    </p:spTree>
    <p:extLst>
      <p:ext uri="{BB962C8B-B14F-4D97-AF65-F5344CB8AC3E}">
        <p14:creationId xmlns:p14="http://schemas.microsoft.com/office/powerpoint/2010/main" val="555137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file:///C:\Users\roynilakshi91\Desktop\literature%20review.doc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Social Media Analytics on Twitter Content</a:t>
            </a:r>
            <a:endParaRPr lang="en-US" dirty="0"/>
          </a:p>
        </p:txBody>
      </p:sp>
      <p:sp>
        <p:nvSpPr>
          <p:cNvPr id="3" name="Subtitle 2"/>
          <p:cNvSpPr>
            <a:spLocks noGrp="1"/>
          </p:cNvSpPr>
          <p:nvPr>
            <p:ph type="subTitle" idx="1"/>
          </p:nvPr>
        </p:nvSpPr>
        <p:spPr/>
        <p:txBody>
          <a:bodyPr/>
          <a:lstStyle/>
          <a:p>
            <a:pPr algn="l"/>
            <a:r>
              <a:rPr lang="en-US" dirty="0" err="1" smtClean="0"/>
              <a:t>Nilakshi</a:t>
            </a:r>
            <a:r>
              <a:rPr lang="en-US" dirty="0" smtClean="0"/>
              <a:t> Roy				</a:t>
            </a:r>
            <a:r>
              <a:rPr lang="en-US" dirty="0" err="1" smtClean="0"/>
              <a:t>Asst</a:t>
            </a:r>
            <a:r>
              <a:rPr lang="en-US" smtClean="0"/>
              <a:t> Prof</a:t>
            </a:r>
            <a:r>
              <a:rPr lang="en-US" dirty="0" smtClean="0"/>
              <a:t>.  </a:t>
            </a:r>
            <a:r>
              <a:rPr lang="en-US" dirty="0" err="1" smtClean="0"/>
              <a:t>Boppuru</a:t>
            </a:r>
            <a:r>
              <a:rPr lang="en-US" dirty="0" smtClean="0"/>
              <a:t> </a:t>
            </a:r>
            <a:r>
              <a:rPr lang="en-US" dirty="0" err="1" smtClean="0"/>
              <a:t>Rudra</a:t>
            </a:r>
            <a:r>
              <a:rPr lang="en-US" dirty="0" smtClean="0"/>
              <a:t> </a:t>
            </a:r>
            <a:r>
              <a:rPr lang="en-US" dirty="0" err="1" smtClean="0"/>
              <a:t>Prathap</a:t>
            </a:r>
            <a:r>
              <a:rPr lang="en-US" dirty="0" smtClean="0"/>
              <a:t> </a:t>
            </a:r>
          </a:p>
          <a:p>
            <a:pPr algn="l"/>
            <a:r>
              <a:rPr lang="en-US" dirty="0" smtClean="0"/>
              <a:t>1427111</a:t>
            </a:r>
            <a:endParaRPr lang="en-US" dirty="0"/>
          </a:p>
        </p:txBody>
      </p:sp>
    </p:spTree>
    <p:extLst>
      <p:ext uri="{BB962C8B-B14F-4D97-AF65-F5344CB8AC3E}">
        <p14:creationId xmlns:p14="http://schemas.microsoft.com/office/powerpoint/2010/main" val="34570878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normAutofit fontScale="90000"/>
          </a:bodyPr>
          <a:lstStyle/>
          <a:p>
            <a:r>
              <a:rPr lang="en-US" dirty="0" smtClean="0"/>
              <a:t>Methodology:</a:t>
            </a:r>
            <a:endParaRPr lang="en-US" dirty="0"/>
          </a:p>
        </p:txBody>
      </p:sp>
      <p:sp>
        <p:nvSpPr>
          <p:cNvPr id="3" name="Content Placeholder 2"/>
          <p:cNvSpPr>
            <a:spLocks noGrp="1"/>
          </p:cNvSpPr>
          <p:nvPr>
            <p:ph idx="1"/>
          </p:nvPr>
        </p:nvSpPr>
        <p:spPr>
          <a:xfrm>
            <a:off x="838200" y="1045030"/>
            <a:ext cx="10515600" cy="5131933"/>
          </a:xfrm>
        </p:spPr>
        <p:txBody>
          <a:bodyPr/>
          <a:lstStyle/>
          <a:p>
            <a:pPr marL="0" indent="0">
              <a:buNone/>
            </a:pPr>
            <a:r>
              <a:rPr lang="en-US" dirty="0" smtClean="0"/>
              <a:t>Multidimensional view of data:</a:t>
            </a:r>
          </a:p>
          <a:p>
            <a:pPr marL="0" indent="0" algn="just">
              <a:buNone/>
            </a:pPr>
            <a:r>
              <a:rPr lang="en-US" dirty="0" smtClean="0">
                <a:latin typeface="Times New Roman" panose="02020603050405020304" pitchFamily="18" charset="0"/>
                <a:cs typeface="Times New Roman" panose="02020603050405020304" pitchFamily="18" charset="0"/>
              </a:rPr>
              <a:t>It has become so important to visualize and analyze the following data model to get the knowledge that can be learnt from the data. This finds the relationships between the tweets of the user and the user itself. In presentation area if the data is stored in the </a:t>
            </a:r>
            <a:r>
              <a:rPr lang="en-US" dirty="0" err="1" smtClean="0">
                <a:latin typeface="Times New Roman" panose="02020603050405020304" pitchFamily="18" charset="0"/>
                <a:cs typeface="Times New Roman" panose="02020603050405020304" pitchFamily="18" charset="0"/>
              </a:rPr>
              <a:t>multidimenasional</a:t>
            </a:r>
            <a:r>
              <a:rPr lang="en-US" dirty="0" smtClean="0">
                <a:latin typeface="Times New Roman" panose="02020603050405020304" pitchFamily="18" charset="0"/>
                <a:cs typeface="Times New Roman" panose="02020603050405020304" pitchFamily="18" charset="0"/>
              </a:rPr>
              <a:t> database, then it called OLAP.</a:t>
            </a:r>
          </a:p>
          <a:p>
            <a:pPr marL="0" indent="0" algn="just">
              <a:buNone/>
            </a:pPr>
            <a:endParaRPr lang="en-US" dirty="0" smtClean="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66764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4901"/>
          </a:xfrm>
        </p:spPr>
        <p:txBody>
          <a:bodyPr>
            <a:normAutofit fontScale="90000"/>
          </a:bodyPr>
          <a:lstStyle/>
          <a:p>
            <a:r>
              <a:rPr lang="en-US" dirty="0" smtClean="0"/>
              <a:t>Methodology:</a:t>
            </a:r>
            <a:endParaRPr lang="en-US" dirty="0"/>
          </a:p>
        </p:txBody>
      </p:sp>
      <p:sp>
        <p:nvSpPr>
          <p:cNvPr id="3" name="Content Placeholder 2"/>
          <p:cNvSpPr>
            <a:spLocks noGrp="1"/>
          </p:cNvSpPr>
          <p:nvPr>
            <p:ph idx="1"/>
          </p:nvPr>
        </p:nvSpPr>
        <p:spPr>
          <a:xfrm>
            <a:off x="838200" y="1104404"/>
            <a:ext cx="10515600" cy="5367647"/>
          </a:xfrm>
        </p:spPr>
        <p:txBody>
          <a:bodyPr/>
          <a:lstStyle/>
          <a:p>
            <a:pPr marL="0" indent="0">
              <a:buNone/>
            </a:pPr>
            <a:r>
              <a:rPr lang="en-US" dirty="0" smtClean="0"/>
              <a:t>Multidimensional Model:</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894" y="1551524"/>
            <a:ext cx="7971428" cy="4625439"/>
          </a:xfrm>
          <a:prstGeom prst="rect">
            <a:avLst/>
          </a:prstGeom>
        </p:spPr>
      </p:pic>
    </p:spTree>
    <p:extLst>
      <p:ext uri="{BB962C8B-B14F-4D97-AF65-F5344CB8AC3E}">
        <p14:creationId xmlns:p14="http://schemas.microsoft.com/office/powerpoint/2010/main" val="3632975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25524"/>
          </a:xfrm>
        </p:spPr>
        <p:txBody>
          <a:bodyPr>
            <a:normAutofit fontScale="90000"/>
          </a:bodyPr>
          <a:lstStyle/>
          <a:p>
            <a:r>
              <a:rPr lang="en-US" dirty="0" smtClean="0"/>
              <a:t>Methodology:</a:t>
            </a:r>
            <a:br>
              <a:rPr lang="en-US" dirty="0" smtClean="0"/>
            </a:br>
            <a:endParaRPr lang="en-US" dirty="0"/>
          </a:p>
        </p:txBody>
      </p:sp>
      <p:sp>
        <p:nvSpPr>
          <p:cNvPr id="3" name="Content Placeholder 2"/>
          <p:cNvSpPr>
            <a:spLocks noGrp="1"/>
          </p:cNvSpPr>
          <p:nvPr>
            <p:ph idx="1"/>
          </p:nvPr>
        </p:nvSpPr>
        <p:spPr>
          <a:xfrm>
            <a:off x="838200" y="783771"/>
            <a:ext cx="10515600" cy="5393192"/>
          </a:xfrm>
        </p:spPr>
        <p:txBody>
          <a:bodyPr/>
          <a:lstStyle/>
          <a:p>
            <a:pPr marL="0" indent="0">
              <a:buNone/>
            </a:pPr>
            <a:r>
              <a:rPr lang="en-US" dirty="0" smtClean="0"/>
              <a:t>Creation of an OLAP cube:</a:t>
            </a:r>
          </a:p>
          <a:p>
            <a:pPr marL="0" indent="0">
              <a:buNone/>
            </a:pPr>
            <a:r>
              <a:rPr lang="en-US" dirty="0"/>
              <a:t>Mondrian is an  open source  Online Analytical Processing server written in java , which responds to the query fast enough  to allow an interactive  exploration of </a:t>
            </a:r>
            <a:r>
              <a:rPr lang="en-US" dirty="0" smtClean="0"/>
              <a:t>data.</a:t>
            </a:r>
          </a:p>
          <a:p>
            <a:pPr marL="0" indent="0">
              <a:buNone/>
            </a:pPr>
            <a:r>
              <a:rPr lang="en-US" dirty="0"/>
              <a:t>Tomcat is an application server from the Apache software foundation that executes Java servlets and renders Web pages that include Java server Page </a:t>
            </a:r>
            <a:r>
              <a:rPr lang="en-US" dirty="0" smtClean="0"/>
              <a:t>coding.</a:t>
            </a:r>
          </a:p>
          <a:p>
            <a:pPr marL="0" indent="0">
              <a:buNone/>
            </a:pPr>
            <a:r>
              <a:rPr lang="en-US" dirty="0" smtClean="0"/>
              <a:t>The fact and the dimension table created in the data mart are mapped and a cube XML file is created which helps to plot the cube in the Mondrian database. </a:t>
            </a:r>
          </a:p>
          <a:p>
            <a:pPr marL="0" indent="0">
              <a:buNone/>
            </a:pPr>
            <a:r>
              <a:rPr lang="en-US" dirty="0" smtClean="0"/>
              <a:t>Mondrian automatically creates MDX query which helps to plot the cube in the Mondrian.</a:t>
            </a:r>
          </a:p>
          <a:p>
            <a:pPr marL="0" indent="0">
              <a:buNone/>
            </a:pPr>
            <a:endParaRPr lang="en-US" dirty="0"/>
          </a:p>
        </p:txBody>
      </p:sp>
    </p:spTree>
    <p:extLst>
      <p:ext uri="{BB962C8B-B14F-4D97-AF65-F5344CB8AC3E}">
        <p14:creationId xmlns:p14="http://schemas.microsoft.com/office/powerpoint/2010/main" val="30597187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8652"/>
          </a:xfrm>
        </p:spPr>
        <p:txBody>
          <a:bodyPr>
            <a:normAutofit fontScale="90000"/>
          </a:bodyPr>
          <a:lstStyle/>
          <a:p>
            <a:r>
              <a:rPr lang="en-US" dirty="0" smtClean="0"/>
              <a:t>Methodology:</a:t>
            </a:r>
            <a:endParaRPr lang="en-US" dirty="0"/>
          </a:p>
        </p:txBody>
      </p:sp>
      <p:sp>
        <p:nvSpPr>
          <p:cNvPr id="3" name="Content Placeholder 2"/>
          <p:cNvSpPr>
            <a:spLocks noGrp="1"/>
          </p:cNvSpPr>
          <p:nvPr>
            <p:ph idx="1"/>
          </p:nvPr>
        </p:nvSpPr>
        <p:spPr>
          <a:xfrm>
            <a:off x="838200" y="1128156"/>
            <a:ext cx="10515600" cy="5048807"/>
          </a:xfrm>
        </p:spPr>
        <p:txBody>
          <a:bodyPr>
            <a:normAutofit/>
          </a:bodyPr>
          <a:lstStyle/>
          <a:p>
            <a:pPr marL="0" indent="0">
              <a:buNone/>
            </a:pPr>
            <a:r>
              <a:rPr lang="en-US" dirty="0" smtClean="0"/>
              <a:t>Trend Analysis:</a:t>
            </a:r>
          </a:p>
          <a:p>
            <a:pPr marL="0" indent="0">
              <a:buNone/>
            </a:pPr>
            <a:r>
              <a:rPr lang="en-US" dirty="0" smtClean="0"/>
              <a:t>Social analytics are divided into two parts where first is</a:t>
            </a:r>
          </a:p>
          <a:p>
            <a:pPr marL="0" indent="0">
              <a:buNone/>
            </a:pPr>
            <a:r>
              <a:rPr lang="en-US" dirty="0" smtClean="0"/>
              <a:t> Listening-which </a:t>
            </a:r>
            <a:r>
              <a:rPr lang="en-US" dirty="0"/>
              <a:t>really means ingesting, aggregating, and adding metadata to social media </a:t>
            </a:r>
            <a:r>
              <a:rPr lang="en-US" dirty="0" smtClean="0"/>
              <a:t>feeds</a:t>
            </a:r>
          </a:p>
          <a:p>
            <a:pPr marL="0" indent="0">
              <a:buNone/>
            </a:pPr>
            <a:r>
              <a:rPr lang="en-US" dirty="0" smtClean="0"/>
              <a:t>Next is monitoring and analysis which </a:t>
            </a:r>
            <a:r>
              <a:rPr lang="en-US" dirty="0"/>
              <a:t>entails looking for </a:t>
            </a:r>
            <a:r>
              <a:rPr lang="en-US" dirty="0" smtClean="0"/>
              <a:t>trends </a:t>
            </a:r>
            <a:r>
              <a:rPr lang="en-US" dirty="0"/>
              <a:t>over </a:t>
            </a:r>
            <a:r>
              <a:rPr lang="en-US" dirty="0" smtClean="0"/>
              <a:t>time such </a:t>
            </a:r>
            <a:r>
              <a:rPr lang="en-US" dirty="0"/>
              <a:t>as changes in sentiment, </a:t>
            </a:r>
            <a:r>
              <a:rPr lang="en-US" dirty="0" smtClean="0"/>
              <a:t>retweet counts, followers count. This analysis are often expressed as a </a:t>
            </a:r>
            <a:r>
              <a:rPr lang="en-US" dirty="0"/>
              <a:t>series of short term </a:t>
            </a:r>
            <a:r>
              <a:rPr lang="en-US" dirty="0" smtClean="0"/>
              <a:t>trends </a:t>
            </a:r>
            <a:r>
              <a:rPr lang="en-US" dirty="0"/>
              <a:t>usually three months or </a:t>
            </a:r>
            <a:r>
              <a:rPr lang="en-US" dirty="0" smtClean="0"/>
              <a:t>less, attempting to </a:t>
            </a:r>
            <a:r>
              <a:rPr lang="en-US" dirty="0"/>
              <a:t>detect a change </a:t>
            </a:r>
            <a:r>
              <a:rPr lang="en-US" dirty="0" smtClean="0"/>
              <a:t>in graphical color.</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050597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8028"/>
          </a:xfrm>
        </p:spPr>
        <p:txBody>
          <a:bodyPr>
            <a:normAutofit fontScale="90000"/>
          </a:bodyPr>
          <a:lstStyle/>
          <a:p>
            <a:r>
              <a:rPr lang="en-US" dirty="0" smtClean="0"/>
              <a:t>Results and discussions:</a:t>
            </a:r>
            <a:endParaRPr lang="en-US" dirty="0"/>
          </a:p>
        </p:txBody>
      </p:sp>
      <p:sp>
        <p:nvSpPr>
          <p:cNvPr id="3" name="Content Placeholder 2"/>
          <p:cNvSpPr>
            <a:spLocks noGrp="1"/>
          </p:cNvSpPr>
          <p:nvPr>
            <p:ph idx="1"/>
          </p:nvPr>
        </p:nvSpPr>
        <p:spPr>
          <a:xfrm>
            <a:off x="665018" y="1033154"/>
            <a:ext cx="10688782" cy="5143809"/>
          </a:xfrm>
        </p:spPr>
        <p:txBody>
          <a:bodyPr/>
          <a:lstStyle/>
          <a:p>
            <a:pPr marL="0" indent="0">
              <a:buNone/>
            </a:pPr>
            <a:r>
              <a:rPr lang="en-US" dirty="0" smtClean="0"/>
              <a:t>Data stored in </a:t>
            </a:r>
            <a:r>
              <a:rPr lang="en-US" dirty="0" err="1" smtClean="0"/>
              <a:t>PostgreSQL</a:t>
            </a:r>
            <a:r>
              <a:rPr lang="en-US"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838200" y="1569308"/>
            <a:ext cx="9710621" cy="5288692"/>
          </a:xfrm>
          <a:prstGeom prst="rect">
            <a:avLst/>
          </a:prstGeom>
        </p:spPr>
      </p:pic>
    </p:spTree>
    <p:extLst>
      <p:ext uri="{BB962C8B-B14F-4D97-AF65-F5344CB8AC3E}">
        <p14:creationId xmlns:p14="http://schemas.microsoft.com/office/powerpoint/2010/main" val="11468982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US" dirty="0" smtClean="0"/>
              <a:t>Results:</a:t>
            </a:r>
            <a:endParaRPr lang="en-US" dirty="0"/>
          </a:p>
        </p:txBody>
      </p:sp>
      <p:pic>
        <p:nvPicPr>
          <p:cNvPr id="4" name="Content Placeholder 3"/>
          <p:cNvPicPr>
            <a:picLocks noGrp="1" noChangeAspect="1"/>
          </p:cNvPicPr>
          <p:nvPr>
            <p:ph idx="1"/>
          </p:nvPr>
        </p:nvPicPr>
        <p:blipFill>
          <a:blip r:embed="rId2"/>
          <a:stretch>
            <a:fillRect/>
          </a:stretch>
        </p:blipFill>
        <p:spPr>
          <a:xfrm>
            <a:off x="1104405" y="856754"/>
            <a:ext cx="9462766" cy="5320209"/>
          </a:xfrm>
          <a:prstGeom prst="rect">
            <a:avLst/>
          </a:prstGeom>
        </p:spPr>
      </p:pic>
    </p:spTree>
    <p:extLst>
      <p:ext uri="{BB962C8B-B14F-4D97-AF65-F5344CB8AC3E}">
        <p14:creationId xmlns:p14="http://schemas.microsoft.com/office/powerpoint/2010/main" val="25095332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7405"/>
          </a:xfrm>
        </p:spPr>
        <p:txBody>
          <a:bodyPr/>
          <a:lstStyle/>
          <a:p>
            <a:r>
              <a:rPr lang="en-US" dirty="0" smtClean="0"/>
              <a:t>Results:</a:t>
            </a:r>
            <a:endParaRPr lang="en-US" dirty="0"/>
          </a:p>
        </p:txBody>
      </p:sp>
      <p:pic>
        <p:nvPicPr>
          <p:cNvPr id="4" name="Content Placeholder 3"/>
          <p:cNvPicPr>
            <a:picLocks noGrp="1" noChangeAspect="1"/>
          </p:cNvPicPr>
          <p:nvPr>
            <p:ph idx="1"/>
          </p:nvPr>
        </p:nvPicPr>
        <p:blipFill>
          <a:blip r:embed="rId2"/>
          <a:stretch>
            <a:fillRect/>
          </a:stretch>
        </p:blipFill>
        <p:spPr>
          <a:xfrm>
            <a:off x="838201" y="1045225"/>
            <a:ext cx="9127544" cy="5131738"/>
          </a:xfrm>
          <a:prstGeom prst="rect">
            <a:avLst/>
          </a:prstGeom>
        </p:spPr>
      </p:pic>
    </p:spTree>
    <p:extLst>
      <p:ext uri="{BB962C8B-B14F-4D97-AF65-F5344CB8AC3E}">
        <p14:creationId xmlns:p14="http://schemas.microsoft.com/office/powerpoint/2010/main" val="39048394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3031"/>
          </a:xfrm>
        </p:spPr>
        <p:txBody>
          <a:bodyPr/>
          <a:lstStyle/>
          <a:p>
            <a:r>
              <a:rPr lang="en-US" dirty="0" smtClean="0"/>
              <a:t>Results:</a:t>
            </a:r>
            <a:endParaRPr lang="en-US" dirty="0"/>
          </a:p>
        </p:txBody>
      </p:sp>
      <p:pic>
        <p:nvPicPr>
          <p:cNvPr id="4" name="Content Placeholder 3"/>
          <p:cNvPicPr>
            <a:picLocks noGrp="1" noChangeAspect="1"/>
          </p:cNvPicPr>
          <p:nvPr>
            <p:ph idx="1"/>
          </p:nvPr>
        </p:nvPicPr>
        <p:blipFill>
          <a:blip r:embed="rId2"/>
          <a:stretch>
            <a:fillRect/>
          </a:stretch>
        </p:blipFill>
        <p:spPr>
          <a:xfrm>
            <a:off x="838201" y="1045225"/>
            <a:ext cx="9127544" cy="5131738"/>
          </a:xfrm>
          <a:prstGeom prst="rect">
            <a:avLst/>
          </a:prstGeom>
        </p:spPr>
      </p:pic>
    </p:spTree>
    <p:extLst>
      <p:ext uri="{BB962C8B-B14F-4D97-AF65-F5344CB8AC3E}">
        <p14:creationId xmlns:p14="http://schemas.microsoft.com/office/powerpoint/2010/main" val="38452901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8652"/>
          </a:xfrm>
        </p:spPr>
        <p:txBody>
          <a:bodyPr>
            <a:normAutofit fontScale="90000"/>
          </a:bodyPr>
          <a:lstStyle/>
          <a:p>
            <a:r>
              <a:rPr lang="en-US" dirty="0" smtClean="0"/>
              <a:t>Results:</a:t>
            </a:r>
            <a:endParaRPr lang="en-US" dirty="0"/>
          </a:p>
        </p:txBody>
      </p:sp>
      <p:sp>
        <p:nvSpPr>
          <p:cNvPr id="3" name="Content Placeholder 2"/>
          <p:cNvSpPr>
            <a:spLocks noGrp="1"/>
          </p:cNvSpPr>
          <p:nvPr>
            <p:ph idx="1"/>
          </p:nvPr>
        </p:nvSpPr>
        <p:spPr>
          <a:xfrm>
            <a:off x="838200" y="973778"/>
            <a:ext cx="10515600" cy="5203185"/>
          </a:xfrm>
        </p:spPr>
        <p:txBody>
          <a:bodyPr/>
          <a:lstStyle/>
          <a:p>
            <a:pPr marL="0" indent="0">
              <a:buNone/>
            </a:pPr>
            <a:r>
              <a:rPr lang="en-US" dirty="0" smtClean="0"/>
              <a:t>Related dimension tables:</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485" y="1582430"/>
            <a:ext cx="2476846" cy="477269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0278" y="1582430"/>
            <a:ext cx="6203419" cy="4524040"/>
          </a:xfrm>
          <a:prstGeom prst="rect">
            <a:avLst/>
          </a:prstGeom>
        </p:spPr>
      </p:pic>
    </p:spTree>
    <p:extLst>
      <p:ext uri="{BB962C8B-B14F-4D97-AF65-F5344CB8AC3E}">
        <p14:creationId xmlns:p14="http://schemas.microsoft.com/office/powerpoint/2010/main" val="15434868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7556"/>
          </a:xfrm>
        </p:spPr>
        <p:txBody>
          <a:bodyPr/>
          <a:lstStyle/>
          <a:p>
            <a:r>
              <a:rPr lang="en-US" dirty="0" smtClean="0"/>
              <a:t>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9309" y="1663066"/>
            <a:ext cx="2457793" cy="109552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401" y="892304"/>
            <a:ext cx="3781953" cy="4925112"/>
          </a:xfrm>
          <a:prstGeom prst="rect">
            <a:avLst/>
          </a:prstGeom>
        </p:spPr>
      </p:pic>
      <p:pic>
        <p:nvPicPr>
          <p:cNvPr id="6"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6348" y="892303"/>
            <a:ext cx="2421433" cy="4997839"/>
          </a:xfrm>
          <a:prstGeom prst="rect">
            <a:avLst/>
          </a:prstGeom>
        </p:spPr>
      </p:pic>
    </p:spTree>
    <p:extLst>
      <p:ext uri="{BB962C8B-B14F-4D97-AF65-F5344CB8AC3E}">
        <p14:creationId xmlns:p14="http://schemas.microsoft.com/office/powerpoint/2010/main" val="12608855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normAutofit fontScale="90000"/>
          </a:bodyPr>
          <a:lstStyle/>
          <a:p>
            <a:r>
              <a:rPr lang="en-US" dirty="0" smtClean="0"/>
              <a:t>Problem Statement:</a:t>
            </a:r>
            <a:br>
              <a:rPr lang="en-US" dirty="0" smtClean="0"/>
            </a:br>
            <a:endParaRPr lang="en-US" dirty="0"/>
          </a:p>
        </p:txBody>
      </p:sp>
      <p:sp>
        <p:nvSpPr>
          <p:cNvPr id="3" name="Content Placeholder 2"/>
          <p:cNvSpPr>
            <a:spLocks noGrp="1"/>
          </p:cNvSpPr>
          <p:nvPr>
            <p:ph idx="1"/>
          </p:nvPr>
        </p:nvSpPr>
        <p:spPr>
          <a:xfrm>
            <a:off x="838200" y="1045030"/>
            <a:ext cx="10515600" cy="5131933"/>
          </a:xfrm>
        </p:spPr>
        <p:txBody>
          <a:bodyPr/>
          <a:lstStyle/>
          <a:p>
            <a:pPr marL="0" indent="0">
              <a:buNone/>
            </a:pPr>
            <a:r>
              <a:rPr lang="en-US" dirty="0" smtClean="0"/>
              <a:t>Social media analytics is a way where huge data is gathered and analyzed. Problem statement as follows</a:t>
            </a:r>
          </a:p>
          <a:p>
            <a:r>
              <a:rPr lang="en-US" dirty="0" smtClean="0"/>
              <a:t> Social media data should be structured and stored in a database.</a:t>
            </a:r>
          </a:p>
          <a:p>
            <a:r>
              <a:rPr lang="en-US" dirty="0" smtClean="0"/>
              <a:t>For analyzing the data, sentiment analysis or opinion mining can be done.</a:t>
            </a:r>
          </a:p>
          <a:p>
            <a:r>
              <a:rPr lang="en-US" dirty="0" smtClean="0"/>
              <a:t>Predictive analysis such as identifying </a:t>
            </a:r>
            <a:r>
              <a:rPr lang="en-US" dirty="0"/>
              <a:t>and predicting future outcomes and behaviors </a:t>
            </a:r>
            <a:r>
              <a:rPr lang="en-US" dirty="0" smtClean="0"/>
              <a:t>based on </a:t>
            </a:r>
            <a:r>
              <a:rPr lang="en-US" dirty="0"/>
              <a:t>historical data collected over </a:t>
            </a:r>
            <a:r>
              <a:rPr lang="en-US" dirty="0" smtClean="0"/>
              <a:t>time.</a:t>
            </a:r>
          </a:p>
        </p:txBody>
      </p:sp>
    </p:spTree>
    <p:extLst>
      <p:ext uri="{BB962C8B-B14F-4D97-AF65-F5344CB8AC3E}">
        <p14:creationId xmlns:p14="http://schemas.microsoft.com/office/powerpoint/2010/main" val="420438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3654"/>
          </a:xfrm>
        </p:spPr>
        <p:txBody>
          <a:bodyPr>
            <a:normAutofit fontScale="90000"/>
          </a:bodyPr>
          <a:lstStyle/>
          <a:p>
            <a:r>
              <a:rPr lang="en-US" dirty="0" smtClean="0"/>
              <a:t>Results:</a:t>
            </a:r>
            <a:br>
              <a:rPr lang="en-US" dirty="0" smtClean="0"/>
            </a:b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072" y="1364599"/>
            <a:ext cx="5401429" cy="609685"/>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7281" y="1364599"/>
            <a:ext cx="5997498" cy="3484024"/>
          </a:xfrm>
          <a:prstGeom prst="rect">
            <a:avLst/>
          </a:prstGeom>
        </p:spPr>
      </p:pic>
    </p:spTree>
    <p:extLst>
      <p:ext uri="{BB962C8B-B14F-4D97-AF65-F5344CB8AC3E}">
        <p14:creationId xmlns:p14="http://schemas.microsoft.com/office/powerpoint/2010/main" val="3304695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9848"/>
          </a:xfrm>
        </p:spPr>
        <p:txBody>
          <a:bodyPr>
            <a:normAutofit fontScale="90000"/>
          </a:bodyPr>
          <a:lstStyle/>
          <a:p>
            <a:r>
              <a:rPr lang="en-US" dirty="0" smtClean="0"/>
              <a:t>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60358"/>
            <a:ext cx="7544853" cy="2419688"/>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0043" y="1160358"/>
            <a:ext cx="3920061" cy="3770883"/>
          </a:xfrm>
          <a:prstGeom prst="rect">
            <a:avLst/>
          </a:prstGeom>
        </p:spPr>
      </p:pic>
    </p:spTree>
    <p:extLst>
      <p:ext uri="{BB962C8B-B14F-4D97-AF65-F5344CB8AC3E}">
        <p14:creationId xmlns:p14="http://schemas.microsoft.com/office/powerpoint/2010/main" val="13638707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3026"/>
          </a:xfrm>
        </p:spPr>
        <p:txBody>
          <a:bodyPr>
            <a:normAutofit fontScale="90000"/>
          </a:bodyPr>
          <a:lstStyle/>
          <a:p>
            <a:r>
              <a:rPr lang="en-US" dirty="0" smtClean="0"/>
              <a:t>Results:</a:t>
            </a:r>
            <a:endParaRPr lang="en-US" dirty="0"/>
          </a:p>
        </p:txBody>
      </p:sp>
      <p:sp>
        <p:nvSpPr>
          <p:cNvPr id="3" name="Content Placeholder 2"/>
          <p:cNvSpPr>
            <a:spLocks noGrp="1"/>
          </p:cNvSpPr>
          <p:nvPr>
            <p:ph idx="1"/>
          </p:nvPr>
        </p:nvSpPr>
        <p:spPr>
          <a:xfrm>
            <a:off x="838200" y="1187532"/>
            <a:ext cx="10515600" cy="4989431"/>
          </a:xfrm>
        </p:spPr>
        <p:txBody>
          <a:bodyPr/>
          <a:lstStyle/>
          <a:p>
            <a:pPr marL="0" indent="0">
              <a:buNone/>
            </a:pPr>
            <a:r>
              <a:rPr lang="en-US" dirty="0" smtClean="0"/>
              <a:t>Fact table for cube view:</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812" y="2010862"/>
            <a:ext cx="10058400" cy="4415481"/>
          </a:xfrm>
          <a:prstGeom prst="rect">
            <a:avLst/>
          </a:prstGeom>
        </p:spPr>
      </p:pic>
    </p:spTree>
    <p:extLst>
      <p:ext uri="{BB962C8B-B14F-4D97-AF65-F5344CB8AC3E}">
        <p14:creationId xmlns:p14="http://schemas.microsoft.com/office/powerpoint/2010/main" val="28288197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4901"/>
          </a:xfrm>
        </p:spPr>
        <p:txBody>
          <a:bodyPr>
            <a:normAutofit fontScale="90000"/>
          </a:bodyPr>
          <a:lstStyle/>
          <a:p>
            <a:r>
              <a:rPr lang="en-US" dirty="0" smtClean="0"/>
              <a:t>Results:</a:t>
            </a:r>
            <a:endParaRPr lang="en-US" dirty="0"/>
          </a:p>
        </p:txBody>
      </p:sp>
      <p:sp>
        <p:nvSpPr>
          <p:cNvPr id="5" name="Content Placeholder 4"/>
          <p:cNvSpPr>
            <a:spLocks noGrp="1"/>
          </p:cNvSpPr>
          <p:nvPr>
            <p:ph idx="1"/>
          </p:nvPr>
        </p:nvSpPr>
        <p:spPr>
          <a:xfrm>
            <a:off x="568411" y="1198605"/>
            <a:ext cx="10785389" cy="4978358"/>
          </a:xfrm>
        </p:spPr>
        <p:txBody>
          <a:bodyPr/>
          <a:lstStyle/>
          <a:p>
            <a:pPr marL="0" indent="0">
              <a:buNone/>
            </a:pPr>
            <a:r>
              <a:rPr lang="en-US" dirty="0" smtClean="0"/>
              <a:t>Fact table for trend view:</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411" y="1825061"/>
            <a:ext cx="10058400" cy="4600481"/>
          </a:xfrm>
          <a:prstGeom prst="rect">
            <a:avLst/>
          </a:prstGeom>
        </p:spPr>
      </p:pic>
    </p:spTree>
    <p:extLst>
      <p:ext uri="{BB962C8B-B14F-4D97-AF65-F5344CB8AC3E}">
        <p14:creationId xmlns:p14="http://schemas.microsoft.com/office/powerpoint/2010/main" val="18809333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4283"/>
          </a:xfrm>
        </p:spPr>
        <p:txBody>
          <a:bodyPr>
            <a:normAutofit/>
          </a:bodyPr>
          <a:lstStyle/>
          <a:p>
            <a:r>
              <a:rPr lang="en-US" dirty="0" smtClean="0"/>
              <a:t>Results:</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476" y="1688997"/>
            <a:ext cx="3077004" cy="392484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0822" y="1688997"/>
            <a:ext cx="4563112" cy="4077269"/>
          </a:xfrm>
          <a:prstGeom prst="rect">
            <a:avLst/>
          </a:prstGeom>
        </p:spPr>
      </p:pic>
    </p:spTree>
    <p:extLst>
      <p:ext uri="{BB962C8B-B14F-4D97-AF65-F5344CB8AC3E}">
        <p14:creationId xmlns:p14="http://schemas.microsoft.com/office/powerpoint/2010/main" val="7427653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0486"/>
          </a:xfrm>
        </p:spPr>
        <p:txBody>
          <a:bodyPr>
            <a:normAutofit fontScale="90000"/>
          </a:bodyPr>
          <a:lstStyle/>
          <a:p>
            <a:r>
              <a:rPr lang="en-US" dirty="0" smtClean="0"/>
              <a:t>Results:</a:t>
            </a:r>
            <a:br>
              <a:rPr lang="en-US" dirty="0" smtClean="0"/>
            </a:br>
            <a:r>
              <a:rPr lang="en-US" dirty="0"/>
              <a:t/>
            </a:r>
            <a:br>
              <a:rPr lang="en-US" dirty="0"/>
            </a:br>
            <a:endParaRPr lang="en-US" sz="1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345" y="2128187"/>
            <a:ext cx="4629796" cy="2238687"/>
          </a:xfrm>
        </p:spPr>
      </p:pic>
      <p:sp>
        <p:nvSpPr>
          <p:cNvPr id="5" name="TextBox 4"/>
          <p:cNvSpPr txBox="1"/>
          <p:nvPr/>
        </p:nvSpPr>
        <p:spPr>
          <a:xfrm>
            <a:off x="568345" y="4955059"/>
            <a:ext cx="3954228" cy="646331"/>
          </a:xfrm>
          <a:prstGeom prst="rect">
            <a:avLst/>
          </a:prstGeom>
          <a:noFill/>
        </p:spPr>
        <p:txBody>
          <a:bodyPr wrap="square" rtlCol="0">
            <a:spAutoFit/>
          </a:bodyPr>
          <a:lstStyle/>
          <a:p>
            <a:r>
              <a:rPr lang="en-US" dirty="0"/>
              <a:t/>
            </a:r>
            <a:br>
              <a:rPr lang="en-US" dirty="0"/>
            </a:br>
            <a:r>
              <a:rPr lang="en-US" dirty="0" smtClean="0"/>
              <a:t>Network </a:t>
            </a:r>
            <a:r>
              <a:rPr lang="en-US" dirty="0"/>
              <a:t>Provider with Tweet count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128187"/>
            <a:ext cx="4877481" cy="2229161"/>
          </a:xfrm>
          <a:prstGeom prst="rect">
            <a:avLst/>
          </a:prstGeom>
        </p:spPr>
      </p:pic>
      <p:sp>
        <p:nvSpPr>
          <p:cNvPr id="7" name="TextBox 6"/>
          <p:cNvSpPr txBox="1"/>
          <p:nvPr/>
        </p:nvSpPr>
        <p:spPr>
          <a:xfrm>
            <a:off x="6561438" y="4955059"/>
            <a:ext cx="3015049" cy="646331"/>
          </a:xfrm>
          <a:prstGeom prst="rect">
            <a:avLst/>
          </a:prstGeom>
          <a:noFill/>
        </p:spPr>
        <p:txBody>
          <a:bodyPr wrap="square" rtlCol="0">
            <a:spAutoFit/>
          </a:bodyPr>
          <a:lstStyle/>
          <a:p>
            <a:r>
              <a:rPr lang="en-US" dirty="0" smtClean="0"/>
              <a:t>Network provider with sentiments</a:t>
            </a:r>
            <a:endParaRPr lang="en-US" dirty="0"/>
          </a:p>
        </p:txBody>
      </p:sp>
    </p:spTree>
    <p:extLst>
      <p:ext uri="{BB962C8B-B14F-4D97-AF65-F5344CB8AC3E}">
        <p14:creationId xmlns:p14="http://schemas.microsoft.com/office/powerpoint/2010/main" val="28031108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4767" y="1552493"/>
            <a:ext cx="4814849" cy="4351338"/>
          </a:xfrm>
        </p:spPr>
      </p:pic>
      <p:sp>
        <p:nvSpPr>
          <p:cNvPr id="5" name="TextBox 4"/>
          <p:cNvSpPr txBox="1"/>
          <p:nvPr/>
        </p:nvSpPr>
        <p:spPr>
          <a:xfrm>
            <a:off x="1721922" y="6163294"/>
            <a:ext cx="4251366" cy="369332"/>
          </a:xfrm>
          <a:prstGeom prst="rect">
            <a:avLst/>
          </a:prstGeom>
          <a:noFill/>
        </p:spPr>
        <p:txBody>
          <a:bodyPr wrap="square" rtlCol="0">
            <a:spAutoFit/>
          </a:bodyPr>
          <a:lstStyle/>
          <a:p>
            <a:r>
              <a:rPr lang="en-US" dirty="0" smtClean="0"/>
              <a:t>Sentiment with Tweet count</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9735" y="1451765"/>
            <a:ext cx="5048955" cy="4334480"/>
          </a:xfrm>
          <a:prstGeom prst="rect">
            <a:avLst/>
          </a:prstGeom>
        </p:spPr>
      </p:pic>
      <p:sp>
        <p:nvSpPr>
          <p:cNvPr id="8" name="TextBox 7"/>
          <p:cNvSpPr txBox="1"/>
          <p:nvPr/>
        </p:nvSpPr>
        <p:spPr>
          <a:xfrm>
            <a:off x="7243948" y="6163294"/>
            <a:ext cx="3669475" cy="369332"/>
          </a:xfrm>
          <a:prstGeom prst="rect">
            <a:avLst/>
          </a:prstGeom>
          <a:noFill/>
        </p:spPr>
        <p:txBody>
          <a:bodyPr wrap="square" rtlCol="0">
            <a:spAutoFit/>
          </a:bodyPr>
          <a:lstStyle/>
          <a:p>
            <a:r>
              <a:rPr lang="en-US" dirty="0" smtClean="0"/>
              <a:t>Sentiment with Followers count</a:t>
            </a:r>
            <a:endParaRPr lang="en-US" dirty="0"/>
          </a:p>
        </p:txBody>
      </p:sp>
    </p:spTree>
    <p:extLst>
      <p:ext uri="{BB962C8B-B14F-4D97-AF65-F5344CB8AC3E}">
        <p14:creationId xmlns:p14="http://schemas.microsoft.com/office/powerpoint/2010/main" val="24669612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25524"/>
          </a:xfrm>
        </p:spPr>
        <p:txBody>
          <a:bodyPr>
            <a:normAutofit fontScale="90000"/>
          </a:bodyPr>
          <a:lstStyle/>
          <a:p>
            <a:r>
              <a:rPr lang="en-US" dirty="0" smtClean="0"/>
              <a:t>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250" y="1365490"/>
            <a:ext cx="5277587" cy="3362794"/>
          </a:xfrm>
        </p:spPr>
      </p:pic>
      <p:sp>
        <p:nvSpPr>
          <p:cNvPr id="5" name="TextBox 4"/>
          <p:cNvSpPr txBox="1"/>
          <p:nvPr/>
        </p:nvSpPr>
        <p:spPr>
          <a:xfrm>
            <a:off x="838200" y="5403273"/>
            <a:ext cx="2807525" cy="646331"/>
          </a:xfrm>
          <a:prstGeom prst="rect">
            <a:avLst/>
          </a:prstGeom>
          <a:noFill/>
        </p:spPr>
        <p:txBody>
          <a:bodyPr wrap="square" rtlCol="0">
            <a:spAutoFit/>
          </a:bodyPr>
          <a:lstStyle/>
          <a:p>
            <a:r>
              <a:rPr lang="en-US" dirty="0" smtClean="0"/>
              <a:t>User name with Followers count</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0166" y="1555496"/>
            <a:ext cx="5155996" cy="3296908"/>
          </a:xfrm>
          <a:prstGeom prst="rect">
            <a:avLst/>
          </a:prstGeom>
        </p:spPr>
      </p:pic>
      <p:sp>
        <p:nvSpPr>
          <p:cNvPr id="7" name="TextBox 6"/>
          <p:cNvSpPr txBox="1"/>
          <p:nvPr/>
        </p:nvSpPr>
        <p:spPr>
          <a:xfrm>
            <a:off x="6096000" y="5403273"/>
            <a:ext cx="4900551" cy="369332"/>
          </a:xfrm>
          <a:prstGeom prst="rect">
            <a:avLst/>
          </a:prstGeom>
          <a:noFill/>
        </p:spPr>
        <p:txBody>
          <a:bodyPr wrap="square" rtlCol="0">
            <a:spAutoFit/>
          </a:bodyPr>
          <a:lstStyle/>
          <a:p>
            <a:r>
              <a:rPr lang="en-US" dirty="0" smtClean="0"/>
              <a:t>User name with Tweet count</a:t>
            </a:r>
            <a:endParaRPr lang="en-US" dirty="0"/>
          </a:p>
        </p:txBody>
      </p:sp>
    </p:spTree>
    <p:extLst>
      <p:ext uri="{BB962C8B-B14F-4D97-AF65-F5344CB8AC3E}">
        <p14:creationId xmlns:p14="http://schemas.microsoft.com/office/powerpoint/2010/main" val="30664669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7405"/>
          </a:xfrm>
        </p:spPr>
        <p:txBody>
          <a:bodyPr/>
          <a:lstStyle/>
          <a:p>
            <a:r>
              <a:rPr lang="en-US" dirty="0" smtClean="0"/>
              <a:t>Results:</a:t>
            </a:r>
            <a:endParaRPr lang="en-US" dirty="0"/>
          </a:p>
        </p:txBody>
      </p:sp>
      <p:sp>
        <p:nvSpPr>
          <p:cNvPr id="3" name="Content Placeholder 2"/>
          <p:cNvSpPr>
            <a:spLocks noGrp="1"/>
          </p:cNvSpPr>
          <p:nvPr>
            <p:ph idx="1"/>
          </p:nvPr>
        </p:nvSpPr>
        <p:spPr>
          <a:xfrm>
            <a:off x="838200" y="1092530"/>
            <a:ext cx="10515600" cy="5084433"/>
          </a:xfrm>
        </p:spPr>
        <p:txBody>
          <a:bodyPr/>
          <a:lstStyle/>
          <a:p>
            <a:pPr marL="0" indent="0">
              <a:buNone/>
            </a:pPr>
            <a:r>
              <a:rPr lang="en-US" dirty="0" smtClean="0"/>
              <a:t>Trend view</a:t>
            </a:r>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2832" y="1819935"/>
            <a:ext cx="8621328" cy="4096322"/>
          </a:xfrm>
          <a:prstGeom prst="rect">
            <a:avLst/>
          </a:prstGeom>
        </p:spPr>
      </p:pic>
    </p:spTree>
    <p:extLst>
      <p:ext uri="{BB962C8B-B14F-4D97-AF65-F5344CB8AC3E}">
        <p14:creationId xmlns:p14="http://schemas.microsoft.com/office/powerpoint/2010/main" val="34433035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1150"/>
          </a:xfrm>
        </p:spPr>
        <p:txBody>
          <a:bodyPr>
            <a:normAutofit fontScale="90000"/>
          </a:bodyPr>
          <a:lstStyle/>
          <a:p>
            <a:r>
              <a:rPr lang="en-US" dirty="0" smtClean="0"/>
              <a:t>Results:</a:t>
            </a:r>
            <a:endParaRPr lang="en-US" dirty="0"/>
          </a:p>
        </p:txBody>
      </p:sp>
      <p:sp>
        <p:nvSpPr>
          <p:cNvPr id="3" name="Content Placeholder 2"/>
          <p:cNvSpPr>
            <a:spLocks noGrp="1"/>
          </p:cNvSpPr>
          <p:nvPr>
            <p:ph idx="1"/>
          </p:nvPr>
        </p:nvSpPr>
        <p:spPr>
          <a:xfrm>
            <a:off x="838200" y="926276"/>
            <a:ext cx="10515600" cy="5250687"/>
          </a:xfrm>
        </p:spPr>
        <p:txBody>
          <a:bodyPr/>
          <a:lstStyle/>
          <a:p>
            <a:pPr marL="0" indent="0">
              <a:buNone/>
            </a:pPr>
            <a:r>
              <a:rPr lang="en-US" dirty="0" smtClean="0"/>
              <a:t>Trend View Line charts</a:t>
            </a:r>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8128" y="1487426"/>
            <a:ext cx="8583223" cy="4515480"/>
          </a:xfrm>
          <a:prstGeom prst="rect">
            <a:avLst/>
          </a:prstGeom>
        </p:spPr>
      </p:pic>
    </p:spTree>
    <p:extLst>
      <p:ext uri="{BB962C8B-B14F-4D97-AF65-F5344CB8AC3E}">
        <p14:creationId xmlns:p14="http://schemas.microsoft.com/office/powerpoint/2010/main" val="3811149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dirty="0" smtClean="0"/>
              <a:t>Collecting streamed tweet ,preprocessing of the raw tweets through the different levels of data warehouse components and creating Twitter Data Warehouse.</a:t>
            </a:r>
          </a:p>
          <a:p>
            <a:r>
              <a:rPr lang="en-US" dirty="0" smtClean="0"/>
              <a:t>Tweets are analyzed by sentiment analysis using naïve </a:t>
            </a:r>
            <a:r>
              <a:rPr lang="en-US" dirty="0" err="1" smtClean="0"/>
              <a:t>bayes</a:t>
            </a:r>
            <a:r>
              <a:rPr lang="en-US" dirty="0" smtClean="0"/>
              <a:t> classifier.</a:t>
            </a:r>
          </a:p>
          <a:p>
            <a:r>
              <a:rPr lang="en-US" dirty="0" smtClean="0"/>
              <a:t>Creating proper facts and dimension table to represent the data in an multidimensional model, </a:t>
            </a:r>
            <a:r>
              <a:rPr lang="en-US" dirty="0" err="1" smtClean="0"/>
              <a:t>i.e</a:t>
            </a:r>
            <a:r>
              <a:rPr lang="en-US" dirty="0" smtClean="0"/>
              <a:t> OLAP cube.</a:t>
            </a:r>
          </a:p>
          <a:p>
            <a:r>
              <a:rPr lang="en-US" dirty="0" smtClean="0"/>
              <a:t>Predictive analysis is done for the future analysis of the data over a time period.</a:t>
            </a:r>
          </a:p>
          <a:p>
            <a:endParaRPr lang="en-US" dirty="0"/>
          </a:p>
        </p:txBody>
      </p:sp>
    </p:spTree>
    <p:extLst>
      <p:ext uri="{BB962C8B-B14F-4D97-AF65-F5344CB8AC3E}">
        <p14:creationId xmlns:p14="http://schemas.microsoft.com/office/powerpoint/2010/main" val="35599460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6776"/>
          </a:xfrm>
        </p:spPr>
        <p:txBody>
          <a:bodyPr>
            <a:normAutofit fontScale="90000"/>
          </a:bodyPr>
          <a:lstStyle/>
          <a:p>
            <a:r>
              <a:rPr lang="en-US" dirty="0" smtClean="0"/>
              <a:t>Conclusion:</a:t>
            </a:r>
            <a:br>
              <a:rPr lang="en-US" dirty="0" smtClean="0"/>
            </a:br>
            <a:endParaRPr lang="en-US" dirty="0"/>
          </a:p>
        </p:txBody>
      </p:sp>
      <p:sp>
        <p:nvSpPr>
          <p:cNvPr id="3" name="Content Placeholder 2"/>
          <p:cNvSpPr>
            <a:spLocks noGrp="1"/>
          </p:cNvSpPr>
          <p:nvPr>
            <p:ph idx="1"/>
          </p:nvPr>
        </p:nvSpPr>
        <p:spPr>
          <a:xfrm>
            <a:off x="451262" y="961902"/>
            <a:ext cx="10902538" cy="5215061"/>
          </a:xfrm>
        </p:spPr>
        <p:txBody>
          <a:bodyPr/>
          <a:lstStyle/>
          <a:p>
            <a:pPr marL="0" indent="0">
              <a:buNone/>
            </a:pPr>
            <a:r>
              <a:rPr lang="en-US" dirty="0"/>
              <a:t>Data warehousing technology supports the study of huge data volumes caused by </a:t>
            </a:r>
            <a:r>
              <a:rPr lang="en-US" dirty="0" smtClean="0"/>
              <a:t>Twitter. We </a:t>
            </a:r>
            <a:r>
              <a:rPr lang="en-US" dirty="0"/>
              <a:t>represent multi-layered system architecture which shows how to transform the data collected from twitter and the detailed explained process of each layer. OLAP cube is a method which represents the data in a multi-dimensional cube view. For many business area, while taking decisions this OLAP cube could be helpful. It can store a huge amount of data where at a time, a query can hit hundreds thousands of rows. This OLAP cube is implemented which can be helpful for taking decisions, Social BI and to visualize the data for more analysis</a:t>
            </a:r>
            <a:r>
              <a:rPr lang="en-US" dirty="0" smtClean="0"/>
              <a:t>. Trend view is the way any business users can take business decisions and predictions about the future.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195266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3" name="Content Placeholder 2"/>
          <p:cNvSpPr>
            <a:spLocks noGrp="1"/>
          </p:cNvSpPr>
          <p:nvPr>
            <p:ph idx="1"/>
          </p:nvPr>
        </p:nvSpPr>
        <p:spPr/>
        <p:txBody>
          <a:bodyPr/>
          <a:lstStyle/>
          <a:p>
            <a:pPr marL="0" indent="0">
              <a:buNone/>
            </a:pPr>
            <a:r>
              <a:rPr lang="en-US" dirty="0" smtClean="0">
                <a:hlinkClick r:id="rId2" action="ppaction://hlinkfile"/>
              </a:rPr>
              <a:t>Literature survey</a:t>
            </a:r>
            <a:endParaRPr lang="en-US" dirty="0"/>
          </a:p>
        </p:txBody>
      </p:sp>
    </p:spTree>
    <p:extLst>
      <p:ext uri="{BB962C8B-B14F-4D97-AF65-F5344CB8AC3E}">
        <p14:creationId xmlns:p14="http://schemas.microsoft.com/office/powerpoint/2010/main" val="28829710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8652"/>
          </a:xfrm>
        </p:spPr>
        <p:txBody>
          <a:bodyPr>
            <a:normAutofit fontScale="90000"/>
          </a:bodyPr>
          <a:lstStyle/>
          <a:p>
            <a:r>
              <a:rPr lang="en-US" dirty="0" smtClean="0"/>
              <a:t>Workflow Diagram:</a:t>
            </a:r>
            <a:endParaRPr lang="en-US" dirty="0"/>
          </a:p>
        </p:txBody>
      </p:sp>
      <p:pic>
        <p:nvPicPr>
          <p:cNvPr id="1026" name="Content Placeholder 17"/>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3968" y="1690688"/>
            <a:ext cx="2858888" cy="492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8119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30522"/>
          </a:xfrm>
        </p:spPr>
        <p:txBody>
          <a:bodyPr>
            <a:normAutofit fontScale="90000"/>
          </a:bodyPr>
          <a:lstStyle/>
          <a:p>
            <a:r>
              <a:rPr lang="en-US" dirty="0" smtClean="0"/>
              <a:t>Methodology:</a:t>
            </a:r>
            <a:br>
              <a:rPr lang="en-US" dirty="0" smtClean="0"/>
            </a:br>
            <a:endParaRPr lang="en-US" dirty="0"/>
          </a:p>
        </p:txBody>
      </p:sp>
      <p:sp>
        <p:nvSpPr>
          <p:cNvPr id="3" name="Content Placeholder 2"/>
          <p:cNvSpPr>
            <a:spLocks noGrp="1"/>
          </p:cNvSpPr>
          <p:nvPr>
            <p:ph idx="1"/>
          </p:nvPr>
        </p:nvSpPr>
        <p:spPr>
          <a:xfrm>
            <a:off x="838200" y="1163782"/>
            <a:ext cx="10515600" cy="5013181"/>
          </a:xfrm>
        </p:spPr>
        <p:txBody>
          <a:bodyPr/>
          <a:lstStyle/>
          <a:p>
            <a:pPr marL="0" indent="0">
              <a:buNone/>
            </a:pPr>
            <a:r>
              <a:rPr lang="en-US" dirty="0" smtClean="0"/>
              <a:t>Fetching raw tweets:</a:t>
            </a:r>
          </a:p>
          <a:p>
            <a:pPr marL="0" indent="0">
              <a:buNone/>
            </a:pPr>
            <a:r>
              <a:rPr lang="en-US" dirty="0" smtClean="0"/>
              <a:t>Twitter API allows to fetch the raw tweet . Through python code I have directly fetched the data in to the database, </a:t>
            </a:r>
            <a:r>
              <a:rPr lang="en-US" dirty="0" err="1" smtClean="0"/>
              <a:t>PostgreSQL</a:t>
            </a:r>
            <a:r>
              <a:rPr lang="en-US" dirty="0" smtClean="0"/>
              <a:t> where all the twitter meta data is stored in a structured way.</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1852" y="2794783"/>
            <a:ext cx="2392631" cy="3643436"/>
          </a:xfrm>
          <a:prstGeom prst="rect">
            <a:avLst/>
          </a:prstGeom>
        </p:spPr>
      </p:pic>
    </p:spTree>
    <p:extLst>
      <p:ext uri="{BB962C8B-B14F-4D97-AF65-F5344CB8AC3E}">
        <p14:creationId xmlns:p14="http://schemas.microsoft.com/office/powerpoint/2010/main" val="12251794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42397"/>
          </a:xfrm>
        </p:spPr>
        <p:txBody>
          <a:bodyPr>
            <a:normAutofit fontScale="90000"/>
          </a:bodyPr>
          <a:lstStyle/>
          <a:p>
            <a:r>
              <a:rPr lang="en-US" dirty="0" smtClean="0"/>
              <a:t>Methodology:</a:t>
            </a:r>
            <a:endParaRPr lang="en-US" dirty="0"/>
          </a:p>
        </p:txBody>
      </p:sp>
      <p:sp>
        <p:nvSpPr>
          <p:cNvPr id="3" name="Content Placeholder 2"/>
          <p:cNvSpPr>
            <a:spLocks noGrp="1"/>
          </p:cNvSpPr>
          <p:nvPr>
            <p:ph idx="1"/>
          </p:nvPr>
        </p:nvSpPr>
        <p:spPr>
          <a:xfrm>
            <a:off x="838200" y="1021278"/>
            <a:ext cx="10515600" cy="5155685"/>
          </a:xfrm>
        </p:spPr>
        <p:txBody>
          <a:bodyPr/>
          <a:lstStyle/>
          <a:p>
            <a:pPr marL="0" indent="0">
              <a:buNone/>
            </a:pPr>
            <a:r>
              <a:rPr lang="en-US" dirty="0" smtClean="0"/>
              <a:t>ETL process:</a:t>
            </a:r>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When tweets are fetched they comes in </a:t>
            </a:r>
            <a:r>
              <a:rPr lang="en-US" dirty="0" err="1" smtClean="0"/>
              <a:t>json</a:t>
            </a:r>
            <a:r>
              <a:rPr lang="en-US" dirty="0" smtClean="0"/>
              <a:t> format. To remove inconsistency of data, data is cleaned and preprocessed called the ETL stage.</a:t>
            </a:r>
          </a:p>
          <a:p>
            <a:pPr marL="0" indent="0">
              <a:buNone/>
            </a:pPr>
            <a:r>
              <a:rPr lang="en-US" dirty="0"/>
              <a:t> </a:t>
            </a:r>
            <a:r>
              <a:rPr lang="en-US" dirty="0" smtClean="0"/>
              <a:t>Here as I have taken the meta data of the twitter and directly inserted in to the </a:t>
            </a:r>
            <a:r>
              <a:rPr lang="en-US" dirty="0" err="1" smtClean="0"/>
              <a:t>postgreSQL</a:t>
            </a:r>
            <a:r>
              <a:rPr lang="en-US" dirty="0" smtClean="0"/>
              <a:t>, this step is passed.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8965" y="181282"/>
            <a:ext cx="6306468" cy="2310614"/>
          </a:xfrm>
          <a:prstGeom prst="rect">
            <a:avLst/>
          </a:prstGeom>
        </p:spPr>
      </p:pic>
    </p:spTree>
    <p:extLst>
      <p:ext uri="{BB962C8B-B14F-4D97-AF65-F5344CB8AC3E}">
        <p14:creationId xmlns:p14="http://schemas.microsoft.com/office/powerpoint/2010/main" val="625328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25524"/>
          </a:xfrm>
        </p:spPr>
        <p:txBody>
          <a:bodyPr>
            <a:normAutofit fontScale="90000"/>
          </a:bodyPr>
          <a:lstStyle/>
          <a:p>
            <a:r>
              <a:rPr lang="en-US" dirty="0" smtClean="0"/>
              <a:t>Methodology:</a:t>
            </a:r>
            <a:endParaRPr lang="en-US" dirty="0"/>
          </a:p>
        </p:txBody>
      </p:sp>
      <p:sp>
        <p:nvSpPr>
          <p:cNvPr id="3" name="Content Placeholder 2"/>
          <p:cNvSpPr>
            <a:spLocks noGrp="1"/>
          </p:cNvSpPr>
          <p:nvPr>
            <p:ph idx="1"/>
          </p:nvPr>
        </p:nvSpPr>
        <p:spPr>
          <a:xfrm>
            <a:off x="244433" y="1330036"/>
            <a:ext cx="10515600" cy="4633171"/>
          </a:xfrm>
        </p:spPr>
        <p:txBody>
          <a:bodyPr/>
          <a:lstStyle/>
          <a:p>
            <a:pPr marL="0" indent="0">
              <a:buNone/>
            </a:pPr>
            <a:r>
              <a:rPr lang="en-US" dirty="0" smtClean="0"/>
              <a:t> Twitter Data Warehouse:</a:t>
            </a:r>
          </a:p>
          <a:p>
            <a:pPr marL="0" indent="0">
              <a:buNone/>
            </a:pPr>
            <a:r>
              <a:rPr lang="en-US" dirty="0" smtClean="0"/>
              <a:t>As the data is stored in </a:t>
            </a:r>
            <a:r>
              <a:rPr lang="en-US" dirty="0" err="1" smtClean="0"/>
              <a:t>postgreSQL</a:t>
            </a:r>
            <a:r>
              <a:rPr lang="en-US" dirty="0" smtClean="0"/>
              <a:t> ,data is represented in facts and dimensions and stored in tweet mart for further analysis.</a:t>
            </a:r>
          </a:p>
          <a:p>
            <a:pPr marL="0" indent="0">
              <a:buNone/>
            </a:pPr>
            <a:endParaRPr lang="en-US" dirty="0" smtClean="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0328" y="2750690"/>
            <a:ext cx="3723809" cy="3066667"/>
          </a:xfrm>
          <a:prstGeom prst="rect">
            <a:avLst/>
          </a:prstGeom>
        </p:spPr>
      </p:pic>
    </p:spTree>
    <p:extLst>
      <p:ext uri="{BB962C8B-B14F-4D97-AF65-F5344CB8AC3E}">
        <p14:creationId xmlns:p14="http://schemas.microsoft.com/office/powerpoint/2010/main" val="28590511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01774"/>
          </a:xfrm>
        </p:spPr>
        <p:txBody>
          <a:bodyPr>
            <a:normAutofit fontScale="90000"/>
          </a:bodyPr>
          <a:lstStyle/>
          <a:p>
            <a:r>
              <a:rPr lang="en-US" dirty="0" smtClean="0"/>
              <a:t>Methodology:</a:t>
            </a:r>
            <a:endParaRPr lang="en-US" dirty="0"/>
          </a:p>
        </p:txBody>
      </p:sp>
      <p:sp>
        <p:nvSpPr>
          <p:cNvPr id="3" name="Content Placeholder 2"/>
          <p:cNvSpPr>
            <a:spLocks noGrp="1"/>
          </p:cNvSpPr>
          <p:nvPr>
            <p:ph idx="1"/>
          </p:nvPr>
        </p:nvSpPr>
        <p:spPr>
          <a:xfrm>
            <a:off x="838200" y="866900"/>
            <a:ext cx="10515600" cy="5310063"/>
          </a:xfrm>
        </p:spPr>
        <p:txBody>
          <a:bodyPr/>
          <a:lstStyle/>
          <a:p>
            <a:pPr marL="0" indent="0">
              <a:buNone/>
            </a:pPr>
            <a:endParaRPr lang="en-US" dirty="0" smtClean="0"/>
          </a:p>
          <a:p>
            <a:pPr marL="0" indent="0">
              <a:buNone/>
            </a:pPr>
            <a:r>
              <a:rPr lang="en-US" dirty="0" smtClean="0"/>
              <a:t>Analysis of data:</a:t>
            </a:r>
          </a:p>
          <a:p>
            <a:pPr marL="0" indent="0">
              <a:buNone/>
            </a:pPr>
            <a:r>
              <a:rPr lang="en-US" dirty="0" smtClean="0"/>
              <a:t>Sentiment analysis is done on the tweets using naïve </a:t>
            </a:r>
            <a:r>
              <a:rPr lang="en-US" dirty="0" err="1" smtClean="0"/>
              <a:t>bayes</a:t>
            </a:r>
            <a:r>
              <a:rPr lang="en-US" dirty="0" smtClean="0"/>
              <a:t> classifier. Naïve </a:t>
            </a:r>
            <a:r>
              <a:rPr lang="en-US" dirty="0" err="1" smtClean="0"/>
              <a:t>bayes</a:t>
            </a:r>
            <a:r>
              <a:rPr lang="en-US" dirty="0" smtClean="0"/>
              <a:t> classifier has sets of training set, which trains the test set data.</a:t>
            </a:r>
          </a:p>
          <a:p>
            <a:pPr marL="0" indent="0">
              <a:buNone/>
            </a:pPr>
            <a:endParaRPr lang="en-US" dirty="0" smtClean="0"/>
          </a:p>
          <a:p>
            <a:pPr marL="0" indent="0">
              <a:buNone/>
            </a:pPr>
            <a:endParaRPr lang="en-US" dirty="0" smtClean="0"/>
          </a:p>
          <a:p>
            <a:pPr marL="0" indent="0">
              <a:buNone/>
            </a:pPr>
            <a:r>
              <a:rPr lang="en-US" dirty="0" smtClean="0"/>
              <a:t>where d </a:t>
            </a:r>
            <a:r>
              <a:rPr lang="en-US" dirty="0"/>
              <a:t>are the individual words in the document and ci belongs to the particular class of the word in the document</a:t>
            </a:r>
            <a:r>
              <a:rPr lang="en-US" dirty="0" smtClean="0"/>
              <a:t>. </a:t>
            </a:r>
            <a:r>
              <a:rPr lang="en-US" dirty="0"/>
              <a:t>This classifier gives the output class with the </a:t>
            </a:r>
            <a:r>
              <a:rPr lang="en-US" dirty="0" smtClean="0"/>
              <a:t>maximum accuracy of sentiments.</a:t>
            </a:r>
            <a:endParaRPr lang="en-US" dirty="0"/>
          </a:p>
        </p:txBody>
      </p:sp>
      <mc:AlternateContent xmlns:mc="http://schemas.openxmlformats.org/markup-compatibility/2006">
        <mc:Choice xmlns:a14="http://schemas.microsoft.com/office/drawing/2010/main" Requires="a14">
          <p:sp>
            <p:nvSpPr>
              <p:cNvPr id="4" name="Rectangle 3"/>
              <p:cNvSpPr/>
              <p:nvPr/>
            </p:nvSpPr>
            <p:spPr>
              <a:xfrm>
                <a:off x="4848062" y="3012059"/>
                <a:ext cx="2495876" cy="83388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r>
                        <a:rPr lang="en-US" i="0">
                          <a:latin typeface="Cambria Math" panose="02040503050406030204" pitchFamily="18" charset="0"/>
                        </a:rPr>
                        <m:t>|</m:t>
                      </m:r>
                      <m:r>
                        <a:rPr lang="en-US" i="1">
                          <a:latin typeface="Cambria Math" panose="02040503050406030204" pitchFamily="18" charset="0"/>
                        </a:rPr>
                        <m:t>𝑑</m:t>
                      </m:r>
                      <m:r>
                        <a:rPr lang="en-US" i="0">
                          <a:latin typeface="Cambria Math" panose="02040503050406030204" pitchFamily="18" charset="0"/>
                        </a:rPr>
                        <m:t>)=</m:t>
                      </m:r>
                      <m:limLow>
                        <m:limLowPr>
                          <m:ctrlPr>
                            <a:rPr lang="en-US" i="1">
                              <a:latin typeface="Cambria Math" panose="02040503050406030204" pitchFamily="18" charset="0"/>
                            </a:rPr>
                          </m:ctrlPr>
                        </m:limLowPr>
                        <m:e>
                          <m:m>
                            <m:mPr>
                              <m:mcs>
                                <m:mc>
                                  <m:mcPr>
                                    <m:count m:val="1"/>
                                    <m:mcJc m:val="center"/>
                                  </m:mcPr>
                                </m:mc>
                              </m:mcs>
                              <m:ctrlPr>
                                <a:rPr lang="en-US" i="1">
                                  <a:latin typeface="Cambria Math" panose="02040503050406030204" pitchFamily="18" charset="0"/>
                                </a:rPr>
                              </m:ctrlPr>
                            </m:mPr>
                            <m:mr>
                              <m:e>
                                <m:acc>
                                  <m:accPr>
                                    <m:chr m:val="̲"/>
                                    <m:ctrlPr>
                                      <a:rPr lang="en-US" i="1">
                                        <a:latin typeface="Cambria Math" panose="02040503050406030204" pitchFamily="18" charset="0"/>
                                      </a:rPr>
                                    </m:ctrlPr>
                                  </m:accPr>
                                  <m:e>
                                    <m:d>
                                      <m:dPr>
                                        <m:begChr m:val=""/>
                                        <m:ctrlPr>
                                          <a:rPr lang="en-US" i="1">
                                            <a:latin typeface="Cambria Math" panose="02040503050406030204" pitchFamily="18" charset="0"/>
                                          </a:rPr>
                                        </m:ctrlPr>
                                      </m:dPr>
                                      <m:e>
                                        <m:r>
                                          <a:rPr lang="en-US" i="1">
                                            <a:latin typeface="Cambria Math" panose="02040503050406030204" pitchFamily="18" charset="0"/>
                                          </a:rPr>
                                          <m:t>𝑃</m:t>
                                        </m:r>
                                        <m:r>
                                          <a:rPr lang="en-US" i="0">
                                            <a:latin typeface="Cambria Math" panose="02040503050406030204" pitchFamily="18" charset="0"/>
                                          </a:rPr>
                                          <m:t>(</m:t>
                                        </m:r>
                                        <m:r>
                                          <a:rPr lang="en-US" i="1">
                                            <a:latin typeface="Cambria Math" panose="02040503050406030204" pitchFamily="18" charset="0"/>
                                          </a:rPr>
                                          <m:t>𝑑</m:t>
                                        </m:r>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r>
                                          <a:rPr lang="en-US" i="0">
                                            <a:latin typeface="Cambria Math" panose="02040503050406030204" pitchFamily="18" charset="0"/>
                                          </a:rPr>
                                          <m:t>)</m:t>
                                        </m:r>
                                        <m:r>
                                          <a:rPr lang="en-US" i="1">
                                            <a:latin typeface="Cambria Math" panose="02040503050406030204" pitchFamily="18" charset="0"/>
                                          </a:rPr>
                                          <m:t>𝑃</m:t>
                                        </m:r>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e>
                                    </m:d>
                                  </m:e>
                                </m:acc>
                              </m:e>
                            </m:mr>
                            <m:mr>
                              <m:e>
                                <m:d>
                                  <m:dPr>
                                    <m:begChr m:val=""/>
                                    <m:ctrlPr>
                                      <a:rPr lang="en-US" i="1">
                                        <a:latin typeface="Cambria Math" panose="02040503050406030204" pitchFamily="18" charset="0"/>
                                      </a:rPr>
                                    </m:ctrlPr>
                                  </m:dPr>
                                  <m:e>
                                    <m:r>
                                      <a:rPr lang="en-US" i="1">
                                        <a:latin typeface="Cambria Math" panose="02040503050406030204" pitchFamily="18" charset="0"/>
                                      </a:rPr>
                                      <m:t>𝑃</m:t>
                                    </m:r>
                                    <m:r>
                                      <a:rPr lang="en-US" i="0">
                                        <a:latin typeface="Cambria Math" panose="02040503050406030204" pitchFamily="18" charset="0"/>
                                      </a:rPr>
                                      <m:t>(</m:t>
                                    </m:r>
                                    <m:r>
                                      <a:rPr lang="en-US" i="1">
                                        <a:latin typeface="Cambria Math" panose="02040503050406030204" pitchFamily="18" charset="0"/>
                                      </a:rPr>
                                      <m:t>𝑑</m:t>
                                    </m:r>
                                  </m:e>
                                </m:d>
                              </m:e>
                            </m:mr>
                          </m:m>
                        </m:e>
                        <m:lim/>
                      </m:limLow>
                    </m:oMath>
                  </m:oMathPara>
                </a14:m>
                <a:endParaRPr lang="en-US" dirty="0"/>
              </a:p>
            </p:txBody>
          </p:sp>
        </mc:Choice>
        <mc:Fallback>
          <p:sp>
            <p:nvSpPr>
              <p:cNvPr id="4" name="Rectangle 3"/>
              <p:cNvSpPr>
                <a:spLocks noRot="1" noChangeAspect="1" noMove="1" noResize="1" noEditPoints="1" noAdjustHandles="1" noChangeArrowheads="1" noChangeShapeType="1" noTextEdit="1"/>
              </p:cNvSpPr>
              <p:nvPr/>
            </p:nvSpPr>
            <p:spPr>
              <a:xfrm>
                <a:off x="4848062" y="3012059"/>
                <a:ext cx="2495876" cy="833883"/>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963303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TotalTime>
  <Words>834</Words>
  <Application>Microsoft Office PowerPoint</Application>
  <PresentationFormat>Widescreen</PresentationFormat>
  <Paragraphs>84</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Cambria Math</vt:lpstr>
      <vt:lpstr>Times New Roman</vt:lpstr>
      <vt:lpstr>Office Theme</vt:lpstr>
      <vt:lpstr>Social Media Analytics on Twitter Content</vt:lpstr>
      <vt:lpstr>Problem Statement: </vt:lpstr>
      <vt:lpstr>Objective:</vt:lpstr>
      <vt:lpstr>Literature Survey:</vt:lpstr>
      <vt:lpstr>Workflow Diagram:</vt:lpstr>
      <vt:lpstr>Methodology: </vt:lpstr>
      <vt:lpstr>Methodology:</vt:lpstr>
      <vt:lpstr>Methodology:</vt:lpstr>
      <vt:lpstr>Methodology:</vt:lpstr>
      <vt:lpstr>Methodology:</vt:lpstr>
      <vt:lpstr>Methodology:</vt:lpstr>
      <vt:lpstr>Methodology: </vt:lpstr>
      <vt:lpstr>Methodology:</vt:lpstr>
      <vt:lpstr>Results and discussions:</vt:lpstr>
      <vt:lpstr>Results:</vt:lpstr>
      <vt:lpstr>Results:</vt:lpstr>
      <vt:lpstr>Results:</vt:lpstr>
      <vt:lpstr>Results:</vt:lpstr>
      <vt:lpstr>Results:</vt:lpstr>
      <vt:lpstr>Results: </vt:lpstr>
      <vt:lpstr>Results:</vt:lpstr>
      <vt:lpstr>Results:</vt:lpstr>
      <vt:lpstr>Results:</vt:lpstr>
      <vt:lpstr>Results:</vt:lpstr>
      <vt:lpstr>Results:  </vt:lpstr>
      <vt:lpstr>Results:</vt:lpstr>
      <vt:lpstr>Results:</vt:lpstr>
      <vt:lpstr>Results:</vt:lpstr>
      <vt:lpstr>Results:</vt:lpstr>
      <vt:lpstr>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Analytics on Twitter Content</dc:title>
  <dc:creator>roynilakshi91</dc:creator>
  <cp:lastModifiedBy>roynilakshi91</cp:lastModifiedBy>
  <cp:revision>24</cp:revision>
  <dcterms:created xsi:type="dcterms:W3CDTF">2016-03-16T03:46:20Z</dcterms:created>
  <dcterms:modified xsi:type="dcterms:W3CDTF">2016-03-16T09:27:52Z</dcterms:modified>
</cp:coreProperties>
</file>