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sldIdLst>
    <p:sldId id="256" r:id="rId4"/>
    <p:sldId id="257" r:id="rId5"/>
    <p:sldId id="260" r:id="rId6"/>
    <p:sldId id="258" r:id="rId7"/>
    <p:sldId id="259" r:id="rId8"/>
    <p:sldId id="261" r:id="rId9"/>
    <p:sldId id="262" r:id="rId10"/>
    <p:sldId id="267" r:id="rId11"/>
    <p:sldId id="268" r:id="rId12"/>
    <p:sldId id="269" r:id="rId13"/>
    <p:sldId id="270" r:id="rId14"/>
    <p:sldId id="271" r:id="rId15"/>
    <p:sldId id="273" r:id="rId16"/>
    <p:sldId id="274" r:id="rId17"/>
    <p:sldId id="275" r:id="rId18"/>
    <p:sldId id="276" r:id="rId19"/>
    <p:sldId id="277" r:id="rId20"/>
    <p:sldId id="278" r:id="rId21"/>
    <p:sldId id="279" r:id="rId22"/>
    <p:sldId id="280" r:id="rId23"/>
    <p:sldId id="281" r:id="rId24"/>
    <p:sldId id="282" r:id="rId25"/>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704020202020204" pitchFamily="34" charset="0"/>
              <a:ea typeface="SimSun"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lvl="0"/>
            <a:endParaRPr lang="en-US"/>
          </a:p>
        </p:txBody>
      </p:sp>
      <p:sp>
        <p:nvSpPr>
          <p:cNvPr id="6" name="Footer Placeholder 5"/>
          <p:cNvSpPr>
            <a:spLocks noGrp="1"/>
          </p:cNvSpPr>
          <p:nvPr>
            <p:ph type="ftr" sz="quarter" idx="11"/>
          </p:nvPr>
        </p:nvSpPr>
        <p:spPr/>
        <p:txBody>
          <a:bodyPr/>
          <a:p>
            <a:pPr lvl="0"/>
            <a:endParaRPr lang="en-US"/>
          </a:p>
        </p:txBody>
      </p:sp>
      <p:sp>
        <p:nvSpPr>
          <p:cNvPr id="7" name="Slide Number Placeholder 6"/>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en-US"/>
          </a:p>
        </p:txBody>
      </p:sp>
      <p:sp>
        <p:nvSpPr>
          <p:cNvPr id="5" name="Footer Placeholder 4"/>
          <p:cNvSpPr>
            <a:spLocks noGrp="1"/>
          </p:cNvSpPr>
          <p:nvPr>
            <p:ph type="ftr" sz="quarter" idx="11"/>
          </p:nvPr>
        </p:nvSpPr>
        <p:spPr/>
        <p:txBody>
          <a:bodyPr/>
          <a:p>
            <a:pPr lvl="0"/>
            <a:endParaRPr lang="en-US"/>
          </a:p>
        </p:txBody>
      </p:sp>
      <p:sp>
        <p:nvSpPr>
          <p:cNvPr id="6" name="Slide Number Placeholder 5"/>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704020202020204" pitchFamily="34" charset="0"/>
              <a:ea typeface="SimSun"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704020202020204" pitchFamily="34" charset="0"/>
          <a:ea typeface="SimSun" pitchFamily="2" charset="-122"/>
        </a:defRPr>
      </a:lvl2pPr>
      <a:lvl3pPr algn="ctr" rtl="0" fontAlgn="base">
        <a:spcBef>
          <a:spcPct val="0"/>
        </a:spcBef>
        <a:spcAft>
          <a:spcPct val="0"/>
        </a:spcAft>
        <a:defRPr sz="4400">
          <a:solidFill>
            <a:schemeClr val="tx2"/>
          </a:solidFill>
          <a:latin typeface="Arial" panose="020B0704020202020204" pitchFamily="34" charset="0"/>
          <a:ea typeface="SimSun" pitchFamily="2" charset="-122"/>
        </a:defRPr>
      </a:lvl3pPr>
      <a:lvl4pPr algn="ctr" rtl="0" fontAlgn="base">
        <a:spcBef>
          <a:spcPct val="0"/>
        </a:spcBef>
        <a:spcAft>
          <a:spcPct val="0"/>
        </a:spcAft>
        <a:defRPr sz="4400">
          <a:solidFill>
            <a:schemeClr val="tx2"/>
          </a:solidFill>
          <a:latin typeface="Arial" panose="020B0704020202020204" pitchFamily="34" charset="0"/>
          <a:ea typeface="SimSun" pitchFamily="2" charset="-122"/>
        </a:defRPr>
      </a:lvl4pPr>
      <a:lvl5pPr algn="ctr" rtl="0" fontAlgn="base">
        <a:spcBef>
          <a:spcPct val="0"/>
        </a:spcBef>
        <a:spcAft>
          <a:spcPct val="0"/>
        </a:spcAft>
        <a:defRPr sz="4400">
          <a:solidFill>
            <a:schemeClr val="tx2"/>
          </a:solidFill>
          <a:latin typeface="Arial" panose="020B0704020202020204" pitchFamily="34" charset="0"/>
          <a:ea typeface="SimSun" pitchFamily="2" charset="-122"/>
        </a:defRPr>
      </a:lvl5pPr>
      <a:lvl6pPr marL="457200" algn="ctr" rtl="0" fontAlgn="base">
        <a:spcBef>
          <a:spcPct val="0"/>
        </a:spcBef>
        <a:spcAft>
          <a:spcPct val="0"/>
        </a:spcAft>
        <a:defRPr sz="4400">
          <a:solidFill>
            <a:schemeClr val="tx2"/>
          </a:solidFill>
          <a:latin typeface="Arial" panose="020B0704020202020204" pitchFamily="34" charset="0"/>
          <a:ea typeface="SimSun" pitchFamily="2" charset="-122"/>
        </a:defRPr>
      </a:lvl6pPr>
      <a:lvl7pPr marL="914400" algn="ctr" rtl="0" fontAlgn="base">
        <a:spcBef>
          <a:spcPct val="0"/>
        </a:spcBef>
        <a:spcAft>
          <a:spcPct val="0"/>
        </a:spcAft>
        <a:defRPr sz="4400">
          <a:solidFill>
            <a:schemeClr val="tx2"/>
          </a:solidFill>
          <a:latin typeface="Arial" panose="020B0704020202020204" pitchFamily="34" charset="0"/>
          <a:ea typeface="SimSun" pitchFamily="2" charset="-122"/>
        </a:defRPr>
      </a:lvl7pPr>
      <a:lvl8pPr marL="1371600" algn="ctr" rtl="0" fontAlgn="base">
        <a:spcBef>
          <a:spcPct val="0"/>
        </a:spcBef>
        <a:spcAft>
          <a:spcPct val="0"/>
        </a:spcAft>
        <a:defRPr sz="4400">
          <a:solidFill>
            <a:schemeClr val="tx2"/>
          </a:solidFill>
          <a:latin typeface="Arial" panose="020B0704020202020204" pitchFamily="34" charset="0"/>
          <a:ea typeface="SimSun" pitchFamily="2" charset="-122"/>
        </a:defRPr>
      </a:lvl8pPr>
      <a:lvl9pPr marL="1828800" algn="ctr" rtl="0" fontAlgn="base">
        <a:spcBef>
          <a:spcPct val="0"/>
        </a:spcBef>
        <a:spcAft>
          <a:spcPct val="0"/>
        </a:spcAft>
        <a:defRPr sz="4400">
          <a:solidFill>
            <a:schemeClr val="tx2"/>
          </a:solidFill>
          <a:latin typeface="Arial" panose="020B07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3223895" y="790575"/>
            <a:ext cx="8872855" cy="1002665"/>
          </a:xfrm>
          <a:solidFill>
            <a:srgbClr val="FFFF00"/>
          </a:solidFill>
        </p:spPr>
        <p:txBody>
          <a:bodyPr/>
          <a:p>
            <a:r>
              <a:rPr lang="en-US"/>
              <a:t>CUSTOMER RETENTION PROJECT</a:t>
            </a:r>
            <a:endParaRPr lang="en-US"/>
          </a:p>
        </p:txBody>
      </p:sp>
    </p:spTree>
    <p:custDataLst>
      <p:tags r:id="rId1"/>
    </p:custDataLst>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5"/>
          <p:cNvPicPr>
            <a:picLocks noChangeAspect="1"/>
          </p:cNvPicPr>
          <p:nvPr/>
        </p:nvPicPr>
        <p:blipFill>
          <a:blip r:embed="rId1"/>
          <a:stretch>
            <a:fillRect/>
          </a:stretch>
        </p:blipFill>
        <p:spPr>
          <a:xfrm>
            <a:off x="-59690" y="75565"/>
            <a:ext cx="6015990" cy="4946015"/>
          </a:xfrm>
          <a:prstGeom prst="rect">
            <a:avLst/>
          </a:prstGeom>
        </p:spPr>
      </p:pic>
      <p:pic>
        <p:nvPicPr>
          <p:cNvPr id="3" name="Picture 2" descr="6"/>
          <p:cNvPicPr>
            <a:picLocks noChangeAspect="1"/>
          </p:cNvPicPr>
          <p:nvPr/>
        </p:nvPicPr>
        <p:blipFill>
          <a:blip r:embed="rId2"/>
          <a:stretch>
            <a:fillRect/>
          </a:stretch>
        </p:blipFill>
        <p:spPr>
          <a:xfrm>
            <a:off x="6040755" y="75565"/>
            <a:ext cx="6169025" cy="4946015"/>
          </a:xfrm>
          <a:prstGeom prst="rect">
            <a:avLst/>
          </a:prstGeom>
        </p:spPr>
      </p:pic>
      <p:sp>
        <p:nvSpPr>
          <p:cNvPr id="4" name="Text Box 3"/>
          <p:cNvSpPr txBox="1"/>
          <p:nvPr/>
        </p:nvSpPr>
        <p:spPr>
          <a:xfrm>
            <a:off x="261620" y="5349240"/>
            <a:ext cx="5694680" cy="645160"/>
          </a:xfrm>
          <a:prstGeom prst="rect">
            <a:avLst/>
          </a:prstGeom>
          <a:noFill/>
        </p:spPr>
        <p:txBody>
          <a:bodyPr wrap="square" rtlCol="0">
            <a:spAutoFit/>
          </a:bodyPr>
          <a:p>
            <a:r>
              <a:rPr lang="en-US"/>
              <a:t>Search engine is frequently used to arrive at favourite online store.</a:t>
            </a:r>
            <a:endParaRPr lang="en-US"/>
          </a:p>
        </p:txBody>
      </p:sp>
      <p:sp>
        <p:nvSpPr>
          <p:cNvPr id="6" name="Text Box 5"/>
          <p:cNvSpPr txBox="1"/>
          <p:nvPr/>
        </p:nvSpPr>
        <p:spPr>
          <a:xfrm>
            <a:off x="6404610" y="5379085"/>
            <a:ext cx="5605145" cy="645160"/>
          </a:xfrm>
          <a:prstGeom prst="rect">
            <a:avLst/>
          </a:prstGeom>
          <a:noFill/>
        </p:spPr>
        <p:txBody>
          <a:bodyPr wrap="square" rtlCol="0">
            <a:spAutoFit/>
          </a:bodyPr>
          <a:p>
            <a:r>
              <a:rPr lang="en-US"/>
              <a:t>Mostly  customer spent more than 15 minute  before making a purchase decision.</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7"/>
          <p:cNvPicPr>
            <a:picLocks noChangeAspect="1"/>
          </p:cNvPicPr>
          <p:nvPr/>
        </p:nvPicPr>
        <p:blipFill>
          <a:blip r:embed="rId1"/>
          <a:stretch>
            <a:fillRect/>
          </a:stretch>
        </p:blipFill>
        <p:spPr>
          <a:xfrm>
            <a:off x="-3810" y="76200"/>
            <a:ext cx="5750560" cy="4822825"/>
          </a:xfrm>
          <a:prstGeom prst="rect">
            <a:avLst/>
          </a:prstGeom>
        </p:spPr>
      </p:pic>
      <p:pic>
        <p:nvPicPr>
          <p:cNvPr id="3" name="Picture 2" descr="8"/>
          <p:cNvPicPr>
            <a:picLocks noChangeAspect="1"/>
          </p:cNvPicPr>
          <p:nvPr/>
        </p:nvPicPr>
        <p:blipFill>
          <a:blip r:embed="rId2"/>
          <a:stretch>
            <a:fillRect/>
          </a:stretch>
        </p:blipFill>
        <p:spPr>
          <a:xfrm>
            <a:off x="5560060" y="75565"/>
            <a:ext cx="6968490" cy="4823460"/>
          </a:xfrm>
          <a:prstGeom prst="rect">
            <a:avLst/>
          </a:prstGeom>
        </p:spPr>
      </p:pic>
      <p:sp>
        <p:nvSpPr>
          <p:cNvPr id="4" name="Text Box 3"/>
          <p:cNvSpPr txBox="1"/>
          <p:nvPr/>
        </p:nvSpPr>
        <p:spPr>
          <a:xfrm>
            <a:off x="339725" y="5107940"/>
            <a:ext cx="5391785" cy="645160"/>
          </a:xfrm>
          <a:prstGeom prst="rect">
            <a:avLst/>
          </a:prstGeom>
          <a:noFill/>
        </p:spPr>
        <p:txBody>
          <a:bodyPr wrap="square" rtlCol="0">
            <a:spAutoFit/>
          </a:bodyPr>
          <a:p>
            <a:r>
              <a:rPr lang="en-US"/>
              <a:t>Most customer uses  Debit/Credit  card for payment.</a:t>
            </a:r>
            <a:endParaRPr lang="en-US"/>
          </a:p>
        </p:txBody>
      </p:sp>
      <p:sp>
        <p:nvSpPr>
          <p:cNvPr id="5" name="Text Box 4"/>
          <p:cNvSpPr txBox="1"/>
          <p:nvPr/>
        </p:nvSpPr>
        <p:spPr>
          <a:xfrm>
            <a:off x="6039485" y="5156835"/>
            <a:ext cx="5268595" cy="645160"/>
          </a:xfrm>
          <a:prstGeom prst="rect">
            <a:avLst/>
          </a:prstGeom>
          <a:noFill/>
        </p:spPr>
        <p:txBody>
          <a:bodyPr wrap="square" rtlCol="0">
            <a:spAutoFit/>
          </a:bodyPr>
          <a:p>
            <a:r>
              <a:rPr lang="en-US"/>
              <a:t>Customers abandon the cart just beacause of they have better alternative offer.</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9"/>
          <p:cNvPicPr>
            <a:picLocks noChangeAspect="1"/>
          </p:cNvPicPr>
          <p:nvPr/>
        </p:nvPicPr>
        <p:blipFill>
          <a:blip r:embed="rId1"/>
          <a:stretch>
            <a:fillRect/>
          </a:stretch>
        </p:blipFill>
        <p:spPr>
          <a:xfrm>
            <a:off x="-92075" y="150495"/>
            <a:ext cx="6144895" cy="4803775"/>
          </a:xfrm>
          <a:prstGeom prst="rect">
            <a:avLst/>
          </a:prstGeom>
        </p:spPr>
      </p:pic>
      <p:pic>
        <p:nvPicPr>
          <p:cNvPr id="3" name="Picture 2" descr="10"/>
          <p:cNvPicPr>
            <a:picLocks noChangeAspect="1"/>
          </p:cNvPicPr>
          <p:nvPr/>
        </p:nvPicPr>
        <p:blipFill>
          <a:blip r:embed="rId2"/>
          <a:stretch>
            <a:fillRect/>
          </a:stretch>
        </p:blipFill>
        <p:spPr>
          <a:xfrm>
            <a:off x="6226810" y="150495"/>
            <a:ext cx="5939155" cy="4803775"/>
          </a:xfrm>
          <a:prstGeom prst="rect">
            <a:avLst/>
          </a:prstGeom>
        </p:spPr>
      </p:pic>
      <p:sp>
        <p:nvSpPr>
          <p:cNvPr id="4" name="Text Box 3"/>
          <p:cNvSpPr txBox="1"/>
          <p:nvPr/>
        </p:nvSpPr>
        <p:spPr>
          <a:xfrm>
            <a:off x="339725" y="5071110"/>
            <a:ext cx="5798185" cy="645160"/>
          </a:xfrm>
          <a:prstGeom prst="rect">
            <a:avLst/>
          </a:prstGeom>
          <a:noFill/>
        </p:spPr>
        <p:txBody>
          <a:bodyPr wrap="square" rtlCol="0">
            <a:spAutoFit/>
          </a:bodyPr>
          <a:p>
            <a:r>
              <a:rPr lang="en-US"/>
              <a:t>Mostly customers are strongly agree that content of the websie should be easy to read and understand.</a:t>
            </a:r>
            <a:endParaRPr lang="en-US"/>
          </a:p>
        </p:txBody>
      </p:sp>
      <p:sp>
        <p:nvSpPr>
          <p:cNvPr id="5" name="Text Box 4"/>
          <p:cNvSpPr txBox="1"/>
          <p:nvPr/>
        </p:nvSpPr>
        <p:spPr>
          <a:xfrm>
            <a:off x="6604000" y="5101590"/>
            <a:ext cx="5456555" cy="645160"/>
          </a:xfrm>
          <a:prstGeom prst="rect">
            <a:avLst/>
          </a:prstGeom>
          <a:noFill/>
        </p:spPr>
        <p:txBody>
          <a:bodyPr wrap="square" rtlCol="0">
            <a:spAutoFit/>
          </a:bodyPr>
          <a:p>
            <a:r>
              <a:rPr lang="en-US"/>
              <a:t>Customer wants more comparison of similar type product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96215" y="117475"/>
            <a:ext cx="10476230" cy="645160"/>
          </a:xfrm>
          <a:prstGeom prst="rect">
            <a:avLst/>
          </a:prstGeom>
          <a:noFill/>
        </p:spPr>
        <p:txBody>
          <a:bodyPr wrap="square" rtlCol="0" anchor="t">
            <a:spAutoFit/>
          </a:bodyPr>
          <a:p>
            <a:endParaRPr lang="en-US"/>
          </a:p>
          <a:p>
            <a:endParaRPr lang="en-US"/>
          </a:p>
        </p:txBody>
      </p:sp>
      <p:graphicFrame>
        <p:nvGraphicFramePr>
          <p:cNvPr id="3" name="Table 2"/>
          <p:cNvGraphicFramePr/>
          <p:nvPr>
            <p:custDataLst>
              <p:tags r:id="rId1"/>
            </p:custDataLst>
          </p:nvPr>
        </p:nvGraphicFramePr>
        <p:xfrm>
          <a:off x="80645" y="117475"/>
          <a:ext cx="11949430" cy="5760720"/>
        </p:xfrm>
        <a:graphic>
          <a:graphicData uri="http://schemas.openxmlformats.org/drawingml/2006/table">
            <a:tbl>
              <a:tblPr firstRow="1" bandRow="1">
                <a:tableStyleId>{5C22544A-7EE6-4342-B048-85BDC9FD1C3A}</a:tableStyleId>
              </a:tblPr>
              <a:tblGrid>
                <a:gridCol w="11949430"/>
              </a:tblGrid>
              <a:tr h="640080">
                <a:tc>
                  <a:txBody>
                    <a:bodyPr/>
                    <a:p>
                      <a:pPr>
                        <a:buNone/>
                      </a:pPr>
                      <a:r>
                        <a:rPr lang="en-US" sz="1800">
                          <a:sym typeface="+mn-ea"/>
                        </a:rPr>
                        <a:t>Amazon.in, Flipkart.com, Paytm.com, Myntra.com, Snapdeal.com                                                         82</a:t>
                      </a:r>
                      <a:endParaRPr lang="en-US" sz="1800">
                        <a:sym typeface="+mn-ea"/>
                      </a:endParaRPr>
                    </a:p>
                    <a:p>
                      <a:pPr>
                        <a:buNone/>
                      </a:pPr>
                      <a:endParaRPr lang="en-US"/>
                    </a:p>
                  </a:txBody>
                  <a:tcPr/>
                </a:tc>
              </a:tr>
              <a:tr h="365760">
                <a:tc>
                  <a:txBody>
                    <a:bodyPr/>
                    <a:p>
                      <a:pPr>
                        <a:buNone/>
                      </a:pPr>
                      <a:r>
                        <a:rPr lang="en-US" sz="1800">
                          <a:sym typeface="+mn-ea"/>
                        </a:rPr>
                        <a:t>Amazon.in, Flipkart.com, Myntra.com, Snapdeal.com                                                                                    44</a:t>
                      </a:r>
                      <a:endParaRPr lang="en-US"/>
                    </a:p>
                  </a:txBody>
                  <a:tcPr/>
                </a:tc>
              </a:tr>
              <a:tr h="640080">
                <a:tc>
                  <a:txBody>
                    <a:bodyPr/>
                    <a:p>
                      <a:pPr>
                        <a:buNone/>
                      </a:pPr>
                      <a:r>
                        <a:rPr lang="en-US" sz="1800">
                          <a:sym typeface="+mn-ea"/>
                        </a:rPr>
                        <a:t>Amazon.in, Flipkart.com                                                                                                                                   32</a:t>
                      </a:r>
                      <a:endParaRPr lang="en-US" sz="1800">
                        <a:sym typeface="+mn-ea"/>
                      </a:endParaRPr>
                    </a:p>
                    <a:p>
                      <a:pPr>
                        <a:buNone/>
                      </a:pPr>
                      <a:endParaRPr lang="en-US"/>
                    </a:p>
                  </a:txBody>
                  <a:tcPr/>
                </a:tc>
              </a:tr>
              <a:tr h="914400">
                <a:tc>
                  <a:txBody>
                    <a:bodyPr/>
                    <a:p>
                      <a:pPr>
                        <a:buNone/>
                      </a:pPr>
                      <a:r>
                        <a:rPr lang="en-US" sz="1800">
                          <a:sym typeface="+mn-ea"/>
                        </a:rPr>
                        <a:t>Amazon.in, Flipkart.com, Paytm.com, Snapdeal.com                                                                                     29</a:t>
                      </a:r>
                      <a:endParaRPr lang="en-US" sz="1800">
                        <a:sym typeface="+mn-ea"/>
                      </a:endParaRPr>
                    </a:p>
                    <a:p>
                      <a:pPr>
                        <a:buNone/>
                      </a:pPr>
                      <a:endParaRPr lang="en-US" sz="1800"/>
                    </a:p>
                    <a:p>
                      <a:pPr>
                        <a:buNone/>
                      </a:pPr>
                      <a:endParaRPr lang="en-US"/>
                    </a:p>
                  </a:txBody>
                  <a:tcPr/>
                </a:tc>
              </a:tr>
              <a:tr h="640080">
                <a:tc>
                  <a:txBody>
                    <a:bodyPr/>
                    <a:p>
                      <a:pPr>
                        <a:buNone/>
                      </a:pPr>
                      <a:r>
                        <a:rPr lang="en-US" sz="1800">
                          <a:sym typeface="+mn-ea"/>
                        </a:rPr>
                        <a:t>Amazon.in, Flipkart.com, Snapdeal.com                                                                                                          27</a:t>
                      </a:r>
                      <a:endParaRPr lang="en-US" sz="1800">
                        <a:sym typeface="+mn-ea"/>
                      </a:endParaRPr>
                    </a:p>
                    <a:p>
                      <a:pPr>
                        <a:buNone/>
                      </a:pPr>
                      <a:endParaRPr lang="en-US"/>
                    </a:p>
                  </a:txBody>
                  <a:tcPr/>
                </a:tc>
              </a:tr>
              <a:tr h="640080">
                <a:tc>
                  <a:txBody>
                    <a:bodyPr/>
                    <a:p>
                      <a:pPr>
                        <a:buNone/>
                      </a:pPr>
                      <a:r>
                        <a:rPr lang="en-US" sz="1800">
                          <a:sym typeface="+mn-ea"/>
                        </a:rPr>
                        <a:t>Amazon.in, Paytm.com, Myntra.com                                                                                                               20</a:t>
                      </a:r>
                      <a:endParaRPr lang="en-US" sz="1800">
                        <a:sym typeface="+mn-ea"/>
                      </a:endParaRPr>
                    </a:p>
                    <a:p>
                      <a:pPr>
                        <a:buNone/>
                      </a:pPr>
                      <a:endParaRPr lang="en-US"/>
                    </a:p>
                  </a:txBody>
                  <a:tcPr/>
                </a:tc>
              </a:tr>
              <a:tr h="640080">
                <a:tc>
                  <a:txBody>
                    <a:bodyPr/>
                    <a:p>
                      <a:pPr>
                        <a:buNone/>
                      </a:pPr>
                      <a:r>
                        <a:rPr lang="en-US" sz="1800">
                          <a:sym typeface="+mn-ea"/>
                        </a:rPr>
                        <a:t>Amazon.in                                                                                                                                                         16</a:t>
                      </a:r>
                      <a:endParaRPr lang="en-US" sz="1800">
                        <a:sym typeface="+mn-ea"/>
                      </a:endParaRPr>
                    </a:p>
                    <a:p>
                      <a:pPr>
                        <a:buNone/>
                      </a:pPr>
                      <a:endParaRPr lang="en-US"/>
                    </a:p>
                  </a:txBody>
                  <a:tcPr/>
                </a:tc>
              </a:tr>
              <a:tr h="640080">
                <a:tc>
                  <a:txBody>
                    <a:bodyPr/>
                    <a:p>
                      <a:pPr>
                        <a:buNone/>
                      </a:pPr>
                      <a:r>
                        <a:rPr lang="en-US" sz="1800">
                          <a:sym typeface="+mn-ea"/>
                        </a:rPr>
                        <a:t>Amazon.in, Paytm.com                                                                                                                                     12</a:t>
                      </a:r>
                      <a:endParaRPr lang="en-US" sz="1800">
                        <a:sym typeface="+mn-ea"/>
                      </a:endParaRPr>
                    </a:p>
                    <a:p>
                      <a:pPr>
                        <a:buNone/>
                      </a:pPr>
                      <a:endParaRPr lang="en-US"/>
                    </a:p>
                  </a:txBody>
                  <a:tcPr/>
                </a:tc>
              </a:tr>
              <a:tr h="640080">
                <a:tc>
                  <a:txBody>
                    <a:bodyPr/>
                    <a:p>
                      <a:pPr>
                        <a:buNone/>
                      </a:pPr>
                      <a:r>
                        <a:rPr lang="en-US" sz="1800">
                          <a:sym typeface="+mn-ea"/>
                        </a:rPr>
                        <a:t>Amazon.in, Flipkart.com, Paytm.com                                                                                                                 7</a:t>
                      </a:r>
                      <a:endParaRPr lang="en-US" sz="1800">
                        <a:sym typeface="+mn-ea"/>
                      </a:endParaRPr>
                    </a:p>
                    <a:p>
                      <a:pPr>
                        <a:buNone/>
                      </a:pPr>
                      <a:endParaRPr lang="en-US"/>
                    </a:p>
                  </a:txBody>
                  <a:tcPr/>
                </a:tc>
              </a:tr>
            </a:tbl>
          </a:graphicData>
        </a:graphic>
      </p:graphicFrame>
      <p:sp>
        <p:nvSpPr>
          <p:cNvPr id="4" name="Text Box 3"/>
          <p:cNvSpPr txBox="1"/>
          <p:nvPr/>
        </p:nvSpPr>
        <p:spPr>
          <a:xfrm>
            <a:off x="516255" y="5951855"/>
            <a:ext cx="10369550" cy="829945"/>
          </a:xfrm>
          <a:prstGeom prst="rect">
            <a:avLst/>
          </a:prstGeom>
          <a:noFill/>
        </p:spPr>
        <p:txBody>
          <a:bodyPr wrap="square" rtlCol="0">
            <a:spAutoFit/>
          </a:bodyPr>
          <a:p>
            <a:r>
              <a:rPr lang="en-US" sz="2400">
                <a:solidFill>
                  <a:srgbClr val="FF0000"/>
                </a:solidFill>
              </a:rPr>
              <a:t>Amazon.in, Flipkart.com, Paytm.com, Myntra.com, Snapdeal.com  are frequently used website for shopping in India.</a:t>
            </a:r>
            <a:endParaRPr lang="en-US" sz="240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3175" y="88265"/>
            <a:ext cx="4671060" cy="2908300"/>
          </a:xfrm>
          <a:prstGeom prst="rect">
            <a:avLst/>
          </a:prstGeom>
        </p:spPr>
      </p:pic>
      <p:pic>
        <p:nvPicPr>
          <p:cNvPr id="3" name="Picture 2"/>
          <p:cNvPicPr>
            <a:picLocks noChangeAspect="1"/>
          </p:cNvPicPr>
          <p:nvPr/>
        </p:nvPicPr>
        <p:blipFill>
          <a:blip r:embed="rId2"/>
          <a:stretch>
            <a:fillRect/>
          </a:stretch>
        </p:blipFill>
        <p:spPr>
          <a:xfrm>
            <a:off x="4667885" y="88265"/>
            <a:ext cx="7496810" cy="2907665"/>
          </a:xfrm>
          <a:prstGeom prst="rect">
            <a:avLst/>
          </a:prstGeom>
        </p:spPr>
      </p:pic>
      <p:pic>
        <p:nvPicPr>
          <p:cNvPr id="4" name="Picture 3"/>
          <p:cNvPicPr>
            <a:picLocks noChangeAspect="1"/>
          </p:cNvPicPr>
          <p:nvPr/>
        </p:nvPicPr>
        <p:blipFill>
          <a:blip r:embed="rId3"/>
          <a:stretch>
            <a:fillRect/>
          </a:stretch>
        </p:blipFill>
        <p:spPr>
          <a:xfrm>
            <a:off x="5996940" y="3368675"/>
            <a:ext cx="6167755" cy="2991485"/>
          </a:xfrm>
          <a:prstGeom prst="rect">
            <a:avLst/>
          </a:prstGeom>
        </p:spPr>
      </p:pic>
      <p:pic>
        <p:nvPicPr>
          <p:cNvPr id="5" name="Picture 4"/>
          <p:cNvPicPr>
            <a:picLocks noChangeAspect="1"/>
          </p:cNvPicPr>
          <p:nvPr/>
        </p:nvPicPr>
        <p:blipFill>
          <a:blip r:embed="rId4"/>
          <a:stretch>
            <a:fillRect/>
          </a:stretch>
        </p:blipFill>
        <p:spPr>
          <a:xfrm>
            <a:off x="-3175" y="3368675"/>
            <a:ext cx="5828665" cy="29914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3970" y="-14605"/>
            <a:ext cx="5662930" cy="3391535"/>
          </a:xfrm>
          <a:prstGeom prst="rect">
            <a:avLst/>
          </a:prstGeom>
        </p:spPr>
      </p:pic>
      <p:pic>
        <p:nvPicPr>
          <p:cNvPr id="3" name="Picture 2"/>
          <p:cNvPicPr>
            <a:picLocks noChangeAspect="1"/>
          </p:cNvPicPr>
          <p:nvPr/>
        </p:nvPicPr>
        <p:blipFill>
          <a:blip r:embed="rId2"/>
          <a:stretch>
            <a:fillRect/>
          </a:stretch>
        </p:blipFill>
        <p:spPr>
          <a:xfrm>
            <a:off x="5849620" y="241935"/>
            <a:ext cx="6348095" cy="3134360"/>
          </a:xfrm>
          <a:prstGeom prst="rect">
            <a:avLst/>
          </a:prstGeom>
        </p:spPr>
      </p:pic>
      <p:pic>
        <p:nvPicPr>
          <p:cNvPr id="4" name="Picture 3"/>
          <p:cNvPicPr>
            <a:picLocks noChangeAspect="1"/>
          </p:cNvPicPr>
          <p:nvPr/>
        </p:nvPicPr>
        <p:blipFill>
          <a:blip r:embed="rId3"/>
          <a:stretch>
            <a:fillRect/>
          </a:stretch>
        </p:blipFill>
        <p:spPr>
          <a:xfrm>
            <a:off x="-13970" y="3376295"/>
            <a:ext cx="5662295" cy="3412490"/>
          </a:xfrm>
          <a:prstGeom prst="rect">
            <a:avLst/>
          </a:prstGeom>
        </p:spPr>
      </p:pic>
      <p:pic>
        <p:nvPicPr>
          <p:cNvPr id="5" name="Picture 4"/>
          <p:cNvPicPr>
            <a:picLocks noChangeAspect="1"/>
          </p:cNvPicPr>
          <p:nvPr/>
        </p:nvPicPr>
        <p:blipFill>
          <a:blip r:embed="rId4"/>
          <a:stretch>
            <a:fillRect/>
          </a:stretch>
        </p:blipFill>
        <p:spPr>
          <a:xfrm>
            <a:off x="5850255" y="3376295"/>
            <a:ext cx="6347460" cy="34118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5875" y="54610"/>
            <a:ext cx="5467350" cy="3062605"/>
          </a:xfrm>
          <a:prstGeom prst="rect">
            <a:avLst/>
          </a:prstGeom>
        </p:spPr>
      </p:pic>
      <p:pic>
        <p:nvPicPr>
          <p:cNvPr id="3" name="Picture 2"/>
          <p:cNvPicPr>
            <a:picLocks noChangeAspect="1"/>
          </p:cNvPicPr>
          <p:nvPr/>
        </p:nvPicPr>
        <p:blipFill>
          <a:blip r:embed="rId2"/>
          <a:stretch>
            <a:fillRect/>
          </a:stretch>
        </p:blipFill>
        <p:spPr>
          <a:xfrm>
            <a:off x="5596890" y="54610"/>
            <a:ext cx="6619875" cy="3062605"/>
          </a:xfrm>
          <a:prstGeom prst="rect">
            <a:avLst/>
          </a:prstGeom>
        </p:spPr>
      </p:pic>
      <p:pic>
        <p:nvPicPr>
          <p:cNvPr id="4" name="Picture 3"/>
          <p:cNvPicPr>
            <a:picLocks noChangeAspect="1"/>
          </p:cNvPicPr>
          <p:nvPr/>
        </p:nvPicPr>
        <p:blipFill>
          <a:blip r:embed="rId3"/>
          <a:stretch>
            <a:fillRect/>
          </a:stretch>
        </p:blipFill>
        <p:spPr>
          <a:xfrm>
            <a:off x="-15875" y="3329305"/>
            <a:ext cx="5466715" cy="3509010"/>
          </a:xfrm>
          <a:prstGeom prst="rect">
            <a:avLst/>
          </a:prstGeom>
        </p:spPr>
      </p:pic>
      <p:pic>
        <p:nvPicPr>
          <p:cNvPr id="5" name="Picture 4"/>
          <p:cNvPicPr>
            <a:picLocks noChangeAspect="1"/>
          </p:cNvPicPr>
          <p:nvPr/>
        </p:nvPicPr>
        <p:blipFill>
          <a:blip r:embed="rId4"/>
          <a:stretch>
            <a:fillRect/>
          </a:stretch>
        </p:blipFill>
        <p:spPr>
          <a:xfrm>
            <a:off x="5596890" y="3329940"/>
            <a:ext cx="6619875" cy="35083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7780" y="16510"/>
            <a:ext cx="6131560" cy="3174365"/>
          </a:xfrm>
          <a:prstGeom prst="rect">
            <a:avLst/>
          </a:prstGeom>
        </p:spPr>
      </p:pic>
      <p:pic>
        <p:nvPicPr>
          <p:cNvPr id="3" name="Picture 2"/>
          <p:cNvPicPr>
            <a:picLocks noChangeAspect="1"/>
          </p:cNvPicPr>
          <p:nvPr/>
        </p:nvPicPr>
        <p:blipFill>
          <a:blip r:embed="rId2"/>
          <a:stretch>
            <a:fillRect/>
          </a:stretch>
        </p:blipFill>
        <p:spPr>
          <a:xfrm>
            <a:off x="6314440" y="16510"/>
            <a:ext cx="5866130" cy="3173095"/>
          </a:xfrm>
          <a:prstGeom prst="rect">
            <a:avLst/>
          </a:prstGeom>
        </p:spPr>
      </p:pic>
      <p:pic>
        <p:nvPicPr>
          <p:cNvPr id="4" name="Picture 3"/>
          <p:cNvPicPr>
            <a:picLocks noChangeAspect="1"/>
          </p:cNvPicPr>
          <p:nvPr/>
        </p:nvPicPr>
        <p:blipFill>
          <a:blip r:embed="rId3"/>
          <a:stretch>
            <a:fillRect/>
          </a:stretch>
        </p:blipFill>
        <p:spPr>
          <a:xfrm>
            <a:off x="17780" y="3190875"/>
            <a:ext cx="6130925" cy="3562350"/>
          </a:xfrm>
          <a:prstGeom prst="rect">
            <a:avLst/>
          </a:prstGeom>
        </p:spPr>
      </p:pic>
      <p:pic>
        <p:nvPicPr>
          <p:cNvPr id="5" name="Picture 4"/>
          <p:cNvPicPr>
            <a:picLocks noChangeAspect="1"/>
          </p:cNvPicPr>
          <p:nvPr/>
        </p:nvPicPr>
        <p:blipFill>
          <a:blip r:embed="rId4"/>
          <a:stretch>
            <a:fillRect/>
          </a:stretch>
        </p:blipFill>
        <p:spPr>
          <a:xfrm>
            <a:off x="6314440" y="3191510"/>
            <a:ext cx="5866130" cy="35610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31750" y="54610"/>
            <a:ext cx="5238750" cy="3311525"/>
          </a:xfrm>
          <a:prstGeom prst="rect">
            <a:avLst/>
          </a:prstGeom>
        </p:spPr>
      </p:pic>
      <p:pic>
        <p:nvPicPr>
          <p:cNvPr id="3" name="Picture 2"/>
          <p:cNvPicPr>
            <a:picLocks noChangeAspect="1"/>
          </p:cNvPicPr>
          <p:nvPr/>
        </p:nvPicPr>
        <p:blipFill>
          <a:blip r:embed="rId2"/>
          <a:stretch>
            <a:fillRect/>
          </a:stretch>
        </p:blipFill>
        <p:spPr>
          <a:xfrm>
            <a:off x="5457825" y="53975"/>
            <a:ext cx="6708775" cy="3312160"/>
          </a:xfrm>
          <a:prstGeom prst="rect">
            <a:avLst/>
          </a:prstGeom>
        </p:spPr>
      </p:pic>
      <p:pic>
        <p:nvPicPr>
          <p:cNvPr id="4" name="Picture 3"/>
          <p:cNvPicPr>
            <a:picLocks noChangeAspect="1"/>
          </p:cNvPicPr>
          <p:nvPr/>
        </p:nvPicPr>
        <p:blipFill>
          <a:blip r:embed="rId3"/>
          <a:stretch>
            <a:fillRect/>
          </a:stretch>
        </p:blipFill>
        <p:spPr>
          <a:xfrm>
            <a:off x="-31750" y="3366770"/>
            <a:ext cx="5238750" cy="3554730"/>
          </a:xfrm>
          <a:prstGeom prst="rect">
            <a:avLst/>
          </a:prstGeom>
        </p:spPr>
      </p:pic>
      <p:pic>
        <p:nvPicPr>
          <p:cNvPr id="5" name="Picture 4"/>
          <p:cNvPicPr>
            <a:picLocks noChangeAspect="1"/>
          </p:cNvPicPr>
          <p:nvPr/>
        </p:nvPicPr>
        <p:blipFill>
          <a:blip r:embed="rId4"/>
          <a:stretch>
            <a:fillRect/>
          </a:stretch>
        </p:blipFill>
        <p:spPr>
          <a:xfrm>
            <a:off x="5457825" y="3366770"/>
            <a:ext cx="6708775" cy="35553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21590" y="1270"/>
            <a:ext cx="5509895" cy="3488690"/>
          </a:xfrm>
          <a:prstGeom prst="rect">
            <a:avLst/>
          </a:prstGeom>
        </p:spPr>
      </p:pic>
      <p:pic>
        <p:nvPicPr>
          <p:cNvPr id="3" name="Picture 2"/>
          <p:cNvPicPr>
            <a:picLocks noChangeAspect="1"/>
          </p:cNvPicPr>
          <p:nvPr/>
        </p:nvPicPr>
        <p:blipFill>
          <a:blip r:embed="rId2"/>
          <a:stretch>
            <a:fillRect/>
          </a:stretch>
        </p:blipFill>
        <p:spPr>
          <a:xfrm>
            <a:off x="5790565" y="635"/>
            <a:ext cx="6427470" cy="3488690"/>
          </a:xfrm>
          <a:prstGeom prst="rect">
            <a:avLst/>
          </a:prstGeom>
        </p:spPr>
      </p:pic>
      <p:pic>
        <p:nvPicPr>
          <p:cNvPr id="4" name="Picture 3"/>
          <p:cNvPicPr>
            <a:picLocks noChangeAspect="1"/>
          </p:cNvPicPr>
          <p:nvPr/>
        </p:nvPicPr>
        <p:blipFill>
          <a:blip r:embed="rId3"/>
          <a:stretch>
            <a:fillRect/>
          </a:stretch>
        </p:blipFill>
        <p:spPr>
          <a:xfrm>
            <a:off x="3355975" y="3489960"/>
            <a:ext cx="6048375" cy="33458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pic>
        <p:nvPicPr>
          <p:cNvPr id="4" name="Picture 3" descr="What-Is-Customer-Retention-And-Why-Is-It-Important"/>
          <p:cNvPicPr>
            <a:picLocks noChangeAspect="1"/>
          </p:cNvPicPr>
          <p:nvPr/>
        </p:nvPicPr>
        <p:blipFill>
          <a:blip r:embed="rId1"/>
          <a:stretch>
            <a:fillRect/>
          </a:stretch>
        </p:blipFill>
        <p:spPr>
          <a:xfrm>
            <a:off x="8890" y="15240"/>
            <a:ext cx="8758555" cy="4285615"/>
          </a:xfrm>
          <a:prstGeom prst="rect">
            <a:avLst/>
          </a:prstGeom>
        </p:spPr>
      </p:pic>
      <p:sp>
        <p:nvSpPr>
          <p:cNvPr id="6" name="Text Box 5"/>
          <p:cNvSpPr txBox="1"/>
          <p:nvPr/>
        </p:nvSpPr>
        <p:spPr>
          <a:xfrm>
            <a:off x="8899525" y="768985"/>
            <a:ext cx="3322955" cy="3107690"/>
          </a:xfrm>
          <a:prstGeom prst="rect">
            <a:avLst/>
          </a:prstGeom>
          <a:noFill/>
        </p:spPr>
        <p:txBody>
          <a:bodyPr wrap="square" rtlCol="0">
            <a:spAutoFit/>
          </a:bodyPr>
          <a:p>
            <a:r>
              <a:rPr lang="en-US" sz="2800">
                <a:solidFill>
                  <a:srgbClr val="FF0000"/>
                </a:solidFill>
              </a:rPr>
              <a:t>When we talk about any successful business then emphasis  should always be on current customers.</a:t>
            </a:r>
            <a:endParaRPr lang="en-US" sz="2800">
              <a:solidFill>
                <a:srgbClr val="FF0000"/>
              </a:solidFill>
            </a:endParaRPr>
          </a:p>
        </p:txBody>
      </p:sp>
      <p:sp>
        <p:nvSpPr>
          <p:cNvPr id="7" name="Text Box 6"/>
          <p:cNvSpPr txBox="1"/>
          <p:nvPr/>
        </p:nvSpPr>
        <p:spPr>
          <a:xfrm>
            <a:off x="8890" y="4300855"/>
            <a:ext cx="12046585" cy="2553335"/>
          </a:xfrm>
          <a:prstGeom prst="rect">
            <a:avLst/>
          </a:prstGeom>
          <a:noFill/>
        </p:spPr>
        <p:txBody>
          <a:bodyPr wrap="square" rtlCol="0">
            <a:spAutoFit/>
          </a:bodyPr>
          <a:p>
            <a:r>
              <a:rPr 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Customer Retention is a process to keep cutomers for a long term.</a:t>
            </a:r>
            <a:endParaRPr 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r>
              <a:rPr lang="en-US" sz="32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it’s usually measured as the percentage of customers who made a repeat purchase over a specific period of time.</a:t>
            </a:r>
            <a:r>
              <a:rPr 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endParaRPr lang="en-US">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ext Box 1"/>
          <p:cNvSpPr txBox="1"/>
          <p:nvPr/>
        </p:nvSpPr>
        <p:spPr>
          <a:xfrm>
            <a:off x="1102360" y="471805"/>
            <a:ext cx="9801225" cy="5015865"/>
          </a:xfrm>
          <a:prstGeom prst="rect">
            <a:avLst/>
          </a:prstGeom>
          <a:noFill/>
        </p:spPr>
        <p:txBody>
          <a:bodyPr wrap="square" rtlCol="0">
            <a:spAutoFit/>
          </a:bodyPr>
          <a:p>
            <a:r>
              <a:rPr lang="en-US" sz="3200">
                <a:solidFill>
                  <a:schemeClr val="accent2">
                    <a:lumMod val="75000"/>
                  </a:schemeClr>
                </a:solidFill>
                <a:effectLst>
                  <a:outerShdw blurRad="38100" dist="19050" dir="2700000" algn="tl" rotWithShape="0">
                    <a:schemeClr val="dk1">
                      <a:alpha val="40000"/>
                    </a:schemeClr>
                  </a:outerShdw>
                </a:effectLst>
              </a:rPr>
              <a:t>As we can see in above countplot graphs the  “Amazon”  is working very well in most of the areas.</a:t>
            </a:r>
            <a:endParaRPr lang="en-US" sz="3200">
              <a:solidFill>
                <a:schemeClr val="accent2">
                  <a:lumMod val="75000"/>
                </a:schemeClr>
              </a:solidFill>
              <a:effectLst>
                <a:outerShdw blurRad="38100" dist="19050" dir="2700000" algn="tl" rotWithShape="0">
                  <a:schemeClr val="dk1">
                    <a:alpha val="40000"/>
                  </a:schemeClr>
                </a:outerShdw>
              </a:effectLst>
            </a:endParaRPr>
          </a:p>
          <a:p>
            <a:endParaRPr lang="en-US" sz="3200">
              <a:solidFill>
                <a:schemeClr val="accent2">
                  <a:lumMod val="75000"/>
                </a:schemeClr>
              </a:solidFill>
              <a:effectLst>
                <a:outerShdw blurRad="38100" dist="19050" dir="2700000" algn="tl" rotWithShape="0">
                  <a:schemeClr val="dk1">
                    <a:alpha val="40000"/>
                  </a:schemeClr>
                </a:outerShdw>
              </a:effectLst>
            </a:endParaRPr>
          </a:p>
          <a:p>
            <a:r>
              <a:rPr lang="en-US" sz="3200">
                <a:solidFill>
                  <a:schemeClr val="accent2">
                    <a:lumMod val="75000"/>
                  </a:schemeClr>
                </a:solidFill>
                <a:effectLst>
                  <a:outerShdw blurRad="38100" dist="19050" dir="2700000" algn="tl" rotWithShape="0">
                    <a:schemeClr val="dk1">
                      <a:alpha val="40000"/>
                    </a:schemeClr>
                  </a:outerShdw>
                </a:effectLst>
              </a:rPr>
              <a:t>But areas like website i.e. Login Time and smooth Transition from one page to another page in website or application page have to be consider as a weak point.</a:t>
            </a:r>
            <a:endParaRPr lang="en-US" sz="3200">
              <a:solidFill>
                <a:schemeClr val="accent2">
                  <a:lumMod val="75000"/>
                </a:schemeClr>
              </a:solidFill>
              <a:effectLst>
                <a:outerShdw blurRad="38100" dist="19050" dir="2700000" algn="tl" rotWithShape="0">
                  <a:schemeClr val="dk1">
                    <a:alpha val="40000"/>
                  </a:schemeClr>
                </a:outerShdw>
              </a:effectLst>
            </a:endParaRPr>
          </a:p>
          <a:p>
            <a:endParaRPr lang="en-US" sz="3200">
              <a:solidFill>
                <a:schemeClr val="accent2">
                  <a:lumMod val="75000"/>
                </a:schemeClr>
              </a:solidFill>
              <a:effectLst>
                <a:outerShdw blurRad="38100" dist="19050" dir="2700000" algn="tl" rotWithShape="0">
                  <a:schemeClr val="dk1">
                    <a:alpha val="40000"/>
                  </a:schemeClr>
                </a:outerShdw>
              </a:effectLst>
            </a:endParaRPr>
          </a:p>
          <a:p>
            <a:r>
              <a:rPr lang="en-US" sz="3200">
                <a:solidFill>
                  <a:schemeClr val="accent2">
                    <a:lumMod val="75000"/>
                  </a:schemeClr>
                </a:solidFill>
                <a:effectLst>
                  <a:outerShdw blurRad="38100" dist="19050" dir="2700000" algn="tl" rotWithShape="0">
                    <a:schemeClr val="dk1">
                      <a:alpha val="40000"/>
                    </a:schemeClr>
                  </a:outerShdw>
                </a:effectLst>
              </a:rPr>
              <a:t>Other companies are also doing well but they have to improve their services in many areas .</a:t>
            </a:r>
            <a:endParaRPr lang="en-US" sz="3200">
              <a:solidFill>
                <a:schemeClr val="accent2">
                  <a:lumMod val="75000"/>
                </a:schemeClr>
              </a:solidFill>
              <a:effectLst>
                <a:outerShdw blurRad="38100" dist="19050" dir="2700000" algn="tl" rotWithShape="0">
                  <a:schemeClr val="dk1">
                    <a:alpha val="40000"/>
                  </a:schemeClr>
                </a:outerShdw>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5" name="Title 4"/>
          <p:cNvSpPr>
            <a:spLocks noGrp="1"/>
          </p:cNvSpPr>
          <p:nvPr>
            <p:ph type="title" idx="4294967295"/>
          </p:nvPr>
        </p:nvSpPr>
        <p:spPr>
          <a:xfrm>
            <a:off x="0" y="274955"/>
            <a:ext cx="10972800" cy="1143000"/>
          </a:xfrm>
        </p:spPr>
        <p:txBody>
          <a:bodyPr/>
          <a:p>
            <a:r>
              <a:rPr lang="en-US">
                <a:ln w="22225">
                  <a:solidFill>
                    <a:schemeClr val="accent2"/>
                  </a:solidFill>
                  <a:prstDash val="solid"/>
                </a:ln>
                <a:solidFill>
                  <a:schemeClr val="accent2">
                    <a:lumMod val="40000"/>
                    <a:lumOff val="60000"/>
                  </a:schemeClr>
                </a:solidFill>
                <a:effectLst/>
              </a:rPr>
              <a:t>                              </a:t>
            </a:r>
            <a:r>
              <a:rPr lang="en-US" u="sng">
                <a:ln w="22225">
                  <a:solidFill>
                    <a:schemeClr val="accent2"/>
                  </a:solidFill>
                  <a:prstDash val="solid"/>
                </a:ln>
                <a:solidFill>
                  <a:schemeClr val="accent2">
                    <a:lumMod val="40000"/>
                    <a:lumOff val="60000"/>
                  </a:schemeClr>
                </a:solidFill>
                <a:effectLst/>
              </a:rPr>
              <a:t>Conclusion</a:t>
            </a:r>
            <a:endParaRPr lang="en-US" u="sng">
              <a:ln w="22225">
                <a:solidFill>
                  <a:schemeClr val="accent2"/>
                </a:solidFill>
                <a:prstDash val="solid"/>
              </a:ln>
              <a:solidFill>
                <a:schemeClr val="accent2">
                  <a:lumMod val="40000"/>
                  <a:lumOff val="60000"/>
                </a:schemeClr>
              </a:solidFill>
              <a:effectLst/>
            </a:endParaRPr>
          </a:p>
        </p:txBody>
      </p:sp>
      <p:sp>
        <p:nvSpPr>
          <p:cNvPr id="6" name="Content Placeholder 5"/>
          <p:cNvSpPr>
            <a:spLocks noGrp="1"/>
          </p:cNvSpPr>
          <p:nvPr>
            <p:ph idx="4294967295"/>
          </p:nvPr>
        </p:nvSpPr>
        <p:spPr>
          <a:xfrm>
            <a:off x="539750" y="1417955"/>
            <a:ext cx="11652250" cy="5257165"/>
          </a:xfrm>
        </p:spPr>
        <p:txBody>
          <a:bodyPr/>
          <a:p>
            <a:r>
              <a:rPr lang="en-US">
                <a:solidFill>
                  <a:schemeClr val="accent1">
                    <a:lumMod val="75000"/>
                  </a:schemeClr>
                </a:solidFill>
              </a:rPr>
              <a:t>Now we can say for better customer retention the companies should have target female customers  , customers age group of 21-30 , customers who have  3-4 years of shopping history.</a:t>
            </a:r>
            <a:endParaRPr lang="en-US">
              <a:solidFill>
                <a:schemeClr val="accent1">
                  <a:lumMod val="75000"/>
                </a:schemeClr>
              </a:solidFill>
            </a:endParaRPr>
          </a:p>
          <a:p>
            <a:endParaRPr lang="en-US">
              <a:solidFill>
                <a:schemeClr val="accent1">
                  <a:lumMod val="75000"/>
                </a:schemeClr>
              </a:solidFill>
            </a:endParaRPr>
          </a:p>
          <a:p>
            <a:r>
              <a:rPr lang="en-US">
                <a:solidFill>
                  <a:schemeClr val="accent1">
                    <a:lumMod val="75000"/>
                  </a:schemeClr>
                </a:solidFill>
              </a:rPr>
              <a:t>On the other hand they should have also improve their service related area like app improvement,website improvement,customer care services, better payment options,delivery options and delivery time,privacy of customer's personal data and financial data,variety of offers,variety of listed products,better information of products.</a:t>
            </a:r>
            <a:endParaRPr lang="en-US">
              <a:solidFill>
                <a:schemeClr val="accent1">
                  <a:lumMod val="75000"/>
                </a:schemeClr>
              </a:solidFill>
            </a:endParaRPr>
          </a:p>
          <a:p>
            <a:endParaRPr lang="en-US">
              <a:solidFill>
                <a:schemeClr val="accent1">
                  <a:lumMod val="75000"/>
                </a:schemeClr>
              </a:solidFill>
            </a:endParaRPr>
          </a:p>
          <a:p>
            <a:r>
              <a:rPr lang="en-US">
                <a:solidFill>
                  <a:schemeClr val="accent1">
                    <a:lumMod val="75000"/>
                  </a:schemeClr>
                </a:solidFill>
              </a:rPr>
              <a:t>Better the customer's experience, better the customer retention.</a:t>
            </a:r>
            <a:r>
              <a:rPr lang="en-US"/>
              <a:t>n.</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pattFill prst="pct75">
          <a:fgClr>
            <a:schemeClr val="accent1"/>
          </a:fgClr>
          <a:bgClr>
            <a:schemeClr val="bg1"/>
          </a:bgClr>
        </a:pattFill>
        <a:effectLst/>
      </p:bgPr>
    </p:bg>
    <p:spTree>
      <p:nvGrpSpPr>
        <p:cNvPr id="1" name=""/>
        <p:cNvGrpSpPr/>
        <p:nvPr/>
      </p:nvGrpSpPr>
      <p:grpSpPr/>
      <p:sp>
        <p:nvSpPr>
          <p:cNvPr id="2" name="Text Box 1"/>
          <p:cNvSpPr txBox="1"/>
          <p:nvPr/>
        </p:nvSpPr>
        <p:spPr>
          <a:xfrm>
            <a:off x="2601595" y="2644775"/>
            <a:ext cx="7659370" cy="1568450"/>
          </a:xfrm>
          <a:prstGeom prst="rect">
            <a:avLst/>
          </a:prstGeom>
          <a:noFill/>
        </p:spPr>
        <p:txBody>
          <a:bodyPr wrap="square" rtlCol="0">
            <a:spAutoFit/>
            <a:scene3d>
              <a:camera prst="orthographicFront"/>
              <a:lightRig rig="threePt" dir="t"/>
            </a:scene3d>
          </a:bodyPr>
          <a:p>
            <a:r>
              <a:rPr lang="en-US" sz="9600">
                <a:ln/>
                <a:solidFill>
                  <a:schemeClr val="tx1"/>
                </a:solidFill>
                <a:effectLst>
                  <a:outerShdw blurRad="38100" dist="19050" dir="2700000" algn="tl" rotWithShape="0">
                    <a:schemeClr val="dk1">
                      <a:alpha val="40000"/>
                    </a:schemeClr>
                  </a:outerShdw>
                </a:effectLst>
              </a:rPr>
              <a:t>THANK YOU </a:t>
            </a:r>
            <a:endParaRPr lang="en-US" sz="9600">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itle 1"/>
          <p:cNvSpPr>
            <a:spLocks noGrp="1"/>
          </p:cNvSpPr>
          <p:nvPr>
            <p:ph type="title"/>
          </p:nvPr>
        </p:nvSpPr>
        <p:spPr>
          <a:xfrm>
            <a:off x="838200" y="16510"/>
            <a:ext cx="10515600" cy="950595"/>
          </a:xfrm>
        </p:spPr>
        <p:txBody>
          <a:bodyPr/>
          <a:p>
            <a:r>
              <a:rPr lang="en-US">
                <a:solidFill>
                  <a:schemeClr val="accent1"/>
                </a:solidFill>
              </a:rPr>
              <a:t>                </a:t>
            </a:r>
            <a:r>
              <a:rPr lang="en-US" sz="4800" u="sng">
                <a:solidFill>
                  <a:srgbClr val="FF0000"/>
                </a:solidFill>
                <a:effectLst>
                  <a:outerShdw blurRad="38100" dist="19050" dir="2700000" algn="tl" rotWithShape="0">
                    <a:schemeClr val="dk1">
                      <a:alpha val="40000"/>
                    </a:schemeClr>
                  </a:outerShdw>
                </a:effectLst>
              </a:rPr>
              <a:t>Problem Statement</a:t>
            </a:r>
            <a:r>
              <a:rPr lang="en-US" u="sng"/>
              <a:t> </a:t>
            </a:r>
            <a:endParaRPr lang="en-US" u="sng"/>
          </a:p>
        </p:txBody>
      </p:sp>
      <p:sp>
        <p:nvSpPr>
          <p:cNvPr id="3" name="Content Placeholder 2"/>
          <p:cNvSpPr>
            <a:spLocks noGrp="1"/>
          </p:cNvSpPr>
          <p:nvPr>
            <p:ph idx="1"/>
          </p:nvPr>
        </p:nvSpPr>
        <p:spPr>
          <a:xfrm>
            <a:off x="86995" y="1422400"/>
            <a:ext cx="11937365" cy="5277485"/>
          </a:xfrm>
        </p:spPr>
        <p:txBody>
          <a:bodyPr>
            <a:normAutofit lnSpcReduction="10000"/>
          </a:bodyPr>
          <a:p>
            <a:r>
              <a:rPr lang="en-US">
                <a:solidFill>
                  <a:schemeClr val="accent1"/>
                </a:solidFill>
              </a:rPr>
              <a:t>In current scenerio “Customer Retention”  is a very difficult task to all  the companies, beacause of there are plenty of options to customers to switch between.</a:t>
            </a:r>
            <a:endParaRPr lang="en-US">
              <a:solidFill>
                <a:schemeClr val="accent1"/>
              </a:solidFill>
            </a:endParaRPr>
          </a:p>
          <a:p>
            <a:endParaRPr lang="en-US">
              <a:solidFill>
                <a:schemeClr val="accent1"/>
              </a:solidFill>
            </a:endParaRPr>
          </a:p>
          <a:p>
            <a:r>
              <a:rPr lang="en-US">
                <a:solidFill>
                  <a:schemeClr val="accent1"/>
                </a:solidFill>
              </a:rPr>
              <a:t>Every customer wants customized offers , more discount , ease of searching products/services, perticular product /service suggestions, product exchange,refunds, excellent customer care services etc.</a:t>
            </a:r>
            <a:endParaRPr lang="en-US">
              <a:solidFill>
                <a:schemeClr val="accent1"/>
              </a:solidFill>
            </a:endParaRPr>
          </a:p>
          <a:p>
            <a:pPr marL="0" indent="0">
              <a:buNone/>
            </a:pPr>
            <a:endParaRPr lang="en-US">
              <a:solidFill>
                <a:schemeClr val="accent1"/>
              </a:solidFill>
            </a:endParaRPr>
          </a:p>
          <a:p>
            <a:r>
              <a:rPr lang="en-US">
                <a:solidFill>
                  <a:schemeClr val="accent1"/>
                </a:solidFill>
              </a:rPr>
              <a:t>So now the question is how to make stratagies for more customer retention. On which factors companies should do work for this.</a:t>
            </a:r>
            <a:endParaRPr lang="en-US">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153035" y="378460"/>
            <a:ext cx="11663045" cy="699770"/>
          </a:xfrm>
        </p:spPr>
        <p:txBody>
          <a:bodyPr>
            <a:scene3d>
              <a:camera prst="orthographicFront"/>
              <a:lightRig rig="threePt" dir="t"/>
            </a:scene3d>
            <a:sp3d prstMaterial="metal"/>
          </a:bodyPr>
          <a:p>
            <a:r>
              <a:rPr lang="en-US">
                <a:ln w="22225">
                  <a:solidFill>
                    <a:schemeClr val="accent2"/>
                  </a:solidFill>
                  <a:prstDash val="solid"/>
                </a:ln>
                <a:solidFill>
                  <a:schemeClr val="accent2">
                    <a:lumMod val="40000"/>
                    <a:lumOff val="60000"/>
                  </a:schemeClr>
                </a:solidFill>
                <a:effectLst/>
              </a:rPr>
              <a:t>Ways to Track Customer Retention</a:t>
            </a:r>
            <a:endParaRPr lang="en-US">
              <a:ln w="22225">
                <a:solidFill>
                  <a:schemeClr val="accent2"/>
                </a:solidFill>
                <a:prstDash val="solid"/>
              </a:ln>
              <a:solidFill>
                <a:schemeClr val="accent2">
                  <a:lumMod val="40000"/>
                  <a:lumOff val="60000"/>
                </a:schemeClr>
              </a:solidFill>
              <a:effectLst/>
            </a:endParaRPr>
          </a:p>
        </p:txBody>
      </p:sp>
      <p:sp>
        <p:nvSpPr>
          <p:cNvPr id="7" name="Content Placeholder 6"/>
          <p:cNvSpPr>
            <a:spLocks noGrp="1"/>
          </p:cNvSpPr>
          <p:nvPr>
            <p:ph idx="1"/>
          </p:nvPr>
        </p:nvSpPr>
        <p:spPr>
          <a:xfrm>
            <a:off x="4773295" y="1620520"/>
            <a:ext cx="7388860" cy="5047615"/>
          </a:xfrm>
        </p:spPr>
        <p:txBody>
          <a:bodyPr/>
          <a:p>
            <a:endParaRPr lang="en-US"/>
          </a:p>
          <a:p>
            <a:r>
              <a:rPr lang="en-US" sz="2000"/>
              <a:t>The easiest way to see customer retention in action is through repeat purchases. </a:t>
            </a:r>
            <a:endParaRPr lang="en-US" sz="2000"/>
          </a:p>
          <a:p>
            <a:endParaRPr lang="en-US" sz="2000"/>
          </a:p>
          <a:p>
            <a:r>
              <a:rPr lang="en-US" sz="2000"/>
              <a:t>IF customer re-searching the product again and again in same website,it should be an indicator to brand loyalty.</a:t>
            </a:r>
            <a:endParaRPr lang="en-US" sz="2000"/>
          </a:p>
          <a:p>
            <a:endParaRPr lang="en-US" sz="2000"/>
          </a:p>
          <a:p>
            <a:r>
              <a:rPr lang="en-US" sz="2000"/>
              <a:t>customers might keep their subscription current, and they renew at the end of each period. </a:t>
            </a:r>
            <a:endParaRPr lang="en-US" sz="2000"/>
          </a:p>
          <a:p>
            <a:endParaRPr lang="en-US" sz="2000"/>
          </a:p>
          <a:p>
            <a:r>
              <a:rPr lang="en-US" sz="2000"/>
              <a:t>when  focus is on customer retention, then  also pay close attention to ways to engaging customers through marketing, campaigns, and so on. </a:t>
            </a:r>
            <a:endParaRPr lang="en-US" sz="2000"/>
          </a:p>
        </p:txBody>
      </p:sp>
      <p:sp>
        <p:nvSpPr>
          <p:cNvPr id="8" name="Text Placeholder 7"/>
          <p:cNvSpPr>
            <a:spLocks noGrp="1"/>
          </p:cNvSpPr>
          <p:nvPr>
            <p:ph type="body" sz="half" idx="2"/>
          </p:nvPr>
        </p:nvSpPr>
        <p:spPr>
          <a:xfrm>
            <a:off x="509905" y="1699895"/>
            <a:ext cx="4263390" cy="4169410"/>
          </a:xfrm>
        </p:spPr>
        <p:txBody>
          <a:bodyPr/>
          <a:p>
            <a:endParaRPr lang="en-US"/>
          </a:p>
          <a:p>
            <a:r>
              <a:rPr lang="en-US" sz="2800"/>
              <a:t>Repurchasing   </a:t>
            </a:r>
            <a:endParaRPr lang="en-US" sz="2800"/>
          </a:p>
          <a:p>
            <a:endParaRPr lang="en-US" sz="2800"/>
          </a:p>
          <a:p>
            <a:r>
              <a:rPr lang="en-US" sz="2800"/>
              <a:t>Researching</a:t>
            </a:r>
            <a:endParaRPr lang="en-US" sz="2800"/>
          </a:p>
          <a:p>
            <a:endParaRPr lang="en-US" sz="2800"/>
          </a:p>
          <a:p>
            <a:r>
              <a:rPr lang="en-US" sz="2800"/>
              <a:t>Subscription     </a:t>
            </a:r>
            <a:endParaRPr lang="en-US" sz="2800"/>
          </a:p>
          <a:p>
            <a:endParaRPr lang="en-US" sz="2800"/>
          </a:p>
          <a:p>
            <a:r>
              <a:rPr lang="en-US" sz="2800"/>
              <a:t>Engagement</a:t>
            </a:r>
            <a:endParaRPr lang="en-US" sz="2800"/>
          </a:p>
        </p:txBody>
      </p:sp>
      <p:sp>
        <p:nvSpPr>
          <p:cNvPr id="9" name="Right Arrow 8"/>
          <p:cNvSpPr/>
          <p:nvPr/>
        </p:nvSpPr>
        <p:spPr>
          <a:xfrm>
            <a:off x="3030855" y="2322830"/>
            <a:ext cx="1614805" cy="22542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704020202020204" pitchFamily="34" charset="0"/>
              <a:ea typeface="SimSun" pitchFamily="2" charset="-122"/>
            </a:endParaRPr>
          </a:p>
        </p:txBody>
      </p:sp>
      <p:sp>
        <p:nvSpPr>
          <p:cNvPr id="10" name="Striped Right Arrow 9"/>
          <p:cNvSpPr/>
          <p:nvPr/>
        </p:nvSpPr>
        <p:spPr>
          <a:xfrm>
            <a:off x="3030855" y="3316605"/>
            <a:ext cx="1602105" cy="224790"/>
          </a:xfrm>
          <a:prstGeom prst="striped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704020202020204" pitchFamily="34" charset="0"/>
              <a:ea typeface="SimSun" pitchFamily="2" charset="-122"/>
            </a:endParaRPr>
          </a:p>
        </p:txBody>
      </p:sp>
      <p:sp>
        <p:nvSpPr>
          <p:cNvPr id="11" name="Striped Right Arrow 10"/>
          <p:cNvSpPr/>
          <p:nvPr/>
        </p:nvSpPr>
        <p:spPr>
          <a:xfrm>
            <a:off x="3043555" y="4277995"/>
            <a:ext cx="1602105" cy="224790"/>
          </a:xfrm>
          <a:prstGeom prst="striped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704020202020204" pitchFamily="34" charset="0"/>
              <a:ea typeface="SimSun" pitchFamily="2" charset="-122"/>
            </a:endParaRPr>
          </a:p>
        </p:txBody>
      </p:sp>
      <p:sp>
        <p:nvSpPr>
          <p:cNvPr id="12" name="Striped Right Arrow 11"/>
          <p:cNvSpPr/>
          <p:nvPr/>
        </p:nvSpPr>
        <p:spPr>
          <a:xfrm>
            <a:off x="3043555" y="5416550"/>
            <a:ext cx="1602105" cy="224790"/>
          </a:xfrm>
          <a:prstGeom prst="striped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704020202020204" pitchFamily="34" charset="0"/>
              <a:ea typeface="SimSun"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09600" y="154305"/>
            <a:ext cx="10972800" cy="1446530"/>
          </a:xfrm>
        </p:spPr>
        <p:txBody>
          <a:bodyPr/>
          <a:p>
            <a:r>
              <a:rPr lang="en-US" sz="3600">
                <a:ln w="6600">
                  <a:solidFill>
                    <a:schemeClr val="accent2"/>
                  </a:solidFill>
                  <a:prstDash val="solid"/>
                </a:ln>
                <a:solidFill>
                  <a:srgbClr val="FF0000"/>
                </a:solidFill>
                <a:effectLst>
                  <a:outerShdw dist="38100" dir="2700000" algn="tl" rotWithShape="0">
                    <a:schemeClr val="accent2"/>
                  </a:outerShdw>
                </a:effectLst>
              </a:rPr>
              <a:t>WHY IS CUSTOMER RETENTION IMPORTANT?</a:t>
            </a:r>
            <a:endParaRPr lang="en-US" sz="3600">
              <a:ln w="6600">
                <a:solidFill>
                  <a:schemeClr val="accent2"/>
                </a:solidFill>
                <a:prstDash val="solid"/>
              </a:ln>
              <a:solidFill>
                <a:srgbClr val="FF0000"/>
              </a:solidFill>
              <a:effectLst>
                <a:outerShdw dist="38100" dir="2700000" algn="tl" rotWithShape="0">
                  <a:schemeClr val="accent2"/>
                </a:outerShdw>
              </a:effectLst>
            </a:endParaRPr>
          </a:p>
        </p:txBody>
      </p:sp>
      <p:sp>
        <p:nvSpPr>
          <p:cNvPr id="6" name="Content Placeholder 5"/>
          <p:cNvSpPr>
            <a:spLocks noGrp="1"/>
          </p:cNvSpPr>
          <p:nvPr>
            <p:ph idx="1"/>
          </p:nvPr>
        </p:nvSpPr>
        <p:spPr>
          <a:xfrm>
            <a:off x="475615" y="1560830"/>
            <a:ext cx="9658985" cy="3735705"/>
          </a:xfrm>
        </p:spPr>
        <p:txBody>
          <a:bodyPr/>
          <a:p>
            <a:r>
              <a:rPr lang="en-US" sz="2800">
                <a:solidFill>
                  <a:schemeClr val="tx1"/>
                </a:solidFill>
                <a:effectLst>
                  <a:outerShdw blurRad="38100" dist="19050" dir="2700000" algn="tl" rotWithShape="0">
                    <a:schemeClr val="dk1">
                      <a:alpha val="40000"/>
                    </a:schemeClr>
                  </a:outerShdw>
                </a:effectLst>
              </a:rPr>
              <a:t>IT ALLOWS YOU TO BUILD LONG-TERM, MEANINGFUL RELATIONSHIPS WITH CUSTOMERS.</a:t>
            </a:r>
            <a:endParaRPr lang="en-US" sz="2800">
              <a:solidFill>
                <a:schemeClr val="tx1"/>
              </a:solidFill>
              <a:effectLst>
                <a:outerShdw blurRad="38100" dist="19050" dir="2700000" algn="tl" rotWithShape="0">
                  <a:schemeClr val="dk1">
                    <a:alpha val="40000"/>
                  </a:schemeClr>
                </a:outerShdw>
              </a:effectLst>
            </a:endParaRPr>
          </a:p>
          <a:p>
            <a:endParaRPr lang="en-US" sz="2800">
              <a:solidFill>
                <a:schemeClr val="tx1"/>
              </a:solidFill>
              <a:effectLst>
                <a:outerShdw blurRad="38100" dist="19050" dir="2700000" algn="tl" rotWithShape="0">
                  <a:schemeClr val="dk1">
                    <a:alpha val="40000"/>
                  </a:schemeClr>
                </a:outerShdw>
              </a:effectLst>
            </a:endParaRPr>
          </a:p>
          <a:p>
            <a:r>
              <a:rPr lang="en-US" sz="2800">
                <a:solidFill>
                  <a:schemeClr val="tx1"/>
                </a:solidFill>
                <a:effectLst>
                  <a:outerShdw blurRad="38100" dist="19050" dir="2700000" algn="tl" rotWithShape="0">
                    <a:schemeClr val="dk1">
                      <a:alpha val="40000"/>
                    </a:schemeClr>
                  </a:outerShdw>
                </a:effectLst>
              </a:rPr>
              <a:t>IT REDUCES MARKETING COSTS AND BOOSTS YOUR SALES. </a:t>
            </a:r>
            <a:endParaRPr lang="en-US" sz="2800">
              <a:solidFill>
                <a:schemeClr val="tx1"/>
              </a:solidFill>
              <a:effectLst>
                <a:outerShdw blurRad="38100" dist="19050" dir="2700000" algn="tl" rotWithShape="0">
                  <a:schemeClr val="dk1">
                    <a:alpha val="40000"/>
                  </a:schemeClr>
                </a:outerShdw>
              </a:effectLst>
            </a:endParaRPr>
          </a:p>
          <a:p>
            <a:endParaRPr lang="en-US" sz="2800">
              <a:solidFill>
                <a:schemeClr val="tx1"/>
              </a:solidFill>
              <a:effectLst>
                <a:outerShdw blurRad="38100" dist="19050" dir="2700000" algn="tl" rotWithShape="0">
                  <a:schemeClr val="dk1">
                    <a:alpha val="40000"/>
                  </a:schemeClr>
                </a:outerShdw>
              </a:effectLst>
            </a:endParaRPr>
          </a:p>
          <a:p>
            <a:r>
              <a:rPr lang="en-US" sz="2800">
                <a:solidFill>
                  <a:schemeClr val="tx1"/>
                </a:solidFill>
                <a:effectLst>
                  <a:outerShdw blurRad="38100" dist="19050" dir="2700000" algn="tl" rotWithShape="0">
                    <a:schemeClr val="dk1">
                      <a:alpha val="40000"/>
                    </a:schemeClr>
                  </a:outerShdw>
                </a:effectLst>
              </a:rPr>
              <a:t>IT EMPOWERS CUSTOMERS TO SHARE FEEDBACK WITH YOU AND YOUR TEAM.</a:t>
            </a:r>
            <a:endParaRPr lang="en-US" sz="28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Analysys of Data Set</a:t>
            </a:r>
            <a:endParaRPr lang="en-US"/>
          </a:p>
        </p:txBody>
      </p:sp>
      <p:sp>
        <p:nvSpPr>
          <p:cNvPr id="4" name="Striped Right Arrow 3"/>
          <p:cNvSpPr/>
          <p:nvPr/>
        </p:nvSpPr>
        <p:spPr>
          <a:xfrm>
            <a:off x="9094470" y="603885"/>
            <a:ext cx="2950845" cy="485775"/>
          </a:xfrm>
          <a:prstGeom prst="striped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704020202020204" pitchFamily="34" charset="0"/>
              <a:ea typeface="SimSun"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tx1"/>
                </a:solidFill>
                <a:effectLst>
                  <a:outerShdw blurRad="38100" dist="19050" dir="2700000" algn="tl" rotWithShape="0">
                    <a:schemeClr val="dk1">
                      <a:alpha val="40000"/>
                    </a:schemeClr>
                  </a:outerShdw>
                </a:effectLst>
              </a:rPr>
              <a:t>About Data Set</a:t>
            </a:r>
            <a:r>
              <a:rPr lang="en-US">
                <a:solidFill>
                  <a:schemeClr val="tx1"/>
                </a:solidFill>
                <a:effectLst>
                  <a:outerShdw blurRad="38100" dist="19050" dir="2700000" algn="tl" rotWithShape="0">
                    <a:schemeClr val="dk1">
                      <a:alpha val="40000"/>
                    </a:schemeClr>
                  </a:outerShdw>
                </a:effectLst>
              </a:rPr>
              <a:t> (</a:t>
            </a:r>
            <a:r>
              <a:rPr lang="en-US" sz="3600">
                <a:solidFill>
                  <a:schemeClr val="tx1"/>
                </a:solidFill>
                <a:effectLst>
                  <a:outerShdw blurRad="38100" dist="19050" dir="2700000" algn="tl" rotWithShape="0">
                    <a:schemeClr val="dk1">
                      <a:alpha val="40000"/>
                    </a:schemeClr>
                  </a:outerShdw>
                </a:effectLst>
              </a:rPr>
              <a:t>customer_retention_dataset)</a:t>
            </a:r>
            <a:endParaRPr lang="en-US" sz="3600">
              <a:solidFill>
                <a:schemeClr val="tx1"/>
              </a:solidFill>
              <a:effectLst>
                <a:outerShdw blurRad="38100" dist="19050" dir="2700000" algn="tl" rotWithShape="0">
                  <a:schemeClr val="dk1">
                    <a:alpha val="40000"/>
                  </a:schemeClr>
                </a:outerShdw>
              </a:effectLst>
            </a:endParaRPr>
          </a:p>
        </p:txBody>
      </p:sp>
      <p:graphicFrame>
        <p:nvGraphicFramePr>
          <p:cNvPr id="7" name="Table 6"/>
          <p:cNvGraphicFramePr/>
          <p:nvPr>
            <p:custDataLst>
              <p:tags r:id="rId1"/>
            </p:custDataLst>
          </p:nvPr>
        </p:nvGraphicFramePr>
        <p:xfrm>
          <a:off x="1703070" y="1565275"/>
          <a:ext cx="8705850" cy="3635375"/>
        </p:xfrm>
        <a:graphic>
          <a:graphicData uri="http://schemas.openxmlformats.org/drawingml/2006/table">
            <a:tbl>
              <a:tblPr firstRow="1" bandRow="1">
                <a:tableStyleId>{5C22544A-7EE6-4342-B048-85BDC9FD1C3A}</a:tableStyleId>
              </a:tblPr>
              <a:tblGrid>
                <a:gridCol w="4331970"/>
                <a:gridCol w="4373880"/>
              </a:tblGrid>
              <a:tr h="1133475">
                <a:tc>
                  <a:txBody>
                    <a:bodyPr/>
                    <a:p>
                      <a:pPr>
                        <a:buNone/>
                      </a:pPr>
                      <a:r>
                        <a:rPr lang="en-US" sz="2800"/>
                        <a:t>               </a:t>
                      </a:r>
                      <a:endParaRPr lang="en-US" sz="2800"/>
                    </a:p>
                    <a:p>
                      <a:pPr>
                        <a:buNone/>
                      </a:pPr>
                      <a:r>
                        <a:rPr lang="en-US" sz="2800"/>
                        <a:t>             Rows                        </a:t>
                      </a:r>
                      <a:endParaRPr lang="en-US" sz="2800"/>
                    </a:p>
                  </a:txBody>
                  <a:tcPr/>
                </a:tc>
                <a:tc>
                  <a:txBody>
                    <a:bodyPr/>
                    <a:p>
                      <a:pPr>
                        <a:buNone/>
                      </a:pPr>
                      <a:r>
                        <a:rPr lang="en-US" sz="2800">
                          <a:solidFill>
                            <a:srgbClr val="7030A0"/>
                          </a:solidFill>
                          <a:effectLst/>
                          <a:sym typeface="+mn-ea"/>
                        </a:rPr>
                        <a:t>              </a:t>
                      </a:r>
                      <a:endParaRPr lang="en-US" sz="2800">
                        <a:solidFill>
                          <a:srgbClr val="7030A0"/>
                        </a:solidFill>
                        <a:effectLst/>
                        <a:sym typeface="+mn-ea"/>
                      </a:endParaRPr>
                    </a:p>
                    <a:p>
                      <a:pPr>
                        <a:buNone/>
                      </a:pPr>
                      <a:r>
                        <a:rPr lang="en-US" sz="2800">
                          <a:solidFill>
                            <a:srgbClr val="7030A0"/>
                          </a:solidFill>
                          <a:effectLst/>
                          <a:sym typeface="+mn-ea"/>
                        </a:rPr>
                        <a:t>               269</a:t>
                      </a:r>
                      <a:endParaRPr lang="en-US" sz="2800">
                        <a:solidFill>
                          <a:srgbClr val="7030A0"/>
                        </a:solidFill>
                        <a:effectLst/>
                        <a:sym typeface="+mn-ea"/>
                      </a:endParaRPr>
                    </a:p>
                  </a:txBody>
                  <a:tcPr/>
                </a:tc>
              </a:tr>
              <a:tr h="755650">
                <a:tc>
                  <a:txBody>
                    <a:bodyPr/>
                    <a:p>
                      <a:pPr>
                        <a:buNone/>
                      </a:pPr>
                      <a:r>
                        <a:rPr lang="en-US" sz="2800">
                          <a:sym typeface="+mn-ea"/>
                        </a:rPr>
                        <a:t>            Columns                                                        </a:t>
                      </a:r>
                      <a:endParaRPr lang="en-US" sz="2800">
                        <a:sym typeface="+mn-ea"/>
                      </a:endParaRPr>
                    </a:p>
                  </a:txBody>
                  <a:tcPr/>
                </a:tc>
                <a:tc>
                  <a:txBody>
                    <a:bodyPr/>
                    <a:p>
                      <a:pPr>
                        <a:buNone/>
                      </a:pPr>
                      <a:r>
                        <a:rPr lang="en-US" sz="2800">
                          <a:solidFill>
                            <a:srgbClr val="7030A0"/>
                          </a:solidFill>
                          <a:effectLst/>
                          <a:sym typeface="+mn-ea"/>
                        </a:rPr>
                        <a:t>                71</a:t>
                      </a:r>
                      <a:endParaRPr lang="en-US" sz="2800">
                        <a:solidFill>
                          <a:srgbClr val="7030A0"/>
                        </a:solidFill>
                        <a:effectLst/>
                        <a:sym typeface="+mn-ea"/>
                      </a:endParaRPr>
                    </a:p>
                  </a:txBody>
                  <a:tcPr/>
                </a:tc>
              </a:tr>
              <a:tr h="769620">
                <a:tc>
                  <a:txBody>
                    <a:bodyPr/>
                    <a:p>
                      <a:pPr>
                        <a:buNone/>
                      </a:pPr>
                      <a:r>
                        <a:rPr lang="en-US" sz="2800">
                          <a:sym typeface="+mn-ea"/>
                        </a:rPr>
                        <a:t>           Data Types</a:t>
                      </a:r>
                      <a:endParaRPr lang="en-US" sz="2800">
                        <a:sym typeface="+mn-ea"/>
                      </a:endParaRPr>
                    </a:p>
                  </a:txBody>
                  <a:tcPr/>
                </a:tc>
                <a:tc>
                  <a:txBody>
                    <a:bodyPr/>
                    <a:p>
                      <a:pPr>
                        <a:buNone/>
                      </a:pPr>
                      <a:r>
                        <a:rPr lang="en-US" sz="2800">
                          <a:solidFill>
                            <a:srgbClr val="7030A0"/>
                          </a:solidFill>
                          <a:effectLst/>
                          <a:sym typeface="+mn-ea"/>
                        </a:rPr>
                        <a:t>    int (46), object (25)</a:t>
                      </a:r>
                      <a:endParaRPr lang="en-US" sz="2800">
                        <a:solidFill>
                          <a:srgbClr val="7030A0"/>
                        </a:solidFill>
                        <a:effectLst/>
                        <a:sym typeface="+mn-ea"/>
                      </a:endParaRPr>
                    </a:p>
                  </a:txBody>
                  <a:tcPr/>
                </a:tc>
              </a:tr>
              <a:tr h="976630">
                <a:tc>
                  <a:txBody>
                    <a:bodyPr/>
                    <a:p>
                      <a:pPr>
                        <a:buNone/>
                      </a:pPr>
                      <a:r>
                        <a:rPr lang="en-US" sz="2800">
                          <a:sym typeface="+mn-ea"/>
                        </a:rPr>
                        <a:t>            Null Values</a:t>
                      </a:r>
                      <a:endParaRPr lang="en-US" sz="2800">
                        <a:sym typeface="+mn-ea"/>
                      </a:endParaRPr>
                    </a:p>
                    <a:p>
                      <a:pPr>
                        <a:buNone/>
                      </a:pPr>
                      <a:endParaRPr lang="en-US" sz="2800">
                        <a:sym typeface="+mn-ea"/>
                      </a:endParaRPr>
                    </a:p>
                  </a:txBody>
                  <a:tcPr/>
                </a:tc>
                <a:tc>
                  <a:txBody>
                    <a:bodyPr/>
                    <a:p>
                      <a:pPr>
                        <a:buNone/>
                      </a:pPr>
                      <a:r>
                        <a:rPr lang="en-US" sz="2800">
                          <a:solidFill>
                            <a:srgbClr val="7030A0"/>
                          </a:solidFill>
                          <a:effectLst/>
                          <a:sym typeface="+mn-ea"/>
                        </a:rPr>
                        <a:t>     No Null Values</a:t>
                      </a:r>
                      <a:endParaRPr lang="en-US" sz="2800">
                        <a:solidFill>
                          <a:srgbClr val="7030A0"/>
                        </a:solidFill>
                        <a:effectLst/>
                        <a:sym typeface="+mn-ea"/>
                      </a:endParaRPr>
                    </a:p>
                    <a:p>
                      <a:pPr>
                        <a:buNone/>
                      </a:pPr>
                      <a:endParaRPr lang="en-US" sz="2800">
                        <a:solidFill>
                          <a:srgbClr val="7030A0"/>
                        </a:solidFill>
                        <a:effectLst/>
                        <a:sym typeface="+mn-ea"/>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1"/>
          <p:cNvPicPr>
            <a:picLocks noChangeAspect="1"/>
          </p:cNvPicPr>
          <p:nvPr/>
        </p:nvPicPr>
        <p:blipFill>
          <a:blip r:embed="rId1"/>
          <a:stretch>
            <a:fillRect/>
          </a:stretch>
        </p:blipFill>
        <p:spPr>
          <a:xfrm>
            <a:off x="-73025" y="33020"/>
            <a:ext cx="4926965" cy="3529965"/>
          </a:xfrm>
          <a:prstGeom prst="rect">
            <a:avLst/>
          </a:prstGeom>
        </p:spPr>
      </p:pic>
      <p:pic>
        <p:nvPicPr>
          <p:cNvPr id="3" name="Picture 2" descr="2"/>
          <p:cNvPicPr>
            <a:picLocks noChangeAspect="1"/>
          </p:cNvPicPr>
          <p:nvPr/>
        </p:nvPicPr>
        <p:blipFill>
          <a:blip r:embed="rId2"/>
          <a:stretch>
            <a:fillRect/>
          </a:stretch>
        </p:blipFill>
        <p:spPr>
          <a:xfrm>
            <a:off x="4853940" y="33020"/>
            <a:ext cx="7287260" cy="5631180"/>
          </a:xfrm>
          <a:prstGeom prst="rect">
            <a:avLst/>
          </a:prstGeom>
        </p:spPr>
      </p:pic>
      <p:sp>
        <p:nvSpPr>
          <p:cNvPr id="4" name="Text Box 3"/>
          <p:cNvSpPr txBox="1"/>
          <p:nvPr/>
        </p:nvSpPr>
        <p:spPr>
          <a:xfrm>
            <a:off x="287655" y="3689350"/>
            <a:ext cx="4465320" cy="645160"/>
          </a:xfrm>
          <a:prstGeom prst="rect">
            <a:avLst/>
          </a:prstGeom>
          <a:noFill/>
        </p:spPr>
        <p:txBody>
          <a:bodyPr wrap="square" rtlCol="0">
            <a:spAutoFit/>
          </a:bodyPr>
          <a:p>
            <a:r>
              <a:rPr lang="en-US"/>
              <a:t>Fig. indicates that Femals are more interested in online shopping then male.</a:t>
            </a:r>
            <a:endParaRPr lang="en-US"/>
          </a:p>
        </p:txBody>
      </p:sp>
      <p:sp>
        <p:nvSpPr>
          <p:cNvPr id="5" name="Text Box 4"/>
          <p:cNvSpPr txBox="1"/>
          <p:nvPr/>
        </p:nvSpPr>
        <p:spPr>
          <a:xfrm>
            <a:off x="5259705" y="5795645"/>
            <a:ext cx="6824345" cy="645160"/>
          </a:xfrm>
          <a:prstGeom prst="rect">
            <a:avLst/>
          </a:prstGeom>
          <a:noFill/>
        </p:spPr>
        <p:txBody>
          <a:bodyPr wrap="square" rtlCol="0">
            <a:spAutoFit/>
          </a:bodyPr>
          <a:p>
            <a:r>
              <a:rPr lang="en-US"/>
              <a:t>Fig. indicates  that the age group 21-30 are more interested then other age group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3"/>
          <p:cNvPicPr>
            <a:picLocks noChangeAspect="1"/>
          </p:cNvPicPr>
          <p:nvPr/>
        </p:nvPicPr>
        <p:blipFill>
          <a:blip r:embed="rId1"/>
          <a:stretch>
            <a:fillRect/>
          </a:stretch>
        </p:blipFill>
        <p:spPr>
          <a:xfrm>
            <a:off x="3810" y="-27305"/>
            <a:ext cx="5832475" cy="4989195"/>
          </a:xfrm>
          <a:prstGeom prst="rect">
            <a:avLst/>
          </a:prstGeom>
        </p:spPr>
      </p:pic>
      <p:pic>
        <p:nvPicPr>
          <p:cNvPr id="3" name="Picture 2" descr="4"/>
          <p:cNvPicPr>
            <a:picLocks noChangeAspect="1"/>
          </p:cNvPicPr>
          <p:nvPr/>
        </p:nvPicPr>
        <p:blipFill>
          <a:blip r:embed="rId2"/>
          <a:stretch>
            <a:fillRect/>
          </a:stretch>
        </p:blipFill>
        <p:spPr>
          <a:xfrm>
            <a:off x="6026785" y="-26670"/>
            <a:ext cx="6175375" cy="4987925"/>
          </a:xfrm>
          <a:prstGeom prst="rect">
            <a:avLst/>
          </a:prstGeom>
        </p:spPr>
      </p:pic>
      <p:sp>
        <p:nvSpPr>
          <p:cNvPr id="4" name="Text Box 3"/>
          <p:cNvSpPr txBox="1"/>
          <p:nvPr/>
        </p:nvSpPr>
        <p:spPr>
          <a:xfrm>
            <a:off x="307975" y="5196205"/>
            <a:ext cx="5514975" cy="368300"/>
          </a:xfrm>
          <a:prstGeom prst="rect">
            <a:avLst/>
          </a:prstGeom>
          <a:noFill/>
        </p:spPr>
        <p:txBody>
          <a:bodyPr wrap="square" rtlCol="0">
            <a:spAutoFit/>
          </a:bodyPr>
          <a:p>
            <a:r>
              <a:rPr lang="en-US"/>
              <a:t>Mostly customers are shopping since last 3-4 years</a:t>
            </a:r>
            <a:endParaRPr lang="en-US"/>
          </a:p>
        </p:txBody>
      </p:sp>
      <p:sp>
        <p:nvSpPr>
          <p:cNvPr id="5" name="Text Box 4"/>
          <p:cNvSpPr txBox="1"/>
          <p:nvPr/>
        </p:nvSpPr>
        <p:spPr>
          <a:xfrm>
            <a:off x="6354445" y="5196205"/>
            <a:ext cx="5733415" cy="645160"/>
          </a:xfrm>
          <a:prstGeom prst="rect">
            <a:avLst/>
          </a:prstGeom>
          <a:noFill/>
        </p:spPr>
        <p:txBody>
          <a:bodyPr wrap="square" rtlCol="0">
            <a:spAutoFit/>
          </a:bodyPr>
          <a:p>
            <a:r>
              <a:rPr lang="en-US"/>
              <a:t>Customers frequently use mobile devices for online shopping.</a:t>
            </a:r>
            <a:endParaRPr lang="en-US"/>
          </a:p>
        </p:txBody>
      </p:sp>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UNIT_TABLE_BEAUTIFY" val="smartTable{187a232b-b87a-4a0c-bcdd-9da7653bd0ad}"/>
</p:tagLst>
</file>

<file path=ppt/tags/tag3.xml><?xml version="1.0" encoding="utf-8"?>
<p:tagLst xmlns:p="http://schemas.openxmlformats.org/presentationml/2006/main">
  <p:tag name="KSO_WM_UNIT_TABLE_BEAUTIFY" val="smartTable{f15a193f-c099-446b-86a2-7e88b513c8cb}"/>
</p:tagLst>
</file>

<file path=ppt/theme/theme1.xml><?xml version="1.0" encoding="utf-8"?>
<a:theme xmlns:a="http://schemas.openxmlformats.org/drawingml/2006/main" name="1_Blank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7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704020202020204" pitchFamily="34" charset="0"/>
            <a:ea typeface="SimSun"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4972</Words>
  <Application>WPS Writer</Application>
  <PresentationFormat>Widescreen</PresentationFormat>
  <Paragraphs>133</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22</vt:i4>
      </vt:variant>
    </vt:vector>
  </HeadingPairs>
  <TitlesOfParts>
    <vt:vector size="34" baseType="lpstr">
      <vt:lpstr>Arial</vt:lpstr>
      <vt:lpstr>SimSun</vt:lpstr>
      <vt:lpstr>Wingdings</vt:lpstr>
      <vt:lpstr>宋体-简</vt:lpstr>
      <vt:lpstr>微软雅黑</vt:lpstr>
      <vt:lpstr>汉仪旗黑</vt:lpstr>
      <vt:lpstr>Arial Unicode MS</vt:lpstr>
      <vt:lpstr>Calibri</vt:lpstr>
      <vt:lpstr>Helvetica Neue</vt:lpstr>
      <vt:lpstr>Calibri Light</vt:lpstr>
      <vt:lpstr>1_Blank Design</vt:lpstr>
      <vt:lpstr>Business Cooperate</vt:lpstr>
      <vt:lpstr>CUSTOMER RETENTION PROJECT</vt:lpstr>
      <vt:lpstr>PowerPoint 演示文稿</vt:lpstr>
      <vt:lpstr>                Problem Statement </vt:lpstr>
      <vt:lpstr>Ways to Track Customer Retention</vt:lpstr>
      <vt:lpstr>WHY IS CUSTOMER RETENTION IMPORTANT?</vt:lpstr>
      <vt:lpstr>Analysys of Data Set</vt:lpstr>
      <vt:lpstr>About Data Set (customer_retention_dataset)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dc:title>
  <dc:creator>nimeshroy</dc:creator>
  <cp:lastModifiedBy>nimeshroy</cp:lastModifiedBy>
  <cp:revision>12</cp:revision>
  <dcterms:created xsi:type="dcterms:W3CDTF">2022-04-18T08:55:11Z</dcterms:created>
  <dcterms:modified xsi:type="dcterms:W3CDTF">2022-04-18T08:55:11Z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