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0825" y="63500"/>
            <a:ext cx="5539740" cy="1864360"/>
          </a:xfrm>
        </p:spPr>
        <p:txBody>
          <a:bodyPr>
            <a:normAutofit fontScale="90000"/>
          </a:bodyPr>
          <a:p>
            <a:r>
              <a:rPr lang="en-US" sz="4400">
                <a:solidFill>
                  <a:schemeClr val="bg1"/>
                </a:solidFill>
              </a:rPr>
              <a:t>Project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on </a:t>
            </a:r>
            <a:br>
              <a:rPr lang="en-US" sz="4400" u="sng">
                <a:solidFill>
                  <a:schemeClr val="bg1"/>
                </a:solidFill>
              </a:rPr>
            </a:br>
            <a:r>
              <a:rPr lang="en-US" sz="4400" u="sng">
                <a:solidFill>
                  <a:schemeClr val="bg1"/>
                </a:solidFill>
              </a:rPr>
              <a:t>Flight Price Prediction</a:t>
            </a:r>
            <a:endParaRPr lang="en-US" sz="4400" u="sng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6565" y="5693410"/>
            <a:ext cx="9144000" cy="106426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                                                                   Submitted by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                                                                     Nimesh Kumar Roy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030" y="-829310"/>
            <a:ext cx="4957445" cy="34740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305" y="-17780"/>
            <a:ext cx="5230495" cy="829310"/>
          </a:xfrm>
          <a:solidFill>
            <a:schemeClr val="bg1"/>
          </a:solidFill>
        </p:spPr>
        <p:txBody>
          <a:bodyPr/>
          <a:p>
            <a:r>
              <a:rPr lang="en-US" u="sng"/>
              <a:t>Problem Statement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95" y="1729105"/>
            <a:ext cx="11972925" cy="50260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Anyone who has booked a flight ticket knows how unexpectedly the prices vary. The cheapest available ticket on a given flight gets more and less expensive over time. 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This usually happens as an attempt to maximize revenue based on -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1. Time of purchase patterns (making sure last-minute purchases are expensive)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2. Keeping the flight as full as they want it (raising prices on a flight which is filling up in order to reduce sales and hold back inventory for those expensive last-minute expensive purchases)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So, you have to work on a project where you collect data of flight fares with other features and work to make a model to predict fares of flights.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5" y="-5080"/>
            <a:ext cx="4241165" cy="1023620"/>
          </a:xfrm>
          <a:solidFill>
            <a:schemeClr val="bg1"/>
          </a:solidFill>
        </p:spPr>
        <p:txBody>
          <a:bodyPr/>
          <a:p>
            <a:r>
              <a:rPr lang="en-US" u="sng">
                <a:solidFill>
                  <a:schemeClr val="tx1"/>
                </a:solidFill>
              </a:rPr>
              <a:t>Data Collection</a:t>
            </a:r>
            <a:endParaRPr lang="en-US" u="sng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540"/>
            <a:ext cx="10515600" cy="553021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Data is collected from “Make My Trip.com”.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All data are from economic class.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collected data is based on some features like-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Airline  -  Name of airline company.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Flight no. - Unique No. of flight 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Source - From where flight will take off.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Destination - where flight will finally land.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Departure time - Time of Leave the source airport.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Arrival Time - Time to reach the destination airport.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Stops - No. of halts between the source and destination.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Fare - Charges the airline company will take.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765" y="-52705"/>
            <a:ext cx="4250690" cy="1033145"/>
          </a:xfrm>
          <a:solidFill>
            <a:schemeClr val="tx1"/>
          </a:solidFill>
        </p:spPr>
        <p:txBody>
          <a:bodyPr/>
          <a:p>
            <a:r>
              <a:rPr lang="en-US" u="sng">
                <a:solidFill>
                  <a:schemeClr val="bg1"/>
                </a:solidFill>
              </a:rPr>
              <a:t>Data Overview</a:t>
            </a:r>
            <a:endParaRPr lang="en-US" u="sng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113665" y="1141730"/>
          <a:ext cx="12021820" cy="550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540"/>
                <a:gridCol w="2401570"/>
                <a:gridCol w="2401570"/>
                <a:gridCol w="2401570"/>
                <a:gridCol w="2401570"/>
              </a:tblGrid>
              <a:tr h="513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S No.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Columns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Non-Null Count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Dtype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No. of Null Values</a:t>
                      </a:r>
                      <a:endParaRPr lang="en-US"/>
                    </a:p>
                  </a:txBody>
                  <a:tcPr/>
                </a:tc>
              </a:tr>
              <a:tr h="5137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FLIGHT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1788 non-null 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object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0</a:t>
                      </a: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FLIGHT NO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1788 non-null 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object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   0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DEPARTURE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1788 non-null    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object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   0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FROM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1788 non-null 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object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   0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ARRIVAL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1788 non-null 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object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   0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TO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1788 non-null 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object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   0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STOP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1788 non-null 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object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   0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1788 non-null 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int64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      0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00" y="-55245"/>
            <a:ext cx="5661025" cy="1268730"/>
          </a:xfrm>
          <a:solidFill>
            <a:schemeClr val="tx1"/>
          </a:solidFill>
        </p:spPr>
        <p:txBody>
          <a:bodyPr/>
          <a:p>
            <a:r>
              <a:rPr lang="en-US" u="sng">
                <a:solidFill>
                  <a:schemeClr val="bg1"/>
                </a:solidFill>
              </a:rPr>
              <a:t>Data Pre-Processing</a:t>
            </a:r>
            <a:endParaRPr lang="en-US" u="sng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1770380"/>
            <a:ext cx="12062460" cy="3723005"/>
          </a:xfrm>
        </p:spPr>
        <p:txBody>
          <a:bodyPr/>
          <a:p>
            <a:r>
              <a:rPr lang="en-US"/>
              <a:t>Data has no null values , so no need of null value imputation.</a:t>
            </a:r>
            <a:endParaRPr lang="en-US"/>
          </a:p>
          <a:p>
            <a:r>
              <a:rPr lang="en-US"/>
              <a:t>Data has 2 duplicated rows, we drop that rows from data set.</a:t>
            </a:r>
            <a:endParaRPr lang="en-US"/>
          </a:p>
          <a:p>
            <a:r>
              <a:rPr lang="en-US"/>
              <a:t>Change the  format of departure time and arrival time to dep_hour, dep_min and arrival_hour , arrival_min.   </a:t>
            </a:r>
            <a:endParaRPr lang="en-US"/>
          </a:p>
          <a:p>
            <a:r>
              <a:rPr lang="en-US"/>
              <a:t>To deal with Categorical Columns like flight, from, to ,stop , we use one hot encoding .  </a:t>
            </a:r>
            <a:endParaRPr lang="en-US"/>
          </a:p>
          <a:p>
            <a:r>
              <a:rPr lang="en-US"/>
              <a:t>We drop the column “FLIGHTNO” which has no effect on data.                                        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645" y="-51435"/>
            <a:ext cx="4975860" cy="126936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p>
            <a:r>
              <a:rPr lang="en-US" u="sng"/>
              <a:t>Data Visualization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15" y="1519555"/>
            <a:ext cx="11852910" cy="3849370"/>
          </a:xfrm>
        </p:spPr>
        <p:txBody>
          <a:bodyPr/>
          <a:p>
            <a:r>
              <a:rPr lang="en-US" dirty="0" smtClean="0">
                <a:sym typeface="+mn-ea"/>
              </a:rPr>
              <a:t>Plot correlation matrix via </a:t>
            </a:r>
            <a:r>
              <a:rPr lang="en-US" dirty="0" err="1" smtClean="0">
                <a:sym typeface="+mn-ea"/>
              </a:rPr>
              <a:t>heatmap</a:t>
            </a:r>
            <a:r>
              <a:rPr lang="en-US" dirty="0" smtClean="0">
                <a:sym typeface="+mn-ea"/>
              </a:rPr>
              <a:t> to see the correlation of the columns with other columns. </a:t>
            </a:r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Plot count plot of the cateorical columns to see the how much time no. of unique values present in .</a:t>
            </a:r>
            <a:endParaRPr lang="en-US" dirty="0" smtClean="0">
              <a:sym typeface="+mn-ea"/>
            </a:endParaRPr>
          </a:p>
          <a:p>
            <a:r>
              <a:rPr lang="en-US" dirty="0" smtClean="0"/>
              <a:t>Plot bar plot to see how much unique values of categorical columns are related with target column.</a:t>
            </a:r>
            <a:endParaRPr lang="en-US" dirty="0" smtClean="0"/>
          </a:p>
          <a:p>
            <a:endParaRPr lang="en-US" dirty="0" smtClean="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1280" y="-79375"/>
            <a:ext cx="4502150" cy="125412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p>
            <a:r>
              <a:rPr lang="en-US"/>
              <a:t> </a:t>
            </a:r>
            <a:r>
              <a:rPr lang="en-US" u="sng"/>
              <a:t>Model Selection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5" y="1323340"/>
            <a:ext cx="11770995" cy="5299710"/>
          </a:xfrm>
        </p:spPr>
        <p:txBody>
          <a:bodyPr/>
          <a:p>
            <a:r>
              <a:rPr lang="en-US"/>
              <a:t>Problem is based on regression so we use “Mean Absolute Error(MAE)”, “Mean Squared Error(MSE)” and “Root Mean Squared Error(RMSE)” for evaluation.</a:t>
            </a:r>
            <a:endParaRPr lang="en-US"/>
          </a:p>
          <a:p>
            <a:r>
              <a:rPr lang="en-US"/>
              <a:t>Algortithms we used for model making -</a:t>
            </a:r>
            <a:endParaRPr lang="en-US"/>
          </a:p>
          <a:p>
            <a:pPr marL="0" indent="0">
              <a:buNone/>
            </a:pPr>
            <a:r>
              <a:rPr lang="en-US"/>
              <a:t>       Linear Regression.</a:t>
            </a:r>
            <a:endParaRPr lang="en-US"/>
          </a:p>
          <a:p>
            <a:pPr marL="0" indent="0">
              <a:buNone/>
            </a:pPr>
            <a:r>
              <a:rPr lang="en-US"/>
              <a:t>       Random Forest Regressor.</a:t>
            </a:r>
            <a:endParaRPr lang="en-US"/>
          </a:p>
          <a:p>
            <a:pPr marL="0" indent="0">
              <a:buNone/>
            </a:pPr>
            <a:r>
              <a:rPr lang="en-US"/>
              <a:t>       KNeighborsRegressor.</a:t>
            </a:r>
            <a:endParaRPr lang="en-US"/>
          </a:p>
          <a:p>
            <a:pPr marL="0" indent="0">
              <a:buNone/>
            </a:pPr>
            <a:r>
              <a:rPr lang="en-US"/>
              <a:t>       DecisionTreeRegressor.</a:t>
            </a:r>
            <a:endParaRPr lang="en-US"/>
          </a:p>
          <a:p>
            <a:pPr marL="0" indent="0">
              <a:buNone/>
            </a:pPr>
            <a:r>
              <a:rPr lang="en-US"/>
              <a:t>       XGBoost Regressor.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-8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370" y="-66040"/>
            <a:ext cx="3316605" cy="1097280"/>
          </a:xfrm>
          <a:solidFill>
            <a:schemeClr val="tx1"/>
          </a:solidFill>
        </p:spPr>
        <p:txBody>
          <a:bodyPr/>
          <a:p>
            <a:r>
              <a:rPr lang="en-US"/>
              <a:t> </a:t>
            </a:r>
            <a:r>
              <a:rPr lang="en-US" u="sng">
                <a:solidFill>
                  <a:schemeClr val="bg1"/>
                </a:solidFill>
              </a:rPr>
              <a:t>Conclusion</a:t>
            </a:r>
            <a:endParaRPr lang="en-US" u="sng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" y="1184275"/>
            <a:ext cx="6386830" cy="4993005"/>
          </a:xfrm>
        </p:spPr>
        <p:txBody>
          <a:bodyPr>
            <a:normAutofit lnSpcReduction="10000"/>
          </a:bodyPr>
          <a:p>
            <a:r>
              <a:rPr lang="en-US"/>
              <a:t>Decision Tree Regressor And XGBoost Regressor both are working </a:t>
            </a:r>
            <a:endParaRPr lang="en-US"/>
          </a:p>
          <a:p>
            <a:pPr marL="0" indent="0">
              <a:buNone/>
            </a:pPr>
            <a:r>
              <a:rPr lang="en-US"/>
              <a:t>  well.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Training and Test accuracy we get with Decision Tree is - 98% and 65%.</a:t>
            </a:r>
            <a:endParaRPr lang="en-US"/>
          </a:p>
          <a:p>
            <a:pPr marL="0" indent="0">
              <a:buNone/>
            </a:pPr>
            <a:r>
              <a:rPr lang="en-US"/>
              <a:t>The Training and Test accuracy we get with XGBoost is - 97% and 82% 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So we save the XGBoost Regressor as our model 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b="-10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20485" y="3982720"/>
            <a:ext cx="5238115" cy="1497330"/>
          </a:xfrm>
        </p:spPr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52086106-a46b-4df8-9be8-21282abf6df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3490</Words>
  <Application>WPS Spreadsheets</Application>
  <PresentationFormat>Widescreen</PresentationFormat>
  <Paragraphs>164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Flight Price Prediction</dc:title>
  <dc:creator>nimeshroy</dc:creator>
  <cp:lastModifiedBy>nimeshroy</cp:lastModifiedBy>
  <cp:revision>5</cp:revision>
  <dcterms:created xsi:type="dcterms:W3CDTF">2022-06-27T16:04:24Z</dcterms:created>
  <dcterms:modified xsi:type="dcterms:W3CDTF">2022-06-27T16:04:24Z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