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58" r:id="rId6"/>
    <p:sldId id="259" r:id="rId7"/>
    <p:sldId id="260" r:id="rId8"/>
    <p:sldId id="261" r:id="rId9"/>
    <p:sldId id="262" r:id="rId10"/>
    <p:sldId id="265" r:id="rId11"/>
    <p:sldId id="263" r:id="rId12"/>
    <p:sldId id="264" r:id="rId13"/>
    <p:sldId id="266" r:id="rId14"/>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5A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B0704020202020204" pitchFamily="34" charset="0"/>
              <a:ea typeface="+mn-ea"/>
              <a:cs typeface="Arial" panose="020B0704020202020204" pitchFamily="34" charset="0"/>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B0704020202020204" pitchFamily="34" charset="0"/>
              <a:ea typeface="+mn-ea"/>
              <a:cs typeface="Arial" panose="020B0704020202020204" pitchFamily="34"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121868B-2104-4073-9CB0-BF4D4B59D3E8}" type="slidenum">
              <a:rPr kumimoji="0" lang="es-ES" sz="1400" b="0" i="0" u="none" strike="noStrike" kern="1200" cap="none" spc="0" normalizeH="0" baseline="0" noProof="0">
                <a:ln>
                  <a:noFill/>
                </a:ln>
                <a:solidFill>
                  <a:schemeClr val="tx1"/>
                </a:solidFill>
                <a:effectLst/>
                <a:uLnTx/>
                <a:uFillTx/>
                <a:latin typeface="Arial" panose="020B0704020202020204" pitchFamily="34" charset="0"/>
                <a:ea typeface="+mn-ea"/>
                <a:cs typeface="Arial" panose="020B0704020202020204" pitchFamily="34" charset="0"/>
              </a:rPr>
            </a:fld>
            <a:endParaRPr kumimoji="0" lang="es-ES" sz="1400" b="0" i="0" u="none" strike="noStrike" kern="1200" cap="none" spc="0" normalizeH="0" baseline="0" noProof="0">
              <a:ln>
                <a:noFill/>
              </a:ln>
              <a:solidFill>
                <a:schemeClr val="tx1"/>
              </a:solidFill>
              <a:effectLst/>
              <a:uLnTx/>
              <a:uFillTx/>
              <a:latin typeface="Arial" panose="020B0704020202020204" pitchFamily="34" charset="0"/>
              <a:ea typeface="+mn-ea"/>
              <a:cs typeface="Arial" panose="020B07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624BF09-67E6-4A51-8000-FCB2DD1DE61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83BD48-1813-4BF3-AEF5-A3C42B2B615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624BF09-67E6-4A51-8000-FCB2DD1DE61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83BD48-1813-4BF3-AEF5-A3C42B2B615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704020202020204" pitchFamily="34" charset="0"/>
              <a:ea typeface="SimSun"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B0704020202020204" pitchFamily="34" charset="0"/>
              <a:ea typeface="+mn-ea"/>
              <a:cs typeface="Arial" panose="020B0704020202020204" pitchFamily="34" charset="0"/>
            </a:endParaRPr>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B0704020202020204" pitchFamily="34" charset="0"/>
              <a:ea typeface="+mn-ea"/>
              <a:cs typeface="Arial" panose="020B0704020202020204" pitchFamily="34" charset="0"/>
            </a:endParaRPr>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121868B-2104-4073-9CB0-BF4D4B59D3E8}" type="slidenum">
              <a:rPr kumimoji="0" lang="es-ES" sz="1400" b="0" i="0" u="none" strike="noStrike" kern="1200" cap="none" spc="0" normalizeH="0" baseline="0" noProof="0">
                <a:ln>
                  <a:noFill/>
                </a:ln>
                <a:solidFill>
                  <a:schemeClr val="tx1"/>
                </a:solidFill>
                <a:effectLst/>
                <a:uLnTx/>
                <a:uFillTx/>
                <a:latin typeface="Arial" panose="020B0704020202020204" pitchFamily="34" charset="0"/>
                <a:ea typeface="+mn-ea"/>
                <a:cs typeface="Arial" panose="020B0704020202020204" pitchFamily="34" charset="0"/>
              </a:rPr>
            </a:fld>
            <a:endParaRPr kumimoji="0" lang="es-ES" sz="1400" b="0" i="0" u="none" strike="noStrike" kern="1200" cap="none" spc="0" normalizeH="0" baseline="0" noProof="0">
              <a:ln>
                <a:noFill/>
              </a:ln>
              <a:solidFill>
                <a:schemeClr val="tx1"/>
              </a:solidFill>
              <a:effectLst/>
              <a:uLnTx/>
              <a:uFillTx/>
              <a:latin typeface="Arial" panose="020B0704020202020204" pitchFamily="34" charset="0"/>
              <a:ea typeface="+mn-ea"/>
              <a:cs typeface="Arial" panose="020B07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624BF09-67E6-4A51-8000-FCB2DD1DE614}"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7D83BD48-1813-4BF3-AEF5-A3C42B2B615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624BF09-67E6-4A51-8000-FCB2DD1DE614}"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7D83BD48-1813-4BF3-AEF5-A3C42B2B615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624BF09-67E6-4A51-8000-FCB2DD1DE614}"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7D83BD48-1813-4BF3-AEF5-A3C42B2B615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624BF09-67E6-4A51-8000-FCB2DD1DE614}"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7D83BD48-1813-4BF3-AEF5-A3C42B2B615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624BF09-67E6-4A51-8000-FCB2DD1DE614}"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7D83BD48-1813-4BF3-AEF5-A3C42B2B615C}"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624BF09-67E6-4A51-8000-FCB2DD1DE614}"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7D83BD48-1813-4BF3-AEF5-A3C42B2B615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624BF09-67E6-4A51-8000-FCB2DD1DE614}"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7D83BD48-1813-4BF3-AEF5-A3C42B2B615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624BF09-67E6-4A51-8000-FCB2DD1DE614}"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7D83BD48-1813-4BF3-AEF5-A3C42B2B615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624BF09-67E6-4A51-8000-FCB2DD1DE614}"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7D83BD48-1813-4BF3-AEF5-A3C42B2B615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624BF09-67E6-4A51-8000-FCB2DD1DE61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83BD48-1813-4BF3-AEF5-A3C42B2B615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624BF09-67E6-4A51-8000-FCB2DD1DE61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83BD48-1813-4BF3-AEF5-A3C42B2B615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624BF09-67E6-4A51-8000-FCB2DD1DE61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83BD48-1813-4BF3-AEF5-A3C42B2B615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24BF09-67E6-4A51-8000-FCB2DD1DE61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83BD48-1813-4BF3-AEF5-A3C42B2B615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24BF09-67E6-4A51-8000-FCB2DD1DE61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83BD48-1813-4BF3-AEF5-A3C42B2B615C}"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624BF09-67E6-4A51-8000-FCB2DD1DE61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83BD48-1813-4BF3-AEF5-A3C42B2B615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624BF09-67E6-4A51-8000-FCB2DD1DE61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83BD48-1813-4BF3-AEF5-A3C42B2B615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624BF09-67E6-4A51-8000-FCB2DD1DE614}" type="datetimeFigureOut">
              <a:rPr lang="zh-CN" altLang="en-US" smtClean="0"/>
            </a:fld>
            <a:endParaRPr lang="zh-CN" alt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zh-CN" alt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7D83BD48-1813-4BF3-AEF5-A3C42B2B615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7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704020202020204" pitchFamily="34" charset="0"/>
        <a:buNone/>
        <a:defRPr b="0" i="0" u="none" kern="1200" baseline="0">
          <a:solidFill>
            <a:schemeClr val="tx1"/>
          </a:solidFill>
          <a:latin typeface="Arial" panose="020B0704020202020204" pitchFamily="34" charset="0"/>
          <a:ea typeface="Arial" panose="020B0704020202020204" pitchFamily="34" charset="0"/>
          <a:cs typeface="+mn-cs"/>
        </a:defRPr>
      </a:lvl2pPr>
      <a:lvl3pPr marL="914400" lvl="2" indent="0" algn="l" defTabSz="914400" eaLnBrk="1" fontAlgn="base" latinLnBrk="0" hangingPunct="1">
        <a:lnSpc>
          <a:spcPct val="100000"/>
        </a:lnSpc>
        <a:spcBef>
          <a:spcPct val="0"/>
        </a:spcBef>
        <a:spcAft>
          <a:spcPct val="0"/>
        </a:spcAft>
        <a:buFont typeface="Arial" panose="020B0704020202020204" pitchFamily="34" charset="0"/>
        <a:buNone/>
        <a:defRPr b="0" i="0" u="none" kern="1200" baseline="0">
          <a:solidFill>
            <a:schemeClr val="tx1"/>
          </a:solidFill>
          <a:latin typeface="Arial" panose="020B0704020202020204" pitchFamily="34" charset="0"/>
          <a:ea typeface="Arial" panose="020B0704020202020204" pitchFamily="34" charset="0"/>
          <a:cs typeface="+mn-cs"/>
        </a:defRPr>
      </a:lvl3pPr>
      <a:lvl4pPr marL="1371600" lvl="3" indent="0" algn="l" defTabSz="914400" eaLnBrk="1" fontAlgn="base" latinLnBrk="0" hangingPunct="1">
        <a:lnSpc>
          <a:spcPct val="100000"/>
        </a:lnSpc>
        <a:spcBef>
          <a:spcPct val="0"/>
        </a:spcBef>
        <a:spcAft>
          <a:spcPct val="0"/>
        </a:spcAft>
        <a:buFont typeface="Arial" panose="020B0704020202020204" pitchFamily="34" charset="0"/>
        <a:buNone/>
        <a:defRPr b="0" i="0" u="none" kern="1200" baseline="0">
          <a:solidFill>
            <a:schemeClr val="tx1"/>
          </a:solidFill>
          <a:latin typeface="Arial" panose="020B0704020202020204" pitchFamily="34" charset="0"/>
          <a:ea typeface="Arial" panose="020B0704020202020204" pitchFamily="34" charset="0"/>
          <a:cs typeface="+mn-cs"/>
        </a:defRPr>
      </a:lvl4pPr>
      <a:lvl5pPr marL="1828800" lvl="4" indent="0" algn="l" defTabSz="914400" eaLnBrk="1" fontAlgn="base" latinLnBrk="0" hangingPunct="1">
        <a:lnSpc>
          <a:spcPct val="100000"/>
        </a:lnSpc>
        <a:spcBef>
          <a:spcPct val="0"/>
        </a:spcBef>
        <a:spcAft>
          <a:spcPct val="0"/>
        </a:spcAft>
        <a:buFont typeface="Arial" panose="020B0704020202020204" pitchFamily="34" charset="0"/>
        <a:buNone/>
        <a:defRPr b="0" i="0" u="none" kern="1200" baseline="0">
          <a:solidFill>
            <a:schemeClr val="tx1"/>
          </a:solidFill>
          <a:latin typeface="Arial" panose="020B0704020202020204" pitchFamily="34" charset="0"/>
          <a:ea typeface="Arial" panose="020B0704020202020204" pitchFamily="34" charset="0"/>
          <a:cs typeface="+mn-cs"/>
        </a:defRPr>
      </a:lvl5pPr>
      <a:lvl6pPr marL="2286000" lvl="5" indent="0" algn="l" defTabSz="914400" eaLnBrk="1" fontAlgn="base" latinLnBrk="0" hangingPunct="1">
        <a:lnSpc>
          <a:spcPct val="100000"/>
        </a:lnSpc>
        <a:spcBef>
          <a:spcPct val="0"/>
        </a:spcBef>
        <a:spcAft>
          <a:spcPct val="0"/>
        </a:spcAft>
        <a:buFont typeface="Arial" panose="020B0704020202020204" pitchFamily="34" charset="0"/>
        <a:buNone/>
        <a:defRPr b="0" i="0" u="none" kern="1200" baseline="0">
          <a:solidFill>
            <a:schemeClr val="tx1"/>
          </a:solidFill>
          <a:latin typeface="Arial" panose="020B0704020202020204" pitchFamily="34" charset="0"/>
          <a:ea typeface="Arial" panose="020B0704020202020204" pitchFamily="34" charset="0"/>
          <a:cs typeface="+mn-cs"/>
        </a:defRPr>
      </a:lvl6pPr>
      <a:lvl7pPr marL="2743200" lvl="6" indent="0" algn="l" defTabSz="914400" eaLnBrk="1" fontAlgn="base" latinLnBrk="0" hangingPunct="1">
        <a:lnSpc>
          <a:spcPct val="100000"/>
        </a:lnSpc>
        <a:spcBef>
          <a:spcPct val="0"/>
        </a:spcBef>
        <a:spcAft>
          <a:spcPct val="0"/>
        </a:spcAft>
        <a:buFont typeface="Arial" panose="020B0704020202020204" pitchFamily="34" charset="0"/>
        <a:buNone/>
        <a:defRPr b="0" i="0" u="none" kern="1200" baseline="0">
          <a:solidFill>
            <a:schemeClr val="tx1"/>
          </a:solidFill>
          <a:latin typeface="Arial" panose="020B0704020202020204" pitchFamily="34" charset="0"/>
          <a:ea typeface="Arial" panose="020B0704020202020204" pitchFamily="34" charset="0"/>
          <a:cs typeface="+mn-cs"/>
        </a:defRPr>
      </a:lvl7pPr>
      <a:lvl8pPr marL="3200400" lvl="7" indent="0" algn="l" defTabSz="914400" eaLnBrk="1" fontAlgn="base" latinLnBrk="0" hangingPunct="1">
        <a:lnSpc>
          <a:spcPct val="100000"/>
        </a:lnSpc>
        <a:spcBef>
          <a:spcPct val="0"/>
        </a:spcBef>
        <a:spcAft>
          <a:spcPct val="0"/>
        </a:spcAft>
        <a:buFont typeface="Arial" panose="020B0704020202020204" pitchFamily="34" charset="0"/>
        <a:buNone/>
        <a:defRPr b="0" i="0" u="none" kern="1200" baseline="0">
          <a:solidFill>
            <a:schemeClr val="tx1"/>
          </a:solidFill>
          <a:latin typeface="Arial" panose="020B0704020202020204" pitchFamily="34" charset="0"/>
          <a:ea typeface="Arial" panose="020B0704020202020204" pitchFamily="34" charset="0"/>
          <a:cs typeface="+mn-cs"/>
        </a:defRPr>
      </a:lvl8pPr>
      <a:lvl9pPr marL="3657600" lvl="8" indent="0" algn="l" defTabSz="914400" eaLnBrk="1" fontAlgn="base" latinLnBrk="0" hangingPunct="1">
        <a:lnSpc>
          <a:spcPct val="100000"/>
        </a:lnSpc>
        <a:spcBef>
          <a:spcPct val="0"/>
        </a:spcBef>
        <a:spcAft>
          <a:spcPct val="0"/>
        </a:spcAft>
        <a:buFont typeface="Arial" panose="020B0704020202020204" pitchFamily="34" charset="0"/>
        <a:buNone/>
        <a:defRPr b="0" i="0" u="none" kern="1200" baseline="0">
          <a:solidFill>
            <a:schemeClr val="tx1"/>
          </a:solidFill>
          <a:latin typeface="Arial" panose="020B0704020202020204" pitchFamily="34" charset="0"/>
          <a:ea typeface="Arial" panose="020B0704020202020204" pitchFamily="34" charset="0"/>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704020202020204" pitchFamily="34" charset="0"/>
              <a:ea typeface="SimSun"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624BF09-67E6-4A51-8000-FCB2DD1DE614}" type="datetimeFigureOut">
              <a:rPr lang="zh-CN" altLang="en-US" smtClean="0"/>
            </a:fld>
            <a:endParaRPr lang="zh-CN" alt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7D83BD48-1813-4BF3-AEF5-A3C42B2B615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704020202020204" pitchFamily="34" charset="0"/>
          <a:ea typeface="SimSun" pitchFamily="2" charset="-122"/>
        </a:defRPr>
      </a:lvl2pPr>
      <a:lvl3pPr algn="ctr" rtl="0" fontAlgn="base">
        <a:spcBef>
          <a:spcPct val="0"/>
        </a:spcBef>
        <a:spcAft>
          <a:spcPct val="0"/>
        </a:spcAft>
        <a:defRPr sz="4400">
          <a:solidFill>
            <a:schemeClr val="tx2"/>
          </a:solidFill>
          <a:latin typeface="Arial" panose="020B0704020202020204" pitchFamily="34" charset="0"/>
          <a:ea typeface="SimSun" pitchFamily="2" charset="-122"/>
        </a:defRPr>
      </a:lvl3pPr>
      <a:lvl4pPr algn="ctr" rtl="0" fontAlgn="base">
        <a:spcBef>
          <a:spcPct val="0"/>
        </a:spcBef>
        <a:spcAft>
          <a:spcPct val="0"/>
        </a:spcAft>
        <a:defRPr sz="4400">
          <a:solidFill>
            <a:schemeClr val="tx2"/>
          </a:solidFill>
          <a:latin typeface="Arial" panose="020B0704020202020204" pitchFamily="34" charset="0"/>
          <a:ea typeface="SimSun" pitchFamily="2" charset="-122"/>
        </a:defRPr>
      </a:lvl4pPr>
      <a:lvl5pPr algn="ctr" rtl="0" fontAlgn="base">
        <a:spcBef>
          <a:spcPct val="0"/>
        </a:spcBef>
        <a:spcAft>
          <a:spcPct val="0"/>
        </a:spcAft>
        <a:defRPr sz="4400">
          <a:solidFill>
            <a:schemeClr val="tx2"/>
          </a:solidFill>
          <a:latin typeface="Arial" panose="020B0704020202020204" pitchFamily="34" charset="0"/>
          <a:ea typeface="SimSun" pitchFamily="2" charset="-122"/>
        </a:defRPr>
      </a:lvl5pPr>
      <a:lvl6pPr marL="457200" algn="ctr" rtl="0" fontAlgn="base">
        <a:spcBef>
          <a:spcPct val="0"/>
        </a:spcBef>
        <a:spcAft>
          <a:spcPct val="0"/>
        </a:spcAft>
        <a:defRPr sz="4400">
          <a:solidFill>
            <a:schemeClr val="tx2"/>
          </a:solidFill>
          <a:latin typeface="Arial" panose="020B0704020202020204" pitchFamily="34" charset="0"/>
          <a:ea typeface="SimSun" pitchFamily="2" charset="-122"/>
        </a:defRPr>
      </a:lvl6pPr>
      <a:lvl7pPr marL="914400" algn="ctr" rtl="0" fontAlgn="base">
        <a:spcBef>
          <a:spcPct val="0"/>
        </a:spcBef>
        <a:spcAft>
          <a:spcPct val="0"/>
        </a:spcAft>
        <a:defRPr sz="4400">
          <a:solidFill>
            <a:schemeClr val="tx2"/>
          </a:solidFill>
          <a:latin typeface="Arial" panose="020B0704020202020204" pitchFamily="34" charset="0"/>
          <a:ea typeface="SimSun" pitchFamily="2" charset="-122"/>
        </a:defRPr>
      </a:lvl7pPr>
      <a:lvl8pPr marL="1371600" algn="ctr" rtl="0" fontAlgn="base">
        <a:spcBef>
          <a:spcPct val="0"/>
        </a:spcBef>
        <a:spcAft>
          <a:spcPct val="0"/>
        </a:spcAft>
        <a:defRPr sz="4400">
          <a:solidFill>
            <a:schemeClr val="tx2"/>
          </a:solidFill>
          <a:latin typeface="Arial" panose="020B0704020202020204" pitchFamily="34" charset="0"/>
          <a:ea typeface="SimSun" pitchFamily="2" charset="-122"/>
        </a:defRPr>
      </a:lvl8pPr>
      <a:lvl9pPr marL="1828800" algn="ctr" rtl="0" fontAlgn="base">
        <a:spcBef>
          <a:spcPct val="0"/>
        </a:spcBef>
        <a:spcAft>
          <a:spcPct val="0"/>
        </a:spcAft>
        <a:defRPr sz="4400">
          <a:solidFill>
            <a:schemeClr val="tx2"/>
          </a:solidFill>
          <a:latin typeface="Arial" panose="020B07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8" name="Picture 27"/>
          <p:cNvPicPr/>
          <p:nvPr/>
        </p:nvPicPr>
        <p:blipFill>
          <a:blip r:embed="rId2">
            <a:extLst>
              <a:ext uri="{28A0092B-C50C-407E-A947-70E740481C1C}">
                <a14:useLocalDpi xmlns:a14="http://schemas.microsoft.com/office/drawing/2010/main" val="0"/>
              </a:ext>
            </a:extLst>
          </a:blip>
          <a:srcRect/>
          <a:stretch>
            <a:fillRect/>
          </a:stretch>
        </p:blipFill>
        <p:spPr bwMode="auto">
          <a:xfrm>
            <a:off x="269240" y="233045"/>
            <a:ext cx="4133215" cy="2850515"/>
          </a:xfrm>
          <a:prstGeom prst="rect">
            <a:avLst/>
          </a:prstGeom>
          <a:noFill/>
          <a:ln>
            <a:noFill/>
          </a:ln>
        </p:spPr>
      </p:pic>
      <p:sp>
        <p:nvSpPr>
          <p:cNvPr id="30" name="Text Box 29"/>
          <p:cNvSpPr txBox="1"/>
          <p:nvPr/>
        </p:nvSpPr>
        <p:spPr>
          <a:xfrm>
            <a:off x="1284605" y="3263265"/>
            <a:ext cx="10681970" cy="1938020"/>
          </a:xfrm>
          <a:prstGeom prst="rect">
            <a:avLst/>
          </a:prstGeom>
          <a:noFill/>
        </p:spPr>
        <p:txBody>
          <a:bodyPr wrap="square" rtlCol="0">
            <a:spAutoFit/>
          </a:bodyPr>
          <a:p>
            <a:r>
              <a:rPr lang="en-US" sz="3200" b="1">
                <a:latin typeface="Copperplate Bold" panose="02000504000000020004" charset="0"/>
                <a:cs typeface="Copperplate Bold" panose="02000504000000020004" charset="0"/>
              </a:rPr>
              <a:t>                               </a:t>
            </a:r>
            <a:r>
              <a:rPr lang="en-US" sz="4000" b="1">
                <a:latin typeface="Copperplate Bold" panose="02000504000000020004" charset="0"/>
                <a:cs typeface="Copperplate Bold" panose="02000504000000020004" charset="0"/>
              </a:rPr>
              <a:t>PROJECT REPORT </a:t>
            </a:r>
            <a:endParaRPr lang="en-US" sz="4000" b="1">
              <a:latin typeface="Copperplate Bold" panose="02000504000000020004" charset="0"/>
              <a:cs typeface="Copperplate Bold" panose="02000504000000020004" charset="0"/>
            </a:endParaRPr>
          </a:p>
          <a:p>
            <a:r>
              <a:rPr lang="en-US" sz="4000" b="1">
                <a:latin typeface="Copperplate Bold" panose="02000504000000020004" charset="0"/>
                <a:cs typeface="Copperplate Bold" panose="02000504000000020004" charset="0"/>
              </a:rPr>
              <a:t>                                    ON</a:t>
            </a:r>
            <a:endParaRPr lang="en-US" sz="4000" b="1">
              <a:latin typeface="Copperplate Bold" panose="02000504000000020004" charset="0"/>
              <a:cs typeface="Copperplate Bold" panose="02000504000000020004" charset="0"/>
            </a:endParaRPr>
          </a:p>
          <a:p>
            <a:r>
              <a:rPr lang="en-US" sz="4000" b="1">
                <a:latin typeface="Copperplate Bold" panose="02000504000000020004" charset="0"/>
                <a:cs typeface="Copperplate Bold" panose="02000504000000020004" charset="0"/>
              </a:rPr>
              <a:t>            MICRO CREDIT LOAN DEFAULTER</a:t>
            </a:r>
            <a:endParaRPr lang="en-US" sz="4000" b="1">
              <a:latin typeface="Copperplate Bold" panose="02000504000000020004" charset="0"/>
              <a:cs typeface="Copperplate Bold" panose="02000504000000020004" charset="0"/>
            </a:endParaRPr>
          </a:p>
        </p:txBody>
      </p:sp>
      <p:cxnSp>
        <p:nvCxnSpPr>
          <p:cNvPr id="31" name="Straight Connector 30"/>
          <p:cNvCxnSpPr/>
          <p:nvPr/>
        </p:nvCxnSpPr>
        <p:spPr>
          <a:xfrm>
            <a:off x="3096895" y="5102860"/>
            <a:ext cx="8895715" cy="0"/>
          </a:xfrm>
          <a:prstGeom prst="line">
            <a:avLst/>
          </a:prstGeom>
        </p:spPr>
        <p:style>
          <a:lnRef idx="3">
            <a:schemeClr val="accent2"/>
          </a:lnRef>
          <a:fillRef idx="0">
            <a:schemeClr val="accent2"/>
          </a:fillRef>
          <a:effectRef idx="2">
            <a:schemeClr val="accent2"/>
          </a:effectRef>
          <a:fontRef idx="minor">
            <a:schemeClr val="tx1"/>
          </a:fontRef>
        </p:style>
      </p:cxnSp>
      <p:sp>
        <p:nvSpPr>
          <p:cNvPr id="32" name="Text Box 31"/>
          <p:cNvSpPr txBox="1"/>
          <p:nvPr/>
        </p:nvSpPr>
        <p:spPr>
          <a:xfrm>
            <a:off x="4460240" y="5328285"/>
            <a:ext cx="5798185" cy="706755"/>
          </a:xfrm>
          <a:prstGeom prst="rect">
            <a:avLst/>
          </a:prstGeom>
          <a:noFill/>
        </p:spPr>
        <p:txBody>
          <a:bodyPr wrap="square" rtlCol="0">
            <a:spAutoFit/>
          </a:bodyPr>
          <a:p>
            <a:r>
              <a:rPr lang="en-US"/>
              <a:t>                          </a:t>
            </a:r>
            <a:r>
              <a:rPr lang="en-US" sz="2000" b="1" u="sng">
                <a:solidFill>
                  <a:srgbClr val="FF0000"/>
                </a:solidFill>
                <a:latin typeface="Arial Bold" panose="020B0704020202020204" charset="0"/>
                <a:cs typeface="Arial Bold" panose="020B0704020202020204" charset="0"/>
              </a:rPr>
              <a:t>SUBMITTED BY</a:t>
            </a:r>
            <a:endParaRPr lang="en-US" sz="2000" b="1" u="sng">
              <a:solidFill>
                <a:srgbClr val="FF0000"/>
              </a:solidFill>
              <a:latin typeface="Arial Bold" panose="020B0704020202020204" charset="0"/>
              <a:cs typeface="Arial Bold" panose="020B0704020202020204" charset="0"/>
            </a:endParaRPr>
          </a:p>
          <a:p>
            <a:r>
              <a:rPr lang="en-US" sz="2000"/>
              <a:t>                    </a:t>
            </a:r>
            <a:r>
              <a:rPr lang="en-US" sz="2000">
                <a:solidFill>
                  <a:schemeClr val="bg1">
                    <a:lumMod val="75000"/>
                  </a:schemeClr>
                </a:solidFill>
              </a:rPr>
              <a:t>NIMESH KUMAR ROY</a:t>
            </a:r>
            <a:endParaRPr lang="en-US" sz="2000">
              <a:solidFill>
                <a:schemeClr val="bg1">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 Shot 2022-05-31 at 5.52.20 PM"/>
          <p:cNvPicPr>
            <a:picLocks noChangeAspect="1"/>
          </p:cNvPicPr>
          <p:nvPr>
            <p:ph idx="1"/>
          </p:nvPr>
        </p:nvPicPr>
        <p:blipFill>
          <a:blip r:embed="rId1"/>
          <a:stretch>
            <a:fillRect/>
          </a:stretch>
        </p:blipFill>
        <p:spPr>
          <a:xfrm>
            <a:off x="1536065" y="638175"/>
            <a:ext cx="9384665" cy="4456430"/>
          </a:xfrm>
          <a:prstGeom prst="rect">
            <a:avLst/>
          </a:prstGeom>
          <a:ln>
            <a:solidFill>
              <a:schemeClr val="tx1"/>
            </a:solidFill>
          </a:ln>
        </p:spPr>
      </p:pic>
      <p:sp>
        <p:nvSpPr>
          <p:cNvPr id="5" name="Flowchart: Alternate Process 4"/>
          <p:cNvSpPr/>
          <p:nvPr/>
        </p:nvSpPr>
        <p:spPr>
          <a:xfrm>
            <a:off x="3903980" y="5257800"/>
            <a:ext cx="4341495" cy="4318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3966845" y="5270500"/>
            <a:ext cx="4215765" cy="368300"/>
          </a:xfrm>
          <a:prstGeom prst="rect">
            <a:avLst/>
          </a:prstGeom>
          <a:noFill/>
        </p:spPr>
        <p:txBody>
          <a:bodyPr wrap="square" rtlCol="0">
            <a:spAutoFit/>
          </a:bodyPr>
          <a:p>
            <a:r>
              <a:rPr lang="en-US"/>
              <a:t>                  XGBoost Classifier</a:t>
            </a:r>
            <a:endParaRPr lang="en-US"/>
          </a:p>
        </p:txBody>
      </p: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1563985" cy="1143000"/>
          </a:xfrm>
        </p:spPr>
        <p:txBody>
          <a:bodyPr/>
          <a:p>
            <a:r>
              <a:rPr lang="en-US"/>
              <a:t>                                                       Conclusion</a:t>
            </a:r>
            <a:endParaRPr lang="en-US"/>
          </a:p>
        </p:txBody>
      </p:sp>
      <p:sp>
        <p:nvSpPr>
          <p:cNvPr id="3" name="Content Placeholder 2"/>
          <p:cNvSpPr>
            <a:spLocks noGrp="1"/>
          </p:cNvSpPr>
          <p:nvPr>
            <p:ph idx="1"/>
          </p:nvPr>
        </p:nvSpPr>
        <p:spPr>
          <a:xfrm>
            <a:off x="609600" y="1600200"/>
            <a:ext cx="11412220" cy="4526280"/>
          </a:xfrm>
        </p:spPr>
        <p:txBody>
          <a:bodyPr/>
          <a:p>
            <a:r>
              <a:rPr lang="en-US"/>
              <a:t>Random Forest Model and XGBoost Model both are working well on dataset.Both are predecting 94% correct result.</a:t>
            </a:r>
            <a:endParaRPr lang="en-US"/>
          </a:p>
        </p:txBody>
      </p: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5981065" cy="480695"/>
          </a:xfrm>
          <a:solidFill>
            <a:srgbClr val="FC5A0A"/>
          </a:solidFill>
        </p:spPr>
        <p:txBody>
          <a:bodyPr/>
          <a:p>
            <a:r>
              <a:rPr lang="en-US" sz="2800" b="1" u="sng">
                <a:latin typeface="Arial Bold" panose="020B0704020202020204" charset="0"/>
                <a:cs typeface="Arial Bold" panose="020B0704020202020204" charset="0"/>
              </a:rPr>
              <a:t>SOMETHING ABOUT THE TOPIC</a:t>
            </a:r>
            <a:endParaRPr lang="en-US" sz="2800" b="1" u="sng">
              <a:latin typeface="Arial Bold" panose="020B0704020202020204" charset="0"/>
              <a:cs typeface="Arial Bold" panose="020B0704020202020204" charset="0"/>
            </a:endParaRPr>
          </a:p>
        </p:txBody>
      </p:sp>
      <p:sp>
        <p:nvSpPr>
          <p:cNvPr id="3" name="Content Placeholder 2"/>
          <p:cNvSpPr>
            <a:spLocks noGrp="1"/>
          </p:cNvSpPr>
          <p:nvPr>
            <p:ph idx="1"/>
          </p:nvPr>
        </p:nvSpPr>
        <p:spPr>
          <a:xfrm>
            <a:off x="609600" y="755650"/>
            <a:ext cx="10972800" cy="6058535"/>
          </a:xfrm>
        </p:spPr>
        <p:txBody>
          <a:bodyPr/>
          <a:p>
            <a:pPr marL="0" indent="0">
              <a:buNone/>
            </a:pPr>
            <a:r>
              <a:rPr lang="en-US" sz="2000" b="1">
                <a:solidFill>
                  <a:srgbClr val="FF0000"/>
                </a:solidFill>
                <a:latin typeface="Arial Bold" panose="020B0704020202020204" charset="0"/>
                <a:cs typeface="Arial Bold" panose="020B0704020202020204" charset="0"/>
              </a:rPr>
              <a:t>What is Microcredit?</a:t>
            </a:r>
            <a:endParaRPr lang="en-US" sz="2000" b="1">
              <a:solidFill>
                <a:srgbClr val="FF0000"/>
              </a:solidFill>
              <a:latin typeface="Arial Bold" panose="020B0704020202020204" charset="0"/>
              <a:cs typeface="Arial Bold" panose="020B0704020202020204" charset="0"/>
            </a:endParaRPr>
          </a:p>
          <a:p>
            <a:pPr marL="0" indent="0">
              <a:buNone/>
            </a:pPr>
            <a:r>
              <a:rPr lang="en-US" sz="1800"/>
              <a:t>Microcredit is an extremely small loan given to those who lack a steady source of income, collateral, or any credit history. It aims to support and kickstart entrepreneurs who are unable to obtain the financial backing needed to start a small business or capitalize on an idea.</a:t>
            </a:r>
            <a:endParaRPr lang="en-US" sz="1800"/>
          </a:p>
          <a:p>
            <a:pPr marL="0" indent="0">
              <a:buNone/>
            </a:pPr>
            <a:r>
              <a:rPr lang="en-US" sz="1800"/>
              <a:t>Microcredit is also part of microfinance, a line of finance that aims to help people of a lower socioeconomic background through catered financial services, which include savings accounts and loans.</a:t>
            </a:r>
            <a:endParaRPr lang="en-US" sz="1800"/>
          </a:p>
          <a:p>
            <a:pPr marL="0" indent="0">
              <a:buNone/>
            </a:pPr>
            <a:endParaRPr lang="en-US" sz="1800"/>
          </a:p>
          <a:p>
            <a:pPr marL="0" indent="0">
              <a:buNone/>
            </a:pPr>
            <a:r>
              <a:rPr lang="en-US" sz="2000" b="1">
                <a:solidFill>
                  <a:srgbClr val="FF0000"/>
                </a:solidFill>
                <a:latin typeface="Arial Bold" panose="020B0704020202020204" charset="0"/>
                <a:cs typeface="Arial Bold" panose="020B0704020202020204" charset="0"/>
              </a:rPr>
              <a:t>How does Microcredit Work?</a:t>
            </a:r>
            <a:endParaRPr lang="en-US" sz="2000" b="1">
              <a:solidFill>
                <a:srgbClr val="FF0000"/>
              </a:solidFill>
              <a:latin typeface="Arial Bold" panose="020B0704020202020204" charset="0"/>
              <a:cs typeface="Arial Bold" panose="020B0704020202020204" charset="0"/>
            </a:endParaRPr>
          </a:p>
          <a:p>
            <a:pPr marL="0" indent="0">
              <a:buNone/>
            </a:pPr>
            <a:r>
              <a:rPr lang="en-US" sz="1800"/>
              <a:t>Microcredit was built on the concept that people with skills and more entrepreneurial mindsets also came from impoverished countries that did not necessarily have access to financial services that could suit them.</a:t>
            </a:r>
            <a:endParaRPr lang="en-US" sz="1800"/>
          </a:p>
          <a:p>
            <a:pPr marL="0" indent="0">
              <a:buNone/>
            </a:pPr>
            <a:r>
              <a:rPr lang="en-US" sz="1800"/>
              <a:t>People who receive microcredit services typically live on a barter system, where goods or services are exchanged for other goods or services, and currency is not used as a medium for exchange.</a:t>
            </a:r>
            <a:endParaRPr lang="en-US" sz="1800"/>
          </a:p>
          <a:p>
            <a:pPr marL="0" indent="0">
              <a:buNone/>
            </a:pPr>
            <a:endParaRPr lang="en-US" sz="1800"/>
          </a:p>
          <a:p>
            <a:pPr marL="0" indent="0">
              <a:buNone/>
            </a:pPr>
            <a:r>
              <a:rPr lang="en-US" sz="2000" b="1">
                <a:solidFill>
                  <a:srgbClr val="FF0000"/>
                </a:solidFill>
                <a:latin typeface="Arial Bold" panose="020B0704020202020204" charset="0"/>
                <a:cs typeface="Arial Bold" panose="020B0704020202020204" charset="0"/>
              </a:rPr>
              <a:t>Cons of Microcredit</a:t>
            </a:r>
            <a:endParaRPr lang="en-US" sz="2000" b="1">
              <a:solidFill>
                <a:srgbClr val="FF0000"/>
              </a:solidFill>
              <a:latin typeface="Arial Bold" panose="020B0704020202020204" charset="0"/>
              <a:cs typeface="Arial Bold" panose="020B0704020202020204" charset="0"/>
            </a:endParaRPr>
          </a:p>
          <a:p>
            <a:pPr marL="0" indent="0">
              <a:buNone/>
            </a:pPr>
            <a:r>
              <a:rPr lang="en-US" sz="1800"/>
              <a:t>There are some cons regarding microcredit, including too much pressure to repay loans, a large suicide rate among borrowers, and severe debt levels.</a:t>
            </a:r>
            <a:endParaRPr lang="en-US" sz="1800"/>
          </a:p>
          <a:p>
            <a:pPr marL="0" indent="0">
              <a:buNone/>
            </a:pPr>
            <a:r>
              <a:rPr lang="en-US" sz="1800"/>
              <a:t>A contributing factor to the disadvantages is the high interest rates on some microcredit loans – rates can be 30% or even higher. Some even compare microcredit loans to loan sharks or NINJA loans, which actively take advantage of impoverished individuals.</a:t>
            </a:r>
            <a:endParaRPr lang="en-US" sz="1800"/>
          </a:p>
          <a:p>
            <a:pPr marL="0" indent="0">
              <a:buNone/>
            </a:pPr>
            <a:endParaRPr lang="en-US" sz="2000"/>
          </a:p>
          <a:p>
            <a:pPr marL="0" indent="0">
              <a:buNone/>
            </a:pPr>
            <a:r>
              <a:rPr lang="en-US" sz="2000"/>
              <a:t> </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985520"/>
            <a:ext cx="11475720" cy="5762625"/>
          </a:xfrm>
        </p:spPr>
        <p:txBody>
          <a:bodyPr/>
          <a:p>
            <a:pPr marL="0" indent="0">
              <a:buFont typeface="Wingdings" panose="05000000000000000000" pitchFamily="2" charset="2"/>
              <a:buNone/>
            </a:pPr>
            <a:r>
              <a:rPr lang="en-US" altLang="en-IN" sz="2400" b="1" dirty="0">
                <a:solidFill>
                  <a:srgbClr val="00B050"/>
                </a:solidFill>
                <a:latin typeface="Arial Bold" panose="020B0704020202020204" charset="0"/>
                <a:cs typeface="Arial Bold" panose="020B0704020202020204" charset="0"/>
                <a:sym typeface="+mn-ea"/>
              </a:rPr>
              <a:t>(1)</a:t>
            </a:r>
            <a:r>
              <a:rPr lang="en-US" altLang="en-IN" sz="2400" dirty="0">
                <a:sym typeface="+mn-ea"/>
              </a:rPr>
              <a:t> </a:t>
            </a:r>
            <a:r>
              <a:rPr lang="en-IN" sz="2400" dirty="0">
                <a:sym typeface="+mn-ea"/>
              </a:rPr>
              <a:t>MFI to provide micro-credit on mobile balances to be paid back in 5 days. The       Consumer is believed to be defaulter if he deviates from the path of paying back the loaned amount within the time duration of 5 days. </a:t>
            </a:r>
            <a:endParaRPr lang="en-IN" sz="2400" dirty="0" smtClean="0"/>
          </a:p>
          <a:p>
            <a:pPr marL="0" indent="0">
              <a:buFont typeface="Wingdings" panose="05000000000000000000" pitchFamily="2" charset="2"/>
              <a:buNone/>
            </a:pPr>
            <a:r>
              <a:rPr lang="en-US" altLang="en-IN" sz="2400" b="1" dirty="0" smtClean="0">
                <a:solidFill>
                  <a:srgbClr val="00B0F0"/>
                </a:solidFill>
                <a:latin typeface="Arial Bold" panose="020B0704020202020204" charset="0"/>
                <a:cs typeface="Arial Bold" panose="020B0704020202020204" charset="0"/>
                <a:sym typeface="+mn-ea"/>
              </a:rPr>
              <a:t>(2)</a:t>
            </a:r>
            <a:r>
              <a:rPr lang="en-US" altLang="en-IN" sz="2400" dirty="0" smtClean="0">
                <a:sym typeface="+mn-ea"/>
              </a:rPr>
              <a:t> </a:t>
            </a:r>
            <a:r>
              <a:rPr lang="en-IN" sz="2400" dirty="0" smtClean="0">
                <a:sym typeface="+mn-ea"/>
              </a:rPr>
              <a:t>For </a:t>
            </a:r>
            <a:r>
              <a:rPr lang="en-IN" sz="2400" dirty="0">
                <a:sym typeface="+mn-ea"/>
              </a:rPr>
              <a:t>the loan amount of 5 (in Indonesian Rupiah), payback amount should be 6 (in Indonesian Rupiah), while, for the loan amount of 10 (in Indonesian Rupiah), the payback amount should be 12 (in Indonesian Rupiah). </a:t>
            </a:r>
            <a:endParaRPr lang="en-IN" sz="2400" dirty="0" smtClean="0"/>
          </a:p>
          <a:p>
            <a:pPr marL="0" indent="0">
              <a:buFont typeface="Wingdings" panose="05000000000000000000" pitchFamily="2" charset="2"/>
              <a:buNone/>
            </a:pPr>
            <a:r>
              <a:rPr lang="en-US" altLang="en-IN" sz="2400" b="1" dirty="0" smtClean="0">
                <a:solidFill>
                  <a:srgbClr val="FFC000"/>
                </a:solidFill>
                <a:latin typeface="Arial Bold" panose="020B0704020202020204" charset="0"/>
                <a:cs typeface="Arial Bold" panose="020B0704020202020204" charset="0"/>
                <a:sym typeface="+mn-ea"/>
              </a:rPr>
              <a:t>(3)</a:t>
            </a:r>
            <a:r>
              <a:rPr lang="en-US" altLang="en-IN" sz="2400" dirty="0" smtClean="0">
                <a:sym typeface="+mn-ea"/>
              </a:rPr>
              <a:t> </a:t>
            </a:r>
            <a:r>
              <a:rPr lang="en-IN" sz="2400" dirty="0" smtClean="0">
                <a:sym typeface="+mn-ea"/>
              </a:rPr>
              <a:t>The </a:t>
            </a:r>
            <a:r>
              <a:rPr lang="en-IN" sz="2400" dirty="0">
                <a:sym typeface="+mn-ea"/>
              </a:rPr>
              <a:t>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IN" sz="2400" dirty="0" smtClean="0"/>
          </a:p>
          <a:p>
            <a:pPr marL="0" indent="0">
              <a:buFont typeface="Wingdings" panose="05000000000000000000" pitchFamily="2" charset="2"/>
              <a:buNone/>
            </a:pPr>
            <a:r>
              <a:rPr lang="en-US" sz="2400" b="1" dirty="0">
                <a:solidFill>
                  <a:srgbClr val="7030A0"/>
                </a:solidFill>
                <a:latin typeface="Arial Bold" panose="020B0704020202020204" charset="0"/>
                <a:cs typeface="Arial Bold" panose="020B0704020202020204" charset="0"/>
                <a:sym typeface="+mn-ea"/>
              </a:rPr>
              <a:t>(4)</a:t>
            </a:r>
            <a:r>
              <a:rPr lang="en-US" sz="2400" dirty="0">
                <a:sym typeface="+mn-ea"/>
              </a:rPr>
              <a:t> So here we will build a model using classification technique which can be used to predict in terms of a probability for each loan transaction, whether the customer will be paying back the loaned amount within 5 days of issuance of loan. In this case, Label ‘1’ indicates that the loan has been payed i.e. Non- defaulter, while, Label ‘0’ indicates that the loan has not been payed i.e. defaulter.</a:t>
            </a:r>
            <a:endParaRPr lang="en-IN" sz="2400" dirty="0"/>
          </a:p>
          <a:p>
            <a:pPr>
              <a:buFont typeface="Wingdings" panose="05000000000000000000" pitchFamily="2" charset="2"/>
              <a:buChar char="Ø"/>
            </a:pPr>
            <a:endParaRPr lang="en-US" sz="2400"/>
          </a:p>
        </p:txBody>
      </p:sp>
      <p:sp>
        <p:nvSpPr>
          <p:cNvPr id="5" name="Flowchart: Alternate Process 4"/>
          <p:cNvSpPr/>
          <p:nvPr/>
        </p:nvSpPr>
        <p:spPr>
          <a:xfrm>
            <a:off x="-25400" y="-59690"/>
            <a:ext cx="5001895" cy="953135"/>
          </a:xfrm>
          <a:prstGeom prst="flowChartAlternateProcess">
            <a:avLst/>
          </a:prstGeom>
          <a:solidFill>
            <a:srgbClr val="FC5A0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1416050" y="241935"/>
            <a:ext cx="3891280" cy="52197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en-US" sz="2400">
                <a:solidFill>
                  <a:schemeClr val="accent4"/>
                </a:solidFill>
              </a:rPr>
              <a:t>        </a:t>
            </a:r>
            <a:r>
              <a:rPr lang="en-US" sz="2800" b="1" u="sng">
                <a:solidFill>
                  <a:schemeClr val="accent4"/>
                </a:solidFill>
                <a:effectLst/>
                <a:latin typeface="Arial Bold" panose="020B0704020202020204" charset="0"/>
                <a:cs typeface="Arial Bold" panose="020B0704020202020204" charset="0"/>
              </a:rPr>
              <a:t>THE PROBLEM</a:t>
            </a:r>
            <a:r>
              <a:rPr lang="en-US" sz="2400" b="1" u="sng">
                <a:solidFill>
                  <a:schemeClr val="accent4"/>
                </a:solidFill>
                <a:effectLst/>
                <a:latin typeface="Arial Bold" panose="020B0704020202020204" charset="0"/>
                <a:cs typeface="Arial Bold" panose="020B0704020202020204" charset="0"/>
              </a:rPr>
              <a:t> </a:t>
            </a:r>
            <a:endParaRPr lang="en-US" sz="2400" b="1" u="sng">
              <a:solidFill>
                <a:schemeClr val="accent4"/>
              </a:solidFill>
              <a:effectLst/>
              <a:latin typeface="Arial Bold" panose="020B0704020202020204" charset="0"/>
              <a:cs typeface="Arial Bold" panose="020B0704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9685" y="-90805"/>
            <a:ext cx="12184380" cy="7973060"/>
          </a:xfrm>
          <a:solidFill>
            <a:schemeClr val="accent1">
              <a:lumMod val="20000"/>
              <a:lumOff val="80000"/>
            </a:schemeClr>
          </a:solidFill>
        </p:spPr>
        <p:txBody>
          <a:bodyPr/>
          <a:p>
            <a:endParaRPr lang="en-US" sz="2800"/>
          </a:p>
          <a:p>
            <a:endParaRPr lang="en-US" sz="2800"/>
          </a:p>
          <a:p>
            <a:r>
              <a:rPr lang="en-US" sz="2800"/>
              <a:t>The data is in .csv format .</a:t>
            </a:r>
            <a:endParaRPr lang="en-US" sz="2800"/>
          </a:p>
          <a:p>
            <a:r>
              <a:rPr lang="en-US" sz="2800"/>
              <a:t>The data have 209593 rows × 37 columns .</a:t>
            </a:r>
            <a:endParaRPr lang="en-US" sz="2800"/>
          </a:p>
          <a:p>
            <a:r>
              <a:rPr lang="en-US" sz="2800"/>
              <a:t>The data have  dtypes: float64(21), int64(12), object(3)</a:t>
            </a:r>
            <a:endParaRPr lang="en-US" sz="2800"/>
          </a:p>
          <a:p>
            <a:r>
              <a:rPr lang="en-US" sz="2800"/>
              <a:t>The data have “No Null Values” .</a:t>
            </a:r>
            <a:endParaRPr lang="en-US" sz="2800"/>
          </a:p>
          <a:p>
            <a:r>
              <a:rPr lang="en-US" sz="2800"/>
              <a:t>The data have one duplicate row.</a:t>
            </a:r>
            <a:endParaRPr lang="en-US" sz="2800"/>
          </a:p>
          <a:p>
            <a:r>
              <a:rPr lang="en-US" sz="2800"/>
              <a:t>The data have one “DATE” column and one “MOBILE NO.” column.</a:t>
            </a:r>
            <a:endParaRPr lang="en-US" sz="2800"/>
          </a:p>
          <a:p>
            <a:r>
              <a:rPr lang="en-US" sz="2800"/>
              <a:t>Column “pcircle” has only one unique value.</a:t>
            </a:r>
            <a:endParaRPr lang="en-US" sz="2800"/>
          </a:p>
          <a:p>
            <a:r>
              <a:rPr lang="en-US" sz="2800"/>
              <a:t>Numerical Features Count 33</a:t>
            </a:r>
            <a:endParaRPr lang="en-US" sz="2800"/>
          </a:p>
          <a:p>
            <a:r>
              <a:rPr lang="en-US" sz="2800"/>
              <a:t>Discrete feature Count 4</a:t>
            </a:r>
            <a:endParaRPr lang="en-US" sz="2800"/>
          </a:p>
          <a:p>
            <a:r>
              <a:rPr lang="en-US" sz="2800"/>
              <a:t>Continuous feature Count 29</a:t>
            </a:r>
            <a:endParaRPr lang="en-US" sz="2800"/>
          </a:p>
          <a:p>
            <a:r>
              <a:rPr lang="en-US" sz="2800"/>
              <a:t>Categorical feature Count 3</a:t>
            </a:r>
            <a:endParaRPr lang="en-US" sz="2800"/>
          </a:p>
          <a:p>
            <a:endParaRPr lang="en-US"/>
          </a:p>
          <a:p>
            <a:endParaRPr lang="en-US"/>
          </a:p>
        </p:txBody>
      </p:sp>
      <p:sp>
        <p:nvSpPr>
          <p:cNvPr id="4" name="Flowchart: Alternate Process 3"/>
          <p:cNvSpPr/>
          <p:nvPr/>
        </p:nvSpPr>
        <p:spPr>
          <a:xfrm>
            <a:off x="7806055" y="-91440"/>
            <a:ext cx="4531995" cy="951865"/>
          </a:xfrm>
          <a:prstGeom prst="flowChartAlternateProcess">
            <a:avLst/>
          </a:prstGeom>
          <a:solidFill>
            <a:srgbClr val="FC5A0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Text Box 4"/>
          <p:cNvSpPr txBox="1"/>
          <p:nvPr/>
        </p:nvSpPr>
        <p:spPr>
          <a:xfrm>
            <a:off x="7712710" y="234315"/>
            <a:ext cx="4490720" cy="521970"/>
          </a:xfrm>
          <a:prstGeom prst="rect">
            <a:avLst/>
          </a:prstGeom>
          <a:noFill/>
        </p:spPr>
        <p:txBody>
          <a:bodyPr wrap="square" rtlCol="0">
            <a:spAutoFit/>
          </a:bodyPr>
          <a:p>
            <a:r>
              <a:rPr lang="en-US" sz="2800" b="1">
                <a:latin typeface="Arial Bold" panose="020B0704020202020204" charset="0"/>
                <a:cs typeface="Arial Bold" panose="020B0704020202020204" charset="0"/>
              </a:rPr>
              <a:t>  </a:t>
            </a:r>
            <a:r>
              <a:rPr lang="en-US" sz="2800" b="1" u="sng">
                <a:latin typeface="Arial Bold" panose="020B0704020202020204" charset="0"/>
                <a:cs typeface="Arial Bold" panose="020B0704020202020204" charset="0"/>
              </a:rPr>
              <a:t>THE DATA OVERVIEW</a:t>
            </a:r>
            <a:endParaRPr lang="en-US" sz="2800" b="1" u="sng">
              <a:latin typeface="Arial Bold" panose="020B0704020202020204" charset="0"/>
              <a:cs typeface="Arial Bold" panose="020B0704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6990" y="715010"/>
            <a:ext cx="12085320" cy="6997700"/>
          </a:xfrm>
        </p:spPr>
        <p:txBody>
          <a:bodyPr/>
          <a:p>
            <a:pPr marL="0" indent="0">
              <a:buNone/>
            </a:pPr>
            <a:r>
              <a:rPr lang="en-US"/>
              <a:t>                                       </a:t>
            </a:r>
            <a:r>
              <a:rPr lang="en-US" sz="2400"/>
              <a:t>It  will tells about data shape &amp; data types.</a:t>
            </a:r>
            <a:endParaRPr lang="en-US" sz="2400"/>
          </a:p>
          <a:p>
            <a:pPr marL="0" indent="0">
              <a:buNone/>
            </a:pPr>
            <a:r>
              <a:rPr lang="en-US"/>
              <a:t>                                      </a:t>
            </a:r>
            <a:r>
              <a:rPr lang="en-US" sz="2800"/>
              <a:t>If any present then take appropriate action.</a:t>
            </a:r>
            <a:endParaRPr lang="en-US" sz="2800"/>
          </a:p>
          <a:p>
            <a:pPr marL="0" indent="0">
              <a:buNone/>
            </a:pPr>
            <a:r>
              <a:rPr lang="en-US"/>
              <a:t>                                      </a:t>
            </a:r>
            <a:r>
              <a:rPr lang="en-US" sz="2800"/>
              <a:t>If found then drop the duplicate rows.</a:t>
            </a:r>
            <a:endParaRPr lang="en-US" sz="2800"/>
          </a:p>
          <a:p>
            <a:pPr marL="0" indent="0">
              <a:buNone/>
            </a:pPr>
            <a:r>
              <a:rPr lang="en-US"/>
              <a:t>                                      </a:t>
            </a:r>
            <a:r>
              <a:rPr lang="en-US" sz="2800"/>
              <a:t>It gives information about mean,median</a:t>
            </a:r>
            <a:endParaRPr lang="en-US" sz="2800"/>
          </a:p>
          <a:p>
            <a:pPr marL="0" indent="0">
              <a:buNone/>
            </a:pPr>
            <a:r>
              <a:rPr lang="en-US" sz="2800"/>
              <a:t>                                            mode, min,max and outliers .</a:t>
            </a:r>
            <a:endParaRPr lang="en-US" sz="2800"/>
          </a:p>
          <a:p>
            <a:pPr marL="0" indent="0">
              <a:buNone/>
            </a:pPr>
            <a:r>
              <a:rPr lang="en-US" sz="2800"/>
              <a:t>                                           </a:t>
            </a:r>
            <a:r>
              <a:rPr lang="en-US" sz="2400"/>
              <a:t>It gives us the info how much features are related to   </a:t>
            </a:r>
            <a:endParaRPr lang="en-US" sz="2400"/>
          </a:p>
          <a:p>
            <a:pPr marL="0" indent="0">
              <a:buNone/>
            </a:pPr>
            <a:r>
              <a:rPr lang="en-US" sz="2400"/>
              <a:t>                                                  each other and also if any multicolinearity is present.  We deleted the columns  daily_decr30','rental30','amnt_loans30','payback30 because these columns create multicolinearity .               </a:t>
            </a:r>
            <a:r>
              <a:rPr lang="en-US"/>
              <a:t>    </a:t>
            </a:r>
            <a:endParaRPr lang="en-US"/>
          </a:p>
          <a:p>
            <a:pPr marL="0" indent="0">
              <a:buNone/>
            </a:pPr>
            <a:r>
              <a:rPr lang="en-US"/>
              <a:t>                                    </a:t>
            </a:r>
            <a:r>
              <a:rPr lang="en-US" sz="2800"/>
              <a:t>Extract the pdate column in day,month,year</a:t>
            </a:r>
            <a:endParaRPr lang="en-US" sz="2800"/>
          </a:p>
          <a:p>
            <a:pPr marL="0" indent="0">
              <a:buNone/>
            </a:pPr>
            <a:r>
              <a:rPr lang="en-US" sz="2800"/>
              <a:t>                                         to check the relation with target column.</a:t>
            </a:r>
            <a:endParaRPr lang="en-US" sz="2800"/>
          </a:p>
          <a:p>
            <a:pPr marL="0" indent="0">
              <a:buNone/>
            </a:pPr>
            <a:r>
              <a:rPr lang="en-US" sz="2400"/>
              <a:t>    Delete the column “pcircle” as it has only one unique value.</a:t>
            </a:r>
            <a:endParaRPr lang="en-US" sz="2400"/>
          </a:p>
          <a:p>
            <a:endParaRPr lang="en-US" sz="2400"/>
          </a:p>
        </p:txBody>
      </p:sp>
      <p:sp>
        <p:nvSpPr>
          <p:cNvPr id="4" name="Flowchart: Alternate Process 3"/>
          <p:cNvSpPr/>
          <p:nvPr/>
        </p:nvSpPr>
        <p:spPr>
          <a:xfrm>
            <a:off x="-133985" y="-51435"/>
            <a:ext cx="6196330" cy="643890"/>
          </a:xfrm>
          <a:prstGeom prst="flowChartAlternateProcess">
            <a:avLst/>
          </a:prstGeom>
          <a:solidFill>
            <a:srgbClr val="FC5A0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rgbClr val="FC5A0A"/>
              </a:solidFill>
            </a:endParaRPr>
          </a:p>
        </p:txBody>
      </p:sp>
      <p:sp>
        <p:nvSpPr>
          <p:cNvPr id="5" name="Text Box 4"/>
          <p:cNvSpPr txBox="1"/>
          <p:nvPr/>
        </p:nvSpPr>
        <p:spPr>
          <a:xfrm>
            <a:off x="415290" y="-51435"/>
            <a:ext cx="5632450" cy="521970"/>
          </a:xfrm>
          <a:prstGeom prst="rect">
            <a:avLst/>
          </a:prstGeom>
          <a:noFill/>
        </p:spPr>
        <p:txBody>
          <a:bodyPr wrap="square" rtlCol="0">
            <a:spAutoFit/>
          </a:bodyPr>
          <a:p>
            <a:r>
              <a:rPr lang="en-US" sz="2800" b="1" u="sng">
                <a:latin typeface="Arial Bold" panose="020B0704020202020204" charset="0"/>
                <a:cs typeface="Arial Bold" panose="020B0704020202020204" charset="0"/>
              </a:rPr>
              <a:t>STEPS FOR DATA IMPUTATION</a:t>
            </a:r>
            <a:endParaRPr lang="en-US" sz="2800" b="1" u="sng">
              <a:latin typeface="Arial Bold" panose="020B0704020202020204" charset="0"/>
              <a:cs typeface="Arial Bold" panose="020B0704020202020204" charset="0"/>
            </a:endParaRPr>
          </a:p>
        </p:txBody>
      </p:sp>
      <p:sp>
        <p:nvSpPr>
          <p:cNvPr id="6" name="Pentagon 5"/>
          <p:cNvSpPr/>
          <p:nvPr/>
        </p:nvSpPr>
        <p:spPr>
          <a:xfrm>
            <a:off x="479425" y="838200"/>
            <a:ext cx="3608070" cy="49593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Pentagon 6"/>
          <p:cNvSpPr/>
          <p:nvPr/>
        </p:nvSpPr>
        <p:spPr>
          <a:xfrm>
            <a:off x="441960" y="1536700"/>
            <a:ext cx="3608070" cy="49593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Pentagon 7"/>
          <p:cNvSpPr/>
          <p:nvPr/>
        </p:nvSpPr>
        <p:spPr>
          <a:xfrm>
            <a:off x="479425" y="2287270"/>
            <a:ext cx="3608070" cy="49593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Pentagon 8"/>
          <p:cNvSpPr/>
          <p:nvPr/>
        </p:nvSpPr>
        <p:spPr>
          <a:xfrm>
            <a:off x="441960" y="2940050"/>
            <a:ext cx="3608070" cy="49593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Pentagon 9"/>
          <p:cNvSpPr/>
          <p:nvPr/>
        </p:nvSpPr>
        <p:spPr>
          <a:xfrm>
            <a:off x="441960" y="3684270"/>
            <a:ext cx="3608070" cy="49593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Pentagon 11"/>
          <p:cNvSpPr/>
          <p:nvPr/>
        </p:nvSpPr>
        <p:spPr>
          <a:xfrm>
            <a:off x="401955" y="5645150"/>
            <a:ext cx="3608070" cy="49593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Text Box 13"/>
          <p:cNvSpPr txBox="1"/>
          <p:nvPr/>
        </p:nvSpPr>
        <p:spPr>
          <a:xfrm>
            <a:off x="479425" y="887095"/>
            <a:ext cx="3353435" cy="398780"/>
          </a:xfrm>
          <a:prstGeom prst="rect">
            <a:avLst/>
          </a:prstGeom>
          <a:noFill/>
        </p:spPr>
        <p:txBody>
          <a:bodyPr wrap="square" rtlCol="0">
            <a:spAutoFit/>
          </a:bodyPr>
          <a:p>
            <a:r>
              <a:rPr lang="en-US"/>
              <a:t>   </a:t>
            </a:r>
            <a:r>
              <a:rPr lang="en-US" sz="2000" b="1">
                <a:latin typeface="Arial Bold" panose="020B0704020202020204" charset="0"/>
                <a:cs typeface="Arial Bold" panose="020B0704020202020204" charset="0"/>
              </a:rPr>
              <a:t>CHECK THE DATA INFO</a:t>
            </a:r>
            <a:endParaRPr lang="en-US" sz="2000" b="1">
              <a:latin typeface="Arial Bold" panose="020B0704020202020204" charset="0"/>
              <a:cs typeface="Arial Bold" panose="020B0704020202020204" charset="0"/>
            </a:endParaRPr>
          </a:p>
        </p:txBody>
      </p:sp>
      <p:sp>
        <p:nvSpPr>
          <p:cNvPr id="16" name="Text Box 15"/>
          <p:cNvSpPr txBox="1"/>
          <p:nvPr/>
        </p:nvSpPr>
        <p:spPr>
          <a:xfrm>
            <a:off x="415290" y="1584960"/>
            <a:ext cx="3393440" cy="398780"/>
          </a:xfrm>
          <a:prstGeom prst="rect">
            <a:avLst/>
          </a:prstGeom>
          <a:noFill/>
        </p:spPr>
        <p:txBody>
          <a:bodyPr wrap="square" rtlCol="0">
            <a:spAutoFit/>
          </a:bodyPr>
          <a:p>
            <a:r>
              <a:rPr lang="en-US" b="1">
                <a:latin typeface="Arial Bold" panose="020B0704020202020204" charset="0"/>
                <a:cs typeface="Arial Bold" panose="020B0704020202020204" charset="0"/>
              </a:rPr>
              <a:t>    </a:t>
            </a:r>
            <a:r>
              <a:rPr lang="en-US" sz="2000" b="1">
                <a:latin typeface="Arial Bold" panose="020B0704020202020204" charset="0"/>
                <a:cs typeface="Arial Bold" panose="020B0704020202020204" charset="0"/>
              </a:rPr>
              <a:t>CHECK NULL VALUES</a:t>
            </a:r>
            <a:endParaRPr lang="en-US" sz="2000" b="1">
              <a:latin typeface="Arial Bold" panose="020B0704020202020204" charset="0"/>
              <a:cs typeface="Arial Bold" panose="020B0704020202020204" charset="0"/>
            </a:endParaRPr>
          </a:p>
        </p:txBody>
      </p:sp>
      <p:sp>
        <p:nvSpPr>
          <p:cNvPr id="18" name="Text Box 17"/>
          <p:cNvSpPr txBox="1"/>
          <p:nvPr/>
        </p:nvSpPr>
        <p:spPr>
          <a:xfrm>
            <a:off x="34290" y="2336165"/>
            <a:ext cx="3975735" cy="398780"/>
          </a:xfrm>
          <a:prstGeom prst="rect">
            <a:avLst/>
          </a:prstGeom>
          <a:noFill/>
        </p:spPr>
        <p:txBody>
          <a:bodyPr wrap="square" rtlCol="0">
            <a:spAutoFit/>
          </a:bodyPr>
          <a:p>
            <a:r>
              <a:rPr lang="en-US" sz="2000" b="1">
                <a:latin typeface="Arial Bold" panose="020B0704020202020204" charset="0"/>
                <a:cs typeface="Arial Bold" panose="020B0704020202020204" charset="0"/>
              </a:rPr>
              <a:t>       </a:t>
            </a:r>
            <a:r>
              <a:rPr lang="en-US" b="1">
                <a:latin typeface="Arial Bold" panose="020B0704020202020204" charset="0"/>
                <a:cs typeface="Arial Bold" panose="020B0704020202020204" charset="0"/>
              </a:rPr>
              <a:t>CHECK DUPLICATE VALUES</a:t>
            </a:r>
            <a:endParaRPr lang="en-US" b="1">
              <a:latin typeface="Arial Bold" panose="020B0704020202020204" charset="0"/>
              <a:cs typeface="Arial Bold" panose="020B0704020202020204" charset="0"/>
            </a:endParaRPr>
          </a:p>
        </p:txBody>
      </p:sp>
      <p:sp>
        <p:nvSpPr>
          <p:cNvPr id="19" name="Text Box 18"/>
          <p:cNvSpPr txBox="1"/>
          <p:nvPr/>
        </p:nvSpPr>
        <p:spPr>
          <a:xfrm>
            <a:off x="441960" y="3037205"/>
            <a:ext cx="3353435" cy="398780"/>
          </a:xfrm>
          <a:prstGeom prst="rect">
            <a:avLst/>
          </a:prstGeom>
          <a:noFill/>
        </p:spPr>
        <p:txBody>
          <a:bodyPr wrap="square" rtlCol="0">
            <a:spAutoFit/>
          </a:bodyPr>
          <a:p>
            <a:r>
              <a:rPr lang="en-US" sz="2000" b="1">
                <a:latin typeface="Arial Bold" panose="020B0704020202020204" charset="0"/>
                <a:cs typeface="Arial Bold" panose="020B0704020202020204" charset="0"/>
              </a:rPr>
              <a:t>      STATISTICAL INFO</a:t>
            </a:r>
            <a:endParaRPr lang="en-US" sz="2000" b="1">
              <a:latin typeface="Arial Bold" panose="020B0704020202020204" charset="0"/>
              <a:cs typeface="Arial Bold" panose="020B0704020202020204" charset="0"/>
            </a:endParaRPr>
          </a:p>
        </p:txBody>
      </p:sp>
      <p:sp>
        <p:nvSpPr>
          <p:cNvPr id="20" name="Text Box 19"/>
          <p:cNvSpPr txBox="1"/>
          <p:nvPr/>
        </p:nvSpPr>
        <p:spPr>
          <a:xfrm>
            <a:off x="415290" y="3733165"/>
            <a:ext cx="3353435" cy="398780"/>
          </a:xfrm>
          <a:prstGeom prst="rect">
            <a:avLst/>
          </a:prstGeom>
          <a:noFill/>
        </p:spPr>
        <p:txBody>
          <a:bodyPr wrap="square" rtlCol="0">
            <a:spAutoFit/>
          </a:bodyPr>
          <a:p>
            <a:r>
              <a:rPr lang="en-US" sz="2000" b="1">
                <a:latin typeface="Arial Bold" panose="020B0704020202020204" charset="0"/>
                <a:cs typeface="Arial Bold" panose="020B0704020202020204" charset="0"/>
              </a:rPr>
              <a:t>   CHECK CORRELATION</a:t>
            </a:r>
            <a:endParaRPr lang="en-US" sz="2000" b="1">
              <a:latin typeface="Arial Bold" panose="020B0704020202020204" charset="0"/>
              <a:cs typeface="Arial Bold" panose="020B0704020202020204" charset="0"/>
            </a:endParaRPr>
          </a:p>
        </p:txBody>
      </p:sp>
      <p:sp>
        <p:nvSpPr>
          <p:cNvPr id="22" name="Text Box 21"/>
          <p:cNvSpPr txBox="1"/>
          <p:nvPr/>
        </p:nvSpPr>
        <p:spPr>
          <a:xfrm>
            <a:off x="244475" y="5742305"/>
            <a:ext cx="3366770" cy="398780"/>
          </a:xfrm>
          <a:prstGeom prst="rect">
            <a:avLst/>
          </a:prstGeom>
          <a:noFill/>
        </p:spPr>
        <p:txBody>
          <a:bodyPr wrap="square" rtlCol="0">
            <a:spAutoFit/>
          </a:bodyPr>
          <a:p>
            <a:r>
              <a:rPr lang="en-US" b="1">
                <a:latin typeface="Arial Bold" panose="020B0704020202020204" charset="0"/>
                <a:cs typeface="Arial Bold" panose="020B0704020202020204" charset="0"/>
              </a:rPr>
              <a:t>           </a:t>
            </a:r>
            <a:r>
              <a:rPr lang="en-US" sz="2000" b="1">
                <a:latin typeface="Arial Bold" panose="020B0704020202020204" charset="0"/>
                <a:cs typeface="Arial Bold" panose="020B0704020202020204" charset="0"/>
              </a:rPr>
              <a:t> EXTRACTION</a:t>
            </a:r>
            <a:endParaRPr lang="en-US" sz="2000" b="1">
              <a:latin typeface="Arial Bold" panose="020B0704020202020204" charset="0"/>
              <a:cs typeface="Arial Bold" panose="020B0704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985" y="-65405"/>
            <a:ext cx="12284075" cy="7197725"/>
          </a:xfrm>
          <a:solidFill>
            <a:schemeClr val="bg1">
              <a:lumMod val="75000"/>
            </a:schemeClr>
          </a:solidFill>
        </p:spPr>
        <p:txBody>
          <a:bodyPr/>
          <a:p>
            <a:endParaRPr lang="en-US" dirty="0" smtClean="0">
              <a:sym typeface="+mn-ea"/>
            </a:endParaRPr>
          </a:p>
          <a:p>
            <a:endParaRPr lang="en-US" dirty="0" smtClean="0">
              <a:sym typeface="+mn-ea"/>
            </a:endParaRPr>
          </a:p>
          <a:p>
            <a:r>
              <a:rPr lang="en-US" sz="2800" dirty="0" smtClean="0">
                <a:sym typeface="+mn-ea"/>
              </a:rPr>
              <a:t> Plot correlation matrix via </a:t>
            </a:r>
            <a:r>
              <a:rPr lang="en-US" sz="2800" dirty="0" err="1" smtClean="0">
                <a:sym typeface="+mn-ea"/>
              </a:rPr>
              <a:t>heatmap</a:t>
            </a:r>
            <a:r>
              <a:rPr lang="en-US" sz="2800" dirty="0" smtClean="0">
                <a:sym typeface="+mn-ea"/>
              </a:rPr>
              <a:t> to see the correlation of the columns with other  columns. </a:t>
            </a:r>
            <a:endParaRPr lang="en-US" sz="2800" dirty="0" smtClean="0"/>
          </a:p>
          <a:p>
            <a:r>
              <a:rPr lang="en-US" sz="2800" dirty="0" smtClean="0">
                <a:sym typeface="+mn-ea"/>
              </a:rPr>
              <a:t>Also visualize the correlation of columns with target column via bar graph to see which column is highly correlated with target column. </a:t>
            </a:r>
            <a:endParaRPr lang="en-US" sz="2800" dirty="0" smtClean="0"/>
          </a:p>
          <a:p>
            <a:r>
              <a:rPr lang="en-US" sz="2800" dirty="0" smtClean="0">
                <a:sym typeface="+mn-ea"/>
              </a:rPr>
              <a:t>See the number of defaulter  and non defaulter customers  with the help of count plot.</a:t>
            </a:r>
            <a:endParaRPr lang="en-US" sz="2800" dirty="0" smtClean="0"/>
          </a:p>
          <a:p>
            <a:r>
              <a:rPr lang="en-US" sz="2800" dirty="0" smtClean="0">
                <a:sym typeface="+mn-ea"/>
              </a:rPr>
              <a:t>Plot histogram to displays the shape and spread of continuous sample data.</a:t>
            </a:r>
            <a:endParaRPr lang="en-US" sz="2800" dirty="0" smtClean="0"/>
          </a:p>
          <a:p>
            <a:r>
              <a:rPr lang="en-US" sz="2800" dirty="0" smtClean="0">
                <a:sym typeface="+mn-ea"/>
              </a:rPr>
              <a:t>See the customers labels </a:t>
            </a:r>
            <a:r>
              <a:rPr lang="en-US" sz="2800" dirty="0" err="1" smtClean="0">
                <a:sym typeface="+mn-ea"/>
              </a:rPr>
              <a:t>i.e</a:t>
            </a:r>
            <a:r>
              <a:rPr lang="en-US" sz="2800" dirty="0" smtClean="0">
                <a:sym typeface="+mn-ea"/>
              </a:rPr>
              <a:t> </a:t>
            </a:r>
            <a:r>
              <a:rPr lang="en-US" sz="2800" dirty="0" err="1" smtClean="0">
                <a:sym typeface="+mn-ea"/>
              </a:rPr>
              <a:t>defaluter</a:t>
            </a:r>
            <a:r>
              <a:rPr lang="en-US" sz="2800" dirty="0" smtClean="0">
                <a:sym typeface="+mn-ea"/>
              </a:rPr>
              <a:t>/Non-defaulter  according to date and month with count plot.</a:t>
            </a:r>
            <a:endParaRPr lang="en-US" sz="2800" dirty="0" smtClean="0"/>
          </a:p>
          <a:p>
            <a:r>
              <a:rPr lang="en-US" sz="2800" dirty="0" smtClean="0">
                <a:sym typeface="+mn-ea"/>
              </a:rPr>
              <a:t>Also see the distribution of the data with the help of distribution plot whether it is left skewed or right skewed.</a:t>
            </a:r>
            <a:endParaRPr lang="en-US" sz="2800" dirty="0" smtClean="0"/>
          </a:p>
          <a:p>
            <a:endParaRPr lang="en-US" sz="2800"/>
          </a:p>
        </p:txBody>
      </p:sp>
      <p:sp>
        <p:nvSpPr>
          <p:cNvPr id="4" name="Flowchart: Alternate Process 3"/>
          <p:cNvSpPr/>
          <p:nvPr/>
        </p:nvSpPr>
        <p:spPr>
          <a:xfrm>
            <a:off x="7632065" y="-65405"/>
            <a:ext cx="4819650" cy="1098550"/>
          </a:xfrm>
          <a:prstGeom prst="flowChartAlternateProcess">
            <a:avLst/>
          </a:prstGeom>
          <a:solidFill>
            <a:srgbClr val="FC5A0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Text Box 4"/>
          <p:cNvSpPr txBox="1"/>
          <p:nvPr/>
        </p:nvSpPr>
        <p:spPr>
          <a:xfrm>
            <a:off x="6791960" y="434975"/>
            <a:ext cx="5579110" cy="521970"/>
          </a:xfrm>
          <a:prstGeom prst="rect">
            <a:avLst/>
          </a:prstGeom>
          <a:noFill/>
        </p:spPr>
        <p:txBody>
          <a:bodyPr wrap="square" rtlCol="0">
            <a:spAutoFit/>
          </a:bodyPr>
          <a:p>
            <a:r>
              <a:rPr lang="en-US" b="1">
                <a:latin typeface="Arial Bold" panose="020B0704020202020204" charset="0"/>
                <a:cs typeface="Arial Bold" panose="020B0704020202020204" charset="0"/>
              </a:rPr>
              <a:t>                </a:t>
            </a:r>
            <a:r>
              <a:rPr lang="en-US" sz="2800" b="1">
                <a:latin typeface="Arial Bold" panose="020B0704020202020204" charset="0"/>
                <a:cs typeface="Arial Bold" panose="020B0704020202020204" charset="0"/>
              </a:rPr>
              <a:t>   </a:t>
            </a:r>
            <a:r>
              <a:rPr lang="en-US" sz="2800" b="1" u="sng">
                <a:latin typeface="Arial Bold" panose="020B0704020202020204" charset="0"/>
                <a:cs typeface="Arial Bold" panose="020B0704020202020204" charset="0"/>
              </a:rPr>
              <a:t>DATA VISUALIZATION</a:t>
            </a:r>
            <a:endParaRPr lang="en-US" sz="2800" b="1" u="sng">
              <a:latin typeface="Arial Bold" panose="020B0704020202020204" charset="0"/>
              <a:cs typeface="Arial Bold" panose="020B0704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2065" y="-84455"/>
            <a:ext cx="12439015" cy="7182485"/>
          </a:xfrm>
          <a:solidFill>
            <a:schemeClr val="accent2">
              <a:lumMod val="20000"/>
              <a:lumOff val="80000"/>
            </a:schemeClr>
          </a:solidFill>
        </p:spPr>
        <p:txBody>
          <a:bodyPr/>
          <a:p>
            <a:r>
              <a:rPr lang="en-US"/>
              <a:t>J</a:t>
            </a:r>
            <a:endParaRPr lang="en-US"/>
          </a:p>
          <a:p>
            <a:endParaRPr lang="en-US"/>
          </a:p>
          <a:p>
            <a:r>
              <a:rPr lang="en-US" sz="2400"/>
              <a:t>As we know the target variable and dataset is imbalanced first we used SMOTE Technique to balance the target variable and </a:t>
            </a:r>
            <a:r>
              <a:rPr lang="en-US" sz="2400" dirty="0" smtClean="0">
                <a:sym typeface="+mn-ea"/>
              </a:rPr>
              <a:t>we don’t too much focus on accuracy score . We see the precision and recall  value along with f1_score.</a:t>
            </a:r>
            <a:endParaRPr lang="en-US" sz="2400" dirty="0" smtClean="0">
              <a:sym typeface="+mn-ea"/>
            </a:endParaRPr>
          </a:p>
          <a:p>
            <a:r>
              <a:rPr lang="en-US" sz="2400" dirty="0" smtClean="0">
                <a:sym typeface="+mn-ea"/>
              </a:rPr>
              <a:t>This is classification problem so we use accuracy score, classification report and confusion matrix  as our evaluation matrix. We also see the AUC score  and also plot the AUC_ROC curve for our final model.</a:t>
            </a:r>
            <a:endParaRPr lang="en-US" sz="2400" dirty="0" smtClean="0">
              <a:sym typeface="+mn-ea"/>
            </a:endParaRPr>
          </a:p>
          <a:p>
            <a:r>
              <a:rPr lang="en-US" sz="2400" dirty="0" smtClean="0">
                <a:sym typeface="+mn-ea"/>
              </a:rPr>
              <a:t>We use the following model-</a:t>
            </a:r>
            <a:endParaRPr lang="en-US" sz="2400" dirty="0" smtClean="0">
              <a:sym typeface="+mn-ea"/>
            </a:endParaRPr>
          </a:p>
          <a:p>
            <a:pPr marL="0" indent="0">
              <a:buNone/>
            </a:pPr>
            <a:r>
              <a:rPr lang="en-US" sz="2000" dirty="0" smtClean="0">
                <a:sym typeface="+mn-ea"/>
              </a:rPr>
              <a:t>            Logistic Regression.</a:t>
            </a:r>
            <a:endParaRPr lang="en-US" sz="2000" dirty="0" smtClean="0">
              <a:sym typeface="+mn-ea"/>
            </a:endParaRPr>
          </a:p>
          <a:p>
            <a:pPr marL="0" indent="0">
              <a:buNone/>
            </a:pPr>
            <a:r>
              <a:rPr lang="en-US" sz="2000" dirty="0" smtClean="0">
                <a:sym typeface="+mn-ea"/>
              </a:rPr>
              <a:t>            Decision Tree Classifier.</a:t>
            </a:r>
            <a:endParaRPr lang="en-US" sz="2000" dirty="0" smtClean="0">
              <a:sym typeface="+mn-ea"/>
            </a:endParaRPr>
          </a:p>
          <a:p>
            <a:pPr marL="0" indent="0">
              <a:buNone/>
            </a:pPr>
            <a:r>
              <a:rPr lang="en-US" sz="2000" dirty="0" smtClean="0">
                <a:sym typeface="+mn-ea"/>
              </a:rPr>
              <a:t>            Random Forest Classifier.</a:t>
            </a:r>
            <a:endParaRPr lang="en-US" sz="2000" dirty="0" smtClean="0">
              <a:sym typeface="+mn-ea"/>
            </a:endParaRPr>
          </a:p>
          <a:p>
            <a:pPr marL="0" indent="0">
              <a:buNone/>
            </a:pPr>
            <a:r>
              <a:rPr lang="en-US" sz="2000" dirty="0" smtClean="0">
                <a:sym typeface="+mn-ea"/>
              </a:rPr>
              <a:t>            KNeighbor Classifier</a:t>
            </a:r>
            <a:endParaRPr lang="en-US" sz="2000" dirty="0" smtClean="0">
              <a:sym typeface="+mn-ea"/>
            </a:endParaRPr>
          </a:p>
          <a:p>
            <a:pPr marL="0" indent="0">
              <a:buNone/>
            </a:pPr>
            <a:r>
              <a:rPr lang="en-US" sz="2000" dirty="0" smtClean="0">
                <a:sym typeface="+mn-ea"/>
              </a:rPr>
              <a:t>            Naive Bayes Classifier</a:t>
            </a:r>
            <a:endParaRPr lang="en-US" sz="2000" dirty="0" smtClean="0">
              <a:sym typeface="+mn-ea"/>
            </a:endParaRPr>
          </a:p>
          <a:p>
            <a:pPr marL="0" indent="0">
              <a:buNone/>
            </a:pPr>
            <a:r>
              <a:rPr lang="en-US" sz="2000" dirty="0" smtClean="0">
                <a:sym typeface="+mn-ea"/>
              </a:rPr>
              <a:t>            Support Vector Classifier</a:t>
            </a:r>
            <a:endParaRPr lang="en-US" sz="2000" dirty="0" smtClean="0">
              <a:sym typeface="+mn-ea"/>
            </a:endParaRPr>
          </a:p>
          <a:p>
            <a:pPr marL="0" indent="0">
              <a:buNone/>
            </a:pPr>
            <a:r>
              <a:rPr lang="en-US" sz="2000" dirty="0" smtClean="0">
                <a:sym typeface="+mn-ea"/>
              </a:rPr>
              <a:t>            XGBoost Classifier</a:t>
            </a:r>
            <a:endParaRPr lang="en-US" sz="2000" dirty="0" smtClean="0">
              <a:sym typeface="+mn-ea"/>
            </a:endParaRPr>
          </a:p>
          <a:p>
            <a:endParaRPr lang="en-US" sz="2000" dirty="0" smtClean="0">
              <a:sym typeface="+mn-ea"/>
            </a:endParaRPr>
          </a:p>
          <a:p>
            <a:endParaRPr lang="en-US" sz="2800" dirty="0" smtClean="0"/>
          </a:p>
          <a:p>
            <a:endParaRPr lang="en-US" dirty="0" smtClean="0"/>
          </a:p>
          <a:p>
            <a:endParaRPr lang="en-US"/>
          </a:p>
        </p:txBody>
      </p:sp>
      <p:sp>
        <p:nvSpPr>
          <p:cNvPr id="4" name="Flowchart: Alternate Process 3"/>
          <p:cNvSpPr/>
          <p:nvPr/>
        </p:nvSpPr>
        <p:spPr>
          <a:xfrm>
            <a:off x="-222250" y="-85090"/>
            <a:ext cx="4699000" cy="1027430"/>
          </a:xfrm>
          <a:prstGeom prst="flowChartAlternateProcess">
            <a:avLst/>
          </a:prstGeom>
          <a:solidFill>
            <a:srgbClr val="FC5A0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Text Box 4"/>
          <p:cNvSpPr txBox="1"/>
          <p:nvPr/>
        </p:nvSpPr>
        <p:spPr>
          <a:xfrm>
            <a:off x="152400" y="302260"/>
            <a:ext cx="4324985" cy="521970"/>
          </a:xfrm>
          <a:prstGeom prst="rect">
            <a:avLst/>
          </a:prstGeom>
          <a:noFill/>
        </p:spPr>
        <p:txBody>
          <a:bodyPr wrap="square" rtlCol="0">
            <a:spAutoFit/>
          </a:bodyPr>
          <a:p>
            <a:r>
              <a:rPr lang="en-US" sz="2800" b="1">
                <a:latin typeface="Arial Bold" panose="020B0704020202020204" charset="0"/>
                <a:cs typeface="Arial Bold" panose="020B0704020202020204" charset="0"/>
              </a:rPr>
              <a:t>       </a:t>
            </a:r>
            <a:r>
              <a:rPr lang="en-US" sz="2800" b="1" u="sng">
                <a:latin typeface="Arial Bold" panose="020B0704020202020204" charset="0"/>
                <a:cs typeface="Arial Bold" panose="020B0704020202020204" charset="0"/>
              </a:rPr>
              <a:t>MODEL SELECTION</a:t>
            </a:r>
            <a:endParaRPr lang="en-US" sz="2800" b="1" u="sng">
              <a:latin typeface="Arial Bold" panose="020B0704020202020204" charset="0"/>
              <a:cs typeface="Arial Bold" panose="020B0704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6856095" y="2764155"/>
            <a:ext cx="5310505" cy="1143000"/>
          </a:xfrm>
          <a:solidFill>
            <a:srgbClr val="FC5A0A"/>
          </a:solidFill>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RESULTS WE GET</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Screen Shot 2022-05-31 at 5.12.48 PM"/>
          <p:cNvPicPr>
            <a:picLocks noChangeAspect="1"/>
          </p:cNvPicPr>
          <p:nvPr>
            <p:ph idx="1"/>
          </p:nvPr>
        </p:nvPicPr>
        <p:blipFill>
          <a:blip r:embed="rId1"/>
          <a:stretch>
            <a:fillRect/>
          </a:stretch>
        </p:blipFill>
        <p:spPr>
          <a:xfrm>
            <a:off x="170815" y="100330"/>
            <a:ext cx="3898900" cy="2438400"/>
          </a:xfrm>
          <a:prstGeom prst="rect">
            <a:avLst/>
          </a:prstGeom>
          <a:ln>
            <a:solidFill>
              <a:schemeClr val="tx1"/>
            </a:solidFill>
          </a:ln>
        </p:spPr>
      </p:pic>
      <p:sp>
        <p:nvSpPr>
          <p:cNvPr id="7" name="Flowchart: Alternate Process 6"/>
          <p:cNvSpPr/>
          <p:nvPr/>
        </p:nvSpPr>
        <p:spPr>
          <a:xfrm>
            <a:off x="593090" y="2671445"/>
            <a:ext cx="3073400" cy="2794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Text Box 7"/>
          <p:cNvSpPr txBox="1"/>
          <p:nvPr/>
        </p:nvSpPr>
        <p:spPr>
          <a:xfrm>
            <a:off x="593090" y="2626995"/>
            <a:ext cx="3074035" cy="368300"/>
          </a:xfrm>
          <a:prstGeom prst="rect">
            <a:avLst/>
          </a:prstGeom>
          <a:noFill/>
        </p:spPr>
        <p:txBody>
          <a:bodyPr wrap="square" rtlCol="0">
            <a:spAutoFit/>
          </a:bodyPr>
          <a:p>
            <a:r>
              <a:rPr lang="en-US"/>
              <a:t>Random Forest Classifier</a:t>
            </a:r>
            <a:endParaRPr lang="en-US"/>
          </a:p>
        </p:txBody>
      </p:sp>
      <p:pic>
        <p:nvPicPr>
          <p:cNvPr id="9" name="Picture 8" descr="Screen Shot 2022-05-31 at 5.21.20 PM"/>
          <p:cNvPicPr>
            <a:picLocks noChangeAspect="1"/>
          </p:cNvPicPr>
          <p:nvPr/>
        </p:nvPicPr>
        <p:blipFill>
          <a:blip r:embed="rId2"/>
          <a:stretch>
            <a:fillRect/>
          </a:stretch>
        </p:blipFill>
        <p:spPr>
          <a:xfrm>
            <a:off x="170815" y="3098800"/>
            <a:ext cx="3898900" cy="2945765"/>
          </a:xfrm>
          <a:prstGeom prst="rect">
            <a:avLst/>
          </a:prstGeom>
          <a:ln>
            <a:solidFill>
              <a:schemeClr val="tx1"/>
            </a:solidFill>
          </a:ln>
        </p:spPr>
      </p:pic>
      <p:sp>
        <p:nvSpPr>
          <p:cNvPr id="10" name="Flowchart: Alternate Process 9"/>
          <p:cNvSpPr/>
          <p:nvPr/>
        </p:nvSpPr>
        <p:spPr>
          <a:xfrm>
            <a:off x="402590" y="6163945"/>
            <a:ext cx="3416300" cy="32956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431165" y="6125210"/>
            <a:ext cx="3378200" cy="368300"/>
          </a:xfrm>
          <a:prstGeom prst="rect">
            <a:avLst/>
          </a:prstGeom>
          <a:noFill/>
        </p:spPr>
        <p:txBody>
          <a:bodyPr wrap="square" rtlCol="0">
            <a:spAutoFit/>
          </a:bodyPr>
          <a:p>
            <a:r>
              <a:rPr lang="en-US"/>
              <a:t>       Logistic Regression</a:t>
            </a:r>
            <a:endParaRPr lang="en-US"/>
          </a:p>
        </p:txBody>
      </p:sp>
      <p:pic>
        <p:nvPicPr>
          <p:cNvPr id="12" name="Picture 11" descr="Screen Shot 2022-05-31 at 5.26.47 PM"/>
          <p:cNvPicPr>
            <a:picLocks noChangeAspect="1"/>
          </p:cNvPicPr>
          <p:nvPr/>
        </p:nvPicPr>
        <p:blipFill>
          <a:blip r:embed="rId3"/>
          <a:stretch>
            <a:fillRect/>
          </a:stretch>
        </p:blipFill>
        <p:spPr>
          <a:xfrm>
            <a:off x="4181475" y="100330"/>
            <a:ext cx="3740150" cy="2438400"/>
          </a:xfrm>
          <a:prstGeom prst="rect">
            <a:avLst/>
          </a:prstGeom>
          <a:ln>
            <a:solidFill>
              <a:schemeClr val="tx1"/>
            </a:solidFill>
          </a:ln>
        </p:spPr>
      </p:pic>
      <p:sp>
        <p:nvSpPr>
          <p:cNvPr id="13" name="Flowchart: Alternate Process 12"/>
          <p:cNvSpPr/>
          <p:nvPr/>
        </p:nvSpPr>
        <p:spPr>
          <a:xfrm>
            <a:off x="4279900" y="2671445"/>
            <a:ext cx="3543300" cy="2921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Text Box 13"/>
          <p:cNvSpPr txBox="1"/>
          <p:nvPr/>
        </p:nvSpPr>
        <p:spPr>
          <a:xfrm>
            <a:off x="4507865" y="2633345"/>
            <a:ext cx="2934970" cy="368300"/>
          </a:xfrm>
          <a:prstGeom prst="rect">
            <a:avLst/>
          </a:prstGeom>
          <a:noFill/>
        </p:spPr>
        <p:txBody>
          <a:bodyPr wrap="square" rtlCol="0">
            <a:spAutoFit/>
          </a:bodyPr>
          <a:p>
            <a:r>
              <a:rPr lang="en-US"/>
              <a:t>         KNeighbor Classifier</a:t>
            </a:r>
            <a:endParaRPr lang="en-US"/>
          </a:p>
        </p:txBody>
      </p:sp>
      <p:pic>
        <p:nvPicPr>
          <p:cNvPr id="15" name="Picture 14" descr="Screen Shot 2022-05-31 at 5.40.30 PM"/>
          <p:cNvPicPr>
            <a:picLocks noChangeAspect="1"/>
          </p:cNvPicPr>
          <p:nvPr/>
        </p:nvPicPr>
        <p:blipFill>
          <a:blip r:embed="rId4"/>
          <a:stretch>
            <a:fillRect/>
          </a:stretch>
        </p:blipFill>
        <p:spPr>
          <a:xfrm>
            <a:off x="8002270" y="100330"/>
            <a:ext cx="3997960" cy="2437765"/>
          </a:xfrm>
          <a:prstGeom prst="rect">
            <a:avLst/>
          </a:prstGeom>
          <a:ln>
            <a:solidFill>
              <a:schemeClr val="tx1"/>
            </a:solidFill>
          </a:ln>
        </p:spPr>
      </p:pic>
      <p:sp>
        <p:nvSpPr>
          <p:cNvPr id="16" name="Flowchart: Alternate Process 15"/>
          <p:cNvSpPr/>
          <p:nvPr/>
        </p:nvSpPr>
        <p:spPr>
          <a:xfrm>
            <a:off x="8101330" y="2684145"/>
            <a:ext cx="3898900" cy="2667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Text Box 16"/>
          <p:cNvSpPr txBox="1"/>
          <p:nvPr/>
        </p:nvSpPr>
        <p:spPr>
          <a:xfrm>
            <a:off x="8002270" y="2633345"/>
            <a:ext cx="3848100" cy="368300"/>
          </a:xfrm>
          <a:prstGeom prst="rect">
            <a:avLst/>
          </a:prstGeom>
          <a:noFill/>
        </p:spPr>
        <p:txBody>
          <a:bodyPr wrap="square" rtlCol="0">
            <a:spAutoFit/>
          </a:bodyPr>
          <a:p>
            <a:r>
              <a:rPr lang="en-US"/>
              <a:t>          Decision Tree Classifier</a:t>
            </a:r>
            <a:endParaRPr lang="en-US"/>
          </a:p>
        </p:txBody>
      </p:sp>
      <p:pic>
        <p:nvPicPr>
          <p:cNvPr id="18" name="Picture 17" descr="Screen Shot 2022-05-31 at 5.45.09 PM"/>
          <p:cNvPicPr>
            <a:picLocks noChangeAspect="1"/>
          </p:cNvPicPr>
          <p:nvPr/>
        </p:nvPicPr>
        <p:blipFill>
          <a:blip r:embed="rId5"/>
          <a:stretch>
            <a:fillRect/>
          </a:stretch>
        </p:blipFill>
        <p:spPr>
          <a:xfrm>
            <a:off x="4181475" y="3098800"/>
            <a:ext cx="3740785" cy="2933065"/>
          </a:xfrm>
          <a:prstGeom prst="rect">
            <a:avLst/>
          </a:prstGeom>
          <a:ln>
            <a:solidFill>
              <a:schemeClr val="tx1"/>
            </a:solidFill>
          </a:ln>
        </p:spPr>
      </p:pic>
      <p:sp>
        <p:nvSpPr>
          <p:cNvPr id="19" name="Flowchart: Alternate Process 18"/>
          <p:cNvSpPr/>
          <p:nvPr/>
        </p:nvSpPr>
        <p:spPr>
          <a:xfrm>
            <a:off x="4223385" y="6163945"/>
            <a:ext cx="3657600" cy="3429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 Box 19"/>
          <p:cNvSpPr txBox="1"/>
          <p:nvPr/>
        </p:nvSpPr>
        <p:spPr>
          <a:xfrm>
            <a:off x="4241800" y="6144895"/>
            <a:ext cx="3619500" cy="368300"/>
          </a:xfrm>
          <a:prstGeom prst="rect">
            <a:avLst/>
          </a:prstGeom>
          <a:noFill/>
        </p:spPr>
        <p:txBody>
          <a:bodyPr wrap="square" rtlCol="0">
            <a:spAutoFit/>
          </a:bodyPr>
          <a:p>
            <a:r>
              <a:rPr lang="en-US"/>
              <a:t>       Naive Bayes Classifier</a:t>
            </a:r>
            <a:endParaRPr lang="en-US"/>
          </a:p>
        </p:txBody>
      </p:sp>
      <p:pic>
        <p:nvPicPr>
          <p:cNvPr id="21" name="Picture 20" descr="Screen Shot 2022-05-31 at 5.48.58 PM"/>
          <p:cNvPicPr>
            <a:picLocks noChangeAspect="1"/>
          </p:cNvPicPr>
          <p:nvPr/>
        </p:nvPicPr>
        <p:blipFill>
          <a:blip r:embed="rId6"/>
          <a:stretch>
            <a:fillRect/>
          </a:stretch>
        </p:blipFill>
        <p:spPr>
          <a:xfrm>
            <a:off x="8101330" y="3099435"/>
            <a:ext cx="3899535" cy="2945130"/>
          </a:xfrm>
          <a:prstGeom prst="rect">
            <a:avLst/>
          </a:prstGeom>
          <a:ln>
            <a:solidFill>
              <a:schemeClr val="tx1"/>
            </a:solidFill>
          </a:ln>
        </p:spPr>
      </p:pic>
      <p:sp>
        <p:nvSpPr>
          <p:cNvPr id="22" name="Flowchart: Alternate Process 21"/>
          <p:cNvSpPr/>
          <p:nvPr/>
        </p:nvSpPr>
        <p:spPr>
          <a:xfrm>
            <a:off x="8241030" y="6170295"/>
            <a:ext cx="3759835" cy="3429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Text Box 22"/>
          <p:cNvSpPr txBox="1"/>
          <p:nvPr/>
        </p:nvSpPr>
        <p:spPr>
          <a:xfrm>
            <a:off x="8241030" y="6138545"/>
            <a:ext cx="3721735" cy="368300"/>
          </a:xfrm>
          <a:prstGeom prst="rect">
            <a:avLst/>
          </a:prstGeom>
          <a:noFill/>
        </p:spPr>
        <p:txBody>
          <a:bodyPr wrap="square" rtlCol="0">
            <a:spAutoFit/>
          </a:bodyPr>
          <a:p>
            <a:r>
              <a:rPr lang="en-US"/>
              <a:t>         Support Vector Classifier</a:t>
            </a:r>
            <a:endParaRPr lang="en-US"/>
          </a:p>
        </p:txBody>
      </p: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7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704020202020204" pitchFamily="34" charset="0"/>
            <a:ea typeface="SimSun"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6026</Words>
  <Application>WPS Presentation</Application>
  <PresentationFormat>Widescreen</PresentationFormat>
  <Paragraphs>124</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11</vt:i4>
      </vt:variant>
    </vt:vector>
  </HeadingPairs>
  <TitlesOfParts>
    <vt:vector size="24" baseType="lpstr">
      <vt:lpstr>Arial</vt:lpstr>
      <vt:lpstr>SimSun</vt:lpstr>
      <vt:lpstr>Wingdings</vt:lpstr>
      <vt:lpstr>Copperplate Bold</vt:lpstr>
      <vt:lpstr>Arial Bold</vt:lpstr>
      <vt:lpstr>微软雅黑</vt:lpstr>
      <vt:lpstr>汉仪旗黑</vt:lpstr>
      <vt:lpstr>Arial Unicode MS</vt:lpstr>
      <vt:lpstr>Calibri</vt:lpstr>
      <vt:lpstr>Helvetica Neue</vt:lpstr>
      <vt:lpstr>宋体-简</vt:lpstr>
      <vt:lpstr>Default Design</vt:lpstr>
      <vt:lpstr>Business Cooperate</vt:lpstr>
      <vt:lpstr>PowerPoint 演示文稿</vt:lpstr>
      <vt:lpstr>SOMETHING ABOUT THE TOPIC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nimeshroy</dc:creator>
  <cp:lastModifiedBy>nimeshroy</cp:lastModifiedBy>
  <cp:revision>6</cp:revision>
  <dcterms:created xsi:type="dcterms:W3CDTF">2022-05-31T13:39:27Z</dcterms:created>
  <dcterms:modified xsi:type="dcterms:W3CDTF">2022-05-31T13:39:27Z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