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60" r:id="rId1"/>
  </p:sldMasterIdLst>
  <p:notesMasterIdLst>
    <p:notesMasterId r:id="rId30"/>
  </p:notesMasterIdLst>
  <p:sldIdLst>
    <p:sldId id="307" r:id="rId2"/>
    <p:sldId id="308" r:id="rId3"/>
    <p:sldId id="309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3" r:id="rId14"/>
    <p:sldId id="321" r:id="rId15"/>
    <p:sldId id="324" r:id="rId16"/>
    <p:sldId id="322" r:id="rId17"/>
    <p:sldId id="325" r:id="rId18"/>
    <p:sldId id="326" r:id="rId19"/>
    <p:sldId id="327" r:id="rId20"/>
    <p:sldId id="328" r:id="rId21"/>
    <p:sldId id="341" r:id="rId22"/>
    <p:sldId id="329" r:id="rId23"/>
    <p:sldId id="330" r:id="rId24"/>
    <p:sldId id="340" r:id="rId25"/>
    <p:sldId id="331" r:id="rId26"/>
    <p:sldId id="333" r:id="rId27"/>
    <p:sldId id="332" r:id="rId28"/>
    <p:sldId id="33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CC99"/>
    <a:srgbClr val="C2E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111" d="100"/>
          <a:sy n="111" d="100"/>
        </p:scale>
        <p:origin x="153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7.wmf"/><Relationship Id="rId7" Type="http://schemas.openxmlformats.org/officeDocument/2006/relationships/image" Target="../media/image63.wmf"/><Relationship Id="rId2" Type="http://schemas.openxmlformats.org/officeDocument/2006/relationships/image" Target="../media/image55.wmf"/><Relationship Id="rId1" Type="http://schemas.openxmlformats.org/officeDocument/2006/relationships/image" Target="../media/image52.wmf"/><Relationship Id="rId6" Type="http://schemas.openxmlformats.org/officeDocument/2006/relationships/image" Target="../media/image62.wmf"/><Relationship Id="rId11" Type="http://schemas.openxmlformats.org/officeDocument/2006/relationships/image" Target="../media/image67.wmf"/><Relationship Id="rId5" Type="http://schemas.openxmlformats.org/officeDocument/2006/relationships/image" Target="../media/image61.wmf"/><Relationship Id="rId10" Type="http://schemas.openxmlformats.org/officeDocument/2006/relationships/image" Target="../media/image66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image" Target="../media/image80.wmf"/><Relationship Id="rId18" Type="http://schemas.openxmlformats.org/officeDocument/2006/relationships/image" Target="../media/image8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12" Type="http://schemas.openxmlformats.org/officeDocument/2006/relationships/image" Target="../media/image79.wmf"/><Relationship Id="rId17" Type="http://schemas.openxmlformats.org/officeDocument/2006/relationships/image" Target="../media/image84.wmf"/><Relationship Id="rId2" Type="http://schemas.openxmlformats.org/officeDocument/2006/relationships/image" Target="../media/image69.wmf"/><Relationship Id="rId16" Type="http://schemas.openxmlformats.org/officeDocument/2006/relationships/image" Target="../media/image83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11" Type="http://schemas.openxmlformats.org/officeDocument/2006/relationships/image" Target="../media/image78.wmf"/><Relationship Id="rId5" Type="http://schemas.openxmlformats.org/officeDocument/2006/relationships/image" Target="../media/image72.wmf"/><Relationship Id="rId15" Type="http://schemas.openxmlformats.org/officeDocument/2006/relationships/image" Target="../media/image82.wmf"/><Relationship Id="rId10" Type="http://schemas.openxmlformats.org/officeDocument/2006/relationships/image" Target="../media/image77.wmf"/><Relationship Id="rId19" Type="http://schemas.openxmlformats.org/officeDocument/2006/relationships/image" Target="../media/image86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Relationship Id="rId14" Type="http://schemas.openxmlformats.org/officeDocument/2006/relationships/image" Target="../media/image8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55.wmf"/><Relationship Id="rId1" Type="http://schemas.openxmlformats.org/officeDocument/2006/relationships/image" Target="../media/image60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7.wmf"/><Relationship Id="rId7" Type="http://schemas.openxmlformats.org/officeDocument/2006/relationships/image" Target="../media/image91.wmf"/><Relationship Id="rId2" Type="http://schemas.openxmlformats.org/officeDocument/2006/relationships/image" Target="../media/image55.wmf"/><Relationship Id="rId1" Type="http://schemas.openxmlformats.org/officeDocument/2006/relationships/image" Target="../media/image52.wmf"/><Relationship Id="rId6" Type="http://schemas.openxmlformats.org/officeDocument/2006/relationships/image" Target="../media/image8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3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image" Target="../media/image111.wmf"/><Relationship Id="rId3" Type="http://schemas.openxmlformats.org/officeDocument/2006/relationships/image" Target="../media/image94.wmf"/><Relationship Id="rId7" Type="http://schemas.openxmlformats.org/officeDocument/2006/relationships/image" Target="../media/image105.wmf"/><Relationship Id="rId12" Type="http://schemas.openxmlformats.org/officeDocument/2006/relationships/image" Target="../media/image110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4.wmf"/><Relationship Id="rId11" Type="http://schemas.openxmlformats.org/officeDocument/2006/relationships/image" Target="../media/image109.wmf"/><Relationship Id="rId5" Type="http://schemas.openxmlformats.org/officeDocument/2006/relationships/image" Target="../media/image103.wmf"/><Relationship Id="rId10" Type="http://schemas.openxmlformats.org/officeDocument/2006/relationships/image" Target="../media/image108.wmf"/><Relationship Id="rId4" Type="http://schemas.openxmlformats.org/officeDocument/2006/relationships/image" Target="../media/image95.wmf"/><Relationship Id="rId9" Type="http://schemas.openxmlformats.org/officeDocument/2006/relationships/image" Target="../media/image107.wmf"/><Relationship Id="rId14" Type="http://schemas.openxmlformats.org/officeDocument/2006/relationships/image" Target="../media/image11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22.wmf"/><Relationship Id="rId7" Type="http://schemas.openxmlformats.org/officeDocument/2006/relationships/image" Target="../media/image123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08.wmf"/><Relationship Id="rId5" Type="http://schemas.openxmlformats.org/officeDocument/2006/relationships/image" Target="../media/image94.wmf"/><Relationship Id="rId4" Type="http://schemas.openxmlformats.org/officeDocument/2006/relationships/image" Target="../media/image1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7.wmf"/><Relationship Id="rId1" Type="http://schemas.openxmlformats.org/officeDocument/2006/relationships/image" Target="../media/image9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7" Type="http://schemas.openxmlformats.org/officeDocument/2006/relationships/image" Target="../media/image137.wmf"/><Relationship Id="rId2" Type="http://schemas.openxmlformats.org/officeDocument/2006/relationships/image" Target="../media/image132.wmf"/><Relationship Id="rId1" Type="http://schemas.openxmlformats.org/officeDocument/2006/relationships/image" Target="../media/image93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7" Type="http://schemas.openxmlformats.org/officeDocument/2006/relationships/image" Target="../media/image143.wmf"/><Relationship Id="rId2" Type="http://schemas.openxmlformats.org/officeDocument/2006/relationships/image" Target="../media/image138.wmf"/><Relationship Id="rId1" Type="http://schemas.openxmlformats.org/officeDocument/2006/relationships/image" Target="../media/image98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7.wmf"/><Relationship Id="rId3" Type="http://schemas.openxmlformats.org/officeDocument/2006/relationships/image" Target="../media/image8.wmf"/><Relationship Id="rId7" Type="http://schemas.openxmlformats.org/officeDocument/2006/relationships/image" Target="../media/image21.wmf"/><Relationship Id="rId12" Type="http://schemas.openxmlformats.org/officeDocument/2006/relationships/image" Target="../media/image26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8.wmf"/><Relationship Id="rId7" Type="http://schemas.openxmlformats.org/officeDocument/2006/relationships/image" Target="../media/image21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0.wmf"/><Relationship Id="rId11" Type="http://schemas.openxmlformats.org/officeDocument/2006/relationships/image" Target="../media/image31.wmf"/><Relationship Id="rId5" Type="http://schemas.openxmlformats.org/officeDocument/2006/relationships/image" Target="../media/image19.wmf"/><Relationship Id="rId10" Type="http://schemas.openxmlformats.org/officeDocument/2006/relationships/image" Target="../media/image30.wmf"/><Relationship Id="rId4" Type="http://schemas.openxmlformats.org/officeDocument/2006/relationships/image" Target="../media/image18.wmf"/><Relationship Id="rId9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37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7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15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D7E0B74-2377-43C6-8135-F2204FD9D48A}" type="datetimeFigureOut">
              <a:rPr lang="he-IL" smtClean="0"/>
              <a:t>כ"ו/סיון/תשע"ח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56F9D17-716A-4E0E-8E07-4156AA34AB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0445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0B43-A89D-4790-A35D-C51083C9161E}" type="datetime8">
              <a:rPr lang="he-IL" smtClean="0"/>
              <a:t>09 יוני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לוגיקה למדעי המחשב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3582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2F97-D11F-467D-B938-C1A18B553D38}" type="datetime8">
              <a:rPr lang="he-IL" smtClean="0"/>
              <a:t>09 יוני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לוגיקה למדעי המחשב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729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422F-9B9C-4091-B10B-3E794A7C2667}" type="datetime8">
              <a:rPr lang="he-IL" smtClean="0"/>
              <a:t>09 יוני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לוגיקה למדעי המחשב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68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B192C-B049-4410-ADEC-3BFDCAB58CEE}" type="datetime8">
              <a:rPr lang="he-IL" smtClean="0"/>
              <a:t>09 יוני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לוגיקה למדעי המחשב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917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A5E0-1683-45F7-8E7A-A1765C431AF2}" type="datetime8">
              <a:rPr lang="he-IL" smtClean="0"/>
              <a:t>09 יוני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לוגיקה למדעי המחשב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926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FA40-0CC6-43B6-8265-DD040A3F055E}" type="datetime8">
              <a:rPr lang="he-IL" smtClean="0"/>
              <a:t>09 יוני 18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לוגיקה למדעי המחשב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426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8B48-F376-484B-954E-4822DDE5345B}" type="datetime8">
              <a:rPr lang="he-IL" smtClean="0"/>
              <a:t>09 יוני 18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לוגיקה למדעי המחשב</a:t>
            </a: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681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07DE-3947-4CE6-9689-75A6E9C17F9A}" type="datetime8">
              <a:rPr lang="he-IL" smtClean="0"/>
              <a:t>09 יוני 18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לוגיקה למדעי המחשב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0338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8568-C515-4050-9CFE-9496CDDE6F97}" type="datetime8">
              <a:rPr lang="he-IL" smtClean="0"/>
              <a:t>09 יוני 18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לוגיקה למדעי המחשב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933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BA4EA-A1EF-4CAB-9147-61CDB8C6C830}" type="datetime8">
              <a:rPr lang="he-IL" smtClean="0"/>
              <a:t>09 יוני 18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לוגיקה למדעי המחשב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9397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12BC-5450-445B-8CA5-15EF0D2B8277}" type="datetime8">
              <a:rPr lang="he-IL" smtClean="0"/>
              <a:t>09 יוני 18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לוגיקה למדעי המחשב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221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549D8-12C4-4E35-8A9F-5C3AF4D39C83}" type="datetime8">
              <a:rPr lang="he-IL" smtClean="0"/>
              <a:t>09 יוני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/>
              <a:t>לוגיקה למדעי המחשב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B8C4C-80A9-4AFE-B3F5-2A3EB2033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453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48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5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58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7.wmf"/><Relationship Id="rId20" Type="http://schemas.openxmlformats.org/officeDocument/2006/relationships/image" Target="../media/image5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72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5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63.wmf"/><Relationship Id="rId26" Type="http://schemas.openxmlformats.org/officeDocument/2006/relationships/oleObject" Target="../embeddings/oleObject85.bin"/><Relationship Id="rId3" Type="http://schemas.openxmlformats.org/officeDocument/2006/relationships/oleObject" Target="../embeddings/oleObject73.bin"/><Relationship Id="rId21" Type="http://schemas.openxmlformats.org/officeDocument/2006/relationships/image" Target="../media/image64.wmf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80.bin"/><Relationship Id="rId25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2.wmf"/><Relationship Id="rId20" Type="http://schemas.openxmlformats.org/officeDocument/2006/relationships/oleObject" Target="../embeddings/oleObject82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76.bin"/><Relationship Id="rId24" Type="http://schemas.openxmlformats.org/officeDocument/2006/relationships/oleObject" Target="../embeddings/oleObject84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23" Type="http://schemas.openxmlformats.org/officeDocument/2006/relationships/image" Target="../media/image65.wmf"/><Relationship Id="rId28" Type="http://schemas.openxmlformats.org/officeDocument/2006/relationships/oleObject" Target="../embeddings/oleObject86.bin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81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75.bin"/><Relationship Id="rId14" Type="http://schemas.openxmlformats.org/officeDocument/2006/relationships/oleObject" Target="../embeddings/oleObject78.bin"/><Relationship Id="rId22" Type="http://schemas.openxmlformats.org/officeDocument/2006/relationships/oleObject" Target="../embeddings/oleObject83.bin"/><Relationship Id="rId27" Type="http://schemas.openxmlformats.org/officeDocument/2006/relationships/image" Target="../media/image6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74.wmf"/><Relationship Id="rId26" Type="http://schemas.openxmlformats.org/officeDocument/2006/relationships/image" Target="../media/image78.wmf"/><Relationship Id="rId39" Type="http://schemas.openxmlformats.org/officeDocument/2006/relationships/oleObject" Target="../embeddings/oleObject106.bin"/><Relationship Id="rId3" Type="http://schemas.openxmlformats.org/officeDocument/2006/relationships/oleObject" Target="../embeddings/oleObject87.bin"/><Relationship Id="rId21" Type="http://schemas.openxmlformats.org/officeDocument/2006/relationships/oleObject" Target="../embeddings/oleObject97.bin"/><Relationship Id="rId34" Type="http://schemas.openxmlformats.org/officeDocument/2006/relationships/image" Target="../media/image82.wmf"/><Relationship Id="rId42" Type="http://schemas.openxmlformats.org/officeDocument/2006/relationships/image" Target="../media/image86.wmf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95.bin"/><Relationship Id="rId25" Type="http://schemas.openxmlformats.org/officeDocument/2006/relationships/oleObject" Target="../embeddings/oleObject99.bin"/><Relationship Id="rId33" Type="http://schemas.openxmlformats.org/officeDocument/2006/relationships/oleObject" Target="../embeddings/oleObject103.bin"/><Relationship Id="rId38" Type="http://schemas.openxmlformats.org/officeDocument/2006/relationships/image" Target="../media/image8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4.bin"/><Relationship Id="rId20" Type="http://schemas.openxmlformats.org/officeDocument/2006/relationships/image" Target="../media/image75.wmf"/><Relationship Id="rId29" Type="http://schemas.openxmlformats.org/officeDocument/2006/relationships/oleObject" Target="../embeddings/oleObject101.bin"/><Relationship Id="rId41" Type="http://schemas.openxmlformats.org/officeDocument/2006/relationships/oleObject" Target="../embeddings/oleObject107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91.bin"/><Relationship Id="rId24" Type="http://schemas.openxmlformats.org/officeDocument/2006/relationships/image" Target="../media/image77.wmf"/><Relationship Id="rId32" Type="http://schemas.openxmlformats.org/officeDocument/2006/relationships/image" Target="../media/image81.wmf"/><Relationship Id="rId37" Type="http://schemas.openxmlformats.org/officeDocument/2006/relationships/oleObject" Target="../embeddings/oleObject105.bin"/><Relationship Id="rId40" Type="http://schemas.openxmlformats.org/officeDocument/2006/relationships/image" Target="../media/image85.wmf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23" Type="http://schemas.openxmlformats.org/officeDocument/2006/relationships/oleObject" Target="../embeddings/oleObject98.bin"/><Relationship Id="rId28" Type="http://schemas.openxmlformats.org/officeDocument/2006/relationships/image" Target="../media/image79.wmf"/><Relationship Id="rId36" Type="http://schemas.openxmlformats.org/officeDocument/2006/relationships/image" Target="../media/image83.wmf"/><Relationship Id="rId10" Type="http://schemas.openxmlformats.org/officeDocument/2006/relationships/image" Target="../media/image71.wmf"/><Relationship Id="rId19" Type="http://schemas.openxmlformats.org/officeDocument/2006/relationships/oleObject" Target="../embeddings/oleObject96.bin"/><Relationship Id="rId31" Type="http://schemas.openxmlformats.org/officeDocument/2006/relationships/oleObject" Target="../embeddings/oleObject102.bin"/><Relationship Id="rId44" Type="http://schemas.openxmlformats.org/officeDocument/2006/relationships/oleObject" Target="../embeddings/oleObject109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73.wmf"/><Relationship Id="rId22" Type="http://schemas.openxmlformats.org/officeDocument/2006/relationships/image" Target="../media/image76.wmf"/><Relationship Id="rId27" Type="http://schemas.openxmlformats.org/officeDocument/2006/relationships/oleObject" Target="../embeddings/oleObject100.bin"/><Relationship Id="rId30" Type="http://schemas.openxmlformats.org/officeDocument/2006/relationships/image" Target="../media/image80.wmf"/><Relationship Id="rId35" Type="http://schemas.openxmlformats.org/officeDocument/2006/relationships/oleObject" Target="../embeddings/oleObject104.bin"/><Relationship Id="rId43" Type="http://schemas.openxmlformats.org/officeDocument/2006/relationships/oleObject" Target="../embeddings/oleObject10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115.bin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88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9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91.wmf"/><Relationship Id="rId3" Type="http://schemas.openxmlformats.org/officeDocument/2006/relationships/oleObject" Target="../embeddings/oleObject116.bin"/><Relationship Id="rId21" Type="http://schemas.openxmlformats.org/officeDocument/2006/relationships/oleObject" Target="../embeddings/oleObject126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2.bin"/><Relationship Id="rId20" Type="http://schemas.openxmlformats.org/officeDocument/2006/relationships/oleObject" Target="../embeddings/oleObject125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119.bin"/><Relationship Id="rId24" Type="http://schemas.openxmlformats.org/officeDocument/2006/relationships/oleObject" Target="../embeddings/oleObject128.bin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1.bin"/><Relationship Id="rId23" Type="http://schemas.openxmlformats.org/officeDocument/2006/relationships/image" Target="../media/image88.wmf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124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87.wmf"/><Relationship Id="rId22" Type="http://schemas.openxmlformats.org/officeDocument/2006/relationships/oleObject" Target="../embeddings/oleObject12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134.bin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9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41.bin"/><Relationship Id="rId18" Type="http://schemas.openxmlformats.org/officeDocument/2006/relationships/oleObject" Target="../embeddings/oleObject145.bin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14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3.bin"/><Relationship Id="rId20" Type="http://schemas.openxmlformats.org/officeDocument/2006/relationships/oleObject" Target="../embeddings/oleObject147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2.bin"/><Relationship Id="rId10" Type="http://schemas.openxmlformats.org/officeDocument/2006/relationships/oleObject" Target="../embeddings/oleObject139.bin"/><Relationship Id="rId19" Type="http://schemas.openxmlformats.org/officeDocument/2006/relationships/oleObject" Target="../embeddings/oleObject146.bin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9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48.bin"/><Relationship Id="rId4" Type="http://schemas.openxmlformats.org/officeDocument/2006/relationships/image" Target="../media/image9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153.bin"/><Relationship Id="rId18" Type="http://schemas.openxmlformats.org/officeDocument/2006/relationships/image" Target="../media/image106.wmf"/><Relationship Id="rId26" Type="http://schemas.openxmlformats.org/officeDocument/2006/relationships/image" Target="../media/image110.wmf"/><Relationship Id="rId3" Type="http://schemas.openxmlformats.org/officeDocument/2006/relationships/oleObject" Target="../embeddings/oleObject150.bin"/><Relationship Id="rId21" Type="http://schemas.openxmlformats.org/officeDocument/2006/relationships/oleObject" Target="../embeddings/oleObject157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155.bin"/><Relationship Id="rId25" Type="http://schemas.openxmlformats.org/officeDocument/2006/relationships/oleObject" Target="../embeddings/oleObject15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5.wmf"/><Relationship Id="rId20" Type="http://schemas.openxmlformats.org/officeDocument/2006/relationships/image" Target="../media/image107.wmf"/><Relationship Id="rId29" Type="http://schemas.openxmlformats.org/officeDocument/2006/relationships/image" Target="../media/image111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52.bin"/><Relationship Id="rId24" Type="http://schemas.openxmlformats.org/officeDocument/2006/relationships/image" Target="../media/image109.wmf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4.bin"/><Relationship Id="rId23" Type="http://schemas.openxmlformats.org/officeDocument/2006/relationships/oleObject" Target="../embeddings/oleObject158.bin"/><Relationship Id="rId28" Type="http://schemas.openxmlformats.org/officeDocument/2006/relationships/oleObject" Target="../embeddings/oleObject161.bin"/><Relationship Id="rId10" Type="http://schemas.openxmlformats.org/officeDocument/2006/relationships/image" Target="../media/image95.wmf"/><Relationship Id="rId19" Type="http://schemas.openxmlformats.org/officeDocument/2006/relationships/oleObject" Target="../embeddings/oleObject156.bin"/><Relationship Id="rId31" Type="http://schemas.openxmlformats.org/officeDocument/2006/relationships/image" Target="../media/image112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04.wmf"/><Relationship Id="rId22" Type="http://schemas.openxmlformats.org/officeDocument/2006/relationships/image" Target="../media/image108.wmf"/><Relationship Id="rId27" Type="http://schemas.openxmlformats.org/officeDocument/2006/relationships/oleObject" Target="../embeddings/oleObject160.bin"/><Relationship Id="rId30" Type="http://schemas.openxmlformats.org/officeDocument/2006/relationships/oleObject" Target="../embeddings/oleObject16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68.bin"/><Relationship Id="rId18" Type="http://schemas.openxmlformats.org/officeDocument/2006/relationships/image" Target="../media/image94.wmf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17.wmf"/><Relationship Id="rId17" Type="http://schemas.openxmlformats.org/officeDocument/2006/relationships/oleObject" Target="../embeddings/oleObject13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9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10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1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74.bin"/><Relationship Id="rId18" Type="http://schemas.openxmlformats.org/officeDocument/2006/relationships/image" Target="../media/image124.wmf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17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3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5.bin"/><Relationship Id="rId10" Type="http://schemas.openxmlformats.org/officeDocument/2006/relationships/image" Target="../media/image111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0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9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83.bin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13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oleObject" Target="../embeddings/oleObject188.bin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35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7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87.bin"/><Relationship Id="rId5" Type="http://schemas.openxmlformats.org/officeDocument/2006/relationships/oleObject" Target="../embeddings/oleObject184.bin"/><Relationship Id="rId15" Type="http://schemas.openxmlformats.org/officeDocument/2006/relationships/oleObject" Target="../embeddings/oleObject189.bin"/><Relationship Id="rId10" Type="http://schemas.openxmlformats.org/officeDocument/2006/relationships/image" Target="../media/image134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86.bin"/><Relationship Id="rId14" Type="http://schemas.openxmlformats.org/officeDocument/2006/relationships/image" Target="../media/image13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94.bin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14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3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93.bin"/><Relationship Id="rId5" Type="http://schemas.openxmlformats.org/officeDocument/2006/relationships/oleObject" Target="../embeddings/oleObject190.bin"/><Relationship Id="rId15" Type="http://schemas.openxmlformats.org/officeDocument/2006/relationships/oleObject" Target="../embeddings/oleObject195.bin"/><Relationship Id="rId10" Type="http://schemas.openxmlformats.org/officeDocument/2006/relationships/image" Target="../media/image140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142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oleObject" Target="../embeddings/oleObject201.bin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1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200.bin"/><Relationship Id="rId5" Type="http://schemas.openxmlformats.org/officeDocument/2006/relationships/oleObject" Target="../embeddings/oleObject197.bin"/><Relationship Id="rId10" Type="http://schemas.openxmlformats.org/officeDocument/2006/relationships/image" Target="../media/image147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99.bin"/><Relationship Id="rId14" Type="http://schemas.openxmlformats.org/officeDocument/2006/relationships/image" Target="../media/image14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2.wmf"/><Relationship Id="rId26" Type="http://schemas.openxmlformats.org/officeDocument/2006/relationships/image" Target="../media/image26.wmf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7.bin"/><Relationship Id="rId25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4.bin"/><Relationship Id="rId24" Type="http://schemas.openxmlformats.org/officeDocument/2006/relationships/image" Target="../media/image25.wmf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0.bin"/><Relationship Id="rId28" Type="http://schemas.openxmlformats.org/officeDocument/2006/relationships/image" Target="../media/image27.wmf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0.wmf"/><Relationship Id="rId22" Type="http://schemas.openxmlformats.org/officeDocument/2006/relationships/image" Target="../media/image24.wmf"/><Relationship Id="rId27" Type="http://schemas.openxmlformats.org/officeDocument/2006/relationships/oleObject" Target="../embeddings/oleObject3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2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37.bin"/><Relationship Id="rId24" Type="http://schemas.openxmlformats.org/officeDocument/2006/relationships/image" Target="../media/image31.wmf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3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20.wmf"/><Relationship Id="rId22" Type="http://schemas.openxmlformats.org/officeDocument/2006/relationships/image" Target="../media/image3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34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3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45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4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סמנטיקה בתחשיב היחסים</a:t>
            </a:r>
            <a:endParaRPr lang="he-IL" dirty="0"/>
          </a:p>
        </p:txBody>
      </p:sp>
      <p:sp>
        <p:nvSpPr>
          <p:cNvPr id="5" name="כותרת משנה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110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עקרונות בניית מודל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ניתן להגדיר כמעט כל מודל שרוצים.</a:t>
            </a:r>
          </a:p>
          <a:p>
            <a:r>
              <a:rPr lang="he-IL" dirty="0" smtClean="0"/>
              <a:t>מודל צריך לשקף בצורה מדויקת ככל האפשר  את המציאות שאותה רוצים לתאר.</a:t>
            </a:r>
          </a:p>
          <a:p>
            <a:r>
              <a:rPr lang="he-IL" dirty="0" smtClean="0"/>
              <a:t>אין טעם לכלול במודל היבטים לא רלוונטיים.</a:t>
            </a:r>
          </a:p>
          <a:p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לוגיקה למדעי המחשב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845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בדיקת ערך האמת של נוסחה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ערך האמת של נוסחה בתחשיב היחסים תלוי בדרך כלל במודל.</a:t>
            </a:r>
          </a:p>
          <a:p>
            <a:r>
              <a:rPr lang="he-IL" dirty="0" smtClean="0"/>
              <a:t>למשל, נניח שרוצים לברר את ערך האמת של            במודל       המוגדר על מילון </a:t>
            </a:r>
          </a:p>
          <a:p>
            <a:pPr lvl="1"/>
            <a:r>
              <a:rPr lang="he-IL" dirty="0" smtClean="0"/>
              <a:t>יש לבדוק האם הנוסחה      מתקיימת לכל ערך </a:t>
            </a:r>
            <a:r>
              <a:rPr lang="en-US" i="1" dirty="0" smtClean="0"/>
              <a:t>a</a:t>
            </a:r>
            <a:r>
              <a:rPr lang="he-IL" dirty="0" smtClean="0"/>
              <a:t> שנציב בכל מקום שבו </a:t>
            </a:r>
            <a:r>
              <a:rPr lang="en-US" i="1" dirty="0" smtClean="0"/>
              <a:t>x</a:t>
            </a:r>
            <a:r>
              <a:rPr lang="he-IL" dirty="0" smtClean="0"/>
              <a:t> חופשי </a:t>
            </a:r>
          </a:p>
          <a:p>
            <a:pPr lvl="1"/>
            <a:r>
              <a:rPr lang="he-IL" dirty="0" smtClean="0"/>
              <a:t>בעצם מתכוונים לבדוק את ההצבה             לכל </a:t>
            </a:r>
            <a:r>
              <a:rPr lang="he-IL" dirty="0"/>
              <a:t>ערך </a:t>
            </a:r>
            <a:r>
              <a:rPr lang="en-US" i="1" dirty="0" smtClean="0"/>
              <a:t>a</a:t>
            </a:r>
            <a:r>
              <a:rPr lang="he-IL" dirty="0" smtClean="0"/>
              <a:t> בקבוצת התחום של</a:t>
            </a:r>
          </a:p>
          <a:p>
            <a:pPr lvl="1"/>
            <a:r>
              <a:rPr lang="he-IL" dirty="0" smtClean="0"/>
              <a:t>הכתיב             אינו נכון, כי </a:t>
            </a:r>
            <a:r>
              <a:rPr lang="en-US" i="1" dirty="0" smtClean="0"/>
              <a:t>a</a:t>
            </a:r>
            <a:r>
              <a:rPr lang="he-IL" dirty="0" smtClean="0"/>
              <a:t> אינו עצם אלא ערך בקבוצת התחום של</a:t>
            </a:r>
          </a:p>
          <a:p>
            <a:pPr lvl="1"/>
            <a:r>
              <a:rPr lang="he-IL" dirty="0" smtClean="0"/>
              <a:t>יש צורך במושג של הצבה שמתאים למודלים  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לוגיקה למדעי המחשב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11</a:t>
            </a:fld>
            <a:endParaRPr lang="he-IL" dirty="0"/>
          </a:p>
        </p:txBody>
      </p:sp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861023"/>
              </p:ext>
            </p:extLst>
          </p:nvPr>
        </p:nvGraphicFramePr>
        <p:xfrm>
          <a:off x="3337350" y="3068108"/>
          <a:ext cx="103663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58" name="Equation" r:id="rId3" imgW="469800" imgH="253800" progId="Equation.DSMT4">
                  <p:embed/>
                </p:oleObj>
              </mc:Choice>
              <mc:Fallback>
                <p:oleObj name="Equation" r:id="rId3" imgW="469800" imgH="253800" progId="Equation.DSMT4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37350" y="3068108"/>
                        <a:ext cx="1036638" cy="56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939938"/>
              </p:ext>
            </p:extLst>
          </p:nvPr>
        </p:nvGraphicFramePr>
        <p:xfrm>
          <a:off x="1311095" y="2752097"/>
          <a:ext cx="6731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59" name="Equation" r:id="rId5" imgW="304560" imgH="203040" progId="Equation.DSMT4">
                  <p:embed/>
                </p:oleObj>
              </mc:Choice>
              <mc:Fallback>
                <p:oleObj name="Equation" r:id="rId5" imgW="304560" imgH="203040" progId="Equation.DSMT4">
                  <p:embed/>
                  <p:pic>
                    <p:nvPicPr>
                      <p:cNvPr id="7" name="אובייקט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11095" y="2752097"/>
                        <a:ext cx="673100" cy="449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אובייקט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21588"/>
              </p:ext>
            </p:extLst>
          </p:nvPr>
        </p:nvGraphicFramePr>
        <p:xfrm>
          <a:off x="6725728" y="3129943"/>
          <a:ext cx="5048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60" name="Equation" r:id="rId7" imgW="228600" imgH="177480" progId="Equation.DSMT4">
                  <p:embed/>
                </p:oleObj>
              </mc:Choice>
              <mc:Fallback>
                <p:oleObj name="Equation" r:id="rId7" imgW="228600" imgH="177480" progId="Equation.DSMT4">
                  <p:embed/>
                  <p:pic>
                    <p:nvPicPr>
                      <p:cNvPr id="6" name="אובייקט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25728" y="3129943"/>
                        <a:ext cx="504825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אובייקט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705954"/>
              </p:ext>
            </p:extLst>
          </p:nvPr>
        </p:nvGraphicFramePr>
        <p:xfrm>
          <a:off x="4683640" y="3530681"/>
          <a:ext cx="28098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61" name="Equation" r:id="rId9" imgW="126720" imgH="203040" progId="Equation.DSMT4">
                  <p:embed/>
                </p:oleObj>
              </mc:Choice>
              <mc:Fallback>
                <p:oleObj name="Equation" r:id="rId9" imgW="126720" imgH="203040" progId="Equation.DSMT4">
                  <p:embed/>
                  <p:pic>
                    <p:nvPicPr>
                      <p:cNvPr id="7" name="אובייקט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83640" y="3530681"/>
                        <a:ext cx="280987" cy="449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אובייקט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362292"/>
              </p:ext>
            </p:extLst>
          </p:nvPr>
        </p:nvGraphicFramePr>
        <p:xfrm>
          <a:off x="2720287" y="4254712"/>
          <a:ext cx="106521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62" name="Equation" r:id="rId11" imgW="482400" imgH="203040" progId="Equation.DSMT4">
                  <p:embed/>
                </p:oleObj>
              </mc:Choice>
              <mc:Fallback>
                <p:oleObj name="Equation" r:id="rId11" imgW="482400" imgH="203040" progId="Equation.DSMT4">
                  <p:embed/>
                  <p:pic>
                    <p:nvPicPr>
                      <p:cNvPr id="7" name="אובייקט 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20287" y="4254712"/>
                        <a:ext cx="1065212" cy="44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אובייקט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73973"/>
              </p:ext>
            </p:extLst>
          </p:nvPr>
        </p:nvGraphicFramePr>
        <p:xfrm>
          <a:off x="4888302" y="4596433"/>
          <a:ext cx="5048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63" name="Equation" r:id="rId13" imgW="228600" imgH="177480" progId="Equation.DSMT4">
                  <p:embed/>
                </p:oleObj>
              </mc:Choice>
              <mc:Fallback>
                <p:oleObj name="Equation" r:id="rId13" imgW="228600" imgH="177480" progId="Equation.DSMT4">
                  <p:embed/>
                  <p:pic>
                    <p:nvPicPr>
                      <p:cNvPr id="8" name="אובייקט 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88302" y="4596433"/>
                        <a:ext cx="504825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אובייקט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611864"/>
              </p:ext>
            </p:extLst>
          </p:nvPr>
        </p:nvGraphicFramePr>
        <p:xfrm>
          <a:off x="5912928" y="4973526"/>
          <a:ext cx="106521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64" name="Equation" r:id="rId15" imgW="482400" imgH="203040" progId="Equation.DSMT4">
                  <p:embed/>
                </p:oleObj>
              </mc:Choice>
              <mc:Fallback>
                <p:oleObj name="Equation" r:id="rId15" imgW="482400" imgH="203040" progId="Equation.DSMT4">
                  <p:embed/>
                  <p:pic>
                    <p:nvPicPr>
                      <p:cNvPr id="10" name="אובייקט 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12928" y="4973526"/>
                        <a:ext cx="1065212" cy="44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אובייקט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73973"/>
              </p:ext>
            </p:extLst>
          </p:nvPr>
        </p:nvGraphicFramePr>
        <p:xfrm>
          <a:off x="5862637" y="5304003"/>
          <a:ext cx="5048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65" name="Equation" r:id="rId17" imgW="228600" imgH="177480" progId="Equation.DSMT4">
                  <p:embed/>
                </p:oleObj>
              </mc:Choice>
              <mc:Fallback>
                <p:oleObj name="Equation" r:id="rId17" imgW="228600" imgH="177480" progId="Equation.DSMT4">
                  <p:embed/>
                  <p:pic>
                    <p:nvPicPr>
                      <p:cNvPr id="11" name="אובייקט 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62637" y="5304003"/>
                        <a:ext cx="504825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327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הגדרה: טבלת חיפוש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67419" y="1825625"/>
            <a:ext cx="8247931" cy="3833303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 smtClean="0">
                <a:solidFill>
                  <a:srgbClr val="FF0000"/>
                </a:solidFill>
              </a:rPr>
              <a:t>טבלת חיפוש </a:t>
            </a:r>
            <a:r>
              <a:rPr lang="he-IL" dirty="0" smtClean="0"/>
              <a:t>(</a:t>
            </a:r>
            <a:r>
              <a:rPr lang="en-US" dirty="0" smtClean="0"/>
              <a:t>look-up table</a:t>
            </a:r>
            <a:r>
              <a:rPr lang="he-IL" dirty="0" smtClean="0"/>
              <a:t>) או </a:t>
            </a:r>
            <a:r>
              <a:rPr lang="he-IL" dirty="0" smtClean="0">
                <a:solidFill>
                  <a:srgbClr val="FF0000"/>
                </a:solidFill>
              </a:rPr>
              <a:t>סביבה</a:t>
            </a:r>
            <a:r>
              <a:rPr lang="he-IL" dirty="0" smtClean="0"/>
              <a:t> (</a:t>
            </a:r>
            <a:r>
              <a:rPr lang="en-US" dirty="0" smtClean="0"/>
              <a:t>environment</a:t>
            </a:r>
            <a:r>
              <a:rPr lang="he-IL" dirty="0" smtClean="0"/>
              <a:t>) עבור קבוצת תחום        של  מודל      היא פונקציה 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יהי            ותהי     טבלת חיפוש. נגדיר טבלת חיפוש חדשה                 שמעתיקה את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e-IL" dirty="0" smtClean="0"/>
              <a:t>  ל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he-IL" dirty="0" smtClean="0"/>
              <a:t>  ולכל משתנה אחר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he-IL" dirty="0" smtClean="0"/>
              <a:t> היא מעתיקה את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he-IL" dirty="0" smtClean="0"/>
              <a:t> ל         .</a:t>
            </a:r>
          </a:p>
          <a:p>
            <a:pPr marL="0" indent="0">
              <a:buNone/>
            </a:pPr>
            <a:r>
              <a:rPr lang="he-IL" dirty="0" smtClean="0"/>
              <a:t>כלומר, ההבדל בין     ל                הוא רק בערך שמקבל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e-IL" dirty="0" smtClean="0"/>
              <a:t>.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לוגיקה למדעי המחשב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12</a:t>
            </a:fld>
            <a:endParaRPr lang="he-IL"/>
          </a:p>
        </p:txBody>
      </p:sp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908409"/>
              </p:ext>
            </p:extLst>
          </p:nvPr>
        </p:nvGraphicFramePr>
        <p:xfrm>
          <a:off x="5244372" y="2187883"/>
          <a:ext cx="5635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28" name="Equation" r:id="rId3" imgW="253800" imgH="190440" progId="Equation.DSMT4">
                  <p:embed/>
                </p:oleObj>
              </mc:Choice>
              <mc:Fallback>
                <p:oleObj name="Equation" r:id="rId3" imgW="253800" imgH="190440" progId="Equation.DSMT4">
                  <p:embed/>
                  <p:pic>
                    <p:nvPicPr>
                      <p:cNvPr id="13" name="אובייקט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44372" y="2187883"/>
                        <a:ext cx="56356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494654"/>
              </p:ext>
            </p:extLst>
          </p:nvPr>
        </p:nvGraphicFramePr>
        <p:xfrm>
          <a:off x="3367147" y="2216458"/>
          <a:ext cx="5064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29" name="Equation" r:id="rId5" imgW="228600" imgH="177480" progId="Equation.DSMT4">
                  <p:embed/>
                </p:oleObj>
              </mc:Choice>
              <mc:Fallback>
                <p:oleObj name="Equation" r:id="rId5" imgW="228600" imgH="177480" progId="Equation.DSMT4">
                  <p:embed/>
                  <p:pic>
                    <p:nvPicPr>
                      <p:cNvPr id="6" name="אובייקט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67147" y="2216458"/>
                        <a:ext cx="506412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אובייקט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965760"/>
              </p:ext>
            </p:extLst>
          </p:nvPr>
        </p:nvGraphicFramePr>
        <p:xfrm>
          <a:off x="4032250" y="2881313"/>
          <a:ext cx="16065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30" name="Equation" r:id="rId7" imgW="723600" imgH="203040" progId="Equation.DSMT4">
                  <p:embed/>
                </p:oleObj>
              </mc:Choice>
              <mc:Fallback>
                <p:oleObj name="Equation" r:id="rId7" imgW="723600" imgH="203040" progId="Equation.DSMT4">
                  <p:embed/>
                  <p:pic>
                    <p:nvPicPr>
                      <p:cNvPr id="6" name="אובייקט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2250" y="2881313"/>
                        <a:ext cx="1606550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אובייקט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036247"/>
              </p:ext>
            </p:extLst>
          </p:nvPr>
        </p:nvGraphicFramePr>
        <p:xfrm>
          <a:off x="6942242" y="3734219"/>
          <a:ext cx="10715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31" name="Equation" r:id="rId9" imgW="482400" imgH="203040" progId="Equation.DSMT4">
                  <p:embed/>
                </p:oleObj>
              </mc:Choice>
              <mc:Fallback>
                <p:oleObj name="Equation" r:id="rId9" imgW="482400" imgH="203040" progId="Equation.DSMT4">
                  <p:embed/>
                  <p:pic>
                    <p:nvPicPr>
                      <p:cNvPr id="6" name="אובייקט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42242" y="3734219"/>
                        <a:ext cx="1071562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אובייקט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280205"/>
              </p:ext>
            </p:extLst>
          </p:nvPr>
        </p:nvGraphicFramePr>
        <p:xfrm>
          <a:off x="5880100" y="3786188"/>
          <a:ext cx="2555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32" name="Equation" r:id="rId11" imgW="114120" imgH="164880" progId="Equation.DSMT4">
                  <p:embed/>
                </p:oleObj>
              </mc:Choice>
              <mc:Fallback>
                <p:oleObj name="Equation" r:id="rId11" imgW="114120" imgH="164880" progId="Equation.DSMT4">
                  <p:embed/>
                  <p:pic>
                    <p:nvPicPr>
                      <p:cNvPr id="8" name="אובייקט 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80100" y="3786188"/>
                        <a:ext cx="255588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אובייקט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307528"/>
              </p:ext>
            </p:extLst>
          </p:nvPr>
        </p:nvGraphicFramePr>
        <p:xfrm>
          <a:off x="6035675" y="4152900"/>
          <a:ext cx="137953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33" name="Equation" r:id="rId13" imgW="622080" imgH="203040" progId="Equation.DSMT4">
                  <p:embed/>
                </p:oleObj>
              </mc:Choice>
              <mc:Fallback>
                <p:oleObj name="Equation" r:id="rId13" imgW="622080" imgH="203040" progId="Equation.DSMT4">
                  <p:embed/>
                  <p:pic>
                    <p:nvPicPr>
                      <p:cNvPr id="8" name="אובייקט 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35675" y="4152900"/>
                        <a:ext cx="1379538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אובייקט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668229"/>
              </p:ext>
            </p:extLst>
          </p:nvPr>
        </p:nvGraphicFramePr>
        <p:xfrm>
          <a:off x="5583238" y="5075238"/>
          <a:ext cx="2540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34" name="Equation" r:id="rId15" imgW="114120" imgH="164880" progId="Equation.DSMT4">
                  <p:embed/>
                </p:oleObj>
              </mc:Choice>
              <mc:Fallback>
                <p:oleObj name="Equation" r:id="rId15" imgW="114120" imgH="164880" progId="Equation.DSMT4">
                  <p:embed/>
                  <p:pic>
                    <p:nvPicPr>
                      <p:cNvPr id="10" name="אובייקט 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83238" y="5075238"/>
                        <a:ext cx="25400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אובייקט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143283"/>
              </p:ext>
            </p:extLst>
          </p:nvPr>
        </p:nvGraphicFramePr>
        <p:xfrm>
          <a:off x="3892550" y="5051425"/>
          <a:ext cx="13811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35" name="Equation" r:id="rId17" imgW="622080" imgH="203040" progId="Equation.DSMT4">
                  <p:embed/>
                </p:oleObj>
              </mc:Choice>
              <mc:Fallback>
                <p:oleObj name="Equation" r:id="rId17" imgW="622080" imgH="203040" progId="Equation.DSMT4">
                  <p:embed/>
                  <p:pic>
                    <p:nvPicPr>
                      <p:cNvPr id="11" name="אובייקט 1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92550" y="5051425"/>
                        <a:ext cx="1381125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הסבר מלבני 13"/>
          <p:cNvSpPr/>
          <p:nvPr/>
        </p:nvSpPr>
        <p:spPr>
          <a:xfrm>
            <a:off x="2926190" y="3431128"/>
            <a:ext cx="947369" cy="335411"/>
          </a:xfrm>
          <a:prstGeom prst="wedgeRectCallout">
            <a:avLst>
              <a:gd name="adj1" fmla="val 114783"/>
              <a:gd name="adj2" fmla="val -103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 smtClean="0"/>
              <a:t>המשתנים</a:t>
            </a:r>
            <a:endParaRPr lang="he-IL" sz="1600" dirty="0"/>
          </a:p>
        </p:txBody>
      </p:sp>
      <p:graphicFrame>
        <p:nvGraphicFramePr>
          <p:cNvPr id="16" name="אובייקט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992222"/>
              </p:ext>
            </p:extLst>
          </p:nvPr>
        </p:nvGraphicFramePr>
        <p:xfrm>
          <a:off x="4555332" y="4537389"/>
          <a:ext cx="76041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36" name="Equation" r:id="rId19" imgW="342720" imgH="203040" progId="Equation.DSMT4">
                  <p:embed/>
                </p:oleObj>
              </mc:Choice>
              <mc:Fallback>
                <p:oleObj name="Equation" r:id="rId19" imgW="342720" imgH="203040" progId="Equation.DSMT4">
                  <p:embed/>
                  <p:pic>
                    <p:nvPicPr>
                      <p:cNvPr id="15" name="אובייקט 1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555332" y="4537389"/>
                        <a:ext cx="760412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911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הגדרה: ערך אמת של נוסחה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70935" y="1601338"/>
            <a:ext cx="8360075" cy="383330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 smtClean="0"/>
              <a:t>נתונה נוסחה    במילון           . נתון מודל      המוגדר על המילון             ונתונה טבלת חיפוש   . נגדיר ש     </a:t>
            </a:r>
            <a:r>
              <a:rPr lang="he-IL" dirty="0" smtClean="0">
                <a:solidFill>
                  <a:srgbClr val="FF0000"/>
                </a:solidFill>
              </a:rPr>
              <a:t>מחושבת ל  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he-IL" dirty="0" smtClean="0">
                <a:solidFill>
                  <a:srgbClr val="FF0000"/>
                </a:solidFill>
              </a:rPr>
              <a:t>  </a:t>
            </a:r>
            <a:r>
              <a:rPr lang="he-IL" dirty="0" smtClean="0"/>
              <a:t>במודל       ביחס לסביבה    , ונסמן זאת    </a:t>
            </a:r>
            <a:r>
              <a:rPr lang="he-IL" dirty="0"/>
              <a:t> </a:t>
            </a:r>
            <a:r>
              <a:rPr lang="he-IL" dirty="0" smtClean="0"/>
              <a:t>       , באופן אינדוקטיבי לפי הכללים הבאים:    </a:t>
            </a:r>
          </a:p>
          <a:p>
            <a:pPr marL="0" indent="0">
              <a:buNone/>
            </a:pPr>
            <a:r>
              <a:rPr lang="he-IL" dirty="0" smtClean="0">
                <a:solidFill>
                  <a:srgbClr val="FF0000"/>
                </a:solidFill>
              </a:rPr>
              <a:t>כלל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he-IL" dirty="0" smtClean="0">
                <a:solidFill>
                  <a:srgbClr val="FF0000"/>
                </a:solidFill>
              </a:rPr>
              <a:t>:</a:t>
            </a:r>
            <a:r>
              <a:rPr lang="he-IL" dirty="0" smtClean="0"/>
              <a:t>  אם       מהצורה                     (נוסחה אטומית), מציבים את הערכים של     בכל המשתנים ב                ומקבלים                        . ואז                             אם ורק אם      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לוגיקה למדעי המחשב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13</a:t>
            </a:fld>
            <a:endParaRPr lang="he-IL"/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375025"/>
              </p:ext>
            </p:extLst>
          </p:nvPr>
        </p:nvGraphicFramePr>
        <p:xfrm>
          <a:off x="2565690" y="1636215"/>
          <a:ext cx="5064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2" name="Equation" r:id="rId3" imgW="228600" imgH="177480" progId="Equation.DSMT4">
                  <p:embed/>
                </p:oleObj>
              </mc:Choice>
              <mc:Fallback>
                <p:oleObj name="Equation" r:id="rId3" imgW="228600" imgH="177480" progId="Equation.DSMT4">
                  <p:embed/>
                  <p:pic>
                    <p:nvPicPr>
                      <p:cNvPr id="7" name="אובייקט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5690" y="1636215"/>
                        <a:ext cx="506412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אובייקט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041571"/>
              </p:ext>
            </p:extLst>
          </p:nvPr>
        </p:nvGraphicFramePr>
        <p:xfrm>
          <a:off x="3522135" y="2039055"/>
          <a:ext cx="2555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3" name="Equation" r:id="rId5" imgW="114120" imgH="164880" progId="Equation.DSMT4">
                  <p:embed/>
                </p:oleObj>
              </mc:Choice>
              <mc:Fallback>
                <p:oleObj name="Equation" r:id="rId5" imgW="114120" imgH="164880" progId="Equation.DSMT4">
                  <p:embed/>
                  <p:pic>
                    <p:nvPicPr>
                      <p:cNvPr id="10" name="אובייקט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22135" y="2039055"/>
                        <a:ext cx="255588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אובייקט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813810"/>
              </p:ext>
            </p:extLst>
          </p:nvPr>
        </p:nvGraphicFramePr>
        <p:xfrm>
          <a:off x="4583163" y="1564188"/>
          <a:ext cx="103663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4" name="Equation" r:id="rId7" imgW="469800" imgH="253800" progId="Equation.DSMT4">
                  <p:embed/>
                </p:oleObj>
              </mc:Choice>
              <mc:Fallback>
                <p:oleObj name="Equation" r:id="rId7" imgW="469800" imgH="253800" progId="Equation.DSMT4">
                  <p:embed/>
                  <p:pic>
                    <p:nvPicPr>
                      <p:cNvPr id="17" name="אובייקט 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83163" y="1564188"/>
                        <a:ext cx="1036638" cy="56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אובייקט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513792"/>
              </p:ext>
            </p:extLst>
          </p:nvPr>
        </p:nvGraphicFramePr>
        <p:xfrm>
          <a:off x="6576246" y="1641132"/>
          <a:ext cx="2809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5" name="Equation" r:id="rId9" imgW="126720" imgH="203040" progId="Equation.DSMT4">
                  <p:embed/>
                </p:oleObj>
              </mc:Choice>
              <mc:Fallback>
                <p:oleObj name="Equation" r:id="rId9" imgW="126720" imgH="203040" progId="Equation.DSMT4">
                  <p:embed/>
                  <p:pic>
                    <p:nvPicPr>
                      <p:cNvPr id="18" name="אובייקט 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76246" y="1641132"/>
                        <a:ext cx="280988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אובייקט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44454"/>
              </p:ext>
            </p:extLst>
          </p:nvPr>
        </p:nvGraphicFramePr>
        <p:xfrm>
          <a:off x="1903692" y="2016700"/>
          <a:ext cx="2809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6" name="Equation" r:id="rId11" imgW="126720" imgH="203040" progId="Equation.DSMT4">
                  <p:embed/>
                </p:oleObj>
              </mc:Choice>
              <mc:Fallback>
                <p:oleObj name="Equation" r:id="rId11" imgW="126720" imgH="203040" progId="Equation.DSMT4">
                  <p:embed/>
                  <p:pic>
                    <p:nvPicPr>
                      <p:cNvPr id="20" name="אובייקט 1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03692" y="2016700"/>
                        <a:ext cx="280988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אובייקט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688096"/>
              </p:ext>
            </p:extLst>
          </p:nvPr>
        </p:nvGraphicFramePr>
        <p:xfrm>
          <a:off x="6457950" y="2386104"/>
          <a:ext cx="5064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7" name="Equation" r:id="rId13" imgW="228600" imgH="177480" progId="Equation.DSMT4">
                  <p:embed/>
                </p:oleObj>
              </mc:Choice>
              <mc:Fallback>
                <p:oleObj name="Equation" r:id="rId13" imgW="228600" imgH="177480" progId="Equation.DSMT4">
                  <p:embed/>
                  <p:pic>
                    <p:nvPicPr>
                      <p:cNvPr id="21" name="אובייקט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57950" y="2386104"/>
                        <a:ext cx="506412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אובייקט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773470"/>
              </p:ext>
            </p:extLst>
          </p:nvPr>
        </p:nvGraphicFramePr>
        <p:xfrm>
          <a:off x="6664956" y="3287062"/>
          <a:ext cx="2809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8" name="Equation" r:id="rId14" imgW="126720" imgH="203040" progId="Equation.DSMT4">
                  <p:embed/>
                </p:oleObj>
              </mc:Choice>
              <mc:Fallback>
                <p:oleObj name="Equation" r:id="rId14" imgW="126720" imgH="203040" progId="Equation.DSMT4">
                  <p:embed/>
                  <p:pic>
                    <p:nvPicPr>
                      <p:cNvPr id="22" name="אובייקט 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64956" y="3287062"/>
                        <a:ext cx="280988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אובייקט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494950"/>
              </p:ext>
            </p:extLst>
          </p:nvPr>
        </p:nvGraphicFramePr>
        <p:xfrm>
          <a:off x="3411173" y="3259280"/>
          <a:ext cx="18827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9" name="Equation" r:id="rId15" imgW="850680" imgH="228600" progId="Equation.DSMT4">
                  <p:embed/>
                </p:oleObj>
              </mc:Choice>
              <mc:Fallback>
                <p:oleObj name="Equation" r:id="rId15" imgW="850680" imgH="228600" progId="Equation.DSMT4">
                  <p:embed/>
                  <p:pic>
                    <p:nvPicPr>
                      <p:cNvPr id="23" name="אובייקט 2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11173" y="3259280"/>
                        <a:ext cx="188277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אובייקט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050164"/>
              </p:ext>
            </p:extLst>
          </p:nvPr>
        </p:nvGraphicFramePr>
        <p:xfrm>
          <a:off x="1373203" y="2351807"/>
          <a:ext cx="10953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0" name="Equation" r:id="rId17" imgW="495000" imgH="228600" progId="Equation.DSMT4">
                  <p:embed/>
                </p:oleObj>
              </mc:Choice>
              <mc:Fallback>
                <p:oleObj name="Equation" r:id="rId17" imgW="495000" imgH="228600" progId="Equation.DSMT4">
                  <p:embed/>
                  <p:pic>
                    <p:nvPicPr>
                      <p:cNvPr id="24" name="אובייקט 2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373203" y="2351807"/>
                        <a:ext cx="109537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אובייקט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933481"/>
              </p:ext>
            </p:extLst>
          </p:nvPr>
        </p:nvGraphicFramePr>
        <p:xfrm>
          <a:off x="5114412" y="3683491"/>
          <a:ext cx="2555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1" name="Equation" r:id="rId19" imgW="114120" imgH="164880" progId="Equation.DSMT4">
                  <p:embed/>
                </p:oleObj>
              </mc:Choice>
              <mc:Fallback>
                <p:oleObj name="Equation" r:id="rId19" imgW="114120" imgH="164880" progId="Equation.DSMT4">
                  <p:embed/>
                  <p:pic>
                    <p:nvPicPr>
                      <p:cNvPr id="25" name="אובייקט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14412" y="3683491"/>
                        <a:ext cx="255588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אובייקט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007801"/>
              </p:ext>
            </p:extLst>
          </p:nvPr>
        </p:nvGraphicFramePr>
        <p:xfrm>
          <a:off x="1218423" y="3636146"/>
          <a:ext cx="14049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2" name="Equation" r:id="rId20" imgW="634680" imgH="228600" progId="Equation.DSMT4">
                  <p:embed/>
                </p:oleObj>
              </mc:Choice>
              <mc:Fallback>
                <p:oleObj name="Equation" r:id="rId20" imgW="634680" imgH="228600" progId="Equation.DSMT4">
                  <p:embed/>
                  <p:pic>
                    <p:nvPicPr>
                      <p:cNvPr id="26" name="אובייקט 2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218423" y="3636146"/>
                        <a:ext cx="1404937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אובייקט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768648"/>
              </p:ext>
            </p:extLst>
          </p:nvPr>
        </p:nvGraphicFramePr>
        <p:xfrm>
          <a:off x="5178236" y="4051035"/>
          <a:ext cx="22193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3" name="Equation" r:id="rId22" imgW="1002960" imgH="228600" progId="Equation.DSMT4">
                  <p:embed/>
                </p:oleObj>
              </mc:Choice>
              <mc:Fallback>
                <p:oleObj name="Equation" r:id="rId22" imgW="1002960" imgH="228600" progId="Equation.DSMT4">
                  <p:embed/>
                  <p:pic>
                    <p:nvPicPr>
                      <p:cNvPr id="27" name="אובייקט 2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178236" y="4051035"/>
                        <a:ext cx="221932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אובייקט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599546"/>
              </p:ext>
            </p:extLst>
          </p:nvPr>
        </p:nvGraphicFramePr>
        <p:xfrm>
          <a:off x="1742124" y="4045441"/>
          <a:ext cx="26987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4" name="Equation" r:id="rId24" imgW="1218960" imgH="228600" progId="Equation.DSMT4">
                  <p:embed/>
                </p:oleObj>
              </mc:Choice>
              <mc:Fallback>
                <p:oleObj name="Equation" r:id="rId24" imgW="1218960" imgH="228600" progId="Equation.DSMT4">
                  <p:embed/>
                  <p:pic>
                    <p:nvPicPr>
                      <p:cNvPr id="28" name="אובייקט 27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742124" y="4045441"/>
                        <a:ext cx="2698750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אובייקט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43827"/>
              </p:ext>
            </p:extLst>
          </p:nvPr>
        </p:nvGraphicFramePr>
        <p:xfrm>
          <a:off x="5441950" y="4425950"/>
          <a:ext cx="269716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5" name="Equation" r:id="rId26" imgW="1218960" imgH="253800" progId="Equation.DSMT4">
                  <p:embed/>
                </p:oleObj>
              </mc:Choice>
              <mc:Fallback>
                <p:oleObj name="Equation" r:id="rId26" imgW="1218960" imgH="253800" progId="Equation.DSMT4">
                  <p:embed/>
                  <p:pic>
                    <p:nvPicPr>
                      <p:cNvPr id="29" name="אובייקט 28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441950" y="4425950"/>
                        <a:ext cx="2697163" cy="55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אובייקט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813810"/>
              </p:ext>
            </p:extLst>
          </p:nvPr>
        </p:nvGraphicFramePr>
        <p:xfrm>
          <a:off x="6626036" y="1970527"/>
          <a:ext cx="103663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6" name="Equation" r:id="rId7" imgW="469800" imgH="253800" progId="Equation.DSMT4">
                  <p:embed/>
                </p:oleObj>
              </mc:Choice>
              <mc:Fallback>
                <p:oleObj name="Equation" r:id="rId7" imgW="469800" imgH="253800" progId="Equation.DSMT4">
                  <p:embed/>
                  <p:pic>
                    <p:nvPicPr>
                      <p:cNvPr id="30" name="אובייקט 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26036" y="1970527"/>
                        <a:ext cx="1036638" cy="56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אובייקט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538313"/>
              </p:ext>
            </p:extLst>
          </p:nvPr>
        </p:nvGraphicFramePr>
        <p:xfrm>
          <a:off x="4184097" y="2400391"/>
          <a:ext cx="2555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7" name="Equation" r:id="rId28" imgW="114120" imgH="164880" progId="Equation.DSMT4">
                  <p:embed/>
                </p:oleObj>
              </mc:Choice>
              <mc:Fallback>
                <p:oleObj name="Equation" r:id="rId28" imgW="114120" imgH="164880" progId="Equation.DSMT4">
                  <p:embed/>
                  <p:pic>
                    <p:nvPicPr>
                      <p:cNvPr id="10" name="אובייקט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84097" y="2400391"/>
                        <a:ext cx="255588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587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1601" y="73966"/>
            <a:ext cx="7886700" cy="800460"/>
          </a:xfrm>
        </p:spPr>
        <p:txBody>
          <a:bodyPr/>
          <a:lstStyle/>
          <a:p>
            <a:r>
              <a:rPr lang="he-IL" dirty="0"/>
              <a:t>הגדרה: ערך אמת של </a:t>
            </a:r>
            <a:r>
              <a:rPr lang="he-IL" dirty="0" smtClean="0"/>
              <a:t>נוסחה (המשך)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28650" y="888712"/>
            <a:ext cx="7886700" cy="5753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 smtClean="0">
                <a:solidFill>
                  <a:srgbClr val="FF0000"/>
                </a:solidFill>
              </a:rPr>
              <a:t>כלל      </a:t>
            </a:r>
            <a:r>
              <a:rPr lang="he-IL" dirty="0" smtClean="0"/>
              <a:t> : מתקיים                 אם ורק אם                 מתקיים לכל    </a:t>
            </a:r>
          </a:p>
          <a:p>
            <a:pPr marL="0" indent="0">
              <a:buNone/>
            </a:pPr>
            <a:r>
              <a:rPr lang="he-IL" dirty="0">
                <a:solidFill>
                  <a:srgbClr val="FF0000"/>
                </a:solidFill>
              </a:rPr>
              <a:t>כלל      </a:t>
            </a:r>
            <a:r>
              <a:rPr lang="he-IL" dirty="0"/>
              <a:t> : מתקיים                 אם ורק אם                 מתקיים </a:t>
            </a:r>
            <a:r>
              <a:rPr lang="he-IL" dirty="0" smtClean="0"/>
              <a:t>עבור איזה שהוא     </a:t>
            </a:r>
            <a:endParaRPr lang="he-IL" dirty="0"/>
          </a:p>
          <a:p>
            <a:pPr marL="0" indent="0">
              <a:buNone/>
            </a:pPr>
            <a:r>
              <a:rPr lang="he-IL" dirty="0" smtClean="0">
                <a:solidFill>
                  <a:srgbClr val="FF0000"/>
                </a:solidFill>
              </a:rPr>
              <a:t>כלל       </a:t>
            </a:r>
            <a:r>
              <a:rPr lang="he-IL" dirty="0"/>
              <a:t>: מתקיים                 אם ורק אם               </a:t>
            </a:r>
            <a:r>
              <a:rPr lang="he-IL" dirty="0" smtClean="0"/>
              <a:t>לא מתקיים.</a:t>
            </a:r>
          </a:p>
          <a:p>
            <a:pPr marL="0" indent="0">
              <a:buNone/>
            </a:pPr>
            <a:r>
              <a:rPr lang="he-IL" dirty="0">
                <a:solidFill>
                  <a:srgbClr val="FF0000"/>
                </a:solidFill>
              </a:rPr>
              <a:t>כלל       </a:t>
            </a:r>
            <a:r>
              <a:rPr lang="he-IL" dirty="0"/>
              <a:t>: מתקיים                 </a:t>
            </a:r>
            <a:r>
              <a:rPr lang="he-IL" dirty="0" smtClean="0"/>
              <a:t>   אם </a:t>
            </a:r>
            <a:r>
              <a:rPr lang="he-IL" dirty="0"/>
              <a:t>ורק </a:t>
            </a:r>
            <a:r>
              <a:rPr lang="he-IL" dirty="0" smtClean="0"/>
              <a:t>אם             או 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            .</a:t>
            </a:r>
            <a:endParaRPr lang="he-IL" dirty="0"/>
          </a:p>
          <a:p>
            <a:pPr marL="0" indent="0">
              <a:buNone/>
            </a:pPr>
            <a:r>
              <a:rPr lang="he-IL" dirty="0">
                <a:solidFill>
                  <a:srgbClr val="FF0000"/>
                </a:solidFill>
              </a:rPr>
              <a:t>כלל      </a:t>
            </a:r>
            <a:r>
              <a:rPr lang="he-IL" dirty="0"/>
              <a:t> : מתקיים                    אם ורק אם             </a:t>
            </a:r>
            <a:r>
              <a:rPr lang="he-IL" dirty="0" smtClean="0"/>
              <a:t>וגם     </a:t>
            </a:r>
            <a:r>
              <a:rPr lang="en-US" dirty="0"/>
              <a:t/>
            </a:r>
            <a:br>
              <a:rPr lang="en-US" dirty="0"/>
            </a:br>
            <a:r>
              <a:rPr lang="he-IL" dirty="0"/>
              <a:t>            </a:t>
            </a:r>
            <a:r>
              <a:rPr lang="he-IL" dirty="0" smtClean="0"/>
              <a:t>.</a:t>
            </a:r>
            <a:endParaRPr lang="he-IL" dirty="0"/>
          </a:p>
          <a:p>
            <a:pPr marL="0" indent="0">
              <a:buNone/>
            </a:pPr>
            <a:r>
              <a:rPr lang="he-IL" dirty="0">
                <a:solidFill>
                  <a:srgbClr val="FF0000"/>
                </a:solidFill>
              </a:rPr>
              <a:t>כלל      </a:t>
            </a:r>
            <a:r>
              <a:rPr lang="he-IL" dirty="0"/>
              <a:t> : מתקיים                    </a:t>
            </a:r>
            <a:r>
              <a:rPr lang="he-IL" dirty="0" smtClean="0"/>
              <a:t>  אם </a:t>
            </a:r>
            <a:r>
              <a:rPr lang="he-IL" dirty="0"/>
              <a:t>ורק </a:t>
            </a:r>
            <a:r>
              <a:rPr lang="he-IL" dirty="0" smtClean="0"/>
              <a:t>אם               מתקיים בכל פעם ש                 מתקיים.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לוגיקה למדעי המחשב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14</a:t>
            </a:fld>
            <a:endParaRPr lang="he-IL"/>
          </a:p>
        </p:txBody>
      </p:sp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157040"/>
              </p:ext>
            </p:extLst>
          </p:nvPr>
        </p:nvGraphicFramePr>
        <p:xfrm>
          <a:off x="7349856" y="933166"/>
          <a:ext cx="4778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60" name="Equation" r:id="rId3" imgW="215640" imgH="177480" progId="Equation.DSMT4">
                  <p:embed/>
                </p:oleObj>
              </mc:Choice>
              <mc:Fallback>
                <p:oleObj name="Equation" r:id="rId3" imgW="215640" imgH="177480" progId="Equation.DSMT4">
                  <p:embed/>
                  <p:pic>
                    <p:nvPicPr>
                      <p:cNvPr id="18" name="אובייקט 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49856" y="933166"/>
                        <a:ext cx="477837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327382"/>
              </p:ext>
            </p:extLst>
          </p:nvPr>
        </p:nvGraphicFramePr>
        <p:xfrm>
          <a:off x="4472647" y="888714"/>
          <a:ext cx="151606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61" name="Equation" r:id="rId5" imgW="685800" imgH="228600" progId="Equation.DSMT4">
                  <p:embed/>
                </p:oleObj>
              </mc:Choice>
              <mc:Fallback>
                <p:oleObj name="Equation" r:id="rId5" imgW="685800" imgH="228600" progId="Equation.DSMT4">
                  <p:embed/>
                  <p:pic>
                    <p:nvPicPr>
                      <p:cNvPr id="24" name="אובייקט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72647" y="888714"/>
                        <a:ext cx="1516062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אובייקט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197657"/>
              </p:ext>
            </p:extLst>
          </p:nvPr>
        </p:nvGraphicFramePr>
        <p:xfrm>
          <a:off x="1089549" y="874426"/>
          <a:ext cx="17129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62" name="Equation" r:id="rId7" imgW="774360" imgH="241200" progId="Equation.DSMT4">
                  <p:embed/>
                </p:oleObj>
              </mc:Choice>
              <mc:Fallback>
                <p:oleObj name="Equation" r:id="rId7" imgW="774360" imgH="241200" progId="Equation.DSMT4">
                  <p:embed/>
                  <p:pic>
                    <p:nvPicPr>
                      <p:cNvPr id="7" name="אובייקט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89549" y="874426"/>
                        <a:ext cx="1712913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אובייקט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095305"/>
              </p:ext>
            </p:extLst>
          </p:nvPr>
        </p:nvGraphicFramePr>
        <p:xfrm>
          <a:off x="5826320" y="1320067"/>
          <a:ext cx="84296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63" name="Equation" r:id="rId9" imgW="380880" imgH="177480" progId="Equation.DSMT4">
                  <p:embed/>
                </p:oleObj>
              </mc:Choice>
              <mc:Fallback>
                <p:oleObj name="Equation" r:id="rId9" imgW="380880" imgH="177480" progId="Equation.DSMT4">
                  <p:embed/>
                  <p:pic>
                    <p:nvPicPr>
                      <p:cNvPr id="27" name="אובייקט 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26320" y="1320067"/>
                        <a:ext cx="842962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אובייקט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240561"/>
              </p:ext>
            </p:extLst>
          </p:nvPr>
        </p:nvGraphicFramePr>
        <p:xfrm>
          <a:off x="7327900" y="1836452"/>
          <a:ext cx="4492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64" name="Equation" r:id="rId11" imgW="203040" imgH="164880" progId="Equation.DSMT4">
                  <p:embed/>
                </p:oleObj>
              </mc:Choice>
              <mc:Fallback>
                <p:oleObj name="Equation" r:id="rId11" imgW="203040" imgH="164880" progId="Equation.DSMT4">
                  <p:embed/>
                  <p:pic>
                    <p:nvPicPr>
                      <p:cNvPr id="6" name="אובייקט 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27900" y="1836452"/>
                        <a:ext cx="449263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אובייקט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050419"/>
              </p:ext>
            </p:extLst>
          </p:nvPr>
        </p:nvGraphicFramePr>
        <p:xfrm>
          <a:off x="4506913" y="1792002"/>
          <a:ext cx="14605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65" name="Equation" r:id="rId13" imgW="660240" imgH="228600" progId="Equation.DSMT4">
                  <p:embed/>
                </p:oleObj>
              </mc:Choice>
              <mc:Fallback>
                <p:oleObj name="Equation" r:id="rId13" imgW="660240" imgH="228600" progId="Equation.DSMT4">
                  <p:embed/>
                  <p:pic>
                    <p:nvPicPr>
                      <p:cNvPr id="7" name="אובייקט 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06913" y="1792002"/>
                        <a:ext cx="1460500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אובייקט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355581"/>
              </p:ext>
            </p:extLst>
          </p:nvPr>
        </p:nvGraphicFramePr>
        <p:xfrm>
          <a:off x="1068732" y="1777714"/>
          <a:ext cx="17129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66" name="Equation" r:id="rId15" imgW="774360" imgH="241200" progId="Equation.DSMT4">
                  <p:embed/>
                </p:oleObj>
              </mc:Choice>
              <mc:Fallback>
                <p:oleObj name="Equation" r:id="rId15" imgW="774360" imgH="241200" progId="Equation.DSMT4">
                  <p:embed/>
                  <p:pic>
                    <p:nvPicPr>
                      <p:cNvPr id="8" name="אובייקט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8732" y="1777714"/>
                        <a:ext cx="1712913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אובייקט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102240"/>
              </p:ext>
            </p:extLst>
          </p:nvPr>
        </p:nvGraphicFramePr>
        <p:xfrm>
          <a:off x="4051166" y="2209710"/>
          <a:ext cx="84296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67" name="Equation" r:id="rId16" imgW="380880" imgH="177480" progId="Equation.DSMT4">
                  <p:embed/>
                </p:oleObj>
              </mc:Choice>
              <mc:Fallback>
                <p:oleObj name="Equation" r:id="rId16" imgW="380880" imgH="177480" progId="Equation.DSMT4">
                  <p:embed/>
                  <p:pic>
                    <p:nvPicPr>
                      <p:cNvPr id="9" name="אובייקט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51166" y="2209710"/>
                        <a:ext cx="842962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אובייקט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284009"/>
              </p:ext>
            </p:extLst>
          </p:nvPr>
        </p:nvGraphicFramePr>
        <p:xfrm>
          <a:off x="7383463" y="2808002"/>
          <a:ext cx="336550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68" name="Equation" r:id="rId17" imgW="152280" imgH="101520" progId="Equation.DSMT4">
                  <p:embed/>
                </p:oleObj>
              </mc:Choice>
              <mc:Fallback>
                <p:oleObj name="Equation" r:id="rId17" imgW="152280" imgH="101520" progId="Equation.DSMT4">
                  <p:embed/>
                  <p:pic>
                    <p:nvPicPr>
                      <p:cNvPr id="10" name="אובייקט 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383463" y="2808002"/>
                        <a:ext cx="336550" cy="223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אובייקט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383290"/>
              </p:ext>
            </p:extLst>
          </p:nvPr>
        </p:nvGraphicFramePr>
        <p:xfrm>
          <a:off x="4486275" y="2682589"/>
          <a:ext cx="14319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69" name="Equation" r:id="rId19" imgW="647640" imgH="228600" progId="Equation.DSMT4">
                  <p:embed/>
                </p:oleObj>
              </mc:Choice>
              <mc:Fallback>
                <p:oleObj name="Equation" r:id="rId19" imgW="647640" imgH="228600" progId="Equation.DSMT4">
                  <p:embed/>
                  <p:pic>
                    <p:nvPicPr>
                      <p:cNvPr id="11" name="אובייקט 1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486275" y="2682589"/>
                        <a:ext cx="143192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אובייקט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728106"/>
              </p:ext>
            </p:extLst>
          </p:nvPr>
        </p:nvGraphicFramePr>
        <p:xfrm>
          <a:off x="1524000" y="2668302"/>
          <a:ext cx="11223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70" name="Equation" r:id="rId21" imgW="507960" imgH="228600" progId="Equation.DSMT4">
                  <p:embed/>
                </p:oleObj>
              </mc:Choice>
              <mc:Fallback>
                <p:oleObj name="Equation" r:id="rId21" imgW="507960" imgH="228600" progId="Equation.DSMT4">
                  <p:embed/>
                  <p:pic>
                    <p:nvPicPr>
                      <p:cNvPr id="15" name="אובייקט 1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24000" y="2668302"/>
                        <a:ext cx="1122363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אובייקט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080143"/>
              </p:ext>
            </p:extLst>
          </p:nvPr>
        </p:nvGraphicFramePr>
        <p:xfrm>
          <a:off x="7412038" y="3667317"/>
          <a:ext cx="30797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71" name="Equation" r:id="rId23" imgW="139680" imgH="126720" progId="Equation.DSMT4">
                  <p:embed/>
                </p:oleObj>
              </mc:Choice>
              <mc:Fallback>
                <p:oleObj name="Equation" r:id="rId23" imgW="139680" imgH="126720" progId="Equation.DSMT4">
                  <p:embed/>
                  <p:pic>
                    <p:nvPicPr>
                      <p:cNvPr id="14" name="אובייקט 1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412038" y="3667317"/>
                        <a:ext cx="307975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אובייקט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506047"/>
              </p:ext>
            </p:extLst>
          </p:nvPr>
        </p:nvGraphicFramePr>
        <p:xfrm>
          <a:off x="4113213" y="3556192"/>
          <a:ext cx="18542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72" name="Equation" r:id="rId25" imgW="838080" imgH="228600" progId="Equation.DSMT4">
                  <p:embed/>
                </p:oleObj>
              </mc:Choice>
              <mc:Fallback>
                <p:oleObj name="Equation" r:id="rId25" imgW="838080" imgH="228600" progId="Equation.DSMT4">
                  <p:embed/>
                  <p:pic>
                    <p:nvPicPr>
                      <p:cNvPr id="15" name="אובייקט 1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113213" y="3556192"/>
                        <a:ext cx="1854200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אובייקט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619957"/>
              </p:ext>
            </p:extLst>
          </p:nvPr>
        </p:nvGraphicFramePr>
        <p:xfrm>
          <a:off x="1334638" y="3574328"/>
          <a:ext cx="11811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73" name="Equation" r:id="rId27" imgW="533160" imgH="228600" progId="Equation.DSMT4">
                  <p:embed/>
                </p:oleObj>
              </mc:Choice>
              <mc:Fallback>
                <p:oleObj name="Equation" r:id="rId27" imgW="533160" imgH="228600" progId="Equation.DSMT4">
                  <p:embed/>
                  <p:pic>
                    <p:nvPicPr>
                      <p:cNvPr id="18" name="אובייקט 17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334638" y="3574328"/>
                        <a:ext cx="1181100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אובייקט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104875"/>
              </p:ext>
            </p:extLst>
          </p:nvPr>
        </p:nvGraphicFramePr>
        <p:xfrm>
          <a:off x="7201435" y="3960527"/>
          <a:ext cx="12096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74" name="Equation" r:id="rId29" imgW="545760" imgH="228600" progId="Equation.DSMT4">
                  <p:embed/>
                </p:oleObj>
              </mc:Choice>
              <mc:Fallback>
                <p:oleObj name="Equation" r:id="rId29" imgW="545760" imgH="228600" progId="Equation.DSMT4">
                  <p:embed/>
                  <p:pic>
                    <p:nvPicPr>
                      <p:cNvPr id="19" name="אובייקט 1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201435" y="3960527"/>
                        <a:ext cx="120967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אובייקט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473073"/>
              </p:ext>
            </p:extLst>
          </p:nvPr>
        </p:nvGraphicFramePr>
        <p:xfrm>
          <a:off x="7412038" y="4555838"/>
          <a:ext cx="30797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75" name="Equation" r:id="rId31" imgW="139680" imgH="126720" progId="Equation.DSMT4">
                  <p:embed/>
                </p:oleObj>
              </mc:Choice>
              <mc:Fallback>
                <p:oleObj name="Equation" r:id="rId31" imgW="139680" imgH="126720" progId="Equation.DSMT4">
                  <p:embed/>
                  <p:pic>
                    <p:nvPicPr>
                      <p:cNvPr id="17" name="אובייקט 16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412038" y="4555838"/>
                        <a:ext cx="307975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אובייקט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307725"/>
              </p:ext>
            </p:extLst>
          </p:nvPr>
        </p:nvGraphicFramePr>
        <p:xfrm>
          <a:off x="4106265" y="4456950"/>
          <a:ext cx="18542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76" name="Equation" r:id="rId33" imgW="838080" imgH="228600" progId="Equation.DSMT4">
                  <p:embed/>
                </p:oleObj>
              </mc:Choice>
              <mc:Fallback>
                <p:oleObj name="Equation" r:id="rId33" imgW="838080" imgH="228600" progId="Equation.DSMT4">
                  <p:embed/>
                  <p:pic>
                    <p:nvPicPr>
                      <p:cNvPr id="18" name="אובייקט 17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106265" y="4456950"/>
                        <a:ext cx="1854200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אובייקט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038238"/>
              </p:ext>
            </p:extLst>
          </p:nvPr>
        </p:nvGraphicFramePr>
        <p:xfrm>
          <a:off x="1334638" y="4428621"/>
          <a:ext cx="11811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77" name="Equation" r:id="rId35" imgW="533160" imgH="228600" progId="Equation.DSMT4">
                  <p:embed/>
                </p:oleObj>
              </mc:Choice>
              <mc:Fallback>
                <p:oleObj name="Equation" r:id="rId35" imgW="533160" imgH="228600" progId="Equation.DSMT4">
                  <p:embed/>
                  <p:pic>
                    <p:nvPicPr>
                      <p:cNvPr id="19" name="אובייקט 18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334638" y="4428621"/>
                        <a:ext cx="1181100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אובייקט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974065"/>
              </p:ext>
            </p:extLst>
          </p:nvPr>
        </p:nvGraphicFramePr>
        <p:xfrm>
          <a:off x="7215455" y="4842158"/>
          <a:ext cx="12096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78" name="Equation" r:id="rId37" imgW="545760" imgH="228600" progId="Equation.DSMT4">
                  <p:embed/>
                </p:oleObj>
              </mc:Choice>
              <mc:Fallback>
                <p:oleObj name="Equation" r:id="rId37" imgW="545760" imgH="228600" progId="Equation.DSMT4">
                  <p:embed/>
                  <p:pic>
                    <p:nvPicPr>
                      <p:cNvPr id="20" name="אובייקט 19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7215455" y="4842158"/>
                        <a:ext cx="120967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אובייקט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396660"/>
              </p:ext>
            </p:extLst>
          </p:nvPr>
        </p:nvGraphicFramePr>
        <p:xfrm>
          <a:off x="7342188" y="5461000"/>
          <a:ext cx="4191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79" name="Equation" r:id="rId39" imgW="190440" imgH="139680" progId="Equation.DSMT4">
                  <p:embed/>
                </p:oleObj>
              </mc:Choice>
              <mc:Fallback>
                <p:oleObj name="Equation" r:id="rId39" imgW="190440" imgH="139680" progId="Equation.DSMT4">
                  <p:embed/>
                  <p:pic>
                    <p:nvPicPr>
                      <p:cNvPr id="21" name="אובייקט 20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7342188" y="5461000"/>
                        <a:ext cx="419100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אובייקט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298223"/>
              </p:ext>
            </p:extLst>
          </p:nvPr>
        </p:nvGraphicFramePr>
        <p:xfrm>
          <a:off x="3895725" y="5363512"/>
          <a:ext cx="20224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80" name="Equation" r:id="rId41" imgW="914400" imgH="228600" progId="Equation.DSMT4">
                  <p:embed/>
                </p:oleObj>
              </mc:Choice>
              <mc:Fallback>
                <p:oleObj name="Equation" r:id="rId41" imgW="914400" imgH="228600" progId="Equation.DSMT4">
                  <p:embed/>
                  <p:pic>
                    <p:nvPicPr>
                      <p:cNvPr id="22" name="אובייקט 21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3895725" y="5363512"/>
                        <a:ext cx="202247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אובייקט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46183"/>
              </p:ext>
            </p:extLst>
          </p:nvPr>
        </p:nvGraphicFramePr>
        <p:xfrm>
          <a:off x="987185" y="5356392"/>
          <a:ext cx="12096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81" name="Equation" r:id="rId43" imgW="545760" imgH="228600" progId="Equation.DSMT4">
                  <p:embed/>
                </p:oleObj>
              </mc:Choice>
              <mc:Fallback>
                <p:oleObj name="Equation" r:id="rId43" imgW="545760" imgH="228600" progId="Equation.DSMT4">
                  <p:embed/>
                  <p:pic>
                    <p:nvPicPr>
                      <p:cNvPr id="24" name="אובייקט 2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987185" y="5356392"/>
                        <a:ext cx="120967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אובייקט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866838"/>
              </p:ext>
            </p:extLst>
          </p:nvPr>
        </p:nvGraphicFramePr>
        <p:xfrm>
          <a:off x="4282835" y="5751172"/>
          <a:ext cx="11811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82" name="Equation" r:id="rId44" imgW="533160" imgH="228600" progId="Equation.DSMT4">
                  <p:embed/>
                </p:oleObj>
              </mc:Choice>
              <mc:Fallback>
                <p:oleObj name="Equation" r:id="rId44" imgW="533160" imgH="228600" progId="Equation.DSMT4">
                  <p:embed/>
                  <p:pic>
                    <p:nvPicPr>
                      <p:cNvPr id="23" name="אובייקט 22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282835" y="5751172"/>
                        <a:ext cx="1181100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170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הערות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משמעות ההגדרה היא ש     "נכונה" אם מציבים לתוך המשתנים החופשיים ערכים לפי מה שמוגדר ב  </a:t>
            </a:r>
            <a:endParaRPr lang="he-IL" dirty="0" smtClean="0"/>
          </a:p>
          <a:p>
            <a:r>
              <a:rPr lang="he-IL" dirty="0" smtClean="0"/>
              <a:t>אם לא מתקיים              נסמן זאת כך:</a:t>
            </a:r>
          </a:p>
          <a:p>
            <a:r>
              <a:rPr lang="he-IL" dirty="0" smtClean="0"/>
              <a:t>אם    וְ      נותנים ערכים זהים על המשתנים החופשיים ב      אז            אם ורק אם     </a:t>
            </a:r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לוגיקה למדעי המחשב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15</a:t>
            </a:fld>
            <a:endParaRPr lang="he-IL"/>
          </a:p>
        </p:txBody>
      </p:sp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989578"/>
              </p:ext>
            </p:extLst>
          </p:nvPr>
        </p:nvGraphicFramePr>
        <p:xfrm>
          <a:off x="4436895" y="1844109"/>
          <a:ext cx="2809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30" name="Equation" r:id="rId3" imgW="126720" imgH="203040" progId="Equation.DSMT4">
                  <p:embed/>
                </p:oleObj>
              </mc:Choice>
              <mc:Fallback>
                <p:oleObj name="Equation" r:id="rId3" imgW="126720" imgH="203040" progId="Equation.DSMT4">
                  <p:embed/>
                  <p:pic>
                    <p:nvPicPr>
                      <p:cNvPr id="18" name="אובייקט 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36895" y="1844109"/>
                        <a:ext cx="280988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03150"/>
              </p:ext>
            </p:extLst>
          </p:nvPr>
        </p:nvGraphicFramePr>
        <p:xfrm>
          <a:off x="1647930" y="2241058"/>
          <a:ext cx="2555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31" name="Equation" r:id="rId5" imgW="114120" imgH="164880" progId="Equation.DSMT4">
                  <p:embed/>
                </p:oleObj>
              </mc:Choice>
              <mc:Fallback>
                <p:oleObj name="Equation" r:id="rId5" imgW="114120" imgH="164880" progId="Equation.DSMT4">
                  <p:embed/>
                  <p:pic>
                    <p:nvPicPr>
                      <p:cNvPr id="31" name="אובייקט 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7930" y="2241058"/>
                        <a:ext cx="255588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אובייקט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232654"/>
              </p:ext>
            </p:extLst>
          </p:nvPr>
        </p:nvGraphicFramePr>
        <p:xfrm>
          <a:off x="4907562" y="2715988"/>
          <a:ext cx="10953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32" name="Equation" r:id="rId7" imgW="495000" imgH="228600" progId="Equation.DSMT4">
                  <p:embed/>
                </p:oleObj>
              </mc:Choice>
              <mc:Fallback>
                <p:oleObj name="Equation" r:id="rId7" imgW="495000" imgH="228600" progId="Equation.DSMT4">
                  <p:embed/>
                  <p:pic>
                    <p:nvPicPr>
                      <p:cNvPr id="34" name="אובייקט 3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07562" y="2715988"/>
                        <a:ext cx="109537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אובייקט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818764"/>
              </p:ext>
            </p:extLst>
          </p:nvPr>
        </p:nvGraphicFramePr>
        <p:xfrm>
          <a:off x="1775724" y="2715988"/>
          <a:ext cx="10668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33" name="Equation" r:id="rId9" imgW="482400" imgH="228600" progId="Equation.DSMT4">
                  <p:embed/>
                </p:oleObj>
              </mc:Choice>
              <mc:Fallback>
                <p:oleObj name="Equation" r:id="rId9" imgW="482400" imgH="228600" progId="Equation.DSMT4">
                  <p:embed/>
                  <p:pic>
                    <p:nvPicPr>
                      <p:cNvPr id="36" name="אובייקט 3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75724" y="2715988"/>
                        <a:ext cx="1066800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אובייקט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2811"/>
              </p:ext>
            </p:extLst>
          </p:nvPr>
        </p:nvGraphicFramePr>
        <p:xfrm>
          <a:off x="7486650" y="3270914"/>
          <a:ext cx="2555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34" name="Equation" r:id="rId5" imgW="114120" imgH="164880" progId="Equation.DSMT4">
                  <p:embed/>
                </p:oleObj>
              </mc:Choice>
              <mc:Fallback>
                <p:oleObj name="Equation" r:id="rId5" imgW="114120" imgH="164880" progId="Equation.DSMT4">
                  <p:embed/>
                  <p:pic>
                    <p:nvPicPr>
                      <p:cNvPr id="7" name="אובייקט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86650" y="3270914"/>
                        <a:ext cx="255588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אובייקט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710084"/>
              </p:ext>
            </p:extLst>
          </p:nvPr>
        </p:nvGraphicFramePr>
        <p:xfrm>
          <a:off x="6858000" y="3270250"/>
          <a:ext cx="3127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35" name="Equation" r:id="rId11" imgW="139680" imgH="164880" progId="Equation.DSMT4">
                  <p:embed/>
                </p:oleObj>
              </mc:Choice>
              <mc:Fallback>
                <p:oleObj name="Equation" r:id="rId11" imgW="139680" imgH="164880" progId="Equation.DSMT4">
                  <p:embed/>
                  <p:pic>
                    <p:nvPicPr>
                      <p:cNvPr id="10" name="אובייקט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58000" y="3270250"/>
                        <a:ext cx="312738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אובייקט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900828"/>
              </p:ext>
            </p:extLst>
          </p:nvPr>
        </p:nvGraphicFramePr>
        <p:xfrm>
          <a:off x="5910262" y="3642271"/>
          <a:ext cx="10953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36" name="Equation" r:id="rId7" imgW="495000" imgH="228600" progId="Equation.DSMT4">
                  <p:embed/>
                </p:oleObj>
              </mc:Choice>
              <mc:Fallback>
                <p:oleObj name="Equation" r:id="rId7" imgW="495000" imgH="228600" progId="Equation.DSMT4">
                  <p:embed/>
                  <p:pic>
                    <p:nvPicPr>
                      <p:cNvPr id="8" name="אובייקט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10262" y="3642271"/>
                        <a:ext cx="109537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אובייקט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280393"/>
              </p:ext>
            </p:extLst>
          </p:nvPr>
        </p:nvGraphicFramePr>
        <p:xfrm>
          <a:off x="3167063" y="3632200"/>
          <a:ext cx="11525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37" name="Equation" r:id="rId13" imgW="520560" imgH="228600" progId="Equation.DSMT4">
                  <p:embed/>
                </p:oleObj>
              </mc:Choice>
              <mc:Fallback>
                <p:oleObj name="Equation" r:id="rId13" imgW="520560" imgH="228600" progId="Equation.DSMT4">
                  <p:embed/>
                  <p:pic>
                    <p:nvPicPr>
                      <p:cNvPr id="12" name="אובייקט 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67063" y="3632200"/>
                        <a:ext cx="115252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אובייקט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989578"/>
              </p:ext>
            </p:extLst>
          </p:nvPr>
        </p:nvGraphicFramePr>
        <p:xfrm>
          <a:off x="7601744" y="3632200"/>
          <a:ext cx="2809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38" name="Equation" r:id="rId3" imgW="126720" imgH="203040" progId="Equation.DSMT4">
                  <p:embed/>
                </p:oleObj>
              </mc:Choice>
              <mc:Fallback>
                <p:oleObj name="Equation" r:id="rId3" imgW="126720" imgH="203040" progId="Equation.DSMT4">
                  <p:embed/>
                  <p:pic>
                    <p:nvPicPr>
                      <p:cNvPr id="6" name="אובייקט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01744" y="3632200"/>
                        <a:ext cx="280988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290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ערך אמת שאינו תלוי </a:t>
            </a:r>
            <a:r>
              <a:rPr lang="he-IL" dirty="0" smtClean="0"/>
              <a:t>בטבלת חיפוש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70935" y="1601338"/>
            <a:ext cx="8360075" cy="383330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 smtClean="0"/>
              <a:t>נתונה נוסחה    במילון           . נתון מודל      המוגדר על המילון            . אם            </a:t>
            </a:r>
            <a:r>
              <a:rPr lang="he-IL" u="sng" dirty="0" smtClean="0"/>
              <a:t>לכל</a:t>
            </a:r>
            <a:r>
              <a:rPr lang="he-IL" dirty="0" smtClean="0"/>
              <a:t> טבלת חיפוש    נאמר ש     מחושב ל </a:t>
            </a:r>
            <a:r>
              <a:rPr lang="en-US" dirty="0" smtClean="0"/>
              <a:t>T</a:t>
            </a:r>
            <a:r>
              <a:rPr lang="he-IL" dirty="0" smtClean="0"/>
              <a:t> במודל        ונסמן זאת            .   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 smtClean="0"/>
              <a:t>למשל, אם ב     אין משתנים חופשיים, אז לא מתבצעות הצבות ולכן            לכל      או ש             לכל    .  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לוגיקה למדעי המחשב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16</a:t>
            </a:fld>
            <a:endParaRPr lang="he-IL"/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531577"/>
              </p:ext>
            </p:extLst>
          </p:nvPr>
        </p:nvGraphicFramePr>
        <p:xfrm>
          <a:off x="2565690" y="1636215"/>
          <a:ext cx="5064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3" name="Equation" r:id="rId3" imgW="228600" imgH="177480" progId="Equation.DSMT4">
                  <p:embed/>
                </p:oleObj>
              </mc:Choice>
              <mc:Fallback>
                <p:oleObj name="Equation" r:id="rId3" imgW="228600" imgH="177480" progId="Equation.DSMT4">
                  <p:embed/>
                  <p:pic>
                    <p:nvPicPr>
                      <p:cNvPr id="7" name="אובייקט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5690" y="1636215"/>
                        <a:ext cx="506412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אובייקט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892764"/>
              </p:ext>
            </p:extLst>
          </p:nvPr>
        </p:nvGraphicFramePr>
        <p:xfrm>
          <a:off x="3522135" y="2039055"/>
          <a:ext cx="2555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4" name="Equation" r:id="rId5" imgW="114120" imgH="164880" progId="Equation.DSMT4">
                  <p:embed/>
                </p:oleObj>
              </mc:Choice>
              <mc:Fallback>
                <p:oleObj name="Equation" r:id="rId5" imgW="114120" imgH="164880" progId="Equation.DSMT4">
                  <p:embed/>
                  <p:pic>
                    <p:nvPicPr>
                      <p:cNvPr id="10" name="אובייקט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22135" y="2039055"/>
                        <a:ext cx="255588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אובייקט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740566"/>
              </p:ext>
            </p:extLst>
          </p:nvPr>
        </p:nvGraphicFramePr>
        <p:xfrm>
          <a:off x="4580532" y="1583981"/>
          <a:ext cx="103663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5" name="Equation" r:id="rId7" imgW="469800" imgH="253800" progId="Equation.DSMT4">
                  <p:embed/>
                </p:oleObj>
              </mc:Choice>
              <mc:Fallback>
                <p:oleObj name="Equation" r:id="rId7" imgW="469800" imgH="253800" progId="Equation.DSMT4">
                  <p:embed/>
                  <p:pic>
                    <p:nvPicPr>
                      <p:cNvPr id="17" name="אובייקט 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80532" y="1583981"/>
                        <a:ext cx="1036638" cy="56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אובייקט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363691"/>
              </p:ext>
            </p:extLst>
          </p:nvPr>
        </p:nvGraphicFramePr>
        <p:xfrm>
          <a:off x="6576246" y="1641132"/>
          <a:ext cx="2809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6" name="Equation" r:id="rId9" imgW="126720" imgH="203040" progId="Equation.DSMT4">
                  <p:embed/>
                </p:oleObj>
              </mc:Choice>
              <mc:Fallback>
                <p:oleObj name="Equation" r:id="rId9" imgW="126720" imgH="203040" progId="Equation.DSMT4">
                  <p:embed/>
                  <p:pic>
                    <p:nvPicPr>
                      <p:cNvPr id="18" name="אובייקט 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76246" y="1641132"/>
                        <a:ext cx="280988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אובייקט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255659"/>
              </p:ext>
            </p:extLst>
          </p:nvPr>
        </p:nvGraphicFramePr>
        <p:xfrm>
          <a:off x="709102" y="2021282"/>
          <a:ext cx="2809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7" name="Equation" r:id="rId11" imgW="126720" imgH="203040" progId="Equation.DSMT4">
                  <p:embed/>
                </p:oleObj>
              </mc:Choice>
              <mc:Fallback>
                <p:oleObj name="Equation" r:id="rId11" imgW="126720" imgH="203040" progId="Equation.DSMT4">
                  <p:embed/>
                  <p:pic>
                    <p:nvPicPr>
                      <p:cNvPr id="20" name="אובייקט 1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9102" y="2021282"/>
                        <a:ext cx="280988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אובייקט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754653"/>
              </p:ext>
            </p:extLst>
          </p:nvPr>
        </p:nvGraphicFramePr>
        <p:xfrm>
          <a:off x="4873236" y="1999895"/>
          <a:ext cx="10953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8" name="Equation" r:id="rId13" imgW="495000" imgH="228600" progId="Equation.DSMT4">
                  <p:embed/>
                </p:oleObj>
              </mc:Choice>
              <mc:Fallback>
                <p:oleObj name="Equation" r:id="rId13" imgW="495000" imgH="228600" progId="Equation.DSMT4">
                  <p:embed/>
                  <p:pic>
                    <p:nvPicPr>
                      <p:cNvPr id="24" name="אובייקט 2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73236" y="1999895"/>
                        <a:ext cx="109537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אובייקט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886912"/>
              </p:ext>
            </p:extLst>
          </p:nvPr>
        </p:nvGraphicFramePr>
        <p:xfrm>
          <a:off x="2166232" y="2024154"/>
          <a:ext cx="2555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9" name="Equation" r:id="rId15" imgW="114120" imgH="164880" progId="Equation.DSMT4">
                  <p:embed/>
                </p:oleObj>
              </mc:Choice>
              <mc:Fallback>
                <p:oleObj name="Equation" r:id="rId15" imgW="114120" imgH="164880" progId="Equation.DSMT4">
                  <p:embed/>
                  <p:pic>
                    <p:nvPicPr>
                      <p:cNvPr id="25" name="אובייקט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6232" y="2024154"/>
                        <a:ext cx="255588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אובייקט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813810"/>
              </p:ext>
            </p:extLst>
          </p:nvPr>
        </p:nvGraphicFramePr>
        <p:xfrm>
          <a:off x="6626036" y="1970527"/>
          <a:ext cx="103663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70" name="Equation" r:id="rId7" imgW="469800" imgH="253800" progId="Equation.DSMT4">
                  <p:embed/>
                </p:oleObj>
              </mc:Choice>
              <mc:Fallback>
                <p:oleObj name="Equation" r:id="rId7" imgW="469800" imgH="253800" progId="Equation.DSMT4">
                  <p:embed/>
                  <p:pic>
                    <p:nvPicPr>
                      <p:cNvPr id="17" name="אובייקט 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26036" y="1970527"/>
                        <a:ext cx="1036638" cy="56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אובייקט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173016"/>
              </p:ext>
            </p:extLst>
          </p:nvPr>
        </p:nvGraphicFramePr>
        <p:xfrm>
          <a:off x="5608638" y="2401125"/>
          <a:ext cx="5064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71" name="Equation" r:id="rId16" imgW="228600" imgH="177480" progId="Equation.DSMT4">
                  <p:embed/>
                </p:oleObj>
              </mc:Choice>
              <mc:Fallback>
                <p:oleObj name="Equation" r:id="rId16" imgW="228600" imgH="177480" progId="Equation.DSMT4">
                  <p:embed/>
                  <p:pic>
                    <p:nvPicPr>
                      <p:cNvPr id="7" name="אובייקט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08638" y="2401125"/>
                        <a:ext cx="506412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אובייקט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701672"/>
              </p:ext>
            </p:extLst>
          </p:nvPr>
        </p:nvGraphicFramePr>
        <p:xfrm>
          <a:off x="2905554" y="2384055"/>
          <a:ext cx="101123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72" name="Equation" r:id="rId17" imgW="457200" imgH="203040" progId="Equation.DSMT4">
                  <p:embed/>
                </p:oleObj>
              </mc:Choice>
              <mc:Fallback>
                <p:oleObj name="Equation" r:id="rId17" imgW="457200" imgH="203040" progId="Equation.DSMT4">
                  <p:embed/>
                  <p:pic>
                    <p:nvPicPr>
                      <p:cNvPr id="24" name="אובייקט 2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905554" y="2384055"/>
                        <a:ext cx="1011237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אובייקט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474915"/>
              </p:ext>
            </p:extLst>
          </p:nvPr>
        </p:nvGraphicFramePr>
        <p:xfrm>
          <a:off x="6576246" y="3417255"/>
          <a:ext cx="2809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73" name="Equation" r:id="rId19" imgW="126720" imgH="203040" progId="Equation.DSMT4">
                  <p:embed/>
                </p:oleObj>
              </mc:Choice>
              <mc:Fallback>
                <p:oleObj name="Equation" r:id="rId19" imgW="126720" imgH="203040" progId="Equation.DSMT4">
                  <p:embed/>
                  <p:pic>
                    <p:nvPicPr>
                      <p:cNvPr id="18" name="אובייקט 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76246" y="3417255"/>
                        <a:ext cx="280988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אובייקט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199541"/>
              </p:ext>
            </p:extLst>
          </p:nvPr>
        </p:nvGraphicFramePr>
        <p:xfrm>
          <a:off x="5968611" y="3777037"/>
          <a:ext cx="10953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74" name="Equation" r:id="rId20" imgW="495000" imgH="228600" progId="Equation.DSMT4">
                  <p:embed/>
                </p:oleObj>
              </mc:Choice>
              <mc:Fallback>
                <p:oleObj name="Equation" r:id="rId20" imgW="495000" imgH="228600" progId="Equation.DSMT4">
                  <p:embed/>
                  <p:pic>
                    <p:nvPicPr>
                      <p:cNvPr id="24" name="אובייקט 2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68611" y="3777037"/>
                        <a:ext cx="109537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אובייקט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69918"/>
              </p:ext>
            </p:extLst>
          </p:nvPr>
        </p:nvGraphicFramePr>
        <p:xfrm>
          <a:off x="5080864" y="3803757"/>
          <a:ext cx="2555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75" name="Equation" r:id="rId21" imgW="114120" imgH="164880" progId="Equation.DSMT4">
                  <p:embed/>
                </p:oleObj>
              </mc:Choice>
              <mc:Fallback>
                <p:oleObj name="Equation" r:id="rId21" imgW="114120" imgH="164880" progId="Equation.DSMT4">
                  <p:embed/>
                  <p:pic>
                    <p:nvPicPr>
                      <p:cNvPr id="25" name="אובייקט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80864" y="3803757"/>
                        <a:ext cx="255588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אובייקט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505389"/>
              </p:ext>
            </p:extLst>
          </p:nvPr>
        </p:nvGraphicFramePr>
        <p:xfrm>
          <a:off x="3043238" y="3776663"/>
          <a:ext cx="10668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76" name="Equation" r:id="rId22" imgW="482400" imgH="228600" progId="Equation.DSMT4">
                  <p:embed/>
                </p:oleObj>
              </mc:Choice>
              <mc:Fallback>
                <p:oleObj name="Equation" r:id="rId22" imgW="482400" imgH="228600" progId="Equation.DSMT4">
                  <p:embed/>
                  <p:pic>
                    <p:nvPicPr>
                      <p:cNvPr id="34" name="אובייקט 33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043238" y="3776663"/>
                        <a:ext cx="1066800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אובייקט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69918"/>
              </p:ext>
            </p:extLst>
          </p:nvPr>
        </p:nvGraphicFramePr>
        <p:xfrm>
          <a:off x="2072411" y="3803757"/>
          <a:ext cx="2555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77" name="Equation" r:id="rId24" imgW="114120" imgH="164880" progId="Equation.DSMT4">
                  <p:embed/>
                </p:oleObj>
              </mc:Choice>
              <mc:Fallback>
                <p:oleObj name="Equation" r:id="rId24" imgW="114120" imgH="164880" progId="Equation.DSMT4">
                  <p:embed/>
                  <p:pic>
                    <p:nvPicPr>
                      <p:cNvPr id="35" name="אובייקט 3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2411" y="3803757"/>
                        <a:ext cx="255588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93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גרירה סמנטית בתחשיב היחסים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724915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he-IL" u="sng" dirty="0" smtClean="0"/>
              <a:t>הגדרה</a:t>
            </a:r>
            <a:r>
              <a:rPr lang="he-IL" dirty="0" smtClean="0"/>
              <a:t>:</a:t>
            </a:r>
          </a:p>
          <a:p>
            <a:pPr marL="0" indent="0">
              <a:buNone/>
            </a:pPr>
            <a:r>
              <a:rPr lang="he-IL" dirty="0" smtClean="0"/>
              <a:t>תהי </a:t>
            </a:r>
            <a:r>
              <a:rPr lang="he-IL" dirty="0" smtClean="0">
                <a:sym typeface="Symbol" panose="05050102010706020507" pitchFamily="18" charset="2"/>
              </a:rPr>
              <a:t> קבוצת נוסחאות ותהי  נוסחה. מתקיימת </a:t>
            </a:r>
            <a:r>
              <a:rPr lang="he-IL" dirty="0" smtClean="0">
                <a:solidFill>
                  <a:srgbClr val="FF0000"/>
                </a:solidFill>
                <a:sym typeface="Symbol" panose="05050102010706020507" pitchFamily="18" charset="2"/>
              </a:rPr>
              <a:t>גרירה סמנטית</a:t>
            </a:r>
            <a:r>
              <a:rPr lang="he-IL" dirty="0" smtClean="0">
                <a:sym typeface="Symbol" panose="05050102010706020507" pitchFamily="18" charset="2"/>
              </a:rPr>
              <a:t>           אם ורק אם לכל מודל       ולכל טבלת חיפוש    כך ש              לכל           מתקיים             .</a:t>
            </a:r>
          </a:p>
          <a:p>
            <a:pPr marL="0" indent="0">
              <a:buNone/>
            </a:pPr>
            <a:r>
              <a:rPr lang="he-IL" dirty="0" smtClean="0">
                <a:sym typeface="Symbol" panose="05050102010706020507" pitchFamily="18" charset="2"/>
              </a:rPr>
              <a:t>במקרה כזה אומרים ש </a:t>
            </a:r>
            <a:r>
              <a:rPr lang="he-IL" dirty="0">
                <a:sym typeface="Symbol" panose="05050102010706020507" pitchFamily="18" charset="2"/>
              </a:rPr>
              <a:t> </a:t>
            </a:r>
            <a:r>
              <a:rPr lang="he-IL" dirty="0" smtClean="0">
                <a:solidFill>
                  <a:srgbClr val="FF0000"/>
                </a:solidFill>
                <a:sym typeface="Symbol" panose="05050102010706020507" pitchFamily="18" charset="2"/>
              </a:rPr>
              <a:t>גוררת סמנטית </a:t>
            </a:r>
            <a:r>
              <a:rPr lang="he-IL" dirty="0" smtClean="0">
                <a:sym typeface="Symbol" panose="05050102010706020507" pitchFamily="18" charset="2"/>
              </a:rPr>
              <a:t>את . 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לוגיקה למדעי המחשב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17</a:t>
            </a:fld>
            <a:endParaRPr lang="he-IL"/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918214"/>
              </p:ext>
            </p:extLst>
          </p:nvPr>
        </p:nvGraphicFramePr>
        <p:xfrm>
          <a:off x="1332379" y="3106558"/>
          <a:ext cx="10747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13" name="Equation" r:id="rId3" imgW="520560" imgH="228600" progId="Equation.DSMT4">
                  <p:embed/>
                </p:oleObj>
              </mc:Choice>
              <mc:Fallback>
                <p:oleObj name="Equation" r:id="rId3" imgW="52056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379" y="3106558"/>
                        <a:ext cx="1074738" cy="473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אובייקט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813926"/>
              </p:ext>
            </p:extLst>
          </p:nvPr>
        </p:nvGraphicFramePr>
        <p:xfrm>
          <a:off x="6411044" y="2760272"/>
          <a:ext cx="8350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14" name="Equation" r:id="rId5" imgW="406080" imgH="203040" progId="Equation.DSMT4">
                  <p:embed/>
                </p:oleObj>
              </mc:Choice>
              <mc:Fallback>
                <p:oleObj name="Equation" r:id="rId5" imgW="40608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044" y="2760272"/>
                        <a:ext cx="835025" cy="420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אובייקט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796203"/>
              </p:ext>
            </p:extLst>
          </p:nvPr>
        </p:nvGraphicFramePr>
        <p:xfrm>
          <a:off x="2867026" y="2751962"/>
          <a:ext cx="4714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15" name="Equation" r:id="rId7" imgW="228600" imgH="177480" progId="Equation.DSMT4">
                  <p:embed/>
                </p:oleObj>
              </mc:Choice>
              <mc:Fallback>
                <p:oleObj name="Equation" r:id="rId7" imgW="228600" imgH="177480" progId="Equation.DSMT4">
                  <p:embed/>
                  <p:pic>
                    <p:nvPicPr>
                      <p:cNvPr id="7" name="אובייקט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6" y="2751962"/>
                        <a:ext cx="471487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אובייקט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86429"/>
              </p:ext>
            </p:extLst>
          </p:nvPr>
        </p:nvGraphicFramePr>
        <p:xfrm>
          <a:off x="7251700" y="3155188"/>
          <a:ext cx="23495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16" name="Equation" r:id="rId9" imgW="114120" imgH="164880" progId="Equation.DSMT4">
                  <p:embed/>
                </p:oleObj>
              </mc:Choice>
              <mc:Fallback>
                <p:oleObj name="Equation" r:id="rId9" imgW="114120" imgH="164880" progId="Equation.DSMT4">
                  <p:embed/>
                  <p:pic>
                    <p:nvPicPr>
                      <p:cNvPr id="7" name="אובייקט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155188"/>
                        <a:ext cx="234950" cy="341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אובייקט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510677"/>
              </p:ext>
            </p:extLst>
          </p:nvPr>
        </p:nvGraphicFramePr>
        <p:xfrm>
          <a:off x="5358711" y="3114734"/>
          <a:ext cx="10223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17" name="Equation" r:id="rId11" imgW="495000" imgH="228600" progId="Equation.DSMT4">
                  <p:embed/>
                </p:oleObj>
              </mc:Choice>
              <mc:Fallback>
                <p:oleObj name="Equation" r:id="rId11" imgW="495000" imgH="228600" progId="Equation.DSMT4">
                  <p:embed/>
                  <p:pic>
                    <p:nvPicPr>
                      <p:cNvPr id="7" name="אובייקט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8711" y="3114734"/>
                        <a:ext cx="1022350" cy="473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אובייקט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65673"/>
              </p:ext>
            </p:extLst>
          </p:nvPr>
        </p:nvGraphicFramePr>
        <p:xfrm>
          <a:off x="3770581" y="3149482"/>
          <a:ext cx="760412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18" name="Equation" r:id="rId13" imgW="368280" imgH="203040" progId="Equation.DSMT4">
                  <p:embed/>
                </p:oleObj>
              </mc:Choice>
              <mc:Fallback>
                <p:oleObj name="Equation" r:id="rId13" imgW="368280" imgH="203040" progId="Equation.DSMT4">
                  <p:embed/>
                  <p:pic>
                    <p:nvPicPr>
                      <p:cNvPr id="14" name="אובייקט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581" y="3149482"/>
                        <a:ext cx="760412" cy="420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142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מושגים סמנטיים בתחשיב היחסים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5826" y="1825625"/>
            <a:ext cx="8049524" cy="3289839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he-IL" u="sng" dirty="0" smtClean="0"/>
              <a:t>הגדרה</a:t>
            </a:r>
            <a:r>
              <a:rPr lang="he-IL" dirty="0" smtClean="0"/>
              <a:t>:</a:t>
            </a:r>
          </a:p>
          <a:p>
            <a:pPr marL="0" indent="0">
              <a:buNone/>
            </a:pPr>
            <a:r>
              <a:rPr lang="he-IL" dirty="0" smtClean="0"/>
              <a:t>נוסחה  </a:t>
            </a:r>
            <a:r>
              <a:rPr lang="he-IL" dirty="0" smtClean="0">
                <a:sym typeface="Symbol" panose="05050102010706020507" pitchFamily="18" charset="2"/>
              </a:rPr>
              <a:t>  נקראת  </a:t>
            </a:r>
            <a:r>
              <a:rPr lang="he-IL" dirty="0" smtClean="0">
                <a:solidFill>
                  <a:srgbClr val="FF0000"/>
                </a:solidFill>
                <a:sym typeface="Symbol" panose="05050102010706020507" pitchFamily="18" charset="2"/>
              </a:rPr>
              <a:t>ספיקה</a:t>
            </a:r>
            <a:r>
              <a:rPr lang="he-IL" dirty="0" smtClean="0">
                <a:sym typeface="Symbol" panose="05050102010706020507" pitchFamily="18" charset="2"/>
              </a:rPr>
              <a:t> אם </a:t>
            </a:r>
            <a:r>
              <a:rPr lang="he-IL" u="sng" dirty="0" smtClean="0">
                <a:sym typeface="Symbol" panose="05050102010706020507" pitchFamily="18" charset="2"/>
              </a:rPr>
              <a:t>קיימים</a:t>
            </a:r>
            <a:r>
              <a:rPr lang="he-IL" dirty="0" smtClean="0">
                <a:sym typeface="Symbol" panose="05050102010706020507" pitchFamily="18" charset="2"/>
              </a:rPr>
              <a:t> מודל      וטבלת חיפוש    המוגדרת על      כך ש            . </a:t>
            </a:r>
          </a:p>
          <a:p>
            <a:pPr marL="0" indent="0">
              <a:buNone/>
            </a:pPr>
            <a:r>
              <a:rPr lang="he-IL" dirty="0" smtClean="0"/>
              <a:t>קבוצת נוסחאות </a:t>
            </a:r>
            <a:r>
              <a:rPr lang="he-IL" dirty="0" smtClean="0">
                <a:sym typeface="Symbol" panose="05050102010706020507" pitchFamily="18" charset="2"/>
              </a:rPr>
              <a:t>  נקראת </a:t>
            </a:r>
            <a:r>
              <a:rPr lang="he-IL" dirty="0" smtClean="0">
                <a:solidFill>
                  <a:srgbClr val="FF0000"/>
                </a:solidFill>
                <a:sym typeface="Symbol" panose="05050102010706020507" pitchFamily="18" charset="2"/>
              </a:rPr>
              <a:t>ספיקה</a:t>
            </a:r>
            <a:r>
              <a:rPr lang="he-IL" dirty="0" smtClean="0">
                <a:sym typeface="Symbol" panose="05050102010706020507" pitchFamily="18" charset="2"/>
              </a:rPr>
              <a:t> </a:t>
            </a:r>
            <a:r>
              <a:rPr lang="he-IL" dirty="0">
                <a:sym typeface="Symbol" panose="05050102010706020507" pitchFamily="18" charset="2"/>
              </a:rPr>
              <a:t>אם </a:t>
            </a:r>
            <a:r>
              <a:rPr lang="he-IL" u="sng" dirty="0">
                <a:sym typeface="Symbol" panose="05050102010706020507" pitchFamily="18" charset="2"/>
              </a:rPr>
              <a:t>קיימים</a:t>
            </a:r>
            <a:r>
              <a:rPr lang="he-IL" dirty="0">
                <a:sym typeface="Symbol" panose="05050102010706020507" pitchFamily="18" charset="2"/>
              </a:rPr>
              <a:t> מודל      וטבלת חיפוש    המוגדרת על </a:t>
            </a:r>
            <a:r>
              <a:rPr lang="he-IL" dirty="0" smtClean="0">
                <a:sym typeface="Symbol" panose="05050102010706020507" pitchFamily="18" charset="2"/>
              </a:rPr>
              <a:t>      כך ש             לכל     </a:t>
            </a:r>
          </a:p>
          <a:p>
            <a:pPr marL="0" indent="0">
              <a:buNone/>
            </a:pPr>
            <a:r>
              <a:rPr lang="he-IL" dirty="0" smtClean="0">
                <a:sym typeface="Symbol" panose="05050102010706020507" pitchFamily="18" charset="2"/>
              </a:rPr>
              <a:t>נוסחה </a:t>
            </a:r>
            <a:r>
              <a:rPr lang="he-IL" dirty="0">
                <a:sym typeface="Symbol" panose="05050102010706020507" pitchFamily="18" charset="2"/>
              </a:rPr>
              <a:t></a:t>
            </a:r>
            <a:r>
              <a:rPr lang="he-IL" dirty="0" smtClean="0">
                <a:sym typeface="Symbol" panose="05050102010706020507" pitchFamily="18" charset="2"/>
              </a:rPr>
              <a:t> נקראת </a:t>
            </a:r>
            <a:r>
              <a:rPr lang="he-IL" dirty="0" smtClean="0">
                <a:solidFill>
                  <a:srgbClr val="FF0000"/>
                </a:solidFill>
                <a:sym typeface="Symbol" panose="05050102010706020507" pitchFamily="18" charset="2"/>
              </a:rPr>
              <a:t>תקפה</a:t>
            </a:r>
            <a:r>
              <a:rPr lang="he-IL" dirty="0" smtClean="0">
                <a:sym typeface="Symbol" panose="05050102010706020507" pitchFamily="18" charset="2"/>
              </a:rPr>
              <a:t> אם </a:t>
            </a:r>
            <a:r>
              <a:rPr lang="he-IL" u="sng" dirty="0" smtClean="0">
                <a:sym typeface="Symbol" panose="05050102010706020507" pitchFamily="18" charset="2"/>
              </a:rPr>
              <a:t>לכל</a:t>
            </a:r>
            <a:r>
              <a:rPr lang="he-IL" dirty="0" smtClean="0">
                <a:sym typeface="Symbol" panose="05050102010706020507" pitchFamily="18" charset="2"/>
              </a:rPr>
              <a:t> מודל      שרלוונטי </a:t>
            </a:r>
            <a:r>
              <a:rPr lang="he-IL" dirty="0">
                <a:sym typeface="Symbol" panose="05050102010706020507" pitchFamily="18" charset="2"/>
              </a:rPr>
              <a:t>ל</a:t>
            </a:r>
            <a:r>
              <a:rPr lang="he-IL" dirty="0" smtClean="0">
                <a:sym typeface="Symbol" panose="05050102010706020507" pitchFamily="18" charset="2"/>
              </a:rPr>
              <a:t> </a:t>
            </a:r>
            <a:r>
              <a:rPr lang="he-IL" dirty="0">
                <a:sym typeface="Symbol" panose="05050102010706020507" pitchFamily="18" charset="2"/>
              </a:rPr>
              <a:t></a:t>
            </a:r>
            <a:r>
              <a:rPr lang="he-IL" dirty="0" smtClean="0">
                <a:sym typeface="Symbol" panose="05050102010706020507" pitchFamily="18" charset="2"/>
              </a:rPr>
              <a:t>    ולכל טבלת חיפוש     המוגדרת על      מתקיים 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לוגיקה למדעי המחשב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18</a:t>
            </a:fld>
            <a:endParaRPr lang="he-IL"/>
          </a:p>
        </p:txBody>
      </p:sp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007093"/>
              </p:ext>
            </p:extLst>
          </p:nvPr>
        </p:nvGraphicFramePr>
        <p:xfrm>
          <a:off x="2159660" y="2370451"/>
          <a:ext cx="4714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06" name="Equation" r:id="rId3" imgW="228600" imgH="177480" progId="Equation.DSMT4">
                  <p:embed/>
                </p:oleObj>
              </mc:Choice>
              <mc:Fallback>
                <p:oleObj name="Equation" r:id="rId3" imgW="228600" imgH="177480" progId="Equation.DSMT4">
                  <p:embed/>
                  <p:pic>
                    <p:nvPicPr>
                      <p:cNvPr id="12" name="אובייקט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660" y="2370451"/>
                        <a:ext cx="471487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902597"/>
              </p:ext>
            </p:extLst>
          </p:nvPr>
        </p:nvGraphicFramePr>
        <p:xfrm>
          <a:off x="7251700" y="2801053"/>
          <a:ext cx="23495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07" name="Equation" r:id="rId5" imgW="114120" imgH="164880" progId="Equation.DSMT4">
                  <p:embed/>
                </p:oleObj>
              </mc:Choice>
              <mc:Fallback>
                <p:oleObj name="Equation" r:id="rId5" imgW="114120" imgH="164880" progId="Equation.DSMT4">
                  <p:embed/>
                  <p:pic>
                    <p:nvPicPr>
                      <p:cNvPr id="13" name="אובייקט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2801053"/>
                        <a:ext cx="234950" cy="341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אובייקט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936287"/>
              </p:ext>
            </p:extLst>
          </p:nvPr>
        </p:nvGraphicFramePr>
        <p:xfrm>
          <a:off x="3087420" y="2738751"/>
          <a:ext cx="10747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08" name="Equation" r:id="rId7" imgW="520560" imgH="228600" progId="Equation.DSMT4">
                  <p:embed/>
                </p:oleObj>
              </mc:Choice>
              <mc:Fallback>
                <p:oleObj name="Equation" r:id="rId7" imgW="520560" imgH="228600" progId="Equation.DSMT4">
                  <p:embed/>
                  <p:pic>
                    <p:nvPicPr>
                      <p:cNvPr id="14" name="אובייקט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420" y="2738751"/>
                        <a:ext cx="1074737" cy="473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אובייקט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471256"/>
              </p:ext>
            </p:extLst>
          </p:nvPr>
        </p:nvGraphicFramePr>
        <p:xfrm>
          <a:off x="1064105" y="3276226"/>
          <a:ext cx="4714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09" name="Equation" r:id="rId9" imgW="228600" imgH="177480" progId="Equation.DSMT4">
                  <p:embed/>
                </p:oleObj>
              </mc:Choice>
              <mc:Fallback>
                <p:oleObj name="Equation" r:id="rId9" imgW="228600" imgH="177480" progId="Equation.DSMT4">
                  <p:embed/>
                  <p:pic>
                    <p:nvPicPr>
                      <p:cNvPr id="6" name="אובייקט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105" y="3276226"/>
                        <a:ext cx="471487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אובייקט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14354"/>
              </p:ext>
            </p:extLst>
          </p:nvPr>
        </p:nvGraphicFramePr>
        <p:xfrm>
          <a:off x="6272213" y="3678069"/>
          <a:ext cx="23495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10" name="Equation" r:id="rId10" imgW="114120" imgH="164880" progId="Equation.DSMT4">
                  <p:embed/>
                </p:oleObj>
              </mc:Choice>
              <mc:Fallback>
                <p:oleObj name="Equation" r:id="rId10" imgW="114120" imgH="164880" progId="Equation.DSMT4">
                  <p:embed/>
                  <p:pic>
                    <p:nvPicPr>
                      <p:cNvPr id="7" name="אובייקט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2213" y="3678069"/>
                        <a:ext cx="234950" cy="341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אובייקט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625231"/>
              </p:ext>
            </p:extLst>
          </p:nvPr>
        </p:nvGraphicFramePr>
        <p:xfrm>
          <a:off x="1954872" y="3649881"/>
          <a:ext cx="10223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11" name="Equation" r:id="rId11" imgW="495000" imgH="228600" progId="Equation.DSMT4">
                  <p:embed/>
                </p:oleObj>
              </mc:Choice>
              <mc:Fallback>
                <p:oleObj name="Equation" r:id="rId11" imgW="495000" imgH="228600" progId="Equation.DSMT4">
                  <p:embed/>
                  <p:pic>
                    <p:nvPicPr>
                      <p:cNvPr id="8" name="אובייקט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872" y="3649881"/>
                        <a:ext cx="1022350" cy="473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אובייקט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732851"/>
              </p:ext>
            </p:extLst>
          </p:nvPr>
        </p:nvGraphicFramePr>
        <p:xfrm>
          <a:off x="531349" y="3672658"/>
          <a:ext cx="760412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12" name="Equation" r:id="rId13" imgW="368280" imgH="203040" progId="Equation.DSMT4">
                  <p:embed/>
                </p:oleObj>
              </mc:Choice>
              <mc:Fallback>
                <p:oleObj name="Equation" r:id="rId13" imgW="368280" imgH="203040" progId="Equation.DSMT4">
                  <p:embed/>
                  <p:pic>
                    <p:nvPicPr>
                      <p:cNvPr id="15" name="אובייקט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49" y="3672658"/>
                        <a:ext cx="760412" cy="420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אובייקט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151248"/>
              </p:ext>
            </p:extLst>
          </p:nvPr>
        </p:nvGraphicFramePr>
        <p:xfrm>
          <a:off x="4930355" y="2774065"/>
          <a:ext cx="4714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13" name="Equation" r:id="rId15" imgW="228600" imgH="177480" progId="Equation.DSMT4">
                  <p:embed/>
                </p:oleObj>
              </mc:Choice>
              <mc:Fallback>
                <p:oleObj name="Equation" r:id="rId15" imgW="228600" imgH="177480" progId="Equation.DSMT4">
                  <p:embed/>
                  <p:pic>
                    <p:nvPicPr>
                      <p:cNvPr id="6" name="אובייקט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355" y="2774065"/>
                        <a:ext cx="471487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אובייקט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379049"/>
              </p:ext>
            </p:extLst>
          </p:nvPr>
        </p:nvGraphicFramePr>
        <p:xfrm>
          <a:off x="3930831" y="3673652"/>
          <a:ext cx="4714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14" name="Equation" r:id="rId16" imgW="228600" imgH="177480" progId="Equation.DSMT4">
                  <p:embed/>
                </p:oleObj>
              </mc:Choice>
              <mc:Fallback>
                <p:oleObj name="Equation" r:id="rId16" imgW="228600" imgH="177480" progId="Equation.DSMT4">
                  <p:embed/>
                  <p:pic>
                    <p:nvPicPr>
                      <p:cNvPr id="14" name="אובייקט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831" y="3673652"/>
                        <a:ext cx="471487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אובייקט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003056"/>
              </p:ext>
            </p:extLst>
          </p:nvPr>
        </p:nvGraphicFramePr>
        <p:xfrm>
          <a:off x="1040463" y="4509536"/>
          <a:ext cx="10747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15" name="Equation" r:id="rId17" imgW="520560" imgH="228600" progId="Equation.DSMT4">
                  <p:embed/>
                </p:oleObj>
              </mc:Choice>
              <mc:Fallback>
                <p:oleObj name="Equation" r:id="rId17" imgW="520560" imgH="228600" progId="Equation.DSMT4">
                  <p:embed/>
                  <p:pic>
                    <p:nvPicPr>
                      <p:cNvPr id="8" name="אובייקט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0463" y="4509536"/>
                        <a:ext cx="1074737" cy="473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אובייקט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70251"/>
              </p:ext>
            </p:extLst>
          </p:nvPr>
        </p:nvGraphicFramePr>
        <p:xfrm>
          <a:off x="2851676" y="4176856"/>
          <a:ext cx="4714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16" name="Equation" r:id="rId18" imgW="228600" imgH="177480" progId="Equation.DSMT4">
                  <p:embed/>
                </p:oleObj>
              </mc:Choice>
              <mc:Fallback>
                <p:oleObj name="Equation" r:id="rId18" imgW="228600" imgH="177480" progId="Equation.DSMT4">
                  <p:embed/>
                  <p:pic>
                    <p:nvPicPr>
                      <p:cNvPr id="15" name="אובייקט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676" y="4176856"/>
                        <a:ext cx="471487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אובייקט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14354"/>
              </p:ext>
            </p:extLst>
          </p:nvPr>
        </p:nvGraphicFramePr>
        <p:xfrm>
          <a:off x="5616606" y="4575418"/>
          <a:ext cx="23495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17" name="Equation" r:id="rId19" imgW="114120" imgH="164880" progId="Equation.DSMT4">
                  <p:embed/>
                </p:oleObj>
              </mc:Choice>
              <mc:Fallback>
                <p:oleObj name="Equation" r:id="rId19" imgW="114120" imgH="164880" progId="Equation.DSMT4">
                  <p:embed/>
                  <p:pic>
                    <p:nvPicPr>
                      <p:cNvPr id="11" name="אובייקט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606" y="4575418"/>
                        <a:ext cx="234950" cy="341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אובייקט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606161"/>
              </p:ext>
            </p:extLst>
          </p:nvPr>
        </p:nvGraphicFramePr>
        <p:xfrm>
          <a:off x="3262781" y="4561924"/>
          <a:ext cx="4714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18" name="Equation" r:id="rId20" imgW="228600" imgH="177480" progId="Equation.DSMT4">
                  <p:embed/>
                </p:oleObj>
              </mc:Choice>
              <mc:Fallback>
                <p:oleObj name="Equation" r:id="rId20" imgW="228600" imgH="177480" progId="Equation.DSMT4">
                  <p:embed/>
                  <p:pic>
                    <p:nvPicPr>
                      <p:cNvPr id="17" name="אובייקט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781" y="4561924"/>
                        <a:ext cx="471487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06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בדיקת קיום גרירה סמנטית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ב</a:t>
            </a:r>
            <a:r>
              <a:rPr lang="he-IL" dirty="0" smtClean="0">
                <a:solidFill>
                  <a:srgbClr val="FF0000"/>
                </a:solidFill>
              </a:rPr>
              <a:t>תחשיב הפסוקים</a:t>
            </a:r>
            <a:r>
              <a:rPr lang="he-IL" dirty="0" smtClean="0"/>
              <a:t>, במקרה ש      קבוצה סופית, בדיקת קיום          היא </a:t>
            </a:r>
            <a:r>
              <a:rPr lang="he-IL" dirty="0" smtClean="0">
                <a:solidFill>
                  <a:srgbClr val="FF0000"/>
                </a:solidFill>
              </a:rPr>
              <a:t>תהליך סופי </a:t>
            </a:r>
            <a:r>
              <a:rPr lang="he-IL" dirty="0" smtClean="0"/>
              <a:t>הכרוך בבניית טבלאות האמת של כל הפסוקים המעורבים.</a:t>
            </a:r>
          </a:p>
          <a:p>
            <a:r>
              <a:rPr lang="he-IL" dirty="0" smtClean="0"/>
              <a:t>ב</a:t>
            </a:r>
            <a:r>
              <a:rPr lang="he-IL" dirty="0" smtClean="0">
                <a:solidFill>
                  <a:srgbClr val="FF0000"/>
                </a:solidFill>
              </a:rPr>
              <a:t>תחשיב היחסים </a:t>
            </a:r>
            <a:r>
              <a:rPr lang="he-IL" dirty="0" smtClean="0"/>
              <a:t>בדיקת זהויות כמו             וְ</a:t>
            </a:r>
            <a:r>
              <a:rPr lang="en-US" dirty="0" smtClean="0"/>
              <a:t> </a:t>
            </a:r>
            <a:r>
              <a:rPr lang="he-IL" dirty="0" smtClean="0"/>
              <a:t>           היא </a:t>
            </a:r>
            <a:r>
              <a:rPr lang="he-IL" dirty="0" smtClean="0">
                <a:solidFill>
                  <a:srgbClr val="FF0000"/>
                </a:solidFill>
              </a:rPr>
              <a:t>תהליך אינסופי</a:t>
            </a:r>
            <a:r>
              <a:rPr lang="he-IL" dirty="0" smtClean="0"/>
              <a:t>, כי יש אינסוף מודלים, ולכן לא אפשרי מבחינה חישובית.</a:t>
            </a:r>
          </a:p>
          <a:p>
            <a:r>
              <a:rPr lang="he-IL" dirty="0" smtClean="0"/>
              <a:t>לפעמים אפשר להוכיח קיום גרירה סמנטית באמצעות טיעון לוגי כללי.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לוגיקה למדעי המחשב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19</a:t>
            </a:fld>
            <a:endParaRPr lang="he-IL"/>
          </a:p>
        </p:txBody>
      </p:sp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435424"/>
              </p:ext>
            </p:extLst>
          </p:nvPr>
        </p:nvGraphicFramePr>
        <p:xfrm>
          <a:off x="6697807" y="2243035"/>
          <a:ext cx="901112" cy="453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2" name="Equation" r:id="rId3" imgW="406080" imgH="203040" progId="Equation.DSMT4">
                  <p:embed/>
                </p:oleObj>
              </mc:Choice>
              <mc:Fallback>
                <p:oleObj name="Equation" r:id="rId3" imgW="406080" imgH="203040" progId="Equation.DSMT4">
                  <p:embed/>
                  <p:pic>
                    <p:nvPicPr>
                      <p:cNvPr id="10" name="אובייקט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807" y="2243035"/>
                        <a:ext cx="901112" cy="4539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792804"/>
              </p:ext>
            </p:extLst>
          </p:nvPr>
        </p:nvGraphicFramePr>
        <p:xfrm>
          <a:off x="3788353" y="1879746"/>
          <a:ext cx="30956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3" name="Equation" r:id="rId5" imgW="139680" imgH="152280" progId="Equation.DSMT4">
                  <p:embed/>
                </p:oleObj>
              </mc:Choice>
              <mc:Fallback>
                <p:oleObj name="Equation" r:id="rId5" imgW="139680" imgH="152280" progId="Equation.DSMT4">
                  <p:embed/>
                  <p:pic>
                    <p:nvPicPr>
                      <p:cNvPr id="6" name="אובייקט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8353" y="1879746"/>
                        <a:ext cx="309563" cy="339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אובייקט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015722"/>
              </p:ext>
            </p:extLst>
          </p:nvPr>
        </p:nvGraphicFramePr>
        <p:xfrm>
          <a:off x="2278144" y="3123409"/>
          <a:ext cx="10223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4" name="Equation" r:id="rId7" imgW="495000" imgH="228600" progId="Equation.DSMT4">
                  <p:embed/>
                </p:oleObj>
              </mc:Choice>
              <mc:Fallback>
                <p:oleObj name="Equation" r:id="rId7" imgW="495000" imgH="228600" progId="Equation.DSMT4">
                  <p:embed/>
                  <p:pic>
                    <p:nvPicPr>
                      <p:cNvPr id="12" name="אובייקט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144" y="3123409"/>
                        <a:ext cx="1022350" cy="473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אובייקט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435424"/>
              </p:ext>
            </p:extLst>
          </p:nvPr>
        </p:nvGraphicFramePr>
        <p:xfrm>
          <a:off x="1002841" y="3123409"/>
          <a:ext cx="901112" cy="453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5" name="Equation" r:id="rId3" imgW="406080" imgH="203040" progId="Equation.DSMT4">
                  <p:embed/>
                </p:oleObj>
              </mc:Choice>
              <mc:Fallback>
                <p:oleObj name="Equation" r:id="rId3" imgW="406080" imgH="203040" progId="Equation.DSMT4">
                  <p:embed/>
                  <p:pic>
                    <p:nvPicPr>
                      <p:cNvPr id="6" name="אובייקט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2841" y="3123409"/>
                        <a:ext cx="901112" cy="4539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161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סמנטיקה מול סינטקס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כמו בתחשיב הפסוקים גם בתחשיב היחסים יש שתי מערכות מקבילות:</a:t>
            </a:r>
          </a:p>
          <a:p>
            <a:pPr lvl="1"/>
            <a:r>
              <a:rPr lang="he-IL" dirty="0" smtClean="0"/>
              <a:t>סינטקס - מערכת של הוכחות</a:t>
            </a:r>
          </a:p>
          <a:p>
            <a:pPr lvl="1"/>
            <a:r>
              <a:rPr lang="he-IL" dirty="0" smtClean="0"/>
              <a:t>סמנטיקה - מערכת של משמעויות</a:t>
            </a:r>
          </a:p>
          <a:p>
            <a:r>
              <a:rPr lang="he-IL" dirty="0" smtClean="0"/>
              <a:t>גם בתחשיב היחסים יש שקילות בין שתי המערכות:</a:t>
            </a:r>
          </a:p>
          <a:p>
            <a:pPr lvl="1"/>
            <a:r>
              <a:rPr lang="he-IL" dirty="0" smtClean="0"/>
              <a:t>משפט הנאותות</a:t>
            </a:r>
          </a:p>
          <a:p>
            <a:pPr lvl="1"/>
            <a:r>
              <a:rPr lang="he-IL" dirty="0" smtClean="0"/>
              <a:t>משפט השלמות</a:t>
            </a:r>
          </a:p>
          <a:p>
            <a:r>
              <a:rPr lang="he-IL" dirty="0" smtClean="0"/>
              <a:t>הוכחת שני המשפטים מורכבת יותר </a:t>
            </a:r>
            <a:r>
              <a:rPr lang="he-IL" dirty="0" err="1" smtClean="0"/>
              <a:t>מבתחשיב</a:t>
            </a:r>
            <a:r>
              <a:rPr lang="he-IL" dirty="0" smtClean="0"/>
              <a:t> הפסוקים ולא נוכיח אותם כאן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2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לוגיקה למדעי המחשב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372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8650" y="14149"/>
            <a:ext cx="7886700" cy="1325563"/>
          </a:xfrm>
        </p:spPr>
        <p:txBody>
          <a:bodyPr/>
          <a:lstStyle/>
          <a:p>
            <a:r>
              <a:rPr lang="he-IL" dirty="0" smtClean="0"/>
              <a:t>דוגמה לקיום גרירה סמנטית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28650" y="1847277"/>
            <a:ext cx="7886700" cy="4729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 smtClean="0"/>
              <a:t>נניח שעבור מודל       וסביבה    מתקיים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 smtClean="0"/>
              <a:t>צריך להראות ש</a:t>
            </a:r>
          </a:p>
          <a:p>
            <a:pPr marL="0" indent="0">
              <a:buNone/>
            </a:pPr>
            <a:r>
              <a:rPr lang="he-IL" dirty="0" smtClean="0"/>
              <a:t>נניח בשלילה ש  </a:t>
            </a:r>
          </a:p>
          <a:p>
            <a:pPr marL="0" indent="0">
              <a:buNone/>
            </a:pPr>
            <a:r>
              <a:rPr lang="he-IL" dirty="0" smtClean="0"/>
              <a:t>לפי כלל </a:t>
            </a:r>
            <a:r>
              <a:rPr lang="he-IL" dirty="0" smtClean="0">
                <a:sym typeface="Symbol" panose="05050102010706020507" pitchFamily="18" charset="2"/>
              </a:rPr>
              <a:t> מתקיים                      וְ                     .</a:t>
            </a:r>
          </a:p>
          <a:p>
            <a:pPr marL="0" indent="0">
              <a:buNone/>
            </a:pPr>
            <a:r>
              <a:rPr lang="he-IL" dirty="0" smtClean="0">
                <a:sym typeface="Symbol" panose="05050102010706020507" pitchFamily="18" charset="2"/>
              </a:rPr>
              <a:t>כלומר, לכל ערך     בקבוצת התחום של       מתקיים </a:t>
            </a:r>
          </a:p>
          <a:p>
            <a:pPr marL="0" indent="0">
              <a:buNone/>
            </a:pPr>
            <a:r>
              <a:rPr lang="he-IL" dirty="0" smtClean="0">
                <a:sym typeface="Symbol" panose="05050102010706020507" pitchFamily="18" charset="2"/>
              </a:rPr>
              <a:t>וקיים ערך     בקבוצת התחום של       כך ש           . </a:t>
            </a:r>
          </a:p>
          <a:p>
            <a:pPr marL="0" indent="0">
              <a:buNone/>
            </a:pPr>
            <a:r>
              <a:rPr lang="he-IL" dirty="0" smtClean="0">
                <a:sym typeface="Symbol" panose="05050102010706020507" pitchFamily="18" charset="2"/>
              </a:rPr>
              <a:t>עבור אותו     מתקיים</a:t>
            </a:r>
          </a:p>
          <a:p>
            <a:pPr marL="0" indent="0">
              <a:buNone/>
            </a:pPr>
            <a:r>
              <a:rPr lang="he-IL" dirty="0" smtClean="0">
                <a:sym typeface="Symbol" panose="05050102010706020507" pitchFamily="18" charset="2"/>
              </a:rPr>
              <a:t>ולכן                                    .  </a:t>
            </a:r>
            <a:r>
              <a:rPr lang="he-IL" dirty="0" smtClean="0">
                <a:solidFill>
                  <a:srgbClr val="FF0000"/>
                </a:solidFill>
                <a:sym typeface="Symbol" panose="05050102010706020507" pitchFamily="18" charset="2"/>
              </a:rPr>
              <a:t>סתירה! 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לוגיקה למדעי המחשב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20</a:t>
            </a:fld>
            <a:endParaRPr lang="he-IL"/>
          </a:p>
        </p:txBody>
      </p:sp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304256"/>
              </p:ext>
            </p:extLst>
          </p:nvPr>
        </p:nvGraphicFramePr>
        <p:xfrm>
          <a:off x="1866900" y="1145244"/>
          <a:ext cx="54102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66" name="Equation" r:id="rId3" imgW="2438280" imgH="253800" progId="Equation.DSMT4">
                  <p:embed/>
                </p:oleObj>
              </mc:Choice>
              <mc:Fallback>
                <p:oleObj name="Equation" r:id="rId3" imgW="2438280" imgH="253800" progId="Equation.DSMT4">
                  <p:embed/>
                  <p:pic>
                    <p:nvPicPr>
                      <p:cNvPr id="6" name="אובייקט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1145244"/>
                        <a:ext cx="5410200" cy="568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099138"/>
              </p:ext>
            </p:extLst>
          </p:nvPr>
        </p:nvGraphicFramePr>
        <p:xfrm>
          <a:off x="2733675" y="2306936"/>
          <a:ext cx="33813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67" name="Equation" r:id="rId5" imgW="1523880" imgH="253800" progId="Equation.DSMT4">
                  <p:embed/>
                </p:oleObj>
              </mc:Choice>
              <mc:Fallback>
                <p:oleObj name="Equation" r:id="rId5" imgW="1523880" imgH="253800" progId="Equation.DSMT4">
                  <p:embed/>
                  <p:pic>
                    <p:nvPicPr>
                      <p:cNvPr id="6" name="אובייקט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675" y="2306936"/>
                        <a:ext cx="3381375" cy="568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אובייקט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211102"/>
              </p:ext>
            </p:extLst>
          </p:nvPr>
        </p:nvGraphicFramePr>
        <p:xfrm>
          <a:off x="5577114" y="1892957"/>
          <a:ext cx="4714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68" name="Equation" r:id="rId7" imgW="228600" imgH="177480" progId="Equation.DSMT4">
                  <p:embed/>
                </p:oleObj>
              </mc:Choice>
              <mc:Fallback>
                <p:oleObj name="Equation" r:id="rId7" imgW="228600" imgH="177480" progId="Equation.DSMT4">
                  <p:embed/>
                  <p:pic>
                    <p:nvPicPr>
                      <p:cNvPr id="6" name="אובייקט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7114" y="1892957"/>
                        <a:ext cx="471487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אובייקט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210379"/>
              </p:ext>
            </p:extLst>
          </p:nvPr>
        </p:nvGraphicFramePr>
        <p:xfrm>
          <a:off x="4147849" y="1919945"/>
          <a:ext cx="23495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69" name="Equation" r:id="rId9" imgW="114120" imgH="164880" progId="Equation.DSMT4">
                  <p:embed/>
                </p:oleObj>
              </mc:Choice>
              <mc:Fallback>
                <p:oleObj name="Equation" r:id="rId9" imgW="114120" imgH="164880" progId="Equation.DSMT4">
                  <p:embed/>
                  <p:pic>
                    <p:nvPicPr>
                      <p:cNvPr id="11" name="אובייקט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7849" y="1919945"/>
                        <a:ext cx="234950" cy="341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אובייקט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735061"/>
              </p:ext>
            </p:extLst>
          </p:nvPr>
        </p:nvGraphicFramePr>
        <p:xfrm>
          <a:off x="2706688" y="2866886"/>
          <a:ext cx="34369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70" name="Equation" r:id="rId11" imgW="1549080" imgH="228600" progId="Equation.DSMT4">
                  <p:embed/>
                </p:oleObj>
              </mc:Choice>
              <mc:Fallback>
                <p:oleObj name="Equation" r:id="rId11" imgW="1549080" imgH="228600" progId="Equation.DSMT4">
                  <p:embed/>
                  <p:pic>
                    <p:nvPicPr>
                      <p:cNvPr id="7" name="אובייקט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688" y="2866886"/>
                        <a:ext cx="3436937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אובייקט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844634"/>
              </p:ext>
            </p:extLst>
          </p:nvPr>
        </p:nvGraphicFramePr>
        <p:xfrm>
          <a:off x="2705893" y="3364000"/>
          <a:ext cx="34369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71" name="Equation" r:id="rId13" imgW="1549080" imgH="228600" progId="Equation.DSMT4">
                  <p:embed/>
                </p:oleObj>
              </mc:Choice>
              <mc:Fallback>
                <p:oleObj name="Equation" r:id="rId13" imgW="1549080" imgH="228600" progId="Equation.DSMT4">
                  <p:embed/>
                  <p:pic>
                    <p:nvPicPr>
                      <p:cNvPr id="10" name="אובייקט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893" y="3364000"/>
                        <a:ext cx="3436937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אובייקט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31551"/>
              </p:ext>
            </p:extLst>
          </p:nvPr>
        </p:nvGraphicFramePr>
        <p:xfrm>
          <a:off x="3738707" y="3895025"/>
          <a:ext cx="19145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72" name="Equation" r:id="rId15" imgW="863280" imgH="228600" progId="Equation.DSMT4">
                  <p:embed/>
                </p:oleObj>
              </mc:Choice>
              <mc:Fallback>
                <p:oleObj name="Equation" r:id="rId15" imgW="863280" imgH="228600" progId="Equation.DSMT4">
                  <p:embed/>
                  <p:pic>
                    <p:nvPicPr>
                      <p:cNvPr id="12" name="אובייקט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707" y="3895025"/>
                        <a:ext cx="1914525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אובייקט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542933"/>
              </p:ext>
            </p:extLst>
          </p:nvPr>
        </p:nvGraphicFramePr>
        <p:xfrm>
          <a:off x="1507981" y="3885627"/>
          <a:ext cx="19732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73" name="Equation" r:id="rId17" imgW="888840" imgH="228600" progId="Equation.DSMT4">
                  <p:embed/>
                </p:oleObj>
              </mc:Choice>
              <mc:Fallback>
                <p:oleObj name="Equation" r:id="rId17" imgW="888840" imgH="228600" progId="Equation.DSMT4">
                  <p:embed/>
                  <p:pic>
                    <p:nvPicPr>
                      <p:cNvPr id="13" name="אובייקט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981" y="3885627"/>
                        <a:ext cx="1973262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אובייקט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116112"/>
              </p:ext>
            </p:extLst>
          </p:nvPr>
        </p:nvGraphicFramePr>
        <p:xfrm>
          <a:off x="5922528" y="4522213"/>
          <a:ext cx="2603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74" name="Equation" r:id="rId19" imgW="126720" imgH="139680" progId="Equation.DSMT4">
                  <p:embed/>
                </p:oleObj>
              </mc:Choice>
              <mc:Fallback>
                <p:oleObj name="Equation" r:id="rId19" imgW="126720" imgH="139680" progId="Equation.DSMT4">
                  <p:embed/>
                  <p:pic>
                    <p:nvPicPr>
                      <p:cNvPr id="9" name="אובייקט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2528" y="4522213"/>
                        <a:ext cx="260350" cy="288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אובייקט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567059"/>
              </p:ext>
            </p:extLst>
          </p:nvPr>
        </p:nvGraphicFramePr>
        <p:xfrm>
          <a:off x="2568359" y="4445742"/>
          <a:ext cx="4714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75" name="Equation" r:id="rId7" imgW="228600" imgH="177480" progId="Equation.DSMT4">
                  <p:embed/>
                </p:oleObj>
              </mc:Choice>
              <mc:Fallback>
                <p:oleObj name="Equation" r:id="rId7" imgW="228600" imgH="177480" progId="Equation.DSMT4">
                  <p:embed/>
                  <p:pic>
                    <p:nvPicPr>
                      <p:cNvPr id="8" name="אובייקט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359" y="4445742"/>
                        <a:ext cx="471487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אובייקט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695842"/>
              </p:ext>
            </p:extLst>
          </p:nvPr>
        </p:nvGraphicFramePr>
        <p:xfrm>
          <a:off x="3399632" y="4952885"/>
          <a:ext cx="4714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76" name="Equation" r:id="rId7" imgW="228600" imgH="177480" progId="Equation.DSMT4">
                  <p:embed/>
                </p:oleObj>
              </mc:Choice>
              <mc:Fallback>
                <p:oleObj name="Equation" r:id="rId7" imgW="228600" imgH="177480" progId="Equation.DSMT4">
                  <p:embed/>
                  <p:pic>
                    <p:nvPicPr>
                      <p:cNvPr id="17" name="אובייקט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9632" y="4952885"/>
                        <a:ext cx="471487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אובייקט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121175"/>
              </p:ext>
            </p:extLst>
          </p:nvPr>
        </p:nvGraphicFramePr>
        <p:xfrm>
          <a:off x="6726238" y="4980426"/>
          <a:ext cx="2603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77" name="Equation" r:id="rId21" imgW="126720" imgH="177480" progId="Equation.DSMT4">
                  <p:embed/>
                </p:oleObj>
              </mc:Choice>
              <mc:Fallback>
                <p:oleObj name="Equation" r:id="rId21" imgW="126720" imgH="177480" progId="Equation.DSMT4">
                  <p:embed/>
                  <p:pic>
                    <p:nvPicPr>
                      <p:cNvPr id="16" name="אובייקט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6238" y="4980426"/>
                        <a:ext cx="260350" cy="366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אובייקט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813627"/>
              </p:ext>
            </p:extLst>
          </p:nvPr>
        </p:nvGraphicFramePr>
        <p:xfrm>
          <a:off x="382083" y="4408507"/>
          <a:ext cx="989012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78" name="Equation" r:id="rId23" imgW="482400" imgH="203040" progId="Equation.DSMT4">
                  <p:embed/>
                </p:oleObj>
              </mc:Choice>
              <mc:Fallback>
                <p:oleObj name="Equation" r:id="rId23" imgW="482400" imgH="203040" progId="Equation.DSMT4">
                  <p:embed/>
                  <p:pic>
                    <p:nvPicPr>
                      <p:cNvPr id="16" name="אובייקט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083" y="4408507"/>
                        <a:ext cx="989012" cy="420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אובייקט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10336"/>
              </p:ext>
            </p:extLst>
          </p:nvPr>
        </p:nvGraphicFramePr>
        <p:xfrm>
          <a:off x="1579563" y="4914761"/>
          <a:ext cx="9890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79" name="Equation" r:id="rId25" imgW="482400" imgH="228600" progId="Equation.DSMT4">
                  <p:embed/>
                </p:oleObj>
              </mc:Choice>
              <mc:Fallback>
                <p:oleObj name="Equation" r:id="rId25" imgW="482400" imgH="228600" progId="Equation.DSMT4">
                  <p:embed/>
                  <p:pic>
                    <p:nvPicPr>
                      <p:cNvPr id="20" name="אובייקט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3" y="4914761"/>
                        <a:ext cx="989012" cy="473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אובייקט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905263"/>
              </p:ext>
            </p:extLst>
          </p:nvPr>
        </p:nvGraphicFramePr>
        <p:xfrm>
          <a:off x="6726238" y="5492900"/>
          <a:ext cx="2603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80" name="Equation" r:id="rId27" imgW="126720" imgH="177480" progId="Equation.DSMT4">
                  <p:embed/>
                </p:oleObj>
              </mc:Choice>
              <mc:Fallback>
                <p:oleObj name="Equation" r:id="rId27" imgW="126720" imgH="177480" progId="Equation.DSMT4">
                  <p:embed/>
                  <p:pic>
                    <p:nvPicPr>
                      <p:cNvPr id="19" name="אובייקט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6238" y="5492900"/>
                        <a:ext cx="260350" cy="366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אובייקט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634364"/>
              </p:ext>
            </p:extLst>
          </p:nvPr>
        </p:nvGraphicFramePr>
        <p:xfrm>
          <a:off x="2257425" y="5408294"/>
          <a:ext cx="32273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81" name="Equation" r:id="rId28" imgW="1460160" imgH="241200" progId="Equation.DSMT4">
                  <p:embed/>
                </p:oleObj>
              </mc:Choice>
              <mc:Fallback>
                <p:oleObj name="Equation" r:id="rId28" imgW="1460160" imgH="241200" progId="Equation.DSMT4">
                  <p:embed/>
                  <p:pic>
                    <p:nvPicPr>
                      <p:cNvPr id="8" name="אובייקט 7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257425" y="5408294"/>
                        <a:ext cx="3227388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אובייקט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181687"/>
              </p:ext>
            </p:extLst>
          </p:nvPr>
        </p:nvGraphicFramePr>
        <p:xfrm>
          <a:off x="4424361" y="5912506"/>
          <a:ext cx="33813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82" name="Equation" r:id="rId30" imgW="1523880" imgH="253800" progId="Equation.DSMT4">
                  <p:embed/>
                </p:oleObj>
              </mc:Choice>
              <mc:Fallback>
                <p:oleObj name="Equation" r:id="rId30" imgW="1523880" imgH="253800" progId="Equation.DSMT4">
                  <p:embed/>
                  <p:pic>
                    <p:nvPicPr>
                      <p:cNvPr id="7" name="אובייקט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4361" y="5912506"/>
                        <a:ext cx="3381375" cy="568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364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>
          <a:xfrm>
            <a:off x="628650" y="3063"/>
            <a:ext cx="7886700" cy="1325563"/>
          </a:xfrm>
        </p:spPr>
        <p:txBody>
          <a:bodyPr/>
          <a:lstStyle/>
          <a:p>
            <a:r>
              <a:rPr lang="he-IL" dirty="0" smtClean="0"/>
              <a:t>דוגמה נוספת</a:t>
            </a:r>
            <a:endParaRPr lang="he-IL" dirty="0"/>
          </a:p>
        </p:txBody>
      </p:sp>
      <p:sp>
        <p:nvSpPr>
          <p:cNvPr id="1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לוגיקה למדעי המחשב</a:t>
            </a:r>
            <a:endParaRPr lang="en-US"/>
          </a:p>
        </p:txBody>
      </p:sp>
      <p:sp>
        <p:nvSpPr>
          <p:cNvPr id="1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Narkisim" panose="020E0502050101010101" pitchFamily="34" charset="-79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Narkisim" panose="020E0502050101010101" pitchFamily="34" charset="-79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Narkisim" panose="020E0502050101010101" pitchFamily="34" charset="-79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Narkisim" panose="020E0502050101010101" pitchFamily="34" charset="-79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Narkisim" panose="020E0502050101010101" pitchFamily="34" charset="-79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Narkisim" panose="020E0502050101010101" pitchFamily="34" charset="-79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Narkisim" panose="020E0502050101010101" pitchFamily="34" charset="-79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Narkisim" panose="020E0502050101010101" pitchFamily="34" charset="-79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Narkisim" panose="020E0502050101010101" pitchFamily="34" charset="-79"/>
              </a:defRPr>
            </a:lvl9pPr>
          </a:lstStyle>
          <a:p>
            <a:pPr eaLnBrk="1" hangingPunct="1"/>
            <a:fld id="{211A4C5C-2696-4751-B6A7-3430C382F8E4}" type="slidenum">
              <a:rPr lang="he-IL" altLang="he-IL" sz="1400">
                <a:cs typeface="Arial" panose="020B0604020202020204" pitchFamily="34" charset="0"/>
              </a:rPr>
              <a:pPr eaLnBrk="1" hangingPunct="1"/>
              <a:t>21</a:t>
            </a:fld>
            <a:endParaRPr lang="en-US" altLang="he-IL" sz="1400">
              <a:cs typeface="Arial" panose="020B0604020202020204" pitchFamily="34" charset="0"/>
            </a:endParaRPr>
          </a:p>
        </p:txBody>
      </p:sp>
      <p:graphicFrame>
        <p:nvGraphicFramePr>
          <p:cNvPr id="348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492361"/>
              </p:ext>
            </p:extLst>
          </p:nvPr>
        </p:nvGraphicFramePr>
        <p:xfrm>
          <a:off x="3309938" y="1098438"/>
          <a:ext cx="310991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45" name="Equation" r:id="rId3" imgW="1358310" imgH="253890" progId="Equation.DSMT4">
                  <p:embed/>
                </p:oleObj>
              </mc:Choice>
              <mc:Fallback>
                <p:oleObj name="Equation" r:id="rId3" imgW="1358310" imgH="253890" progId="Equation.DSMT4">
                  <p:embed/>
                  <p:pic>
                    <p:nvPicPr>
                      <p:cNvPr id="3482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1098438"/>
                        <a:ext cx="3109912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55" name="Group 19"/>
          <p:cNvGrpSpPr>
            <a:grpSpLocks/>
          </p:cNvGrpSpPr>
          <p:nvPr/>
        </p:nvGrpSpPr>
        <p:grpSpPr bwMode="auto">
          <a:xfrm>
            <a:off x="423863" y="1700214"/>
            <a:ext cx="8256587" cy="2193926"/>
            <a:chOff x="340" y="1071"/>
            <a:chExt cx="5201" cy="1382"/>
          </a:xfrm>
        </p:grpSpPr>
        <p:sp>
          <p:nvSpPr>
            <p:cNvPr id="34828" name="Text Box 7"/>
            <p:cNvSpPr txBox="1">
              <a:spLocks noChangeArrowheads="1"/>
            </p:cNvSpPr>
            <p:nvPr/>
          </p:nvSpPr>
          <p:spPr bwMode="auto">
            <a:xfrm>
              <a:off x="340" y="1071"/>
              <a:ext cx="5201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FontTx/>
                <a:buNone/>
              </a:pPr>
              <a:r>
                <a:rPr lang="he-IL" altLang="he-IL" sz="2400" dirty="0">
                  <a:cs typeface="+mn-cs"/>
                </a:rPr>
                <a:t>הסבר: יהי </a:t>
              </a:r>
              <a:r>
                <a:rPr lang="he-IL" altLang="he-IL" sz="2400" dirty="0" smtClean="0">
                  <a:cs typeface="+mn-cs"/>
                </a:rPr>
                <a:t>      מודל כלשהו</a:t>
              </a:r>
            </a:p>
            <a:p>
              <a:pPr algn="r" rtl="1" eaLnBrk="1" hangingPunct="1">
                <a:spcBef>
                  <a:spcPct val="50000"/>
                </a:spcBef>
                <a:buFontTx/>
                <a:buNone/>
              </a:pPr>
              <a:r>
                <a:rPr lang="he-IL" altLang="he-IL" sz="2400" dirty="0" smtClean="0">
                  <a:cs typeface="+mn-cs"/>
                </a:rPr>
                <a:t>א. אם</a:t>
              </a:r>
            </a:p>
            <a:p>
              <a:pPr algn="r" rtl="1" eaLnBrk="1" hangingPunct="1">
                <a:spcBef>
                  <a:spcPct val="50000"/>
                </a:spcBef>
                <a:buFontTx/>
                <a:buNone/>
              </a:pPr>
              <a:r>
                <a:rPr lang="he-IL" altLang="he-IL" sz="2400" dirty="0" smtClean="0">
                  <a:cs typeface="+mn-cs"/>
                </a:rPr>
                <a:t>    </a:t>
              </a:r>
              <a:r>
                <a:rPr lang="he-IL" altLang="he-IL" sz="2400" dirty="0">
                  <a:cs typeface="+mn-cs"/>
                </a:rPr>
                <a:t>אז                                          ללא תלות </a:t>
              </a:r>
              <a:r>
                <a:rPr lang="he-IL" altLang="he-IL" sz="2400" dirty="0" smtClean="0">
                  <a:cs typeface="+mn-cs"/>
                </a:rPr>
                <a:t>בערך של </a:t>
              </a:r>
              <a:r>
                <a:rPr lang="en-US" altLang="he-IL" sz="2400" i="1" dirty="0" smtClean="0">
                  <a:cs typeface="+mn-cs"/>
                </a:rPr>
                <a:t>x</a:t>
              </a:r>
              <a:r>
                <a:rPr lang="he-IL" altLang="he-IL" sz="2400" i="1" dirty="0" smtClean="0">
                  <a:cs typeface="+mn-cs"/>
                </a:rPr>
                <a:t>,</a:t>
              </a:r>
              <a:r>
                <a:rPr lang="he-IL" altLang="he-IL" sz="2400" dirty="0" smtClean="0">
                  <a:cs typeface="+mn-cs"/>
                </a:rPr>
                <a:t> </a:t>
              </a:r>
              <a:r>
                <a:rPr lang="he-IL" altLang="he-IL" sz="2400" dirty="0">
                  <a:cs typeface="+mn-cs"/>
                </a:rPr>
                <a:t>ובפרט</a:t>
              </a:r>
              <a:endParaRPr lang="en-US" altLang="he-IL" sz="2400" dirty="0">
                <a:cs typeface="+mn-cs"/>
              </a:endParaRPr>
            </a:p>
          </p:txBody>
        </p:sp>
        <p:graphicFrame>
          <p:nvGraphicFramePr>
            <p:cNvPr id="3482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5451124"/>
                </p:ext>
              </p:extLst>
            </p:nvPr>
          </p:nvGraphicFramePr>
          <p:xfrm>
            <a:off x="3733" y="1386"/>
            <a:ext cx="1246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46" name="Equation" r:id="rId5" imgW="863280" imgH="253800" progId="Equation.DSMT4">
                    <p:embed/>
                  </p:oleObj>
                </mc:Choice>
                <mc:Fallback>
                  <p:oleObj name="Equation" r:id="rId5" imgW="863280" imgH="253800" progId="Equation.DSMT4">
                    <p:embed/>
                    <p:pic>
                      <p:nvPicPr>
                        <p:cNvPr id="3482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3" y="1386"/>
                          <a:ext cx="1246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7903899"/>
                </p:ext>
              </p:extLst>
            </p:nvPr>
          </p:nvGraphicFramePr>
          <p:xfrm>
            <a:off x="2926" y="1724"/>
            <a:ext cx="2015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47" name="Equation" r:id="rId7" imgW="1396800" imgH="253800" progId="Equation.DSMT4">
                    <p:embed/>
                  </p:oleObj>
                </mc:Choice>
                <mc:Fallback>
                  <p:oleObj name="Equation" r:id="rId7" imgW="1396800" imgH="253800" progId="Equation.DSMT4">
                    <p:embed/>
                    <p:pic>
                      <p:nvPicPr>
                        <p:cNvPr id="3483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6" y="1724"/>
                          <a:ext cx="2015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2831853"/>
                </p:ext>
              </p:extLst>
            </p:nvPr>
          </p:nvGraphicFramePr>
          <p:xfrm>
            <a:off x="1710" y="2087"/>
            <a:ext cx="2416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48" name="Equation" r:id="rId9" imgW="1676160" imgH="253800" progId="Equation.DSMT4">
                    <p:embed/>
                  </p:oleObj>
                </mc:Choice>
                <mc:Fallback>
                  <p:oleObj name="Equation" r:id="rId9" imgW="1676160" imgH="253800" progId="Equation.DSMT4">
                    <p:embed/>
                    <p:pic>
                      <p:nvPicPr>
                        <p:cNvPr id="3483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0" y="2087"/>
                          <a:ext cx="2416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461963" y="4119563"/>
            <a:ext cx="818038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0838" indent="-3508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FontTx/>
              <a:buNone/>
            </a:pPr>
            <a:r>
              <a:rPr lang="he-IL" altLang="he-IL" sz="2400" dirty="0">
                <a:cs typeface="+mn-cs"/>
              </a:rPr>
              <a:t>ב. אם</a:t>
            </a:r>
          </a:p>
          <a:p>
            <a:pPr algn="r" rtl="1" eaLnBrk="1" hangingPunct="1">
              <a:spcBef>
                <a:spcPct val="50000"/>
              </a:spcBef>
              <a:buFontTx/>
              <a:buNone/>
            </a:pPr>
            <a:r>
              <a:rPr lang="he-IL" altLang="he-IL" sz="2400" dirty="0">
                <a:cs typeface="+mn-cs"/>
              </a:rPr>
              <a:t>    אז קיים </a:t>
            </a:r>
            <a:r>
              <a:rPr lang="en-US" altLang="he-IL" sz="2400" i="1" dirty="0">
                <a:cs typeface="+mn-cs"/>
              </a:rPr>
              <a:t>x</a:t>
            </a:r>
            <a:r>
              <a:rPr lang="he-IL" altLang="he-IL" sz="2400" dirty="0">
                <a:cs typeface="+mn-cs"/>
              </a:rPr>
              <a:t> שעבורו </a:t>
            </a:r>
            <a:r>
              <a:rPr lang="en-US" altLang="he-IL" sz="2400" dirty="0">
                <a:cs typeface="+mn-cs"/>
              </a:rPr>
              <a:t>P(x)</a:t>
            </a:r>
            <a:r>
              <a:rPr lang="he-IL" altLang="he-IL" sz="2400" dirty="0">
                <a:cs typeface="+mn-cs"/>
              </a:rPr>
              <a:t> לא נכון, כלומר, הערך של </a:t>
            </a:r>
            <a:r>
              <a:rPr lang="en-US" altLang="he-IL" sz="2400" dirty="0">
                <a:cs typeface="+mn-cs"/>
              </a:rPr>
              <a:t> P(x)</a:t>
            </a:r>
            <a:r>
              <a:rPr lang="he-IL" altLang="he-IL" sz="2400" dirty="0">
                <a:cs typeface="+mn-cs"/>
              </a:rPr>
              <a:t>הוא </a:t>
            </a:r>
            <a:r>
              <a:rPr lang="en-US" altLang="he-IL" sz="2400" dirty="0">
                <a:cs typeface="+mn-cs"/>
              </a:rPr>
              <a:t>F</a:t>
            </a:r>
            <a:r>
              <a:rPr lang="he-IL" altLang="he-IL" sz="2400" dirty="0">
                <a:cs typeface="+mn-cs"/>
              </a:rPr>
              <a:t> </a:t>
            </a:r>
            <a:r>
              <a:rPr lang="en-US" altLang="he-IL" sz="2400" dirty="0">
                <a:cs typeface="+mn-cs"/>
              </a:rPr>
              <a:t> </a:t>
            </a:r>
            <a:r>
              <a:rPr lang="he-IL" altLang="he-IL" sz="2400" dirty="0">
                <a:cs typeface="+mn-cs"/>
              </a:rPr>
              <a:t>עבור אותו ערך של </a:t>
            </a:r>
            <a:r>
              <a:rPr lang="en-US" altLang="he-IL" sz="2400" i="1" dirty="0">
                <a:cs typeface="+mn-cs"/>
              </a:rPr>
              <a:t>x</a:t>
            </a:r>
            <a:r>
              <a:rPr lang="he-IL" altLang="he-IL" sz="2400" dirty="0">
                <a:cs typeface="+mn-cs"/>
              </a:rPr>
              <a:t>. ולכן ל                              יש ערך אמת </a:t>
            </a:r>
            <a:r>
              <a:rPr lang="en-US" altLang="he-IL" sz="2400" dirty="0">
                <a:cs typeface="+mn-cs"/>
              </a:rPr>
              <a:t>T</a:t>
            </a:r>
            <a:r>
              <a:rPr lang="he-IL" altLang="he-IL" sz="2400" dirty="0">
                <a:cs typeface="+mn-cs"/>
              </a:rPr>
              <a:t> עבור אותו ערך של </a:t>
            </a:r>
            <a:r>
              <a:rPr lang="en-US" altLang="he-IL" sz="2400" i="1" dirty="0">
                <a:cs typeface="+mn-cs"/>
              </a:rPr>
              <a:t>x</a:t>
            </a:r>
            <a:r>
              <a:rPr lang="he-IL" altLang="he-IL" sz="2400" dirty="0">
                <a:cs typeface="+mn-cs"/>
              </a:rPr>
              <a:t>. ומכאן, שוב</a:t>
            </a:r>
            <a:endParaRPr lang="en-US" altLang="he-IL" sz="2400" dirty="0">
              <a:cs typeface="+mn-cs"/>
            </a:endParaRPr>
          </a:p>
        </p:txBody>
      </p:sp>
      <p:graphicFrame>
        <p:nvGraphicFramePr>
          <p:cNvPr id="3994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836595"/>
              </p:ext>
            </p:extLst>
          </p:nvPr>
        </p:nvGraphicFramePr>
        <p:xfrm>
          <a:off x="5734050" y="4081463"/>
          <a:ext cx="19780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49" name="Equation" r:id="rId11" imgW="863280" imgH="253800" progId="Equation.DSMT4">
                  <p:embed/>
                </p:oleObj>
              </mc:Choice>
              <mc:Fallback>
                <p:oleObj name="Equation" r:id="rId11" imgW="863280" imgH="253800" progId="Equation.DSMT4">
                  <p:embed/>
                  <p:pic>
                    <p:nvPicPr>
                      <p:cNvPr id="3994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050" y="4081463"/>
                        <a:ext cx="19780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267804"/>
              </p:ext>
            </p:extLst>
          </p:nvPr>
        </p:nvGraphicFramePr>
        <p:xfrm>
          <a:off x="2490549" y="4996726"/>
          <a:ext cx="243998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50" name="Equation" r:id="rId13" imgW="1066337" imgH="253890" progId="Equation.DSMT4">
                  <p:embed/>
                </p:oleObj>
              </mc:Choice>
              <mc:Fallback>
                <p:oleObj name="Equation" r:id="rId13" imgW="1066337" imgH="253890" progId="Equation.DSMT4">
                  <p:embed/>
                  <p:pic>
                    <p:nvPicPr>
                      <p:cNvPr id="3995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549" y="4996726"/>
                        <a:ext cx="2439987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87999"/>
              </p:ext>
            </p:extLst>
          </p:nvPr>
        </p:nvGraphicFramePr>
        <p:xfrm>
          <a:off x="2370138" y="5924550"/>
          <a:ext cx="383698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51" name="Equation" r:id="rId15" imgW="1676160" imgH="253800" progId="Equation.DSMT4">
                  <p:embed/>
                </p:oleObj>
              </mc:Choice>
              <mc:Fallback>
                <p:oleObj name="Equation" r:id="rId15" imgW="1676160" imgH="253800" progId="Equation.DSMT4">
                  <p:embed/>
                  <p:pic>
                    <p:nvPicPr>
                      <p:cNvPr id="3995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138" y="5924550"/>
                        <a:ext cx="3836987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אובייקט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19538"/>
              </p:ext>
            </p:extLst>
          </p:nvPr>
        </p:nvGraphicFramePr>
        <p:xfrm>
          <a:off x="6878309" y="1723912"/>
          <a:ext cx="4714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52" name="Equation" r:id="rId17" imgW="228600" imgH="177480" progId="Equation.DSMT4">
                  <p:embed/>
                </p:oleObj>
              </mc:Choice>
              <mc:Fallback>
                <p:oleObj name="Equation" r:id="rId17" imgW="228600" imgH="177480" progId="Equation.DSMT4">
                  <p:embed/>
                  <p:pic>
                    <p:nvPicPr>
                      <p:cNvPr id="12" name="אובייקט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8309" y="1723912"/>
                        <a:ext cx="471487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386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דוגמה לאי-גרירה סמנטית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56755" y="1825625"/>
            <a:ext cx="8358596" cy="4340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 smtClean="0"/>
              <a:t>האם מתקיים גם                                                        ?</a:t>
            </a:r>
          </a:p>
          <a:p>
            <a:pPr marL="0" indent="0">
              <a:buNone/>
            </a:pPr>
            <a:r>
              <a:rPr lang="he-IL" dirty="0" smtClean="0"/>
              <a:t>תשובה: קל לחשוב על דוגמה שבה</a:t>
            </a:r>
          </a:p>
          <a:p>
            <a:pPr marL="0" indent="0">
              <a:buNone/>
            </a:pPr>
            <a:r>
              <a:rPr lang="he-IL" dirty="0" smtClean="0"/>
              <a:t>ולכן</a:t>
            </a:r>
          </a:p>
          <a:p>
            <a:pPr marL="0" indent="0">
              <a:buNone/>
            </a:pPr>
            <a:r>
              <a:rPr lang="he-IL" dirty="0" smtClean="0"/>
              <a:t>ומצד שני קיימים ערכים    בקבוצת התחום של      שעבורם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 smtClean="0"/>
              <a:t>דוגמה: קבוצת התחום: המספרים הטבעיים.</a:t>
            </a:r>
          </a:p>
          <a:p>
            <a:pPr marL="0" indent="0">
              <a:buNone/>
            </a:pPr>
            <a:r>
              <a:rPr lang="he-IL" dirty="0"/>
              <a:t> </a:t>
            </a:r>
            <a:r>
              <a:rPr lang="he-IL" dirty="0" smtClean="0"/>
              <a:t>      - המספרים הזוגיים</a:t>
            </a:r>
          </a:p>
          <a:p>
            <a:pPr marL="0" indent="0">
              <a:buNone/>
            </a:pPr>
            <a:r>
              <a:rPr lang="he-IL" dirty="0"/>
              <a:t> </a:t>
            </a:r>
            <a:r>
              <a:rPr lang="he-IL" dirty="0" smtClean="0"/>
              <a:t>      - המספרים האי-זוגיים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לוגיקה למדעי המחשב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22</a:t>
            </a:fld>
            <a:endParaRPr lang="he-IL"/>
          </a:p>
        </p:txBody>
      </p:sp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661870"/>
              </p:ext>
            </p:extLst>
          </p:nvPr>
        </p:nvGraphicFramePr>
        <p:xfrm>
          <a:off x="748725" y="1807153"/>
          <a:ext cx="54102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34" name="Equation" r:id="rId3" imgW="2438280" imgH="253800" progId="Equation.DSMT4">
                  <p:embed/>
                </p:oleObj>
              </mc:Choice>
              <mc:Fallback>
                <p:oleObj name="Equation" r:id="rId3" imgW="2438280" imgH="253800" progId="Equation.DSMT4">
                  <p:embed/>
                  <p:pic>
                    <p:nvPicPr>
                      <p:cNvPr id="6" name="אובייקט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725" y="1807153"/>
                        <a:ext cx="5410200" cy="568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46986"/>
              </p:ext>
            </p:extLst>
          </p:nvPr>
        </p:nvGraphicFramePr>
        <p:xfrm>
          <a:off x="1711325" y="2326986"/>
          <a:ext cx="19145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35" name="Equation" r:id="rId5" imgW="863280" imgH="228600" progId="Equation.DSMT4">
                  <p:embed/>
                </p:oleObj>
              </mc:Choice>
              <mc:Fallback>
                <p:oleObj name="Equation" r:id="rId5" imgW="863280" imgH="228600" progId="Equation.DSMT4">
                  <p:embed/>
                  <p:pic>
                    <p:nvPicPr>
                      <p:cNvPr id="13" name="אובייקט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5" y="2326986"/>
                        <a:ext cx="1914525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אובייקט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204082"/>
              </p:ext>
            </p:extLst>
          </p:nvPr>
        </p:nvGraphicFramePr>
        <p:xfrm>
          <a:off x="4352925" y="2838161"/>
          <a:ext cx="34353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36" name="Equation" r:id="rId7" imgW="1549080" imgH="228600" progId="Equation.DSMT4">
                  <p:embed/>
                </p:oleObj>
              </mc:Choice>
              <mc:Fallback>
                <p:oleObj name="Equation" r:id="rId7" imgW="1549080" imgH="228600" progId="Equation.DSMT4">
                  <p:embed/>
                  <p:pic>
                    <p:nvPicPr>
                      <p:cNvPr id="7" name="אובייקט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2838161"/>
                        <a:ext cx="3435350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אובייקט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943177"/>
              </p:ext>
            </p:extLst>
          </p:nvPr>
        </p:nvGraphicFramePr>
        <p:xfrm>
          <a:off x="3028950" y="3888487"/>
          <a:ext cx="32273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37" name="Equation" r:id="rId9" imgW="1460160" imgH="241200" progId="Equation.DSMT4">
                  <p:embed/>
                </p:oleObj>
              </mc:Choice>
              <mc:Fallback>
                <p:oleObj name="Equation" r:id="rId9" imgW="1460160" imgH="241200" progId="Equation.DSMT4">
                  <p:embed/>
                  <p:pic>
                    <p:nvPicPr>
                      <p:cNvPr id="23" name="אובייקט 2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28950" y="3888487"/>
                        <a:ext cx="3227388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אובייקט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634883"/>
              </p:ext>
            </p:extLst>
          </p:nvPr>
        </p:nvGraphicFramePr>
        <p:xfrm>
          <a:off x="1711325" y="3416931"/>
          <a:ext cx="4714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38" name="Equation" r:id="rId11" imgW="228600" imgH="177480" progId="Equation.DSMT4">
                  <p:embed/>
                </p:oleObj>
              </mc:Choice>
              <mc:Fallback>
                <p:oleObj name="Equation" r:id="rId11" imgW="228600" imgH="177480" progId="Equation.DSMT4">
                  <p:embed/>
                  <p:pic>
                    <p:nvPicPr>
                      <p:cNvPr id="18" name="אובייקט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5" y="3416931"/>
                        <a:ext cx="471487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אובייקט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281484"/>
              </p:ext>
            </p:extLst>
          </p:nvPr>
        </p:nvGraphicFramePr>
        <p:xfrm>
          <a:off x="4996381" y="3416931"/>
          <a:ext cx="2603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39" name="Equation" r:id="rId13" imgW="126720" imgH="177480" progId="Equation.DSMT4">
                  <p:embed/>
                </p:oleObj>
              </mc:Choice>
              <mc:Fallback>
                <p:oleObj name="Equation" r:id="rId13" imgW="126720" imgH="177480" progId="Equation.DSMT4">
                  <p:embed/>
                  <p:pic>
                    <p:nvPicPr>
                      <p:cNvPr id="19" name="אובייקט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6381" y="3416931"/>
                        <a:ext cx="260350" cy="366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אובייקט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242237"/>
              </p:ext>
            </p:extLst>
          </p:nvPr>
        </p:nvGraphicFramePr>
        <p:xfrm>
          <a:off x="7788275" y="4877955"/>
          <a:ext cx="5635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40" name="Equation" r:id="rId15" imgW="253800" imgH="190440" progId="Equation.DSMT4">
                  <p:embed/>
                </p:oleObj>
              </mc:Choice>
              <mc:Fallback>
                <p:oleObj name="Equation" r:id="rId15" imgW="253800" imgH="190440" progId="Equation.DSMT4">
                  <p:embed/>
                  <p:pic>
                    <p:nvPicPr>
                      <p:cNvPr id="9" name="אובייקט 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788275" y="4877955"/>
                        <a:ext cx="563562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אובייקט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96615"/>
              </p:ext>
            </p:extLst>
          </p:nvPr>
        </p:nvGraphicFramePr>
        <p:xfrm>
          <a:off x="7773988" y="5353050"/>
          <a:ext cx="5921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41" name="Equation" r:id="rId17" imgW="266400" imgH="228600" progId="Equation.DSMT4">
                  <p:embed/>
                </p:oleObj>
              </mc:Choice>
              <mc:Fallback>
                <p:oleObj name="Equation" r:id="rId17" imgW="266400" imgH="228600" progId="Equation.DSMT4">
                  <p:embed/>
                  <p:pic>
                    <p:nvPicPr>
                      <p:cNvPr id="12" name="אובייקט 1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773988" y="5353050"/>
                        <a:ext cx="592137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858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סיכום: גרירה סמנטית בתחשיב היחסים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באופן כללי, קשה מאוד לקבוע ערך אמת של טענה מהסוג </a:t>
            </a:r>
            <a:r>
              <a:rPr lang="he-IL" dirty="0" smtClean="0"/>
              <a:t>         , כיוון </a:t>
            </a:r>
            <a:r>
              <a:rPr lang="he-IL" dirty="0"/>
              <a:t>שיש לבדוק אותה על כל המודלים האפשריים, כולל מודלים שאין להם שום משמעות נראית </a:t>
            </a:r>
            <a:r>
              <a:rPr lang="he-IL" dirty="0" smtClean="0"/>
              <a:t>לעין.</a:t>
            </a:r>
          </a:p>
          <a:p>
            <a:r>
              <a:rPr lang="he-IL" dirty="0" smtClean="0"/>
              <a:t>עבור מילון           ניתן להגדיר את קבוצת התחום, היחסים והפונקציות בכל דרך אפשרית, כולל כאלה שאין להן איזו שהיא משמעות מעניינת.</a:t>
            </a:r>
          </a:p>
          <a:p>
            <a:r>
              <a:rPr lang="he-IL" dirty="0" smtClean="0"/>
              <a:t>רק ליחס = יש תמיד אותה הגדרה: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לוגיקה למדעי המחשב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23</a:t>
            </a:fld>
            <a:endParaRPr lang="he-IL"/>
          </a:p>
        </p:txBody>
      </p:sp>
      <p:graphicFrame>
        <p:nvGraphicFramePr>
          <p:cNvPr id="9" name="אובייקט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676700"/>
              </p:ext>
            </p:extLst>
          </p:nvPr>
        </p:nvGraphicFramePr>
        <p:xfrm>
          <a:off x="6319116" y="2224562"/>
          <a:ext cx="901112" cy="453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2" name="Equation" r:id="rId3" imgW="406080" imgH="203040" progId="Equation.DSMT4">
                  <p:embed/>
                </p:oleObj>
              </mc:Choice>
              <mc:Fallback>
                <p:oleObj name="Equation" r:id="rId3" imgW="406080" imgH="203040" progId="Equation.DSMT4">
                  <p:embed/>
                  <p:pic>
                    <p:nvPicPr>
                      <p:cNvPr id="6" name="אובייקט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9116" y="2224562"/>
                        <a:ext cx="901112" cy="4539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אובייקט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280464"/>
              </p:ext>
            </p:extLst>
          </p:nvPr>
        </p:nvGraphicFramePr>
        <p:xfrm>
          <a:off x="5733034" y="3468615"/>
          <a:ext cx="103663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3" name="Equation" r:id="rId5" imgW="469800" imgH="253800" progId="Equation.DSMT4">
                  <p:embed/>
                </p:oleObj>
              </mc:Choice>
              <mc:Fallback>
                <p:oleObj name="Equation" r:id="rId5" imgW="469800" imgH="253800" progId="Equation.DSMT4">
                  <p:embed/>
                  <p:pic>
                    <p:nvPicPr>
                      <p:cNvPr id="6" name="אובייקט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33034" y="3468615"/>
                        <a:ext cx="1036638" cy="56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אובייקט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257944"/>
              </p:ext>
            </p:extLst>
          </p:nvPr>
        </p:nvGraphicFramePr>
        <p:xfrm>
          <a:off x="3365500" y="5334000"/>
          <a:ext cx="30543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4" name="Equation" r:id="rId7" imgW="1384200" imgH="228600" progId="Equation.DSMT4">
                  <p:embed/>
                </p:oleObj>
              </mc:Choice>
              <mc:Fallback>
                <p:oleObj name="Equation" r:id="rId7" imgW="1384200" imgH="228600" progId="Equation.DSMT4">
                  <p:embed/>
                  <p:pic>
                    <p:nvPicPr>
                      <p:cNvPr id="10" name="אובייקט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65500" y="5334000"/>
                        <a:ext cx="3054350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568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דוגמאות נוספות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מתקיימת גרירה סמנטית</a:t>
            </a:r>
          </a:p>
          <a:p>
            <a:r>
              <a:rPr lang="he-IL" dirty="0" smtClean="0"/>
              <a:t>האם מתקיימת גרירה סמנטית?</a:t>
            </a:r>
          </a:p>
          <a:p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לוגיקה למדעי המחשב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24</a:t>
            </a:fld>
            <a:endParaRPr lang="he-IL"/>
          </a:p>
        </p:txBody>
      </p:sp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079397"/>
              </p:ext>
            </p:extLst>
          </p:nvPr>
        </p:nvGraphicFramePr>
        <p:xfrm>
          <a:off x="1555031" y="1860254"/>
          <a:ext cx="26336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5" name="Equation" r:id="rId3" imgW="1193760" imgH="203040" progId="Equation.DSMT4">
                  <p:embed/>
                </p:oleObj>
              </mc:Choice>
              <mc:Fallback>
                <p:oleObj name="Equation" r:id="rId3" imgW="1193760" imgH="203040" progId="Equation.DSMT4">
                  <p:embed/>
                  <p:pic>
                    <p:nvPicPr>
                      <p:cNvPr id="11" name="אובייקט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5031" y="1860254"/>
                        <a:ext cx="2633662" cy="449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293485"/>
              </p:ext>
            </p:extLst>
          </p:nvPr>
        </p:nvGraphicFramePr>
        <p:xfrm>
          <a:off x="1555031" y="2978153"/>
          <a:ext cx="33607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6" name="Equation" r:id="rId5" imgW="1523880" imgH="203040" progId="Equation.DSMT4">
                  <p:embed/>
                </p:oleObj>
              </mc:Choice>
              <mc:Fallback>
                <p:oleObj name="Equation" r:id="rId5" imgW="1523880" imgH="203040" progId="Equation.DSMT4">
                  <p:embed/>
                  <p:pic>
                    <p:nvPicPr>
                      <p:cNvPr id="6" name="אובייקט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55031" y="2978153"/>
                        <a:ext cx="3360738" cy="44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אובייקט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088680"/>
              </p:ext>
            </p:extLst>
          </p:nvPr>
        </p:nvGraphicFramePr>
        <p:xfrm>
          <a:off x="1555031" y="3562352"/>
          <a:ext cx="43688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7" name="Equation" r:id="rId7" imgW="1981080" imgH="253800" progId="Equation.DSMT4">
                  <p:embed/>
                </p:oleObj>
              </mc:Choice>
              <mc:Fallback>
                <p:oleObj name="Equation" r:id="rId7" imgW="1981080" imgH="253800" progId="Equation.DSMT4">
                  <p:embed/>
                  <p:pic>
                    <p:nvPicPr>
                      <p:cNvPr id="7" name="אובייקט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55031" y="3562352"/>
                        <a:ext cx="4368800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אובייקט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553335"/>
              </p:ext>
            </p:extLst>
          </p:nvPr>
        </p:nvGraphicFramePr>
        <p:xfrm>
          <a:off x="1555031" y="4259263"/>
          <a:ext cx="51530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8" name="Equation" r:id="rId9" imgW="2336760" imgH="253800" progId="Equation.DSMT4">
                  <p:embed/>
                </p:oleObj>
              </mc:Choice>
              <mc:Fallback>
                <p:oleObj name="Equation" r:id="rId9" imgW="2336760" imgH="253800" progId="Equation.DSMT4">
                  <p:embed/>
                  <p:pic>
                    <p:nvPicPr>
                      <p:cNvPr id="8" name="אובייקט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55031" y="4259263"/>
                        <a:ext cx="5153025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אובייקט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971190"/>
              </p:ext>
            </p:extLst>
          </p:nvPr>
        </p:nvGraphicFramePr>
        <p:xfrm>
          <a:off x="1544638" y="4956175"/>
          <a:ext cx="57658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9" name="Equation" r:id="rId11" imgW="2616120" imgH="253800" progId="Equation.DSMT4">
                  <p:embed/>
                </p:oleObj>
              </mc:Choice>
              <mc:Fallback>
                <p:oleObj name="Equation" r:id="rId11" imgW="2616120" imgH="253800" progId="Equation.DSMT4">
                  <p:embed/>
                  <p:pic>
                    <p:nvPicPr>
                      <p:cNvPr id="9" name="אובייקט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44638" y="4956175"/>
                        <a:ext cx="5765800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אובייקט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887491"/>
              </p:ext>
            </p:extLst>
          </p:nvPr>
        </p:nvGraphicFramePr>
        <p:xfrm>
          <a:off x="1570038" y="5567363"/>
          <a:ext cx="57134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0" name="Equation" r:id="rId13" imgW="2590560" imgH="253800" progId="Equation.DSMT4">
                  <p:embed/>
                </p:oleObj>
              </mc:Choice>
              <mc:Fallback>
                <p:oleObj name="Equation" r:id="rId13" imgW="2590560" imgH="253800" progId="Equation.DSMT4">
                  <p:embed/>
                  <p:pic>
                    <p:nvPicPr>
                      <p:cNvPr id="10" name="אובייקט 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70038" y="5567363"/>
                        <a:ext cx="5713412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3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משפטי הנאותות והשלמות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לוגיקה למדעי המחשב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25</a:t>
            </a:fld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4294967295"/>
          </p:nvPr>
        </p:nvSpPr>
        <p:spPr>
          <a:xfrm>
            <a:off x="1837459" y="1815675"/>
            <a:ext cx="5486400" cy="1573213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he-IL" dirty="0" smtClean="0">
                <a:solidFill>
                  <a:srgbClr val="FF0000"/>
                </a:solidFill>
              </a:rPr>
              <a:t>משפט הנאותות לתחשיב היחסים</a:t>
            </a:r>
          </a:p>
          <a:p>
            <a:pPr marL="0" indent="0">
              <a:buNone/>
            </a:pPr>
            <a:r>
              <a:rPr lang="he-IL" dirty="0" smtClean="0"/>
              <a:t>לכל קבוצת נוסחאות     ולכל נוסחה    , </a:t>
            </a:r>
          </a:p>
          <a:p>
            <a:pPr marL="0" indent="0">
              <a:buNone/>
            </a:pPr>
            <a:r>
              <a:rPr lang="he-IL" dirty="0" smtClean="0"/>
              <a:t>אם          אז     </a:t>
            </a:r>
            <a:endParaRPr lang="he-IL" dirty="0"/>
          </a:p>
        </p:txBody>
      </p:sp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758000"/>
              </p:ext>
            </p:extLst>
          </p:nvPr>
        </p:nvGraphicFramePr>
        <p:xfrm>
          <a:off x="4564489" y="2855889"/>
          <a:ext cx="901112" cy="453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34" name="Equation" r:id="rId3" imgW="406080" imgH="203040" progId="Equation.DSMT4">
                  <p:embed/>
                </p:oleObj>
              </mc:Choice>
              <mc:Fallback>
                <p:oleObj name="Equation" r:id="rId3" imgW="406080" imgH="203040" progId="Equation.DSMT4">
                  <p:embed/>
                  <p:pic>
                    <p:nvPicPr>
                      <p:cNvPr id="9" name="אובייקט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489" y="2855889"/>
                        <a:ext cx="901112" cy="4539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93700"/>
              </p:ext>
            </p:extLst>
          </p:nvPr>
        </p:nvGraphicFramePr>
        <p:xfrm>
          <a:off x="4109600" y="2384794"/>
          <a:ext cx="309563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35" name="Equation" r:id="rId5" imgW="139680" imgH="152280" progId="Equation.DSMT4">
                  <p:embed/>
                </p:oleObj>
              </mc:Choice>
              <mc:Fallback>
                <p:oleObj name="Equation" r:id="rId5" imgW="139680" imgH="152280" progId="Equation.DSMT4">
                  <p:embed/>
                  <p:pic>
                    <p:nvPicPr>
                      <p:cNvPr id="6" name="אובייקט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9600" y="2384794"/>
                        <a:ext cx="309563" cy="341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אובייקט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517433"/>
              </p:ext>
            </p:extLst>
          </p:nvPr>
        </p:nvGraphicFramePr>
        <p:xfrm>
          <a:off x="2092470" y="2418132"/>
          <a:ext cx="33813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36" name="Equation" r:id="rId7" imgW="152280" imgH="164880" progId="Equation.DSMT4">
                  <p:embed/>
                </p:oleObj>
              </mc:Choice>
              <mc:Fallback>
                <p:oleObj name="Equation" r:id="rId7" imgW="152280" imgH="164880" progId="Equation.DSMT4">
                  <p:embed/>
                  <p:pic>
                    <p:nvPicPr>
                      <p:cNvPr id="6" name="אובייקט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470" y="2418132"/>
                        <a:ext cx="338137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אובייקט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064957"/>
              </p:ext>
            </p:extLst>
          </p:nvPr>
        </p:nvGraphicFramePr>
        <p:xfrm>
          <a:off x="5900019" y="2865125"/>
          <a:ext cx="901112" cy="453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37" name="Equation" r:id="rId9" imgW="406080" imgH="203040" progId="Equation.DSMT4">
                  <p:embed/>
                </p:oleObj>
              </mc:Choice>
              <mc:Fallback>
                <p:oleObj name="Equation" r:id="rId9" imgW="406080" imgH="203040" progId="Equation.DSMT4">
                  <p:embed/>
                  <p:pic>
                    <p:nvPicPr>
                      <p:cNvPr id="6" name="אובייקט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019" y="2865125"/>
                        <a:ext cx="901112" cy="4539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מציין מיקום תוכן 2"/>
          <p:cNvSpPr txBox="1">
            <a:spLocks/>
          </p:cNvSpPr>
          <p:nvPr/>
        </p:nvSpPr>
        <p:spPr>
          <a:xfrm>
            <a:off x="1837459" y="3825933"/>
            <a:ext cx="5486400" cy="15733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e-IL" dirty="0" smtClean="0">
                <a:solidFill>
                  <a:srgbClr val="FF0000"/>
                </a:solidFill>
              </a:rPr>
              <a:t>משפט השלמות לתחשיב היחסים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dirty="0" smtClean="0"/>
              <a:t>לכל קבוצת נוסחאות     ולכל נוסחה    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dirty="0" smtClean="0"/>
              <a:t>אם          אז     </a:t>
            </a:r>
            <a:endParaRPr lang="he-IL" dirty="0"/>
          </a:p>
        </p:txBody>
      </p:sp>
      <p:graphicFrame>
        <p:nvGraphicFramePr>
          <p:cNvPr id="11" name="אובייקט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903837"/>
              </p:ext>
            </p:extLst>
          </p:nvPr>
        </p:nvGraphicFramePr>
        <p:xfrm>
          <a:off x="5934360" y="4879101"/>
          <a:ext cx="901112" cy="453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38" name="Equation" r:id="rId3" imgW="406080" imgH="203040" progId="Equation.DSMT4">
                  <p:embed/>
                </p:oleObj>
              </mc:Choice>
              <mc:Fallback>
                <p:oleObj name="Equation" r:id="rId3" imgW="406080" imgH="203040" progId="Equation.DSMT4">
                  <p:embed/>
                  <p:pic>
                    <p:nvPicPr>
                      <p:cNvPr id="6" name="אובייקט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4360" y="4879101"/>
                        <a:ext cx="901112" cy="4539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אובייקט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742993"/>
              </p:ext>
            </p:extLst>
          </p:nvPr>
        </p:nvGraphicFramePr>
        <p:xfrm>
          <a:off x="4109600" y="4403575"/>
          <a:ext cx="309563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39" name="Equation" r:id="rId11" imgW="139680" imgH="152280" progId="Equation.DSMT4">
                  <p:embed/>
                </p:oleObj>
              </mc:Choice>
              <mc:Fallback>
                <p:oleObj name="Equation" r:id="rId11" imgW="139680" imgH="152280" progId="Equation.DSMT4">
                  <p:embed/>
                  <p:pic>
                    <p:nvPicPr>
                      <p:cNvPr id="7" name="אובייקט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9600" y="4403575"/>
                        <a:ext cx="309563" cy="341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אובייקט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393891"/>
              </p:ext>
            </p:extLst>
          </p:nvPr>
        </p:nvGraphicFramePr>
        <p:xfrm>
          <a:off x="2092470" y="4436913"/>
          <a:ext cx="33813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40" name="Equation" r:id="rId13" imgW="152280" imgH="164880" progId="Equation.DSMT4">
                  <p:embed/>
                </p:oleObj>
              </mc:Choice>
              <mc:Fallback>
                <p:oleObj name="Equation" r:id="rId13" imgW="152280" imgH="164880" progId="Equation.DSMT4">
                  <p:embed/>
                  <p:pic>
                    <p:nvPicPr>
                      <p:cNvPr id="8" name="אובייקט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470" y="4436913"/>
                        <a:ext cx="338137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אובייקט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282049"/>
              </p:ext>
            </p:extLst>
          </p:nvPr>
        </p:nvGraphicFramePr>
        <p:xfrm>
          <a:off x="4544861" y="4860628"/>
          <a:ext cx="901112" cy="453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41" name="Equation" r:id="rId15" imgW="406080" imgH="203040" progId="Equation.DSMT4">
                  <p:embed/>
                </p:oleObj>
              </mc:Choice>
              <mc:Fallback>
                <p:oleObj name="Equation" r:id="rId15" imgW="406080" imgH="203040" progId="Equation.DSMT4">
                  <p:embed/>
                  <p:pic>
                    <p:nvPicPr>
                      <p:cNvPr id="9" name="אובייקט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4861" y="4860628"/>
                        <a:ext cx="901112" cy="4539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934298" y="5693570"/>
            <a:ext cx="538956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לא נוכיח משפטים אלה בקורס.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52681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קבוצה ספיקה</a:t>
            </a:r>
            <a:endParaRPr lang="he-IL" dirty="0"/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 smtClean="0"/>
              <a:t>תזכורת: אם בנוסחה אין משתנים חופשיים היא נקראת </a:t>
            </a:r>
            <a:r>
              <a:rPr lang="he-IL" dirty="0" smtClean="0">
                <a:solidFill>
                  <a:srgbClr val="FF0000"/>
                </a:solidFill>
              </a:rPr>
              <a:t>פסוק</a:t>
            </a:r>
          </a:p>
          <a:p>
            <a:pPr marL="0" indent="0">
              <a:buNone/>
            </a:pPr>
            <a:r>
              <a:rPr lang="he-IL" dirty="0" smtClean="0"/>
              <a:t>תזכורת: קבוצת נוסחאות </a:t>
            </a:r>
            <a:r>
              <a:rPr lang="he-IL" dirty="0" smtClean="0">
                <a:sym typeface="Symbol" panose="05050102010706020507" pitchFamily="18" charset="2"/>
              </a:rPr>
              <a:t> היא </a:t>
            </a:r>
            <a:r>
              <a:rPr lang="he-IL" dirty="0" smtClean="0">
                <a:solidFill>
                  <a:srgbClr val="FF0000"/>
                </a:solidFill>
                <a:sym typeface="Symbol" panose="05050102010706020507" pitchFamily="18" charset="2"/>
              </a:rPr>
              <a:t>ספיקה</a:t>
            </a:r>
            <a:r>
              <a:rPr lang="he-IL" dirty="0" smtClean="0">
                <a:sym typeface="Symbol" panose="05050102010706020507" pitchFamily="18" charset="2"/>
              </a:rPr>
              <a:t> אם קיימים מודל      וסביבה   כך ש            לכל          .</a:t>
            </a:r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הגדרה:</a:t>
            </a:r>
          </a:p>
          <a:p>
            <a:pPr marL="0" indent="0">
              <a:buNone/>
            </a:pPr>
            <a:r>
              <a:rPr lang="he-IL" dirty="0"/>
              <a:t>קבוצת </a:t>
            </a:r>
            <a:r>
              <a:rPr lang="he-IL" dirty="0" smtClean="0"/>
              <a:t>פסוקים </a:t>
            </a:r>
            <a:r>
              <a:rPr lang="he-IL" dirty="0">
                <a:sym typeface="Symbol" panose="05050102010706020507" pitchFamily="18" charset="2"/>
              </a:rPr>
              <a:t> היא </a:t>
            </a:r>
            <a:r>
              <a:rPr lang="he-IL" dirty="0">
                <a:solidFill>
                  <a:srgbClr val="FF0000"/>
                </a:solidFill>
                <a:sym typeface="Symbol" panose="05050102010706020507" pitchFamily="18" charset="2"/>
              </a:rPr>
              <a:t>ספיקה</a:t>
            </a:r>
            <a:r>
              <a:rPr lang="he-IL" dirty="0">
                <a:sym typeface="Symbol" panose="05050102010706020507" pitchFamily="18" charset="2"/>
              </a:rPr>
              <a:t> אם </a:t>
            </a:r>
            <a:r>
              <a:rPr lang="he-IL" dirty="0" smtClean="0">
                <a:sym typeface="Symbol" panose="05050102010706020507" pitchFamily="18" charset="2"/>
              </a:rPr>
              <a:t>קיים </a:t>
            </a:r>
            <a:r>
              <a:rPr lang="he-IL" dirty="0">
                <a:sym typeface="Symbol" panose="05050102010706020507" pitchFamily="18" charset="2"/>
              </a:rPr>
              <a:t>מודל      </a:t>
            </a:r>
            <a:r>
              <a:rPr lang="en-US" dirty="0" smtClean="0">
                <a:sym typeface="Symbol" panose="05050102010706020507" pitchFamily="18" charset="2"/>
              </a:rPr>
              <a:t/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he-IL" dirty="0" smtClean="0">
                <a:sym typeface="Symbol" panose="05050102010706020507" pitchFamily="18" charset="2"/>
              </a:rPr>
              <a:t>כך </a:t>
            </a:r>
            <a:r>
              <a:rPr lang="he-IL" dirty="0">
                <a:sym typeface="Symbol" panose="05050102010706020507" pitchFamily="18" charset="2"/>
              </a:rPr>
              <a:t>ש </a:t>
            </a:r>
            <a:r>
              <a:rPr lang="he-IL" dirty="0" smtClean="0">
                <a:sym typeface="Symbol" panose="05050102010706020507" pitchFamily="18" charset="2"/>
              </a:rPr>
              <a:t>          לכל </a:t>
            </a:r>
            <a:endParaRPr lang="he-IL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לוגיקה למדעי המחשב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26</a:t>
            </a:fld>
            <a:endParaRPr lang="he-IL"/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912441"/>
              </p:ext>
            </p:extLst>
          </p:nvPr>
        </p:nvGraphicFramePr>
        <p:xfrm>
          <a:off x="5298931" y="3126678"/>
          <a:ext cx="10747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77" name="Equation" r:id="rId3" imgW="520560" imgH="228600" progId="Equation.DSMT4">
                  <p:embed/>
                </p:oleObj>
              </mc:Choice>
              <mc:Fallback>
                <p:oleObj name="Equation" r:id="rId3" imgW="520560" imgH="228600" progId="Equation.DSMT4">
                  <p:embed/>
                  <p:pic>
                    <p:nvPicPr>
                      <p:cNvPr id="8" name="אובייקט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8931" y="3126678"/>
                        <a:ext cx="1074737" cy="473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אובייקט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409667"/>
              </p:ext>
            </p:extLst>
          </p:nvPr>
        </p:nvGraphicFramePr>
        <p:xfrm>
          <a:off x="3858780" y="3185994"/>
          <a:ext cx="8128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78" name="Equation" r:id="rId5" imgW="393480" imgH="190440" progId="Equation.DSMT4">
                  <p:embed/>
                </p:oleObj>
              </mc:Choice>
              <mc:Fallback>
                <p:oleObj name="Equation" r:id="rId5" imgW="393480" imgH="190440" progId="Equation.DSMT4">
                  <p:embed/>
                  <p:pic>
                    <p:nvPicPr>
                      <p:cNvPr id="7" name="אובייקט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8780" y="3185994"/>
                        <a:ext cx="812800" cy="3952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אובייקט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4355"/>
              </p:ext>
            </p:extLst>
          </p:nvPr>
        </p:nvGraphicFramePr>
        <p:xfrm>
          <a:off x="7184881" y="3172499"/>
          <a:ext cx="236538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79" name="Equation" r:id="rId7" imgW="114120" imgH="164880" progId="Equation.DSMT4">
                  <p:embed/>
                </p:oleObj>
              </mc:Choice>
              <mc:Fallback>
                <p:oleObj name="Equation" r:id="rId7" imgW="114120" imgH="164880" progId="Equation.DSMT4">
                  <p:embed/>
                  <p:pic>
                    <p:nvPicPr>
                      <p:cNvPr id="7" name="אובייקט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4881" y="3172499"/>
                        <a:ext cx="236538" cy="341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אובייקט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368240"/>
              </p:ext>
            </p:extLst>
          </p:nvPr>
        </p:nvGraphicFramePr>
        <p:xfrm>
          <a:off x="392906" y="2759965"/>
          <a:ext cx="47148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80" name="Equation" r:id="rId9" imgW="228600" imgH="177480" progId="Equation.DSMT4">
                  <p:embed/>
                </p:oleObj>
              </mc:Choice>
              <mc:Fallback>
                <p:oleObj name="Equation" r:id="rId9" imgW="228600" imgH="177480" progId="Equation.DSMT4">
                  <p:embed/>
                  <p:pic>
                    <p:nvPicPr>
                      <p:cNvPr id="7" name="אובייקט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" y="2759965"/>
                        <a:ext cx="471488" cy="366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אובייקט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918841"/>
              </p:ext>
            </p:extLst>
          </p:nvPr>
        </p:nvGraphicFramePr>
        <p:xfrm>
          <a:off x="2092397" y="4681129"/>
          <a:ext cx="47148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81" name="Equation" r:id="rId11" imgW="228600" imgH="177480" progId="Equation.DSMT4">
                  <p:embed/>
                </p:oleObj>
              </mc:Choice>
              <mc:Fallback>
                <p:oleObj name="Equation" r:id="rId11" imgW="228600" imgH="177480" progId="Equation.DSMT4">
                  <p:embed/>
                  <p:pic>
                    <p:nvPicPr>
                      <p:cNvPr id="10" name="אובייקט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97" y="4681129"/>
                        <a:ext cx="471488" cy="366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אובייקט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572921"/>
              </p:ext>
            </p:extLst>
          </p:nvPr>
        </p:nvGraphicFramePr>
        <p:xfrm>
          <a:off x="6686406" y="5066314"/>
          <a:ext cx="9969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82" name="Equation" r:id="rId13" imgW="482400" imgH="203040" progId="Equation.DSMT4">
                  <p:embed/>
                </p:oleObj>
              </mc:Choice>
              <mc:Fallback>
                <p:oleObj name="Equation" r:id="rId13" imgW="482400" imgH="203040" progId="Equation.DSMT4">
                  <p:embed/>
                  <p:pic>
                    <p:nvPicPr>
                      <p:cNvPr id="7" name="אובייקט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406" y="5066314"/>
                        <a:ext cx="996950" cy="420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אובייקט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230887"/>
              </p:ext>
            </p:extLst>
          </p:nvPr>
        </p:nvGraphicFramePr>
        <p:xfrm>
          <a:off x="5273676" y="5093615"/>
          <a:ext cx="8128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83" name="Equation" r:id="rId15" imgW="393480" imgH="190440" progId="Equation.DSMT4">
                  <p:embed/>
                </p:oleObj>
              </mc:Choice>
              <mc:Fallback>
                <p:oleObj name="Equation" r:id="rId15" imgW="393480" imgH="190440" progId="Equation.DSMT4">
                  <p:embed/>
                  <p:pic>
                    <p:nvPicPr>
                      <p:cNvPr id="8" name="אובייקט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676" y="5093615"/>
                        <a:ext cx="812800" cy="3952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356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משפט הקומפקטיות</a:t>
            </a:r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לוגיקה למדעי המחשב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27</a:t>
            </a:fld>
            <a:endParaRPr lang="he-IL"/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1787092" y="2060648"/>
            <a:ext cx="5569815" cy="25298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e-IL" dirty="0" smtClean="0">
                <a:solidFill>
                  <a:srgbClr val="FF0000"/>
                </a:solidFill>
              </a:rPr>
              <a:t>משפט הקומפקטיות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dirty="0" smtClean="0"/>
              <a:t>תהי </a:t>
            </a:r>
            <a:r>
              <a:rPr lang="he-IL" dirty="0" smtClean="0">
                <a:sym typeface="Symbol" panose="05050102010706020507" pitchFamily="18" charset="2"/>
              </a:rPr>
              <a:t> </a:t>
            </a:r>
            <a:r>
              <a:rPr lang="he-IL" dirty="0" smtClean="0"/>
              <a:t>קבוצת פסוקים בתחשיב היחסים. </a:t>
            </a:r>
            <a:r>
              <a:rPr lang="he-IL" dirty="0">
                <a:sym typeface="Symbol" panose="05050102010706020507" pitchFamily="18" charset="2"/>
              </a:rPr>
              <a:t></a:t>
            </a:r>
            <a:r>
              <a:rPr lang="he-IL" dirty="0"/>
              <a:t> </a:t>
            </a:r>
            <a:r>
              <a:rPr lang="he-IL" dirty="0" smtClean="0"/>
              <a:t>ספיקה אם ורק אם כל תת-קבוצה סופית של </a:t>
            </a:r>
            <a:r>
              <a:rPr lang="he-IL" dirty="0">
                <a:sym typeface="Symbol" panose="05050102010706020507" pitchFamily="18" charset="2"/>
              </a:rPr>
              <a:t></a:t>
            </a:r>
            <a:r>
              <a:rPr lang="he-IL" dirty="0" smtClean="0"/>
              <a:t> היא ספיקה.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957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הוכחת משפט הקומפקטיות</a:t>
            </a:r>
            <a:endParaRPr lang="he-IL" dirty="0"/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345057" y="1825625"/>
            <a:ext cx="8170293" cy="4963364"/>
          </a:xfrm>
        </p:spPr>
        <p:txBody>
          <a:bodyPr>
            <a:normAutofit/>
          </a:bodyPr>
          <a:lstStyle/>
          <a:p>
            <a:r>
              <a:rPr lang="he-IL" dirty="0" smtClean="0"/>
              <a:t>נניח בשלילה ש </a:t>
            </a:r>
            <a:r>
              <a:rPr lang="he-IL" dirty="0" smtClean="0">
                <a:sym typeface="Symbol" panose="05050102010706020507" pitchFamily="18" charset="2"/>
              </a:rPr>
              <a:t> לא ספיקה, אבל כל תת-קבוצה סופית שלה ספיקה.</a:t>
            </a:r>
          </a:p>
          <a:p>
            <a:r>
              <a:rPr lang="he-IL" dirty="0" smtClean="0">
                <a:sym typeface="Symbol" panose="05050102010706020507" pitchFamily="18" charset="2"/>
              </a:rPr>
              <a:t>מכיוון ש </a:t>
            </a:r>
            <a:r>
              <a:rPr lang="he-IL" dirty="0">
                <a:sym typeface="Symbol" panose="05050102010706020507" pitchFamily="18" charset="2"/>
              </a:rPr>
              <a:t></a:t>
            </a:r>
            <a:r>
              <a:rPr lang="he-IL" dirty="0" smtClean="0">
                <a:sym typeface="Symbol" panose="05050102010706020507" pitchFamily="18" charset="2"/>
              </a:rPr>
              <a:t> לא ספיקה מתקיים            (אין ל  </a:t>
            </a:r>
            <a:r>
              <a:rPr lang="he-IL" dirty="0">
                <a:sym typeface="Symbol" panose="05050102010706020507" pitchFamily="18" charset="2"/>
              </a:rPr>
              <a:t></a:t>
            </a:r>
            <a:r>
              <a:rPr lang="he-IL" dirty="0" smtClean="0">
                <a:sym typeface="Symbol" panose="05050102010706020507" pitchFamily="18" charset="2"/>
              </a:rPr>
              <a:t> מודל</a:t>
            </a:r>
            <a:r>
              <a:rPr lang="en-US" dirty="0" smtClean="0">
                <a:sym typeface="Symbol" panose="05050102010706020507" pitchFamily="18" charset="2"/>
              </a:rPr>
              <a:t/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he-IL" dirty="0" smtClean="0">
                <a:sym typeface="Symbol" panose="05050102010706020507" pitchFamily="18" charset="2"/>
              </a:rPr>
              <a:t> ולכן           מתקיים באופן ריק.)</a:t>
            </a:r>
          </a:p>
          <a:p>
            <a:r>
              <a:rPr lang="he-IL" dirty="0" smtClean="0">
                <a:sym typeface="Symbol" panose="05050102010706020507" pitchFamily="18" charset="2"/>
              </a:rPr>
              <a:t>לפי משפט השלמות מתקיים </a:t>
            </a:r>
          </a:p>
          <a:p>
            <a:r>
              <a:rPr lang="he-IL" dirty="0" smtClean="0">
                <a:sym typeface="Symbol" panose="05050102010706020507" pitchFamily="18" charset="2"/>
              </a:rPr>
              <a:t>מכיוון שהוכחה היא סופית, רק תת-קבוצה סופית מתוך </a:t>
            </a:r>
            <a:r>
              <a:rPr lang="he-IL" dirty="0">
                <a:sym typeface="Symbol" panose="05050102010706020507" pitchFamily="18" charset="2"/>
              </a:rPr>
              <a:t></a:t>
            </a:r>
            <a:r>
              <a:rPr lang="he-IL" dirty="0" smtClean="0">
                <a:sym typeface="Symbol" panose="05050102010706020507" pitchFamily="18" charset="2"/>
              </a:rPr>
              <a:t>  משתתפת בהוכחה של          . נקרא לתת-קבוצה זו </a:t>
            </a:r>
          </a:p>
          <a:p>
            <a:r>
              <a:rPr lang="he-IL" dirty="0" smtClean="0">
                <a:sym typeface="Symbol" panose="05050102010706020507" pitchFamily="18" charset="2"/>
              </a:rPr>
              <a:t>מתקיים            ולפי משפט הנאותות         . לכן </a:t>
            </a:r>
            <a:r>
              <a:rPr lang="he-IL" dirty="0">
                <a:sym typeface="Symbol" panose="05050102010706020507" pitchFamily="18" charset="2"/>
              </a:rPr>
              <a:t></a:t>
            </a:r>
            <a:r>
              <a:rPr lang="he-IL" dirty="0" smtClean="0">
                <a:sym typeface="Symbol" panose="05050102010706020507" pitchFamily="18" charset="2"/>
              </a:rPr>
              <a:t> לא ספיקה.</a:t>
            </a:r>
          </a:p>
          <a:p>
            <a:r>
              <a:rPr lang="he-IL" dirty="0" smtClean="0">
                <a:sym typeface="Symbol" panose="05050102010706020507" pitchFamily="18" charset="2"/>
              </a:rPr>
              <a:t>סתירה לכך שכל תת-הקבוצות הסופיות של </a:t>
            </a:r>
            <a:r>
              <a:rPr lang="he-IL" dirty="0">
                <a:sym typeface="Symbol" panose="05050102010706020507" pitchFamily="18" charset="2"/>
              </a:rPr>
              <a:t></a:t>
            </a:r>
            <a:r>
              <a:rPr lang="he-IL" dirty="0" smtClean="0">
                <a:sym typeface="Symbol" panose="05050102010706020507" pitchFamily="18" charset="2"/>
              </a:rPr>
              <a:t> הן ספיקות.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לוגיקה למדעי המחשב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28</a:t>
            </a:fld>
            <a:endParaRPr lang="he-IL" dirty="0"/>
          </a:p>
        </p:txBody>
      </p:sp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829069"/>
              </p:ext>
            </p:extLst>
          </p:nvPr>
        </p:nvGraphicFramePr>
        <p:xfrm>
          <a:off x="3276600" y="2778125"/>
          <a:ext cx="81756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55" name="Equation" r:id="rId3" imgW="368280" imgH="164880" progId="Equation.DSMT4">
                  <p:embed/>
                </p:oleObj>
              </mc:Choice>
              <mc:Fallback>
                <p:oleObj name="Equation" r:id="rId3" imgW="368280" imgH="164880" progId="Equation.DSMT4">
                  <p:embed/>
                  <p:pic>
                    <p:nvPicPr>
                      <p:cNvPr id="6" name="אובייקט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778125"/>
                        <a:ext cx="817563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אובייקט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637663"/>
              </p:ext>
            </p:extLst>
          </p:nvPr>
        </p:nvGraphicFramePr>
        <p:xfrm>
          <a:off x="6616924" y="3146425"/>
          <a:ext cx="81756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56" name="Equation" r:id="rId5" imgW="368280" imgH="164880" progId="Equation.DSMT4">
                  <p:embed/>
                </p:oleObj>
              </mc:Choice>
              <mc:Fallback>
                <p:oleObj name="Equation" r:id="rId5" imgW="368280" imgH="164880" progId="Equation.DSMT4">
                  <p:embed/>
                  <p:pic>
                    <p:nvPicPr>
                      <p:cNvPr id="7" name="אובייקט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924" y="3146425"/>
                        <a:ext cx="817563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אובייקט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835147"/>
              </p:ext>
            </p:extLst>
          </p:nvPr>
        </p:nvGraphicFramePr>
        <p:xfrm>
          <a:off x="3388743" y="3632994"/>
          <a:ext cx="81756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57" name="Equation" r:id="rId7" imgW="368280" imgH="164880" progId="Equation.DSMT4">
                  <p:embed/>
                </p:oleObj>
              </mc:Choice>
              <mc:Fallback>
                <p:oleObj name="Equation" r:id="rId7" imgW="368280" imgH="164880" progId="Equation.DSMT4">
                  <p:embed/>
                  <p:pic>
                    <p:nvPicPr>
                      <p:cNvPr id="7" name="אובייקט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8743" y="3632994"/>
                        <a:ext cx="817563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אובייקט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684623"/>
              </p:ext>
            </p:extLst>
          </p:nvPr>
        </p:nvGraphicFramePr>
        <p:xfrm>
          <a:off x="4206306" y="4536678"/>
          <a:ext cx="81756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58" name="Equation" r:id="rId9" imgW="368280" imgH="164880" progId="Equation.DSMT4">
                  <p:embed/>
                </p:oleObj>
              </mc:Choice>
              <mc:Fallback>
                <p:oleObj name="Equation" r:id="rId9" imgW="368280" imgH="164880" progId="Equation.DSMT4">
                  <p:embed/>
                  <p:pic>
                    <p:nvPicPr>
                      <p:cNvPr id="9" name="אובייקט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306" y="4536678"/>
                        <a:ext cx="817563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אובייקט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781977"/>
              </p:ext>
            </p:extLst>
          </p:nvPr>
        </p:nvGraphicFramePr>
        <p:xfrm>
          <a:off x="6224888" y="5062889"/>
          <a:ext cx="81756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59" name="Equation" r:id="rId11" imgW="368280" imgH="164880" progId="Equation.DSMT4">
                  <p:embed/>
                </p:oleObj>
              </mc:Choice>
              <mc:Fallback>
                <p:oleObj name="Equation" r:id="rId11" imgW="368280" imgH="164880" progId="Equation.DSMT4">
                  <p:embed/>
                  <p:pic>
                    <p:nvPicPr>
                      <p:cNvPr id="10" name="אובייקט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4888" y="5062889"/>
                        <a:ext cx="817563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אובייקט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112445"/>
              </p:ext>
            </p:extLst>
          </p:nvPr>
        </p:nvGraphicFramePr>
        <p:xfrm>
          <a:off x="2351627" y="5062889"/>
          <a:ext cx="81756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60" name="Equation" r:id="rId13" imgW="368280" imgH="164880" progId="Equation.DSMT4">
                  <p:embed/>
                </p:oleObj>
              </mc:Choice>
              <mc:Fallback>
                <p:oleObj name="Equation" r:id="rId13" imgW="368280" imgH="164880" progId="Equation.DSMT4">
                  <p:embed/>
                  <p:pic>
                    <p:nvPicPr>
                      <p:cNvPr id="11" name="אובייקט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627" y="5062889"/>
                        <a:ext cx="817563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625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סינטקס בתחשיב היחסים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תהי </a:t>
            </a:r>
            <a:r>
              <a:rPr lang="he-IL" dirty="0" smtClean="0">
                <a:sym typeface="Symbol" panose="05050102010706020507" pitchFamily="18" charset="2"/>
              </a:rPr>
              <a:t> (</a:t>
            </a:r>
            <a:r>
              <a:rPr lang="he-IL" dirty="0" err="1" smtClean="0">
                <a:sym typeface="Symbol" panose="05050102010706020507" pitchFamily="18" charset="2"/>
              </a:rPr>
              <a:t>גאמה</a:t>
            </a:r>
            <a:r>
              <a:rPr lang="he-IL" dirty="0" smtClean="0">
                <a:sym typeface="Symbol" panose="05050102010706020507" pitchFamily="18" charset="2"/>
              </a:rPr>
              <a:t>) קבוצת נוסחאות ותהי  נוסחה. הביטוי        </a:t>
            </a:r>
            <a:r>
              <a:rPr lang="en-US" dirty="0" smtClean="0">
                <a:sym typeface="Symbol" panose="05050102010706020507" pitchFamily="18" charset="2"/>
              </a:rPr>
              <a:t/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he-IL" dirty="0" smtClean="0">
                <a:sym typeface="Symbol" panose="05050102010706020507" pitchFamily="18" charset="2"/>
              </a:rPr>
              <a:t>          </a:t>
            </a:r>
            <a:r>
              <a:rPr lang="he-IL" dirty="0">
                <a:sym typeface="Symbol" panose="05050102010706020507" pitchFamily="18" charset="2"/>
              </a:rPr>
              <a:t>אומר</a:t>
            </a:r>
            <a:r>
              <a:rPr lang="he-IL" dirty="0" smtClean="0">
                <a:sym typeface="Symbol" panose="05050102010706020507" pitchFamily="18" charset="2"/>
              </a:rPr>
              <a:t> </a:t>
            </a:r>
            <a:r>
              <a:rPr lang="he-IL" dirty="0" smtClean="0">
                <a:solidFill>
                  <a:srgbClr val="FF0000"/>
                </a:solidFill>
                <a:sym typeface="Symbol" panose="05050102010706020507" pitchFamily="18" charset="2"/>
              </a:rPr>
              <a:t>שקיימת הוכחה של  שכוללת נוסחאות מתוך </a:t>
            </a:r>
            <a:r>
              <a:rPr lang="he-IL" dirty="0" smtClean="0">
                <a:sym typeface="Symbol" panose="05050102010706020507" pitchFamily="18" charset="2"/>
              </a:rPr>
              <a:t>.</a:t>
            </a:r>
          </a:p>
          <a:p>
            <a:r>
              <a:rPr lang="he-IL" dirty="0" smtClean="0">
                <a:sym typeface="Symbol" panose="05050102010706020507" pitchFamily="18" charset="2"/>
              </a:rPr>
              <a:t>אם מצאנו הוכחה כזאת אנו יודעים בוודאות ש</a:t>
            </a:r>
          </a:p>
          <a:p>
            <a:r>
              <a:rPr lang="he-IL" dirty="0" smtClean="0">
                <a:sym typeface="Symbol" panose="05050102010706020507" pitchFamily="18" charset="2"/>
              </a:rPr>
              <a:t>אם עבדנו קשה ולא מצאנו, זה עדין לא אומר ש</a:t>
            </a:r>
          </a:p>
          <a:p>
            <a:r>
              <a:rPr lang="he-IL" dirty="0" smtClean="0">
                <a:sym typeface="Symbol" panose="05050102010706020507" pitchFamily="18" charset="2"/>
              </a:rPr>
              <a:t>מסקנה: יותר קל להראות ש           מאשר ש  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3</a:t>
            </a:fld>
            <a:endParaRPr lang="he-IL"/>
          </a:p>
        </p:txBody>
      </p:sp>
      <p:graphicFrame>
        <p:nvGraphicFramePr>
          <p:cNvPr id="5" name="אובייקט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203539"/>
              </p:ext>
            </p:extLst>
          </p:nvPr>
        </p:nvGraphicFramePr>
        <p:xfrm>
          <a:off x="7334250" y="2249488"/>
          <a:ext cx="898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33" name="Equation" r:id="rId3" imgW="406080" imgH="203040" progId="Equation.DSMT4">
                  <p:embed/>
                </p:oleObj>
              </mc:Choice>
              <mc:Fallback>
                <p:oleObj name="Equation" r:id="rId3" imgW="406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34250" y="2249488"/>
                        <a:ext cx="89852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157043"/>
              </p:ext>
            </p:extLst>
          </p:nvPr>
        </p:nvGraphicFramePr>
        <p:xfrm>
          <a:off x="1097352" y="3112129"/>
          <a:ext cx="898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34" name="Equation" r:id="rId5" imgW="406080" imgH="203040" progId="Equation.DSMT4">
                  <p:embed/>
                </p:oleObj>
              </mc:Choice>
              <mc:Fallback>
                <p:oleObj name="Equation" r:id="rId5" imgW="406080" imgH="203040" progId="Equation.DSMT4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7352" y="3112129"/>
                        <a:ext cx="89852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586639"/>
              </p:ext>
            </p:extLst>
          </p:nvPr>
        </p:nvGraphicFramePr>
        <p:xfrm>
          <a:off x="950703" y="3642984"/>
          <a:ext cx="898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35" name="Equation" r:id="rId6" imgW="406080" imgH="203040" progId="Equation.DSMT4">
                  <p:embed/>
                </p:oleObj>
              </mc:Choice>
              <mc:Fallback>
                <p:oleObj name="Equation" r:id="rId6" imgW="406080" imgH="203040" progId="Equation.DSMT4">
                  <p:embed/>
                  <p:pic>
                    <p:nvPicPr>
                      <p:cNvPr id="6" name="אובייקט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0703" y="3642984"/>
                        <a:ext cx="89852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אובייקט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157043"/>
              </p:ext>
            </p:extLst>
          </p:nvPr>
        </p:nvGraphicFramePr>
        <p:xfrm>
          <a:off x="3512748" y="4164552"/>
          <a:ext cx="898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36" name="Equation" r:id="rId8" imgW="406080" imgH="203040" progId="Equation.DSMT4">
                  <p:embed/>
                </p:oleObj>
              </mc:Choice>
              <mc:Fallback>
                <p:oleObj name="Equation" r:id="rId8" imgW="406080" imgH="203040" progId="Equation.DSMT4">
                  <p:embed/>
                  <p:pic>
                    <p:nvPicPr>
                      <p:cNvPr id="6" name="אובייקט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12748" y="4164552"/>
                        <a:ext cx="89852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אובייקט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586639"/>
              </p:ext>
            </p:extLst>
          </p:nvPr>
        </p:nvGraphicFramePr>
        <p:xfrm>
          <a:off x="1172174" y="4132233"/>
          <a:ext cx="898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37" name="Equation" r:id="rId9" imgW="406080" imgH="203040" progId="Equation.DSMT4">
                  <p:embed/>
                </p:oleObj>
              </mc:Choice>
              <mc:Fallback>
                <p:oleObj name="Equation" r:id="rId9" imgW="406080" imgH="203040" progId="Equation.DSMT4">
                  <p:embed/>
                  <p:pic>
                    <p:nvPicPr>
                      <p:cNvPr id="7" name="אובייקט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72174" y="4132233"/>
                        <a:ext cx="89852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מציין מיקום של כותרת תחתונה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לוגיקה למדעי המחשב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73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סמנטיקה בתחשיב היחסים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67419" y="1825625"/>
            <a:ext cx="8247931" cy="4761714"/>
          </a:xfrm>
        </p:spPr>
        <p:txBody>
          <a:bodyPr>
            <a:normAutofit/>
          </a:bodyPr>
          <a:lstStyle/>
          <a:p>
            <a:r>
              <a:rPr lang="he-IL" dirty="0" smtClean="0"/>
              <a:t>תהי </a:t>
            </a:r>
            <a:r>
              <a:rPr lang="he-IL" dirty="0" smtClean="0">
                <a:sym typeface="Symbol" panose="05050102010706020507" pitchFamily="18" charset="2"/>
              </a:rPr>
              <a:t> קבוצת נוסחאות ותהי  נוסחה. הביטוי        </a:t>
            </a:r>
            <a:r>
              <a:rPr lang="en-US" dirty="0" smtClean="0">
                <a:sym typeface="Symbol" panose="05050102010706020507" pitchFamily="18" charset="2"/>
              </a:rPr>
              <a:t/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he-IL" dirty="0" smtClean="0">
                <a:sym typeface="Symbol" panose="05050102010706020507" pitchFamily="18" charset="2"/>
              </a:rPr>
              <a:t>אומר ש</a:t>
            </a:r>
            <a:r>
              <a:rPr lang="he-IL" dirty="0" smtClean="0">
                <a:solidFill>
                  <a:srgbClr val="FF0000"/>
                </a:solidFill>
                <a:sym typeface="Symbol" panose="05050102010706020507" pitchFamily="18" charset="2"/>
              </a:rPr>
              <a:t>כל מודל של  הוא גם מודל של </a:t>
            </a:r>
            <a:r>
              <a:rPr lang="he-IL" dirty="0" smtClean="0">
                <a:sym typeface="Symbol" panose="05050102010706020507" pitchFamily="18" charset="2"/>
              </a:rPr>
              <a:t>.</a:t>
            </a:r>
          </a:p>
          <a:p>
            <a:r>
              <a:rPr lang="he-IL" dirty="0" smtClean="0">
                <a:sym typeface="Symbol" panose="05050102010706020507" pitchFamily="18" charset="2"/>
              </a:rPr>
              <a:t>כדי לדעת בוודאות ש           צריך לבדוק את כל המודלים </a:t>
            </a:r>
          </a:p>
          <a:p>
            <a:r>
              <a:rPr lang="he-IL" dirty="0" smtClean="0">
                <a:sym typeface="Symbol" panose="05050102010706020507" pitchFamily="18" charset="2"/>
              </a:rPr>
              <a:t>בתחשיב הפסוקים צריך לבדוק מספר סופי של השמות (טבלת אמת). בתחשיב היחסים מספר המודלים הוא אינסופי.</a:t>
            </a:r>
          </a:p>
          <a:p>
            <a:r>
              <a:rPr lang="he-IL" dirty="0" smtClean="0">
                <a:sym typeface="Symbol" panose="05050102010706020507" pitchFamily="18" charset="2"/>
              </a:rPr>
              <a:t>לעומת זאת, כדי לדעת ש          מספיק למצוא מודל אחד של  שאינו מודל של .</a:t>
            </a:r>
          </a:p>
          <a:p>
            <a:r>
              <a:rPr lang="he-IL" dirty="0" smtClean="0">
                <a:sym typeface="Symbol" panose="05050102010706020507" pitchFamily="18" charset="2"/>
              </a:rPr>
              <a:t>מסקנה: יותר קל להראות ש           מאשר ש  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4</a:t>
            </a:fld>
            <a:endParaRPr lang="he-IL"/>
          </a:p>
        </p:txBody>
      </p:sp>
      <p:graphicFrame>
        <p:nvGraphicFramePr>
          <p:cNvPr id="5" name="אובייקט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027252"/>
              </p:ext>
            </p:extLst>
          </p:nvPr>
        </p:nvGraphicFramePr>
        <p:xfrm>
          <a:off x="1080099" y="1825625"/>
          <a:ext cx="898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52" name="Equation" r:id="rId3" imgW="406080" imgH="203040" progId="Equation.DSMT4">
                  <p:embed/>
                </p:oleObj>
              </mc:Choice>
              <mc:Fallback>
                <p:oleObj name="Equation" r:id="rId3" imgW="406080" imgH="203040" progId="Equation.DSMT4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0099" y="1825625"/>
                        <a:ext cx="89852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991210"/>
              </p:ext>
            </p:extLst>
          </p:nvPr>
        </p:nvGraphicFramePr>
        <p:xfrm>
          <a:off x="3875058" y="4553632"/>
          <a:ext cx="898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53" name="Equation" r:id="rId5" imgW="406080" imgH="203040" progId="Equation.DSMT4">
                  <p:embed/>
                </p:oleObj>
              </mc:Choice>
              <mc:Fallback>
                <p:oleObj name="Equation" r:id="rId5" imgW="406080" imgH="203040" progId="Equation.DSMT4">
                  <p:embed/>
                  <p:pic>
                    <p:nvPicPr>
                      <p:cNvPr id="7" name="אובייקט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75058" y="4553632"/>
                        <a:ext cx="89852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אובייקט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839292"/>
              </p:ext>
            </p:extLst>
          </p:nvPr>
        </p:nvGraphicFramePr>
        <p:xfrm>
          <a:off x="4411273" y="2731667"/>
          <a:ext cx="898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54" name="Equation" r:id="rId7" imgW="406080" imgH="203040" progId="Equation.DSMT4">
                  <p:embed/>
                </p:oleObj>
              </mc:Choice>
              <mc:Fallback>
                <p:oleObj name="Equation" r:id="rId7" imgW="406080" imgH="203040" progId="Equation.DSMT4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11273" y="2731667"/>
                        <a:ext cx="89852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אובייקט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983915"/>
              </p:ext>
            </p:extLst>
          </p:nvPr>
        </p:nvGraphicFramePr>
        <p:xfrm>
          <a:off x="3486869" y="5442422"/>
          <a:ext cx="898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55" name="Equation" r:id="rId9" imgW="406080" imgH="203040" progId="Equation.DSMT4">
                  <p:embed/>
                </p:oleObj>
              </mc:Choice>
              <mc:Fallback>
                <p:oleObj name="Equation" r:id="rId9" imgW="406080" imgH="203040" progId="Equation.DSMT4">
                  <p:embed/>
                  <p:pic>
                    <p:nvPicPr>
                      <p:cNvPr id="7" name="אובייקט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86869" y="5442422"/>
                        <a:ext cx="89852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אובייקט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400798"/>
              </p:ext>
            </p:extLst>
          </p:nvPr>
        </p:nvGraphicFramePr>
        <p:xfrm>
          <a:off x="1146295" y="5431732"/>
          <a:ext cx="898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56" name="Equation" r:id="rId11" imgW="406080" imgH="203040" progId="Equation.DSMT4">
                  <p:embed/>
                </p:oleObj>
              </mc:Choice>
              <mc:Fallback>
                <p:oleObj name="Equation" r:id="rId11" imgW="406080" imgH="203040" progId="Equation.DSMT4">
                  <p:embed/>
                  <p:pic>
                    <p:nvPicPr>
                      <p:cNvPr id="10" name="אובייקט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6295" y="5431732"/>
                        <a:ext cx="89852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לוגיקה למדעי המחשב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90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מודל - הגדרה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98409" y="1825625"/>
            <a:ext cx="8584368" cy="3125937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יהי             מילון. </a:t>
            </a:r>
            <a:r>
              <a:rPr lang="he-IL" dirty="0" smtClean="0">
                <a:solidFill>
                  <a:srgbClr val="FF0000"/>
                </a:solidFill>
              </a:rPr>
              <a:t>מודל</a:t>
            </a:r>
            <a:r>
              <a:rPr lang="he-IL" dirty="0" smtClean="0"/>
              <a:t>       מורכב מ-</a:t>
            </a:r>
          </a:p>
          <a:p>
            <a:pPr marL="514350" indent="-514350">
              <a:buAutoNum type="arabicPeriod"/>
            </a:pPr>
            <a:r>
              <a:rPr lang="he-IL" dirty="0" smtClean="0"/>
              <a:t>קבוצה לא ריקה       - </a:t>
            </a:r>
            <a:r>
              <a:rPr lang="he-IL" dirty="0" smtClean="0">
                <a:solidFill>
                  <a:srgbClr val="FF0000"/>
                </a:solidFill>
              </a:rPr>
              <a:t>עולם הערכים </a:t>
            </a:r>
            <a:r>
              <a:rPr lang="he-IL" dirty="0" smtClean="0"/>
              <a:t>או </a:t>
            </a:r>
            <a:r>
              <a:rPr lang="he-IL" dirty="0" smtClean="0">
                <a:solidFill>
                  <a:srgbClr val="FF0000"/>
                </a:solidFill>
              </a:rPr>
              <a:t>קבוצת התחום</a:t>
            </a:r>
          </a:p>
          <a:p>
            <a:pPr marL="514350" indent="-514350">
              <a:buAutoNum type="arabicPeriod"/>
            </a:pPr>
            <a:r>
              <a:rPr lang="he-IL" dirty="0" smtClean="0"/>
              <a:t>לכל פונקציה ללא פרמטרים             מתאים אבר</a:t>
            </a:r>
          </a:p>
          <a:p>
            <a:pPr marL="514350" indent="-514350">
              <a:buAutoNum type="arabicPeriod"/>
            </a:pPr>
            <a:r>
              <a:rPr lang="he-IL" dirty="0" smtClean="0"/>
              <a:t>לכל פונקציה </a:t>
            </a:r>
            <a:r>
              <a:rPr lang="en-US" dirty="0" smtClean="0"/>
              <a:t>n</a:t>
            </a:r>
            <a:r>
              <a:rPr lang="he-IL" dirty="0" smtClean="0"/>
              <a:t>-ארית              כך ש </a:t>
            </a:r>
            <a:r>
              <a:rPr lang="en-US" dirty="0" smtClean="0"/>
              <a:t>n&gt;0</a:t>
            </a:r>
            <a:r>
              <a:rPr lang="he-IL" dirty="0" smtClean="0"/>
              <a:t> מתאימה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פונקציה </a:t>
            </a:r>
          </a:p>
          <a:p>
            <a:pPr marL="514350" indent="-514350">
              <a:buAutoNum type="arabicPeriod"/>
            </a:pPr>
            <a:r>
              <a:rPr lang="he-IL" dirty="0" smtClean="0"/>
              <a:t>לכל יחס </a:t>
            </a:r>
            <a:r>
              <a:rPr lang="en-US" dirty="0" smtClean="0"/>
              <a:t>n</a:t>
            </a:r>
            <a:r>
              <a:rPr lang="he-IL" dirty="0" smtClean="0"/>
              <a:t>-ארי               </a:t>
            </a:r>
            <a:r>
              <a:rPr lang="he-IL" dirty="0"/>
              <a:t>כך ש </a:t>
            </a:r>
            <a:r>
              <a:rPr lang="en-US" dirty="0"/>
              <a:t>n&gt;0</a:t>
            </a:r>
            <a:r>
              <a:rPr lang="he-IL" dirty="0"/>
              <a:t> </a:t>
            </a:r>
            <a:r>
              <a:rPr lang="he-IL" dirty="0" smtClean="0"/>
              <a:t>מתאים יחס             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5</a:t>
            </a:fld>
            <a:endParaRPr lang="he-IL"/>
          </a:p>
        </p:txBody>
      </p:sp>
      <p:graphicFrame>
        <p:nvGraphicFramePr>
          <p:cNvPr id="5" name="אובייקט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036299"/>
              </p:ext>
            </p:extLst>
          </p:nvPr>
        </p:nvGraphicFramePr>
        <p:xfrm>
          <a:off x="7132974" y="1774146"/>
          <a:ext cx="103663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02" name="Equation" r:id="rId3" imgW="469800" imgH="253800" progId="Equation.DSMT4">
                  <p:embed/>
                </p:oleObj>
              </mc:Choice>
              <mc:Fallback>
                <p:oleObj name="Equation" r:id="rId3" imgW="469800" imgH="253800" progId="Equation.DSMT4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32974" y="1774146"/>
                        <a:ext cx="1036638" cy="56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052684"/>
              </p:ext>
            </p:extLst>
          </p:nvPr>
        </p:nvGraphicFramePr>
        <p:xfrm>
          <a:off x="4919610" y="1858282"/>
          <a:ext cx="5064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03" name="Equation" r:id="rId5" imgW="228600" imgH="177480" progId="Equation.DSMT4">
                  <p:embed/>
                </p:oleObj>
              </mc:Choice>
              <mc:Fallback>
                <p:oleObj name="Equation" r:id="rId5" imgW="228600" imgH="177480" progId="Equation.DSMT4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19610" y="1858282"/>
                        <a:ext cx="506412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059404"/>
              </p:ext>
            </p:extLst>
          </p:nvPr>
        </p:nvGraphicFramePr>
        <p:xfrm>
          <a:off x="3251926" y="2836863"/>
          <a:ext cx="12604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04" name="Equation" r:id="rId7" imgW="571320" imgH="228600" progId="Equation.DSMT4">
                  <p:embed/>
                </p:oleObj>
              </mc:Choice>
              <mc:Fallback>
                <p:oleObj name="Equation" r:id="rId7" imgW="571320" imgH="228600" progId="Equation.DSMT4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51926" y="2836863"/>
                        <a:ext cx="1260475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אובייקט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951536"/>
              </p:ext>
            </p:extLst>
          </p:nvPr>
        </p:nvGraphicFramePr>
        <p:xfrm>
          <a:off x="374207" y="2836863"/>
          <a:ext cx="11541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05" name="Equation" r:id="rId9" imgW="520560" imgH="228600" progId="Equation.DSMT4">
                  <p:embed/>
                </p:oleObj>
              </mc:Choice>
              <mc:Fallback>
                <p:oleObj name="Equation" r:id="rId9" imgW="520560" imgH="228600" progId="Equation.DSMT4">
                  <p:embed/>
                  <p:pic>
                    <p:nvPicPr>
                      <p:cNvPr id="6" name="אובייקט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4207" y="2836863"/>
                        <a:ext cx="1154113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אובייקט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884873"/>
              </p:ext>
            </p:extLst>
          </p:nvPr>
        </p:nvGraphicFramePr>
        <p:xfrm>
          <a:off x="4131043" y="3326166"/>
          <a:ext cx="12604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06" name="Equation" r:id="rId11" imgW="571320" imgH="228600" progId="Equation.DSMT4">
                  <p:embed/>
                </p:oleObj>
              </mc:Choice>
              <mc:Fallback>
                <p:oleObj name="Equation" r:id="rId11" imgW="571320" imgH="228600" progId="Equation.DSMT4">
                  <p:embed/>
                  <p:pic>
                    <p:nvPicPr>
                      <p:cNvPr id="7" name="אובייקט 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31043" y="3326166"/>
                        <a:ext cx="1260475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אובייקט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666133"/>
              </p:ext>
            </p:extLst>
          </p:nvPr>
        </p:nvGraphicFramePr>
        <p:xfrm>
          <a:off x="4886844" y="3749675"/>
          <a:ext cx="18859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07" name="Equation" r:id="rId13" imgW="850680" imgH="228600" progId="Equation.DSMT4">
                  <p:embed/>
                </p:oleObj>
              </mc:Choice>
              <mc:Fallback>
                <p:oleObj name="Equation" r:id="rId13" imgW="850680" imgH="228600" progId="Equation.DSMT4">
                  <p:embed/>
                  <p:pic>
                    <p:nvPicPr>
                      <p:cNvPr id="8" name="אובייקט 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86844" y="3749675"/>
                        <a:ext cx="1885950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אובייקט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778880"/>
              </p:ext>
            </p:extLst>
          </p:nvPr>
        </p:nvGraphicFramePr>
        <p:xfrm>
          <a:off x="4770650" y="4221163"/>
          <a:ext cx="12033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08" name="Equation" r:id="rId15" imgW="545760" imgH="203040" progId="Equation.DSMT4">
                  <p:embed/>
                </p:oleObj>
              </mc:Choice>
              <mc:Fallback>
                <p:oleObj name="Equation" r:id="rId15" imgW="545760" imgH="203040" progId="Equation.DSMT4">
                  <p:embed/>
                  <p:pic>
                    <p:nvPicPr>
                      <p:cNvPr id="9" name="אובייקט 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70650" y="4221163"/>
                        <a:ext cx="120332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אובייקט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411580"/>
              </p:ext>
            </p:extLst>
          </p:nvPr>
        </p:nvGraphicFramePr>
        <p:xfrm>
          <a:off x="374207" y="4206875"/>
          <a:ext cx="13509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09" name="Equation" r:id="rId17" imgW="609480" imgH="215640" progId="Equation.DSMT4">
                  <p:embed/>
                </p:oleObj>
              </mc:Choice>
              <mc:Fallback>
                <p:oleObj name="Equation" r:id="rId17" imgW="609480" imgH="215640" progId="Equation.DSMT4">
                  <p:embed/>
                  <p:pic>
                    <p:nvPicPr>
                      <p:cNvPr id="10" name="אובייקט 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4207" y="4206875"/>
                        <a:ext cx="1350962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אובייקט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447838"/>
              </p:ext>
            </p:extLst>
          </p:nvPr>
        </p:nvGraphicFramePr>
        <p:xfrm>
          <a:off x="5434154" y="2334533"/>
          <a:ext cx="5635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10" name="Equation" r:id="rId19" imgW="253800" imgH="190440" progId="Equation.DSMT4">
                  <p:embed/>
                </p:oleObj>
              </mc:Choice>
              <mc:Fallback>
                <p:oleObj name="Equation" r:id="rId19" imgW="253800" imgH="190440" progId="Equation.DSMT4">
                  <p:embed/>
                  <p:pic>
                    <p:nvPicPr>
                      <p:cNvPr id="8" name="אובייקט 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434154" y="2334533"/>
                        <a:ext cx="56356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מציין מיקום של כותרת תחתונה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לוגיקה למדעי המחשב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098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דוגמה 1: מצבי </a:t>
            </a:r>
            <a:r>
              <a:rPr lang="he-IL" dirty="0" err="1" smtClean="0"/>
              <a:t>תוכנית</a:t>
            </a:r>
            <a:r>
              <a:rPr lang="he-IL" dirty="0" smtClean="0"/>
              <a:t> מחשב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082805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יהיו               ו                        . נגדיר מודל        כך:  </a:t>
            </a:r>
          </a:p>
          <a:p>
            <a:pPr marL="0" indent="0">
              <a:buNone/>
            </a:pPr>
            <a:r>
              <a:rPr lang="he-IL" dirty="0" smtClean="0"/>
              <a:t>                    קבוצת המצבים של </a:t>
            </a:r>
            <a:r>
              <a:rPr lang="he-IL" dirty="0" err="1" smtClean="0"/>
              <a:t>תוכנית</a:t>
            </a:r>
            <a:r>
              <a:rPr lang="he-IL" dirty="0" smtClean="0"/>
              <a:t> מחשב</a:t>
            </a:r>
          </a:p>
          <a:p>
            <a:pPr marL="0" indent="0">
              <a:buNone/>
            </a:pPr>
            <a:r>
              <a:rPr lang="he-IL" dirty="0" smtClean="0"/>
              <a:t>              - המצב ההתחלתי</a:t>
            </a:r>
          </a:p>
          <a:p>
            <a:pPr marL="0" indent="0">
              <a:buNone/>
            </a:pPr>
            <a:r>
              <a:rPr lang="he-IL" dirty="0"/>
              <a:t> </a:t>
            </a:r>
            <a:r>
              <a:rPr lang="he-IL" dirty="0" smtClean="0"/>
              <a:t>                                                 - מעברים חוקיים</a:t>
            </a:r>
          </a:p>
          <a:p>
            <a:pPr marL="0" indent="0">
              <a:buNone/>
            </a:pPr>
            <a:r>
              <a:rPr lang="he-IL" dirty="0"/>
              <a:t> </a:t>
            </a:r>
            <a:r>
              <a:rPr lang="he-IL" dirty="0" smtClean="0"/>
              <a:t>               - מצבים סופיים חוקיים     </a:t>
            </a:r>
          </a:p>
          <a:p>
            <a:pPr marL="0" indent="0">
              <a:buNone/>
            </a:pPr>
            <a:r>
              <a:rPr lang="he-IL" dirty="0" smtClean="0"/>
              <a:t>נבדוק את ערך האמת של כמה נוסחאות:  </a:t>
            </a:r>
            <a:endParaRPr lang="en-US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6</a:t>
            </a:fld>
            <a:endParaRPr lang="he-IL"/>
          </a:p>
        </p:txBody>
      </p:sp>
      <p:graphicFrame>
        <p:nvGraphicFramePr>
          <p:cNvPr id="5" name="אובייקט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151982"/>
              </p:ext>
            </p:extLst>
          </p:nvPr>
        </p:nvGraphicFramePr>
        <p:xfrm>
          <a:off x="6558533" y="1805139"/>
          <a:ext cx="13731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29" name="Equation" r:id="rId3" imgW="622080" imgH="228600" progId="Equation.DSMT4">
                  <p:embed/>
                </p:oleObj>
              </mc:Choice>
              <mc:Fallback>
                <p:oleObj name="Equation" r:id="rId3" imgW="622080" imgH="228600" progId="Equation.DSMT4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58533" y="1805139"/>
                        <a:ext cx="1373188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420471"/>
              </p:ext>
            </p:extLst>
          </p:nvPr>
        </p:nvGraphicFramePr>
        <p:xfrm>
          <a:off x="4054475" y="1801813"/>
          <a:ext cx="20716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0" name="Equation" r:id="rId5" imgW="939600" imgH="228600" progId="Equation.DSMT4">
                  <p:embed/>
                </p:oleObj>
              </mc:Choice>
              <mc:Fallback>
                <p:oleObj name="Equation" r:id="rId5" imgW="939600" imgH="228600" progId="Equation.DSMT4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54475" y="1801813"/>
                        <a:ext cx="2071688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679690"/>
              </p:ext>
            </p:extLst>
          </p:nvPr>
        </p:nvGraphicFramePr>
        <p:xfrm>
          <a:off x="1710584" y="1858168"/>
          <a:ext cx="5064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1" name="Equation" r:id="rId7" imgW="228600" imgH="177480" progId="Equation.DSMT4">
                  <p:embed/>
                </p:oleObj>
              </mc:Choice>
              <mc:Fallback>
                <p:oleObj name="Equation" r:id="rId7" imgW="228600" imgH="177480" progId="Equation.DSMT4">
                  <p:embed/>
                  <p:pic>
                    <p:nvPicPr>
                      <p:cNvPr id="6" name="אובייקט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10584" y="1858168"/>
                        <a:ext cx="506412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אובייקט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170204"/>
              </p:ext>
            </p:extLst>
          </p:nvPr>
        </p:nvGraphicFramePr>
        <p:xfrm>
          <a:off x="7245127" y="2827582"/>
          <a:ext cx="11826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2" name="Equation" r:id="rId9" imgW="558720" imgH="228600" progId="Equation.DSMT4">
                  <p:embed/>
                </p:oleObj>
              </mc:Choice>
              <mc:Fallback>
                <p:oleObj name="Equation" r:id="rId9" imgW="55872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5127" y="2827582"/>
                        <a:ext cx="1182688" cy="485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אובייקט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891283"/>
              </p:ext>
            </p:extLst>
          </p:nvPr>
        </p:nvGraphicFramePr>
        <p:xfrm>
          <a:off x="3574033" y="3341462"/>
          <a:ext cx="48958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3" name="Equation" r:id="rId11" imgW="2311200" imgH="228600" progId="Equation.DSMT4">
                  <p:embed/>
                </p:oleObj>
              </mc:Choice>
              <mc:Fallback>
                <p:oleObj name="Equation" r:id="rId11" imgW="2311200" imgH="228600" progId="Equation.DSMT4">
                  <p:embed/>
                  <p:pic>
                    <p:nvPicPr>
                      <p:cNvPr id="9" name="אובייקט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4033" y="3341462"/>
                        <a:ext cx="4895850" cy="485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אובייקט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519987"/>
              </p:ext>
            </p:extLst>
          </p:nvPr>
        </p:nvGraphicFramePr>
        <p:xfrm>
          <a:off x="6953250" y="3862406"/>
          <a:ext cx="15621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4" name="Equation" r:id="rId13" imgW="736560" imgH="228600" progId="Equation.DSMT4">
                  <p:embed/>
                </p:oleObj>
              </mc:Choice>
              <mc:Fallback>
                <p:oleObj name="Equation" r:id="rId13" imgW="736560" imgH="228600" progId="Equation.DSMT4">
                  <p:embed/>
                  <p:pic>
                    <p:nvPicPr>
                      <p:cNvPr id="11" name="אובייקט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862406"/>
                        <a:ext cx="1562100" cy="485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אובייקט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845015"/>
              </p:ext>
            </p:extLst>
          </p:nvPr>
        </p:nvGraphicFramePr>
        <p:xfrm>
          <a:off x="6572250" y="2341092"/>
          <a:ext cx="18288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5" name="Equation" r:id="rId15" imgW="863280" imgH="228600" progId="Equation.DSMT4">
                  <p:embed/>
                </p:oleObj>
              </mc:Choice>
              <mc:Fallback>
                <p:oleObj name="Equation" r:id="rId15" imgW="863280" imgH="228600" progId="Equation.DSMT4">
                  <p:embed/>
                  <p:pic>
                    <p:nvPicPr>
                      <p:cNvPr id="9" name="אובייקט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2341092"/>
                        <a:ext cx="1828800" cy="484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אובייקט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482358"/>
              </p:ext>
            </p:extLst>
          </p:nvPr>
        </p:nvGraphicFramePr>
        <p:xfrm>
          <a:off x="7258621" y="4983709"/>
          <a:ext cx="12112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6" name="Equation" r:id="rId17" imgW="571320" imgH="203040" progId="Equation.DSMT4">
                  <p:embed/>
                </p:oleObj>
              </mc:Choice>
              <mc:Fallback>
                <p:oleObj name="Equation" r:id="rId17" imgW="571320" imgH="203040" progId="Equation.DSMT4">
                  <p:embed/>
                  <p:pic>
                    <p:nvPicPr>
                      <p:cNvPr id="12" name="אובייקט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8621" y="4983709"/>
                        <a:ext cx="1211262" cy="43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אובייקט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840918"/>
              </p:ext>
            </p:extLst>
          </p:nvPr>
        </p:nvGraphicFramePr>
        <p:xfrm>
          <a:off x="7258621" y="5482977"/>
          <a:ext cx="12112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7" name="Equation" r:id="rId19" imgW="571320" imgH="203040" progId="Equation.DSMT4">
                  <p:embed/>
                </p:oleObj>
              </mc:Choice>
              <mc:Fallback>
                <p:oleObj name="Equation" r:id="rId19" imgW="571320" imgH="203040" progId="Equation.DSMT4">
                  <p:embed/>
                  <p:pic>
                    <p:nvPicPr>
                      <p:cNvPr id="14" name="אובייקט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8621" y="5482977"/>
                        <a:ext cx="1211262" cy="43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אובייקט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362910"/>
              </p:ext>
            </p:extLst>
          </p:nvPr>
        </p:nvGraphicFramePr>
        <p:xfrm>
          <a:off x="7337425" y="5961063"/>
          <a:ext cx="10493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8" name="Equation" r:id="rId21" imgW="495000" imgH="203040" progId="Equation.DSMT4">
                  <p:embed/>
                </p:oleObj>
              </mc:Choice>
              <mc:Fallback>
                <p:oleObj name="Equation" r:id="rId21" imgW="495000" imgH="203040" progId="Equation.DSMT4">
                  <p:embed/>
                  <p:pic>
                    <p:nvPicPr>
                      <p:cNvPr id="15" name="אובייקט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7425" y="5961063"/>
                        <a:ext cx="1049338" cy="43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232253" y="4933688"/>
            <a:ext cx="67999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he-IL" sz="2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32253" y="5443067"/>
            <a:ext cx="67999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he-IL" sz="2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86786" y="5899709"/>
            <a:ext cx="764953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he-IL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אובייקט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598436"/>
              </p:ext>
            </p:extLst>
          </p:nvPr>
        </p:nvGraphicFramePr>
        <p:xfrm>
          <a:off x="1199551" y="4948620"/>
          <a:ext cx="462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9" name="Equation" r:id="rId23" imgW="2184120" imgH="203040" progId="Equation.DSMT4">
                  <p:embed/>
                </p:oleObj>
              </mc:Choice>
              <mc:Fallback>
                <p:oleObj name="Equation" r:id="rId23" imgW="2184120" imgH="203040" progId="Equation.DSMT4">
                  <p:embed/>
                  <p:pic>
                    <p:nvPicPr>
                      <p:cNvPr id="14" name="אובייקט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551" y="4948620"/>
                        <a:ext cx="4622800" cy="43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אובייקט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068334"/>
              </p:ext>
            </p:extLst>
          </p:nvPr>
        </p:nvGraphicFramePr>
        <p:xfrm>
          <a:off x="961829" y="5431257"/>
          <a:ext cx="49180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40" name="Equation" r:id="rId25" imgW="2323800" imgH="253800" progId="Equation.DSMT4">
                  <p:embed/>
                </p:oleObj>
              </mc:Choice>
              <mc:Fallback>
                <p:oleObj name="Equation" r:id="rId25" imgW="2323800" imgH="253800" progId="Equation.DSMT4">
                  <p:embed/>
                  <p:pic>
                    <p:nvPicPr>
                      <p:cNvPr id="20" name="אובייקט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829" y="5431257"/>
                        <a:ext cx="4918075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אובייקט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533802"/>
              </p:ext>
            </p:extLst>
          </p:nvPr>
        </p:nvGraphicFramePr>
        <p:xfrm>
          <a:off x="4213551" y="5941515"/>
          <a:ext cx="16684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41" name="Equation" r:id="rId27" imgW="787320" imgH="203040" progId="Equation.DSMT4">
                  <p:embed/>
                </p:oleObj>
              </mc:Choice>
              <mc:Fallback>
                <p:oleObj name="Equation" r:id="rId27" imgW="787320" imgH="203040" progId="Equation.DSMT4">
                  <p:embed/>
                  <p:pic>
                    <p:nvPicPr>
                      <p:cNvPr id="16" name="אובייקט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551" y="5941515"/>
                        <a:ext cx="1668463" cy="43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96876" y="4917996"/>
            <a:ext cx="764953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he-IL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6876" y="5453112"/>
            <a:ext cx="67999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he-IL" sz="2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27913" y="5894686"/>
            <a:ext cx="67999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he-IL" sz="2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מחבר ישר 26"/>
          <p:cNvCxnSpPr/>
          <p:nvPr/>
        </p:nvCxnSpPr>
        <p:spPr>
          <a:xfrm>
            <a:off x="6021958" y="4908430"/>
            <a:ext cx="0" cy="1447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לוגיקה למדעי המחשב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917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דוגמה 1: מצבי </a:t>
            </a:r>
            <a:r>
              <a:rPr lang="he-IL" dirty="0" err="1" smtClean="0"/>
              <a:t>תוכנית</a:t>
            </a:r>
            <a:r>
              <a:rPr lang="he-IL" dirty="0" smtClean="0"/>
              <a:t> מחשב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082805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יהיו               ו                        . נגדיר מודל        כך:  </a:t>
            </a:r>
          </a:p>
          <a:p>
            <a:pPr marL="0" indent="0">
              <a:buNone/>
            </a:pPr>
            <a:r>
              <a:rPr lang="he-IL" dirty="0" smtClean="0"/>
              <a:t>                    קבוצת המצבים של </a:t>
            </a:r>
            <a:r>
              <a:rPr lang="he-IL" dirty="0" err="1" smtClean="0"/>
              <a:t>תוכנית</a:t>
            </a:r>
            <a:r>
              <a:rPr lang="he-IL" dirty="0" smtClean="0"/>
              <a:t> מחשב</a:t>
            </a:r>
          </a:p>
          <a:p>
            <a:pPr marL="0" indent="0">
              <a:buNone/>
            </a:pPr>
            <a:r>
              <a:rPr lang="he-IL" dirty="0" smtClean="0"/>
              <a:t>              - המצב ההתחלתי</a:t>
            </a:r>
          </a:p>
          <a:p>
            <a:pPr marL="0" indent="0">
              <a:buNone/>
            </a:pPr>
            <a:r>
              <a:rPr lang="he-IL" dirty="0"/>
              <a:t> </a:t>
            </a:r>
            <a:r>
              <a:rPr lang="he-IL" dirty="0" smtClean="0"/>
              <a:t>                                                 - מעברים חוקיים</a:t>
            </a:r>
          </a:p>
          <a:p>
            <a:pPr marL="0" indent="0">
              <a:buNone/>
            </a:pPr>
            <a:r>
              <a:rPr lang="he-IL" dirty="0"/>
              <a:t> </a:t>
            </a:r>
            <a:r>
              <a:rPr lang="he-IL" dirty="0" smtClean="0"/>
              <a:t>               - מצבים סופיים </a:t>
            </a:r>
            <a:r>
              <a:rPr lang="he-IL" dirty="0"/>
              <a:t>חוקיים    </a:t>
            </a:r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נבדוק את ערך האמת של כמה נוסחאות:  </a:t>
            </a:r>
            <a:endParaRPr lang="en-US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7</a:t>
            </a:fld>
            <a:endParaRPr lang="he-IL"/>
          </a:p>
        </p:txBody>
      </p:sp>
      <p:graphicFrame>
        <p:nvGraphicFramePr>
          <p:cNvPr id="5" name="אובייקט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151982"/>
              </p:ext>
            </p:extLst>
          </p:nvPr>
        </p:nvGraphicFramePr>
        <p:xfrm>
          <a:off x="6558533" y="1805139"/>
          <a:ext cx="13731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26" name="Equation" r:id="rId3" imgW="622080" imgH="228600" progId="Equation.DSMT4">
                  <p:embed/>
                </p:oleObj>
              </mc:Choice>
              <mc:Fallback>
                <p:oleObj name="Equation" r:id="rId3" imgW="622080" imgH="228600" progId="Equation.DSMT4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58533" y="1805139"/>
                        <a:ext cx="1373188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420471"/>
              </p:ext>
            </p:extLst>
          </p:nvPr>
        </p:nvGraphicFramePr>
        <p:xfrm>
          <a:off x="4054475" y="1801813"/>
          <a:ext cx="20716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27" name="Equation" r:id="rId5" imgW="939600" imgH="228600" progId="Equation.DSMT4">
                  <p:embed/>
                </p:oleObj>
              </mc:Choice>
              <mc:Fallback>
                <p:oleObj name="Equation" r:id="rId5" imgW="939600" imgH="228600" progId="Equation.DSMT4">
                  <p:embed/>
                  <p:pic>
                    <p:nvPicPr>
                      <p:cNvPr id="6" name="אובייקט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54475" y="1801813"/>
                        <a:ext cx="2071688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679690"/>
              </p:ext>
            </p:extLst>
          </p:nvPr>
        </p:nvGraphicFramePr>
        <p:xfrm>
          <a:off x="1710584" y="1858168"/>
          <a:ext cx="5064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28" name="Equation" r:id="rId7" imgW="228600" imgH="177480" progId="Equation.DSMT4">
                  <p:embed/>
                </p:oleObj>
              </mc:Choice>
              <mc:Fallback>
                <p:oleObj name="Equation" r:id="rId7" imgW="228600" imgH="177480" progId="Equation.DSMT4">
                  <p:embed/>
                  <p:pic>
                    <p:nvPicPr>
                      <p:cNvPr id="7" name="אובייקט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10584" y="1858168"/>
                        <a:ext cx="506412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אובייקט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170204"/>
              </p:ext>
            </p:extLst>
          </p:nvPr>
        </p:nvGraphicFramePr>
        <p:xfrm>
          <a:off x="7245127" y="2827582"/>
          <a:ext cx="11826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29" name="Equation" r:id="rId9" imgW="558720" imgH="228600" progId="Equation.DSMT4">
                  <p:embed/>
                </p:oleObj>
              </mc:Choice>
              <mc:Fallback>
                <p:oleObj name="Equation" r:id="rId9" imgW="558720" imgH="228600" progId="Equation.DSMT4">
                  <p:embed/>
                  <p:pic>
                    <p:nvPicPr>
                      <p:cNvPr id="9" name="אובייקט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5127" y="2827582"/>
                        <a:ext cx="1182688" cy="485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אובייקט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891283"/>
              </p:ext>
            </p:extLst>
          </p:nvPr>
        </p:nvGraphicFramePr>
        <p:xfrm>
          <a:off x="3574033" y="3341462"/>
          <a:ext cx="48958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0" name="Equation" r:id="rId11" imgW="2311200" imgH="228600" progId="Equation.DSMT4">
                  <p:embed/>
                </p:oleObj>
              </mc:Choice>
              <mc:Fallback>
                <p:oleObj name="Equation" r:id="rId11" imgW="2311200" imgH="228600" progId="Equation.DSMT4">
                  <p:embed/>
                  <p:pic>
                    <p:nvPicPr>
                      <p:cNvPr id="11" name="אובייקט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4033" y="3341462"/>
                        <a:ext cx="4895850" cy="485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אובייקט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519987"/>
              </p:ext>
            </p:extLst>
          </p:nvPr>
        </p:nvGraphicFramePr>
        <p:xfrm>
          <a:off x="6953250" y="3862406"/>
          <a:ext cx="15621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1" name="Equation" r:id="rId13" imgW="736560" imgH="228600" progId="Equation.DSMT4">
                  <p:embed/>
                </p:oleObj>
              </mc:Choice>
              <mc:Fallback>
                <p:oleObj name="Equation" r:id="rId13" imgW="736560" imgH="228600" progId="Equation.DSMT4">
                  <p:embed/>
                  <p:pic>
                    <p:nvPicPr>
                      <p:cNvPr id="12" name="אובייקט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862406"/>
                        <a:ext cx="1562100" cy="485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אובייקט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845015"/>
              </p:ext>
            </p:extLst>
          </p:nvPr>
        </p:nvGraphicFramePr>
        <p:xfrm>
          <a:off x="6572250" y="2341092"/>
          <a:ext cx="18288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2" name="Equation" r:id="rId15" imgW="863280" imgH="228600" progId="Equation.DSMT4">
                  <p:embed/>
                </p:oleObj>
              </mc:Choice>
              <mc:Fallback>
                <p:oleObj name="Equation" r:id="rId15" imgW="863280" imgH="228600" progId="Equation.DSMT4">
                  <p:embed/>
                  <p:pic>
                    <p:nvPicPr>
                      <p:cNvPr id="13" name="אובייקט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2341092"/>
                        <a:ext cx="1828800" cy="484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אובייקט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444590"/>
              </p:ext>
            </p:extLst>
          </p:nvPr>
        </p:nvGraphicFramePr>
        <p:xfrm>
          <a:off x="5990206" y="5095321"/>
          <a:ext cx="16954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3" name="Equation" r:id="rId17" imgW="799920" imgH="203040" progId="Equation.DSMT4">
                  <p:embed/>
                </p:oleObj>
              </mc:Choice>
              <mc:Fallback>
                <p:oleObj name="Equation" r:id="rId17" imgW="799920" imgH="203040" progId="Equation.DSMT4">
                  <p:embed/>
                  <p:pic>
                    <p:nvPicPr>
                      <p:cNvPr id="14" name="אובייקט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0206" y="5095321"/>
                        <a:ext cx="1695450" cy="43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אובייקט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6987"/>
              </p:ext>
            </p:extLst>
          </p:nvPr>
        </p:nvGraphicFramePr>
        <p:xfrm>
          <a:off x="6002906" y="5595383"/>
          <a:ext cx="16684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4" name="Equation" r:id="rId19" imgW="787320" imgH="203040" progId="Equation.DSMT4">
                  <p:embed/>
                </p:oleObj>
              </mc:Choice>
              <mc:Fallback>
                <p:oleObj name="Equation" r:id="rId19" imgW="787320" imgH="203040" progId="Equation.DSMT4">
                  <p:embed/>
                  <p:pic>
                    <p:nvPicPr>
                      <p:cNvPr id="15" name="אובייקט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2906" y="5595383"/>
                        <a:ext cx="1668463" cy="43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205709" y="5045846"/>
            <a:ext cx="67999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he-IL" sz="2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05709" y="5555225"/>
            <a:ext cx="67999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he-IL" sz="2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אובייקט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041993"/>
              </p:ext>
            </p:extLst>
          </p:nvPr>
        </p:nvGraphicFramePr>
        <p:xfrm>
          <a:off x="3314823" y="5056459"/>
          <a:ext cx="137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5" name="Equation" r:id="rId21" imgW="647640" imgH="203040" progId="Equation.DSMT4">
                  <p:embed/>
                </p:oleObj>
              </mc:Choice>
              <mc:Fallback>
                <p:oleObj name="Equation" r:id="rId21" imgW="647640" imgH="203040" progId="Equation.DSMT4">
                  <p:embed/>
                  <p:pic>
                    <p:nvPicPr>
                      <p:cNvPr id="20" name="אובייקט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823" y="5056459"/>
                        <a:ext cx="1371600" cy="43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אובייקט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93410"/>
              </p:ext>
            </p:extLst>
          </p:nvPr>
        </p:nvGraphicFramePr>
        <p:xfrm>
          <a:off x="1520831" y="5580202"/>
          <a:ext cx="31702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6" name="Equation" r:id="rId23" imgW="1498320" imgH="203040" progId="Equation.DSMT4">
                  <p:embed/>
                </p:oleObj>
              </mc:Choice>
              <mc:Fallback>
                <p:oleObj name="Equation" r:id="rId23" imgW="1498320" imgH="203040" progId="Equation.DSMT4">
                  <p:embed/>
                  <p:pic>
                    <p:nvPicPr>
                      <p:cNvPr id="21" name="אובייקט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31" y="5580202"/>
                        <a:ext cx="3170238" cy="43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445367" y="5008163"/>
            <a:ext cx="764953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he-IL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8260" y="5550337"/>
            <a:ext cx="764953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he-IL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מחבר ישר 26"/>
          <p:cNvCxnSpPr/>
          <p:nvPr/>
        </p:nvCxnSpPr>
        <p:spPr>
          <a:xfrm>
            <a:off x="4995414" y="5020588"/>
            <a:ext cx="0" cy="1006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לוגיקה למדעי המחשב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944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8650" y="200483"/>
            <a:ext cx="7886700" cy="1325563"/>
          </a:xfrm>
        </p:spPr>
        <p:txBody>
          <a:bodyPr/>
          <a:lstStyle/>
          <a:p>
            <a:r>
              <a:rPr lang="he-IL" dirty="0" smtClean="0"/>
              <a:t>דוגמה 2: מחרוזות בינאריות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28650" y="1377050"/>
            <a:ext cx="7886700" cy="4902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 smtClean="0"/>
              <a:t>יהיו                      ו               . </a:t>
            </a:r>
            <a:r>
              <a:rPr lang="he-IL" dirty="0"/>
              <a:t>עבור </a:t>
            </a:r>
            <a:r>
              <a:rPr lang="en-US" dirty="0">
                <a:sym typeface="Symbol" panose="05050102010706020507" pitchFamily="18" charset="2"/>
              </a:rPr>
              <a:t></a:t>
            </a:r>
            <a:r>
              <a:rPr lang="he-IL" dirty="0"/>
              <a:t> </a:t>
            </a:r>
            <a:r>
              <a:rPr lang="he-IL" dirty="0" smtClean="0"/>
              <a:t>וְ </a:t>
            </a:r>
            <a:r>
              <a:rPr lang="en-US" dirty="0"/>
              <a:t>≤ </a:t>
            </a:r>
            <a:r>
              <a:rPr lang="he-IL" dirty="0" smtClean="0"/>
              <a:t> נשתמש </a:t>
            </a:r>
            <a:r>
              <a:rPr lang="he-IL" dirty="0"/>
              <a:t>ב </a:t>
            </a:r>
            <a:r>
              <a:rPr lang="en-US" dirty="0"/>
              <a:t>"infix notation"</a:t>
            </a:r>
            <a:r>
              <a:rPr lang="he-IL" dirty="0"/>
              <a:t>, כלומר, הסימן ממוקם בין שני </a:t>
            </a:r>
            <a:r>
              <a:rPr lang="he-IL" dirty="0" smtClean="0"/>
              <a:t>הארגומנטים. </a:t>
            </a:r>
          </a:p>
          <a:p>
            <a:pPr marL="0" indent="0">
              <a:buNone/>
            </a:pPr>
            <a:r>
              <a:rPr lang="he-IL" dirty="0" smtClean="0"/>
              <a:t>נגדיר מודל        כך:  </a:t>
            </a:r>
          </a:p>
          <a:p>
            <a:pPr marL="0" indent="0">
              <a:buNone/>
            </a:pPr>
            <a:r>
              <a:rPr lang="he-IL" dirty="0" smtClean="0"/>
              <a:t>       - כל המחרוזות מעל </a:t>
            </a:r>
            <a:r>
              <a:rPr lang="en-US" dirty="0" smtClean="0"/>
              <a:t>{0,1}</a:t>
            </a:r>
            <a:r>
              <a:rPr lang="he-IL" dirty="0" smtClean="0"/>
              <a:t>.</a:t>
            </a:r>
          </a:p>
          <a:p>
            <a:pPr marL="0" indent="0">
              <a:buNone/>
            </a:pPr>
            <a:r>
              <a:rPr lang="he-IL" dirty="0" smtClean="0"/>
              <a:t>          - המחרוזת הריקה</a:t>
            </a:r>
          </a:p>
          <a:p>
            <a:pPr marL="0" indent="0">
              <a:buNone/>
            </a:pPr>
            <a:r>
              <a:rPr lang="he-IL" dirty="0"/>
              <a:t> </a:t>
            </a:r>
            <a:r>
              <a:rPr lang="he-IL" dirty="0" smtClean="0"/>
              <a:t>    - שרשור מחרוזות</a:t>
            </a:r>
          </a:p>
          <a:p>
            <a:pPr marL="0" indent="0">
              <a:buNone/>
            </a:pPr>
            <a:r>
              <a:rPr lang="he-IL" dirty="0"/>
              <a:t> </a:t>
            </a:r>
            <a:r>
              <a:rPr lang="he-IL" dirty="0" smtClean="0"/>
              <a:t>     - </a:t>
            </a:r>
            <a:r>
              <a:rPr lang="he-IL" dirty="0"/>
              <a:t>כל הזוגות 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  <a:r>
              <a:rPr lang="he-IL" dirty="0"/>
              <a:t> כך ש </a:t>
            </a:r>
            <a:r>
              <a:rPr lang="en-US" dirty="0"/>
              <a:t>x </a:t>
            </a:r>
            <a:r>
              <a:rPr lang="he-IL" dirty="0"/>
              <a:t>  התחלה (</a:t>
            </a:r>
            <a:r>
              <a:rPr lang="en-US" dirty="0"/>
              <a:t>prefix</a:t>
            </a:r>
            <a:r>
              <a:rPr lang="he-IL" dirty="0"/>
              <a:t>) של </a:t>
            </a:r>
            <a:r>
              <a:rPr lang="en-US" dirty="0"/>
              <a:t>y</a:t>
            </a:r>
            <a:r>
              <a:rPr lang="he-IL" dirty="0"/>
              <a:t> (בעברית זה נקרא "רישא"). </a:t>
            </a:r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נבדוק את ערך האמת של כמה נוסחאות:  </a:t>
            </a:r>
            <a:endParaRPr lang="en-US" dirty="0" smtClean="0"/>
          </a:p>
        </p:txBody>
      </p:sp>
      <p:graphicFrame>
        <p:nvGraphicFramePr>
          <p:cNvPr id="5" name="אובייקט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867453"/>
              </p:ext>
            </p:extLst>
          </p:nvPr>
        </p:nvGraphicFramePr>
        <p:xfrm>
          <a:off x="5987830" y="1356414"/>
          <a:ext cx="18764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67" name="Equation" r:id="rId3" imgW="850680" imgH="228600" progId="Equation.DSMT4">
                  <p:embed/>
                </p:oleObj>
              </mc:Choice>
              <mc:Fallback>
                <p:oleObj name="Equation" r:id="rId3" imgW="850680" imgH="228600" progId="Equation.DSMT4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87830" y="1356414"/>
                        <a:ext cx="1876425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455377"/>
              </p:ext>
            </p:extLst>
          </p:nvPr>
        </p:nvGraphicFramePr>
        <p:xfrm>
          <a:off x="4213551" y="1355309"/>
          <a:ext cx="14271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68" name="Equation" r:id="rId5" imgW="647640" imgH="228600" progId="Equation.DSMT4">
                  <p:embed/>
                </p:oleObj>
              </mc:Choice>
              <mc:Fallback>
                <p:oleObj name="Equation" r:id="rId5" imgW="647640" imgH="228600" progId="Equation.DSMT4">
                  <p:embed/>
                  <p:pic>
                    <p:nvPicPr>
                      <p:cNvPr id="6" name="אובייקט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13551" y="1355309"/>
                        <a:ext cx="1427163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201848"/>
              </p:ext>
            </p:extLst>
          </p:nvPr>
        </p:nvGraphicFramePr>
        <p:xfrm>
          <a:off x="6316056" y="2667078"/>
          <a:ext cx="5064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69" name="Equation" r:id="rId7" imgW="228600" imgH="177480" progId="Equation.DSMT4">
                  <p:embed/>
                </p:oleObj>
              </mc:Choice>
              <mc:Fallback>
                <p:oleObj name="Equation" r:id="rId7" imgW="228600" imgH="177480" progId="Equation.DSMT4">
                  <p:embed/>
                  <p:pic>
                    <p:nvPicPr>
                      <p:cNvPr id="7" name="אובייקט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16056" y="2667078"/>
                        <a:ext cx="506412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אובייקט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368432"/>
              </p:ext>
            </p:extLst>
          </p:nvPr>
        </p:nvGraphicFramePr>
        <p:xfrm>
          <a:off x="7486650" y="3659114"/>
          <a:ext cx="9382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70" name="Equation" r:id="rId9" imgW="444240" imgH="203040" progId="Equation.DSMT4">
                  <p:embed/>
                </p:oleObj>
              </mc:Choice>
              <mc:Fallback>
                <p:oleObj name="Equation" r:id="rId9" imgW="444240" imgH="203040" progId="Equation.DSMT4">
                  <p:embed/>
                  <p:pic>
                    <p:nvPicPr>
                      <p:cNvPr id="9" name="אובייקט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6650" y="3659114"/>
                        <a:ext cx="938212" cy="43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אובייקט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038616"/>
              </p:ext>
            </p:extLst>
          </p:nvPr>
        </p:nvGraphicFramePr>
        <p:xfrm>
          <a:off x="8047037" y="4225850"/>
          <a:ext cx="3778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71" name="Equation" r:id="rId11" imgW="177480" imgH="190440" progId="Equation.DSMT4">
                  <p:embed/>
                </p:oleObj>
              </mc:Choice>
              <mc:Fallback>
                <p:oleObj name="Equation" r:id="rId11" imgW="177480" imgH="190440" progId="Equation.DSMT4">
                  <p:embed/>
                  <p:pic>
                    <p:nvPicPr>
                      <p:cNvPr id="12" name="אובייקט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7037" y="4225850"/>
                        <a:ext cx="377825" cy="404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אובייקט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659513"/>
              </p:ext>
            </p:extLst>
          </p:nvPr>
        </p:nvGraphicFramePr>
        <p:xfrm>
          <a:off x="7862887" y="3152624"/>
          <a:ext cx="5381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72" name="Equation" r:id="rId13" imgW="253800" imgH="190440" progId="Equation.DSMT4">
                  <p:embed/>
                </p:oleObj>
              </mc:Choice>
              <mc:Fallback>
                <p:oleObj name="Equation" r:id="rId13" imgW="253800" imgH="190440" progId="Equation.DSMT4">
                  <p:embed/>
                  <p:pic>
                    <p:nvPicPr>
                      <p:cNvPr id="13" name="אובייקט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2887" y="3152624"/>
                        <a:ext cx="538163" cy="403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אובייקט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733291"/>
              </p:ext>
            </p:extLst>
          </p:nvPr>
        </p:nvGraphicFramePr>
        <p:xfrm>
          <a:off x="7956550" y="4652064"/>
          <a:ext cx="51276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73" name="Equation" r:id="rId15" imgW="241200" imgH="190440" progId="Equation.DSMT4">
                  <p:embed/>
                </p:oleObj>
              </mc:Choice>
              <mc:Fallback>
                <p:oleObj name="Equation" r:id="rId15" imgW="241200" imgH="190440" progId="Equation.DSMT4">
                  <p:embed/>
                  <p:pic>
                    <p:nvPicPr>
                      <p:cNvPr id="12" name="אובייקט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4652064"/>
                        <a:ext cx="512763" cy="404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לוגיקה למדעי המחשב</a:t>
            </a:r>
            <a:endParaRPr lang="he-IL"/>
          </a:p>
        </p:txBody>
      </p:sp>
      <p:sp>
        <p:nvSpPr>
          <p:cNvPr id="8" name="מציין מיקום של מספר שקופית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034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8650" y="201224"/>
            <a:ext cx="7886700" cy="1325563"/>
          </a:xfrm>
        </p:spPr>
        <p:txBody>
          <a:bodyPr/>
          <a:lstStyle/>
          <a:p>
            <a:r>
              <a:rPr lang="he-IL" dirty="0"/>
              <a:t>דוגמה 2: מחרוזות בינאריות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C4C-80A9-4AFE-B3F5-2A3EB2033E40}" type="slidenum">
              <a:rPr lang="he-IL" smtClean="0"/>
              <a:t>9</a:t>
            </a:fld>
            <a:endParaRPr lang="he-IL"/>
          </a:p>
        </p:txBody>
      </p:sp>
      <p:graphicFrame>
        <p:nvGraphicFramePr>
          <p:cNvPr id="8" name="אובייקט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228042"/>
              </p:ext>
            </p:extLst>
          </p:nvPr>
        </p:nvGraphicFramePr>
        <p:xfrm>
          <a:off x="6167798" y="1536702"/>
          <a:ext cx="14001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2" name="Equation" r:id="rId3" imgW="634680" imgH="203040" progId="Equation.DSMT4">
                  <p:embed/>
                </p:oleObj>
              </mc:Choice>
              <mc:Fallback>
                <p:oleObj name="Equation" r:id="rId3" imgW="634680" imgH="203040" progId="Equation.DSMT4">
                  <p:embed/>
                  <p:pic>
                    <p:nvPicPr>
                      <p:cNvPr id="5" name="אובייקט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67798" y="1536702"/>
                        <a:ext cx="140017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אובייקט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978973"/>
              </p:ext>
            </p:extLst>
          </p:nvPr>
        </p:nvGraphicFramePr>
        <p:xfrm>
          <a:off x="4389438" y="2103438"/>
          <a:ext cx="316388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3" name="Equation" r:id="rId5" imgW="1434960" imgH="203040" progId="Equation.DSMT4">
                  <p:embed/>
                </p:oleObj>
              </mc:Choice>
              <mc:Fallback>
                <p:oleObj name="Equation" r:id="rId5" imgW="1434960" imgH="203040" progId="Equation.DSMT4">
                  <p:embed/>
                  <p:pic>
                    <p:nvPicPr>
                      <p:cNvPr id="8" name="אובייקט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89438" y="2103438"/>
                        <a:ext cx="3163887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אובייקט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581640"/>
              </p:ext>
            </p:extLst>
          </p:nvPr>
        </p:nvGraphicFramePr>
        <p:xfrm>
          <a:off x="3788135" y="2669936"/>
          <a:ext cx="37798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4" name="Equation" r:id="rId7" imgW="1714320" imgH="203040" progId="Equation.DSMT4">
                  <p:embed/>
                </p:oleObj>
              </mc:Choice>
              <mc:Fallback>
                <p:oleObj name="Equation" r:id="rId7" imgW="1714320" imgH="203040" progId="Equation.DSMT4">
                  <p:embed/>
                  <p:pic>
                    <p:nvPicPr>
                      <p:cNvPr id="9" name="אובייקט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88135" y="2669936"/>
                        <a:ext cx="3779838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אובייקט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672430"/>
              </p:ext>
            </p:extLst>
          </p:nvPr>
        </p:nvGraphicFramePr>
        <p:xfrm>
          <a:off x="5804260" y="3803170"/>
          <a:ext cx="17637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5" name="Equation" r:id="rId9" imgW="799920" imgH="203040" progId="Equation.DSMT4">
                  <p:embed/>
                </p:oleObj>
              </mc:Choice>
              <mc:Fallback>
                <p:oleObj name="Equation" r:id="rId9" imgW="799920" imgH="203040" progId="Equation.DSMT4">
                  <p:embed/>
                  <p:pic>
                    <p:nvPicPr>
                      <p:cNvPr id="10" name="אובייקט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04260" y="3803170"/>
                        <a:ext cx="1763713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אובייקט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776370"/>
              </p:ext>
            </p:extLst>
          </p:nvPr>
        </p:nvGraphicFramePr>
        <p:xfrm>
          <a:off x="5804260" y="3236553"/>
          <a:ext cx="17637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6" name="Equation" r:id="rId11" imgW="799920" imgH="203040" progId="Equation.DSMT4">
                  <p:embed/>
                </p:oleObj>
              </mc:Choice>
              <mc:Fallback>
                <p:oleObj name="Equation" r:id="rId11" imgW="799920" imgH="203040" progId="Equation.DSMT4">
                  <p:embed/>
                  <p:pic>
                    <p:nvPicPr>
                      <p:cNvPr id="11" name="אובייקט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04260" y="3236553"/>
                        <a:ext cx="1763713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אובייקט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218705"/>
              </p:ext>
            </p:extLst>
          </p:nvPr>
        </p:nvGraphicFramePr>
        <p:xfrm>
          <a:off x="5804260" y="4369787"/>
          <a:ext cx="17637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7" name="Equation" r:id="rId13" imgW="799920" imgH="203040" progId="Equation.DSMT4">
                  <p:embed/>
                </p:oleObj>
              </mc:Choice>
              <mc:Fallback>
                <p:oleObj name="Equation" r:id="rId13" imgW="799920" imgH="203040" progId="Equation.DSMT4">
                  <p:embed/>
                  <p:pic>
                    <p:nvPicPr>
                      <p:cNvPr id="11" name="אובייקט 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04260" y="4369787"/>
                        <a:ext cx="1763713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אובייקט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527219"/>
              </p:ext>
            </p:extLst>
          </p:nvPr>
        </p:nvGraphicFramePr>
        <p:xfrm>
          <a:off x="5804260" y="4936404"/>
          <a:ext cx="17637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8" name="Equation" r:id="rId15" imgW="799920" imgH="203040" progId="Equation.DSMT4">
                  <p:embed/>
                </p:oleObj>
              </mc:Choice>
              <mc:Fallback>
                <p:oleObj name="Equation" r:id="rId15" imgW="799920" imgH="203040" progId="Equation.DSMT4">
                  <p:embed/>
                  <p:pic>
                    <p:nvPicPr>
                      <p:cNvPr id="13" name="אובייקט 1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04260" y="4936404"/>
                        <a:ext cx="1763713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אובייקט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806701"/>
              </p:ext>
            </p:extLst>
          </p:nvPr>
        </p:nvGraphicFramePr>
        <p:xfrm>
          <a:off x="2697523" y="5503018"/>
          <a:ext cx="48704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9" name="Equation" r:id="rId17" imgW="2209680" imgH="203040" progId="Equation.DSMT4">
                  <p:embed/>
                </p:oleObj>
              </mc:Choice>
              <mc:Fallback>
                <p:oleObj name="Equation" r:id="rId17" imgW="2209680" imgH="203040" progId="Equation.DSMT4">
                  <p:embed/>
                  <p:pic>
                    <p:nvPicPr>
                      <p:cNvPr id="14" name="אובייקט 1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97523" y="5503018"/>
                        <a:ext cx="487045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83123" y="1526787"/>
            <a:ext cx="914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he-IL" sz="2400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83123" y="2092821"/>
            <a:ext cx="914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he-IL" sz="2400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83123" y="2658855"/>
            <a:ext cx="914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he-IL" sz="2400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3123" y="3224889"/>
            <a:ext cx="914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he-IL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83123" y="3790923"/>
            <a:ext cx="914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he-IL" sz="2400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83123" y="4356957"/>
            <a:ext cx="914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he-IL" sz="2400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83123" y="4922991"/>
            <a:ext cx="914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he-IL" sz="2400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83123" y="5489028"/>
            <a:ext cx="914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he-IL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מציין מיקום של כותרת תחתונה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לוגיקה למדעי המחשב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260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3518</TotalTime>
  <Words>1241</Words>
  <Application>Microsoft Office PowerPoint</Application>
  <PresentationFormat>‫הצגה על המסך (4:3)</PresentationFormat>
  <Paragraphs>226</Paragraphs>
  <Slides>28</Slides>
  <Notes>0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Symbol</vt:lpstr>
      <vt:lpstr>Times New Roman</vt:lpstr>
      <vt:lpstr>ערכת נושא Office</vt:lpstr>
      <vt:lpstr>Equation</vt:lpstr>
      <vt:lpstr>סמנטיקה בתחשיב היחסים</vt:lpstr>
      <vt:lpstr>סמנטיקה מול סינטקס</vt:lpstr>
      <vt:lpstr>סינטקס בתחשיב היחסים</vt:lpstr>
      <vt:lpstr>סמנטיקה בתחשיב היחסים</vt:lpstr>
      <vt:lpstr>מודל - הגדרה</vt:lpstr>
      <vt:lpstr>דוגמה 1: מצבי תוכנית מחשב</vt:lpstr>
      <vt:lpstr>דוגמה 1: מצבי תוכנית מחשב</vt:lpstr>
      <vt:lpstr>דוגמה 2: מחרוזות בינאריות</vt:lpstr>
      <vt:lpstr>דוגמה 2: מחרוזות בינאריות</vt:lpstr>
      <vt:lpstr>עקרונות בניית מודל</vt:lpstr>
      <vt:lpstr>בדיקת ערך האמת של נוסחה</vt:lpstr>
      <vt:lpstr>הגדרה: טבלת חיפוש</vt:lpstr>
      <vt:lpstr>הגדרה: ערך אמת של נוסחה</vt:lpstr>
      <vt:lpstr>הגדרה: ערך אמת של נוסחה (המשך)</vt:lpstr>
      <vt:lpstr>הערות</vt:lpstr>
      <vt:lpstr>ערך אמת שאינו תלוי בטבלת חיפוש</vt:lpstr>
      <vt:lpstr>גרירה סמנטית בתחשיב היחסים</vt:lpstr>
      <vt:lpstr>מושגים סמנטיים בתחשיב היחסים</vt:lpstr>
      <vt:lpstr>בדיקת קיום גרירה סמנטית</vt:lpstr>
      <vt:lpstr>דוגמה לקיום גרירה סמנטית</vt:lpstr>
      <vt:lpstr>דוגמה נוספת</vt:lpstr>
      <vt:lpstr>דוגמה לאי-גרירה סמנטית</vt:lpstr>
      <vt:lpstr>סיכום: גרירה סמנטית בתחשיב היחסים</vt:lpstr>
      <vt:lpstr>דוגמאות נוספות</vt:lpstr>
      <vt:lpstr>משפטי הנאותות והשלמות</vt:lpstr>
      <vt:lpstr>קבוצה ספיקה</vt:lpstr>
      <vt:lpstr>משפט הקומפקטיות</vt:lpstr>
      <vt:lpstr>הוכחת משפט הקומפקטיות</vt:lpstr>
    </vt:vector>
  </TitlesOfParts>
  <Company>Telhai Academic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לוגיקה של פסוקים</dc:title>
  <dc:creator>Dani</dc:creator>
  <cp:lastModifiedBy>Dani</cp:lastModifiedBy>
  <cp:revision>322</cp:revision>
  <dcterms:created xsi:type="dcterms:W3CDTF">2016-12-19T06:18:51Z</dcterms:created>
  <dcterms:modified xsi:type="dcterms:W3CDTF">2018-06-09T12:46:33Z</dcterms:modified>
</cp:coreProperties>
</file>