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19"/>
  </p:notesMasterIdLst>
  <p:sldIdLst>
    <p:sldId id="256" r:id="rId2"/>
    <p:sldId id="308" r:id="rId3"/>
    <p:sldId id="324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C2E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369" autoAdjust="0"/>
  </p:normalViewPr>
  <p:slideViewPr>
    <p:cSldViewPr snapToGrid="0">
      <p:cViewPr varScale="1">
        <p:scale>
          <a:sx n="104" d="100"/>
          <a:sy n="104" d="100"/>
        </p:scale>
        <p:origin x="12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1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1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45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1.wmf"/><Relationship Id="rId1" Type="http://schemas.openxmlformats.org/officeDocument/2006/relationships/image" Target="../media/image55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7E0B74-2377-43C6-8135-F2204FD9D48A}" type="datetimeFigureOut">
              <a:rPr lang="he-IL" smtClean="0"/>
              <a:t>כ"ט/אייר/תשע"ח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56F9D17-716A-4E0E-8E07-4156AA34AB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44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9D17-716A-4E0E-8E07-4156AA34AB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6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8AF6-DD05-475B-AA38-E84B0AF43551}" type="datetime8">
              <a:rPr lang="he-IL" smtClean="0"/>
              <a:t>14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58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ACE1-01FD-4CB5-A619-1E52D92DB3BE}" type="datetime8">
              <a:rPr lang="he-IL" smtClean="0"/>
              <a:t>14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2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418D-47DC-4F50-AF1B-C1B9754C227F}" type="datetime8">
              <a:rPr lang="he-IL" smtClean="0"/>
              <a:t>14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8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1E51-552B-4848-846A-DF6432FA92E3}" type="datetime8">
              <a:rPr lang="he-IL" smtClean="0"/>
              <a:t>14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1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593-5100-4572-AEED-A2877F9926E5}" type="datetime8">
              <a:rPr lang="he-IL" smtClean="0"/>
              <a:t>14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2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3602-ED30-46AF-A499-7611B83161DC}" type="datetime8">
              <a:rPr lang="he-IL" smtClean="0"/>
              <a:t>14 מאי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2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A981-0CC6-4103-AFED-1D38766BFE60}" type="datetime8">
              <a:rPr lang="he-IL" smtClean="0"/>
              <a:t>14 מאי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8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1DD4-9B28-4C5B-99E2-49669F4A1A90}" type="datetime8">
              <a:rPr lang="he-IL" smtClean="0"/>
              <a:t>14 מאי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3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F2F7-8DAB-42DF-A840-C4C79143302E}" type="datetime8">
              <a:rPr lang="he-IL" smtClean="0"/>
              <a:t>14 מאי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3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A0-1AC3-46DE-AAE6-9E53A9FCFFE7}" type="datetime8">
              <a:rPr lang="he-IL" smtClean="0"/>
              <a:t>14 מאי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39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AC02-D2BA-4DD4-8086-EBF7CA8A6516}" type="datetime8">
              <a:rPr lang="he-IL" smtClean="0"/>
              <a:t>14 מאי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21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CCA1-9C12-4874-8340-C671F270C4B2}" type="datetime8">
              <a:rPr lang="he-IL" smtClean="0"/>
              <a:t>14 מאי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5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8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19" Type="http://schemas.openxmlformats.org/officeDocument/2006/relationships/image" Target="../media/image27.jpeg"/><Relationship Id="rId4" Type="http://schemas.openxmlformats.org/officeDocument/2006/relationships/image" Target="../media/image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7.wmf"/><Relationship Id="rId34" Type="http://schemas.openxmlformats.org/officeDocument/2006/relationships/oleObject" Target="../embeddings/oleObject42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33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39.bin"/><Relationship Id="rId36" Type="http://schemas.openxmlformats.org/officeDocument/2006/relationships/image" Target="../media/image44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31" Type="http://schemas.openxmlformats.org/officeDocument/2006/relationships/image" Target="../media/image4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40.bin"/><Relationship Id="rId35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36.bin"/><Relationship Id="rId34" Type="http://schemas.openxmlformats.org/officeDocument/2006/relationships/oleObject" Target="../embeddings/oleObject4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2.wmf"/><Relationship Id="rId35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ערכי אמת בתחשיב היחסים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הצבות בנוסחאות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49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תרגילים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עבור הנוסחאות הבאות </a:t>
            </a:r>
            <a:r>
              <a:rPr lang="he-IL" dirty="0" smtClean="0"/>
              <a:t>בנו </a:t>
            </a:r>
            <a:r>
              <a:rPr lang="he-IL" dirty="0"/>
              <a:t>את העץ שלהן  </a:t>
            </a:r>
            <a:r>
              <a:rPr lang="he-IL" dirty="0" smtClean="0"/>
              <a:t>וסמנו </a:t>
            </a:r>
            <a:r>
              <a:rPr lang="he-IL" dirty="0"/>
              <a:t>את הטווחים של כל </a:t>
            </a:r>
            <a:r>
              <a:rPr lang="he-IL" dirty="0" err="1" smtClean="0"/>
              <a:t>הכמתים</a:t>
            </a:r>
            <a:r>
              <a:rPr lang="he-IL" dirty="0" smtClean="0"/>
              <a:t>. לכל </a:t>
            </a:r>
            <a:r>
              <a:rPr lang="he-IL" dirty="0"/>
              <a:t>מופע של משתנה </a:t>
            </a:r>
            <a:r>
              <a:rPr lang="he-IL" dirty="0" smtClean="0"/>
              <a:t>קבעו </a:t>
            </a:r>
            <a:r>
              <a:rPr lang="he-IL" dirty="0"/>
              <a:t>אם הוא חופשי או קשור.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10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/>
              <p:cNvSpPr/>
              <p:nvPr/>
            </p:nvSpPr>
            <p:spPr>
              <a:xfrm>
                <a:off x="4908085" y="3245674"/>
                <a:ext cx="2940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240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)→∃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𝑥𝑄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5" name="מלבן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085" y="3245674"/>
                <a:ext cx="2940292" cy="461665"/>
              </a:xfrm>
              <a:prstGeom prst="rect">
                <a:avLst/>
              </a:prstGeom>
              <a:blipFill>
                <a:blip r:embed="rId2"/>
                <a:stretch>
                  <a:fillRect t="-127632" r="-23237" b="-19736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566354" y="3797033"/>
                <a:ext cx="528202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he-I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e-IL" sz="240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e-IL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e-IL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e-IL" sz="2400" i="0">
                                      <a:latin typeface="Cambria Math" panose="02040503050406030204" pitchFamily="18" charset="0"/>
                                    </a:rPr>
                                    <m:t>)∧</m:t>
                                  </m:r>
                                  <m: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he-IL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e-IL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→(¬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)∨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54" y="3797033"/>
                <a:ext cx="5282023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הצבות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משתנים </a:t>
            </a:r>
            <a:r>
              <a:rPr lang="he-IL" dirty="0" smtClean="0"/>
              <a:t>הם </a:t>
            </a:r>
            <a:r>
              <a:rPr lang="he-IL" dirty="0"/>
              <a:t>מקום בו אנו יכולים להציב </a:t>
            </a:r>
            <a:r>
              <a:rPr lang="he-IL" dirty="0" smtClean="0"/>
              <a:t>ערכים: </a:t>
            </a:r>
          </a:p>
          <a:p>
            <a:pPr lvl="1"/>
            <a:r>
              <a:rPr lang="he-IL" dirty="0" smtClean="0"/>
              <a:t>ערכים מתוך התחום שבו מדובר</a:t>
            </a:r>
          </a:p>
          <a:p>
            <a:pPr lvl="1"/>
            <a:r>
              <a:rPr lang="he-IL" dirty="0" smtClean="0"/>
              <a:t>עצמים </a:t>
            </a:r>
            <a:r>
              <a:rPr lang="he-IL" dirty="0"/>
              <a:t>אחרים. </a:t>
            </a:r>
            <a:endParaRPr lang="he-IL" dirty="0" smtClean="0"/>
          </a:p>
          <a:p>
            <a:r>
              <a:rPr lang="he-IL" dirty="0" smtClean="0"/>
              <a:t>כלומר</a:t>
            </a:r>
            <a:r>
              <a:rPr lang="he-IL" dirty="0"/>
              <a:t>, בעלה שיש בו משתנה אנו יכולים להציב את עץ המבנה של עצם. </a:t>
            </a:r>
            <a:endParaRPr lang="he-IL" dirty="0" smtClean="0"/>
          </a:p>
          <a:p>
            <a:r>
              <a:rPr lang="he-IL" dirty="0" smtClean="0"/>
              <a:t>הצבות נעשות רק במופעים חופשיים</a:t>
            </a:r>
          </a:p>
          <a:p>
            <a:r>
              <a:rPr lang="he-IL" dirty="0" smtClean="0"/>
              <a:t>כדי שנוסחה תישאר חוקית במשתנה </a:t>
            </a:r>
            <a:r>
              <a:rPr lang="he-IL" dirty="0" smtClean="0"/>
              <a:t>חופשי ניתן להציב רק </a:t>
            </a:r>
            <a:r>
              <a:rPr lang="he-IL" dirty="0" smtClean="0"/>
              <a:t>עצמים.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0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הצבה של עצם במשתנה חופשי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הגדרה:</a:t>
            </a:r>
          </a:p>
          <a:p>
            <a:pPr marL="0" indent="0">
              <a:buNone/>
            </a:pPr>
            <a:r>
              <a:rPr lang="he-IL" dirty="0" smtClean="0"/>
              <a:t>בהינתן מילון </a:t>
            </a:r>
            <a:r>
              <a:rPr lang="en-US" dirty="0" smtClean="0"/>
              <a:t>M</a:t>
            </a:r>
            <a:r>
              <a:rPr lang="he-IL" dirty="0" smtClean="0"/>
              <a:t>, נניח ש </a:t>
            </a:r>
            <a:r>
              <a:rPr lang="he-IL" dirty="0" smtClean="0">
                <a:sym typeface="Symbol" panose="05050102010706020507" pitchFamily="18" charset="2"/>
              </a:rPr>
              <a:t> נוסחה, </a:t>
            </a:r>
            <a:r>
              <a:rPr lang="en-US" dirty="0" smtClean="0">
                <a:sym typeface="Symbol" panose="05050102010706020507" pitchFamily="18" charset="2"/>
              </a:rPr>
              <a:t>x</a:t>
            </a:r>
            <a:r>
              <a:rPr lang="he-IL" dirty="0" smtClean="0">
                <a:sym typeface="Symbol" panose="05050102010706020507" pitchFamily="18" charset="2"/>
              </a:rPr>
              <a:t> משתנה וְ </a:t>
            </a:r>
            <a:r>
              <a:rPr lang="en-US" dirty="0" smtClean="0">
                <a:sym typeface="Symbol" panose="05050102010706020507" pitchFamily="18" charset="2"/>
              </a:rPr>
              <a:t>t</a:t>
            </a:r>
            <a:r>
              <a:rPr lang="he-IL" dirty="0" smtClean="0">
                <a:sym typeface="Symbol" panose="05050102010706020507" pitchFamily="18" charset="2"/>
              </a:rPr>
              <a:t> עצם. נגדיר את ה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הצבה</a:t>
            </a:r>
            <a:r>
              <a:rPr lang="he-IL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[t/x]</a:t>
            </a:r>
            <a:r>
              <a:rPr lang="he-IL" dirty="0" smtClean="0">
                <a:sym typeface="Symbol" panose="05050102010706020507" pitchFamily="18" charset="2"/>
              </a:rPr>
              <a:t> בתור הנוסחה המתקבלת מהחלפת כל מופע חופשי של </a:t>
            </a:r>
            <a:r>
              <a:rPr lang="en-US" dirty="0" smtClean="0">
                <a:sym typeface="Symbol" panose="05050102010706020507" pitchFamily="18" charset="2"/>
              </a:rPr>
              <a:t>x</a:t>
            </a:r>
            <a:r>
              <a:rPr lang="he-IL" dirty="0" smtClean="0">
                <a:sym typeface="Symbol" panose="05050102010706020507" pitchFamily="18" charset="2"/>
              </a:rPr>
              <a:t> ב </a:t>
            </a:r>
            <a:r>
              <a:rPr lang="en-US" dirty="0" smtClean="0">
                <a:sym typeface="Symbol" panose="05050102010706020507" pitchFamily="18" charset="2"/>
              </a:rPr>
              <a:t>t</a:t>
            </a:r>
            <a:endParaRPr lang="he-IL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he-IL" u="sng" dirty="0">
                <a:solidFill>
                  <a:schemeClr val="accent5"/>
                </a:solidFill>
                <a:sym typeface="Symbol" panose="05050102010706020507" pitchFamily="18" charset="2"/>
              </a:rPr>
              <a:t>דוגמה: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12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696367"/>
              </p:ext>
            </p:extLst>
          </p:nvPr>
        </p:nvGraphicFramePr>
        <p:xfrm>
          <a:off x="3101976" y="4198434"/>
          <a:ext cx="3532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1" name="Equation" r:id="rId3" imgW="1523880" imgH="203040" progId="Equation.DSMT4">
                  <p:embed/>
                </p:oleObj>
              </mc:Choice>
              <mc:Fallback>
                <p:oleObj name="Equation" r:id="rId3" imgW="1523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976" y="4198434"/>
                        <a:ext cx="3532187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68093"/>
              </p:ext>
            </p:extLst>
          </p:nvPr>
        </p:nvGraphicFramePr>
        <p:xfrm>
          <a:off x="628650" y="5123295"/>
          <a:ext cx="6005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2" name="Equation" r:id="rId5" imgW="2590560" imgH="203040" progId="Equation.DSMT4">
                  <p:embed/>
                </p:oleObj>
              </mc:Choice>
              <mc:Fallback>
                <p:oleObj name="Equation" r:id="rId5" imgW="259056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5123295"/>
                        <a:ext cx="600551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מחבר חץ ישר 8"/>
          <p:cNvCxnSpPr/>
          <p:nvPr/>
        </p:nvCxnSpPr>
        <p:spPr>
          <a:xfrm flipH="1">
            <a:off x="3953164" y="4627418"/>
            <a:ext cx="161636" cy="581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>
            <a:off x="6345382" y="4604869"/>
            <a:ext cx="0" cy="60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4779" y="4706529"/>
            <a:ext cx="8883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dirty="0" smtClean="0">
                <a:solidFill>
                  <a:schemeClr val="accent5"/>
                </a:solidFill>
              </a:rPr>
              <a:t>x</a:t>
            </a:r>
            <a:r>
              <a:rPr lang="he-IL" dirty="0" smtClean="0">
                <a:solidFill>
                  <a:schemeClr val="accent5"/>
                </a:solidFill>
              </a:rPr>
              <a:t> חופשי</a:t>
            </a:r>
            <a:endParaRPr lang="he-IL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544" y="4706040"/>
            <a:ext cx="8098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dirty="0" smtClean="0">
                <a:solidFill>
                  <a:schemeClr val="accent5"/>
                </a:solidFill>
              </a:rPr>
              <a:t>x</a:t>
            </a:r>
            <a:r>
              <a:rPr lang="he-IL" dirty="0" smtClean="0">
                <a:solidFill>
                  <a:schemeClr val="accent5"/>
                </a:solidFill>
              </a:rPr>
              <a:t> קשור</a:t>
            </a:r>
            <a:endParaRPr lang="he-IL" dirty="0">
              <a:solidFill>
                <a:schemeClr val="accent5"/>
              </a:solidFill>
            </a:endParaRPr>
          </a:p>
        </p:txBody>
      </p:sp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97521"/>
              </p:ext>
            </p:extLst>
          </p:nvPr>
        </p:nvGraphicFramePr>
        <p:xfrm>
          <a:off x="5408756" y="3598863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3" name="Equation" r:id="rId7" imgW="774360" imgH="253800" progId="Equation.DSMT4">
                  <p:embed/>
                </p:oleObj>
              </mc:Choice>
              <mc:Fallback>
                <p:oleObj name="Equation" r:id="rId7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8756" y="3598863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234592"/>
              </p:ext>
            </p:extLst>
          </p:nvPr>
        </p:nvGraphicFramePr>
        <p:xfrm>
          <a:off x="3027363" y="3598863"/>
          <a:ext cx="1851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4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7363" y="3598863"/>
                        <a:ext cx="185102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40955"/>
              </p:ext>
            </p:extLst>
          </p:nvPr>
        </p:nvGraphicFramePr>
        <p:xfrm>
          <a:off x="1144588" y="3598863"/>
          <a:ext cx="12620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5" name="Equation" r:id="rId11" imgW="571320" imgH="228600" progId="Equation.DSMT4">
                  <p:embed/>
                </p:oleObj>
              </mc:Choice>
              <mc:Fallback>
                <p:oleObj name="Equation" r:id="rId11" imgW="57132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4588" y="3598863"/>
                        <a:ext cx="126206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3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נוספות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13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9859"/>
              </p:ext>
            </p:extLst>
          </p:nvPr>
        </p:nvGraphicFramePr>
        <p:xfrm>
          <a:off x="1979468" y="2086511"/>
          <a:ext cx="5975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5" name="Equation" r:id="rId3" imgW="2577960" imgH="253800" progId="Equation.DSMT4">
                  <p:embed/>
                </p:oleObj>
              </mc:Choice>
              <mc:Fallback>
                <p:oleObj name="Equation" r:id="rId3" imgW="2577960" imgH="2538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468" y="2086511"/>
                        <a:ext cx="597535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320556"/>
              </p:ext>
            </p:extLst>
          </p:nvPr>
        </p:nvGraphicFramePr>
        <p:xfrm>
          <a:off x="714087" y="2789237"/>
          <a:ext cx="7683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6" name="Equation" r:id="rId5" imgW="3314520" imgH="253800" progId="Equation.DSMT4">
                  <p:embed/>
                </p:oleObj>
              </mc:Choice>
              <mc:Fallback>
                <p:oleObj name="Equation" r:id="rId5" imgW="3314520" imgH="2538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087" y="2789237"/>
                        <a:ext cx="768350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93442"/>
              </p:ext>
            </p:extLst>
          </p:nvPr>
        </p:nvGraphicFramePr>
        <p:xfrm>
          <a:off x="5704320" y="1410216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7" name="Equation" r:id="rId7" imgW="774360" imgH="253800" progId="Equation.DSMT4">
                  <p:embed/>
                </p:oleObj>
              </mc:Choice>
              <mc:Fallback>
                <p:oleObj name="Equation" r:id="rId7" imgW="774360" imgH="25380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4320" y="1410216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67516"/>
              </p:ext>
            </p:extLst>
          </p:nvPr>
        </p:nvGraphicFramePr>
        <p:xfrm>
          <a:off x="3351213" y="1409700"/>
          <a:ext cx="1793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8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1213" y="1409700"/>
                        <a:ext cx="17938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66891"/>
              </p:ext>
            </p:extLst>
          </p:nvPr>
        </p:nvGraphicFramePr>
        <p:xfrm>
          <a:off x="1468438" y="1409700"/>
          <a:ext cx="1204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9" name="Equation" r:id="rId11" imgW="545760" imgH="228600" progId="Equation.DSMT4">
                  <p:embed/>
                </p:oleObj>
              </mc:Choice>
              <mc:Fallback>
                <p:oleObj name="Equation" r:id="rId11" imgW="545760" imgH="22860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8438" y="1409700"/>
                        <a:ext cx="1204912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29988"/>
              </p:ext>
            </p:extLst>
          </p:nvPr>
        </p:nvGraphicFramePr>
        <p:xfrm>
          <a:off x="714375" y="3436938"/>
          <a:ext cx="7683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0" name="Equation" r:id="rId13" imgW="3314520" imgH="253800" progId="Equation.DSMT4">
                  <p:embed/>
                </p:oleObj>
              </mc:Choice>
              <mc:Fallback>
                <p:oleObj name="Equation" r:id="rId13" imgW="3314520" imgH="2538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4375" y="3436938"/>
                        <a:ext cx="768350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מחבר חץ ישר 14"/>
          <p:cNvCxnSpPr/>
          <p:nvPr/>
        </p:nvCxnSpPr>
        <p:spPr>
          <a:xfrm>
            <a:off x="6559657" y="2565762"/>
            <a:ext cx="0" cy="323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7566420" y="2605667"/>
            <a:ext cx="108998" cy="95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4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14</a:t>
            </a:fld>
            <a:endParaRPr lang="he-IL"/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270"/>
              </p:ext>
            </p:extLst>
          </p:nvPr>
        </p:nvGraphicFramePr>
        <p:xfrm>
          <a:off x="2249488" y="1479550"/>
          <a:ext cx="48561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7" name="Equation" r:id="rId3" imgW="2095200" imgH="203040" progId="Equation.DSMT4">
                  <p:embed/>
                </p:oleObj>
              </mc:Choice>
              <mc:Fallback>
                <p:oleObj name="Equation" r:id="rId3" imgW="209520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9488" y="1479550"/>
                        <a:ext cx="48561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875414"/>
              </p:ext>
            </p:extLst>
          </p:nvPr>
        </p:nvGraphicFramePr>
        <p:xfrm>
          <a:off x="6016625" y="591345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8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6625" y="591345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93104"/>
              </p:ext>
            </p:extLst>
          </p:nvPr>
        </p:nvGraphicFramePr>
        <p:xfrm>
          <a:off x="3329103" y="578159"/>
          <a:ext cx="2438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9" name="Equation" r:id="rId7" imgW="1104840" imgH="228600" progId="Equation.DSMT4">
                  <p:embed/>
                </p:oleObj>
              </mc:Choice>
              <mc:Fallback>
                <p:oleObj name="Equation" r:id="rId7" imgW="1104840" imgH="228600" progId="Equation.DSMT4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9103" y="578159"/>
                        <a:ext cx="243840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97606"/>
              </p:ext>
            </p:extLst>
          </p:nvPr>
        </p:nvGraphicFramePr>
        <p:xfrm>
          <a:off x="1819506" y="566044"/>
          <a:ext cx="1260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0" name="Equation" r:id="rId9" imgW="571320" imgH="228600" progId="Equation.DSMT4">
                  <p:embed/>
                </p:oleObj>
              </mc:Choice>
              <mc:Fallback>
                <p:oleObj name="Equation" r:id="rId9" imgW="571320" imgH="22860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9506" y="566044"/>
                        <a:ext cx="12604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קבוצה 81"/>
          <p:cNvGrpSpPr/>
          <p:nvPr/>
        </p:nvGrpSpPr>
        <p:grpSpPr>
          <a:xfrm>
            <a:off x="2896033" y="2605339"/>
            <a:ext cx="4124325" cy="3467100"/>
            <a:chOff x="2896033" y="2605339"/>
            <a:chExt cx="4124325" cy="3467100"/>
          </a:xfrm>
        </p:grpSpPr>
        <p:sp>
          <p:nvSpPr>
            <p:cNvPr id="45" name="Text Box 92"/>
            <p:cNvSpPr txBox="1"/>
            <p:nvPr/>
          </p:nvSpPr>
          <p:spPr>
            <a:xfrm>
              <a:off x="4343833" y="2691064"/>
              <a:ext cx="571500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  <a:sym typeface="Symbol" panose="05050102010706020507" pitchFamily="18" charset="2"/>
                </a:rPr>
                <a:t></a:t>
              </a:r>
              <a:r>
                <a:rPr lang="en-US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x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46" name="Oval 93"/>
            <p:cNvSpPr/>
            <p:nvPr/>
          </p:nvSpPr>
          <p:spPr>
            <a:xfrm>
              <a:off x="4343833" y="2605339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47" name="Text Box 94"/>
            <p:cNvSpPr txBox="1"/>
            <p:nvPr/>
          </p:nvSpPr>
          <p:spPr>
            <a:xfrm>
              <a:off x="4343833" y="3405439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  <a:sym typeface="Symbol" panose="05050102010706020507" pitchFamily="18" charset="2"/>
                </a:rPr>
                <a:t>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48" name="Oval 95"/>
            <p:cNvSpPr/>
            <p:nvPr/>
          </p:nvSpPr>
          <p:spPr>
            <a:xfrm>
              <a:off x="4343833" y="3319714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49" name="Text Box 96"/>
            <p:cNvSpPr txBox="1"/>
            <p:nvPr/>
          </p:nvSpPr>
          <p:spPr>
            <a:xfrm>
              <a:off x="3572308" y="4015039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  <a:sym typeface="Symbol" panose="05050102010706020507" pitchFamily="18" charset="2"/>
                </a:rPr>
                <a:t>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50" name="Oval 97"/>
            <p:cNvSpPr/>
            <p:nvPr/>
          </p:nvSpPr>
          <p:spPr>
            <a:xfrm>
              <a:off x="3572308" y="3929314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51" name="Text Box 98"/>
            <p:cNvSpPr txBox="1"/>
            <p:nvPr/>
          </p:nvSpPr>
          <p:spPr>
            <a:xfrm>
              <a:off x="5391583" y="3967414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S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52" name="Oval 99"/>
            <p:cNvSpPr/>
            <p:nvPr/>
          </p:nvSpPr>
          <p:spPr>
            <a:xfrm>
              <a:off x="5391583" y="3881689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53" name="Text Box 100"/>
            <p:cNvSpPr txBox="1"/>
            <p:nvPr/>
          </p:nvSpPr>
          <p:spPr>
            <a:xfrm>
              <a:off x="2896033" y="4786564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P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54" name="Oval 101"/>
            <p:cNvSpPr/>
            <p:nvPr/>
          </p:nvSpPr>
          <p:spPr>
            <a:xfrm>
              <a:off x="2896033" y="4700839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55" name="Text Box 102"/>
            <p:cNvSpPr txBox="1"/>
            <p:nvPr/>
          </p:nvSpPr>
          <p:spPr>
            <a:xfrm>
              <a:off x="4086658" y="4777039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Q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56" name="Oval 103"/>
            <p:cNvSpPr/>
            <p:nvPr/>
          </p:nvSpPr>
          <p:spPr>
            <a:xfrm>
              <a:off x="4086658" y="4691314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57" name="Text Box 104"/>
            <p:cNvSpPr txBox="1"/>
            <p:nvPr/>
          </p:nvSpPr>
          <p:spPr>
            <a:xfrm>
              <a:off x="4915333" y="4767514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x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58" name="Oval 105"/>
            <p:cNvSpPr/>
            <p:nvPr/>
          </p:nvSpPr>
          <p:spPr>
            <a:xfrm>
              <a:off x="4915333" y="4681789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59" name="Text Box 106"/>
            <p:cNvSpPr txBox="1"/>
            <p:nvPr/>
          </p:nvSpPr>
          <p:spPr>
            <a:xfrm>
              <a:off x="6125008" y="4767514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f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60" name="Oval 107"/>
            <p:cNvSpPr/>
            <p:nvPr/>
          </p:nvSpPr>
          <p:spPr>
            <a:xfrm>
              <a:off x="6125008" y="4681789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61" name="Text Box 108"/>
            <p:cNvSpPr txBox="1"/>
            <p:nvPr/>
          </p:nvSpPr>
          <p:spPr>
            <a:xfrm>
              <a:off x="2896033" y="5748589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x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62" name="Oval 109"/>
            <p:cNvSpPr/>
            <p:nvPr/>
          </p:nvSpPr>
          <p:spPr>
            <a:xfrm>
              <a:off x="2896033" y="5662864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63" name="Text Box 110"/>
            <p:cNvSpPr txBox="1"/>
            <p:nvPr/>
          </p:nvSpPr>
          <p:spPr>
            <a:xfrm>
              <a:off x="4105708" y="5748589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x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64" name="Oval 111"/>
            <p:cNvSpPr/>
            <p:nvPr/>
          </p:nvSpPr>
          <p:spPr>
            <a:xfrm>
              <a:off x="4105708" y="5662864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cxnSp>
          <p:nvCxnSpPr>
            <p:cNvPr id="65" name="Straight Connector 112"/>
            <p:cNvCxnSpPr/>
            <p:nvPr/>
          </p:nvCxnSpPr>
          <p:spPr>
            <a:xfrm>
              <a:off x="4548303" y="3014914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3"/>
            <p:cNvCxnSpPr/>
            <p:nvPr/>
          </p:nvCxnSpPr>
          <p:spPr>
            <a:xfrm flipH="1">
              <a:off x="3921558" y="3668964"/>
              <a:ext cx="481330" cy="319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14"/>
            <p:cNvCxnSpPr/>
            <p:nvPr/>
          </p:nvCxnSpPr>
          <p:spPr>
            <a:xfrm>
              <a:off x="4693083" y="3668964"/>
              <a:ext cx="757555" cy="271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15"/>
            <p:cNvCxnSpPr/>
            <p:nvPr/>
          </p:nvCxnSpPr>
          <p:spPr>
            <a:xfrm flipH="1">
              <a:off x="3245283" y="4278564"/>
              <a:ext cx="386080" cy="4813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16"/>
            <p:cNvCxnSpPr/>
            <p:nvPr/>
          </p:nvCxnSpPr>
          <p:spPr>
            <a:xfrm>
              <a:off x="3921558" y="4278564"/>
              <a:ext cx="288290" cy="4813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17"/>
            <p:cNvCxnSpPr/>
            <p:nvPr/>
          </p:nvCxnSpPr>
          <p:spPr>
            <a:xfrm flipH="1">
              <a:off x="5119803" y="4230939"/>
              <a:ext cx="330835" cy="4502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18"/>
            <p:cNvCxnSpPr/>
            <p:nvPr/>
          </p:nvCxnSpPr>
          <p:spPr>
            <a:xfrm>
              <a:off x="5740833" y="4230939"/>
              <a:ext cx="488315" cy="528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19"/>
            <p:cNvCxnSpPr/>
            <p:nvPr/>
          </p:nvCxnSpPr>
          <p:spPr>
            <a:xfrm>
              <a:off x="3100503" y="5110414"/>
              <a:ext cx="4445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20"/>
            <p:cNvCxnSpPr/>
            <p:nvPr/>
          </p:nvCxnSpPr>
          <p:spPr>
            <a:xfrm>
              <a:off x="4296208" y="5110414"/>
              <a:ext cx="1397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122"/>
            <p:cNvSpPr txBox="1"/>
            <p:nvPr/>
          </p:nvSpPr>
          <p:spPr>
            <a:xfrm>
              <a:off x="5693208" y="5577139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x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75" name="Oval 123"/>
            <p:cNvSpPr/>
            <p:nvPr/>
          </p:nvSpPr>
          <p:spPr>
            <a:xfrm>
              <a:off x="5693208" y="5491414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cxnSp>
          <p:nvCxnSpPr>
            <p:cNvPr id="76" name="Straight Connector 124"/>
            <p:cNvCxnSpPr/>
            <p:nvPr/>
          </p:nvCxnSpPr>
          <p:spPr>
            <a:xfrm flipH="1">
              <a:off x="5898313" y="5040564"/>
              <a:ext cx="330835" cy="4502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25"/>
            <p:cNvSpPr txBox="1"/>
            <p:nvPr/>
          </p:nvSpPr>
          <p:spPr>
            <a:xfrm>
              <a:off x="6610783" y="5539039"/>
              <a:ext cx="4095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avid" panose="020E0502060401010101" pitchFamily="34" charset="-79"/>
                </a:rPr>
                <a:t>y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endParaRPr>
            </a:p>
          </p:txBody>
        </p:sp>
        <p:sp>
          <p:nvSpPr>
            <p:cNvPr id="78" name="Oval 126"/>
            <p:cNvSpPr/>
            <p:nvPr/>
          </p:nvSpPr>
          <p:spPr>
            <a:xfrm>
              <a:off x="6610783" y="5453314"/>
              <a:ext cx="409575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cxnSp>
          <p:nvCxnSpPr>
            <p:cNvPr id="79" name="Straight Connector 127"/>
            <p:cNvCxnSpPr/>
            <p:nvPr/>
          </p:nvCxnSpPr>
          <p:spPr>
            <a:xfrm>
              <a:off x="6445683" y="5040564"/>
              <a:ext cx="288290" cy="4813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062182" y="2059709"/>
            <a:ext cx="70750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עץ המבנה של                          :</a:t>
            </a:r>
            <a:endParaRPr lang="he-IL" sz="2400" dirty="0"/>
          </a:p>
        </p:txBody>
      </p:sp>
      <p:graphicFrame>
        <p:nvGraphicFramePr>
          <p:cNvPr id="81" name="אובייקט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451855"/>
              </p:ext>
            </p:extLst>
          </p:nvPr>
        </p:nvGraphicFramePr>
        <p:xfrm>
          <a:off x="4287636" y="2068619"/>
          <a:ext cx="19415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1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7636" y="2068619"/>
                        <a:ext cx="194151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4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האם בכל הצבה יש היגיון?</a:t>
            </a:r>
            <a:endParaRPr lang="he-IL" dirty="0"/>
          </a:p>
        </p:txBody>
      </p:sp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>
          <a:xfrm>
            <a:off x="628650" y="3344337"/>
            <a:ext cx="7886700" cy="283262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נניח שמדובר במספרים הטבעיים והמשמעות של </a:t>
            </a:r>
            <a:r>
              <a:rPr lang="en-US" dirty="0" smtClean="0"/>
              <a:t>R(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he-IL" dirty="0" smtClean="0"/>
              <a:t> היא "</a:t>
            </a:r>
            <a:r>
              <a:rPr lang="en-US" dirty="0" smtClean="0"/>
              <a:t>x</a:t>
            </a:r>
            <a:r>
              <a:rPr lang="he-IL" dirty="0" smtClean="0"/>
              <a:t> קטן מ </a:t>
            </a:r>
            <a:r>
              <a:rPr lang="en-US" dirty="0" smtClean="0"/>
              <a:t>y</a:t>
            </a:r>
            <a:r>
              <a:rPr lang="he-IL" dirty="0" smtClean="0"/>
              <a:t>"</a:t>
            </a:r>
          </a:p>
          <a:p>
            <a:r>
              <a:rPr lang="he-IL" dirty="0" smtClean="0"/>
              <a:t>האם הפסוק </a:t>
            </a:r>
            <a:r>
              <a:rPr lang="he-IL" dirty="0" smtClean="0">
                <a:sym typeface="Symbol" panose="05050102010706020507" pitchFamily="18" charset="2"/>
              </a:rPr>
              <a:t> הוא </a:t>
            </a:r>
            <a:r>
              <a:rPr lang="he-IL" dirty="0">
                <a:sym typeface="Symbol" panose="05050102010706020507" pitchFamily="18" charset="2"/>
              </a:rPr>
              <a:t>פסוק </a:t>
            </a:r>
            <a:r>
              <a:rPr lang="he-IL" dirty="0" smtClean="0">
                <a:sym typeface="Symbol" panose="05050102010706020507" pitchFamily="18" charset="2"/>
              </a:rPr>
              <a:t>אמת (</a:t>
            </a:r>
            <a:r>
              <a:rPr lang="he-IL" dirty="0">
                <a:sym typeface="Symbol" panose="05050102010706020507" pitchFamily="18" charset="2"/>
              </a:rPr>
              <a:t>לכל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he-IL" dirty="0">
                <a:sym typeface="Symbol" panose="05050102010706020507" pitchFamily="18" charset="2"/>
              </a:rPr>
              <a:t> שנבחר)? </a:t>
            </a:r>
            <a:endParaRPr lang="he-IL" dirty="0" smtClean="0">
              <a:sym typeface="Symbol" panose="05050102010706020507" pitchFamily="18" charset="2"/>
            </a:endParaRPr>
          </a:p>
          <a:p>
            <a:r>
              <a:rPr lang="he-IL" dirty="0" smtClean="0">
                <a:sym typeface="Symbol" panose="05050102010706020507" pitchFamily="18" charset="2"/>
              </a:rPr>
              <a:t>האם הפסוק </a:t>
            </a:r>
            <a:r>
              <a:rPr lang="en-US" dirty="0" smtClean="0">
                <a:sym typeface="Symbol" panose="05050102010706020507" pitchFamily="18" charset="2"/>
              </a:rPr>
              <a:t>[y/x]</a:t>
            </a:r>
            <a:r>
              <a:rPr lang="he-IL" dirty="0" smtClean="0">
                <a:sym typeface="Symbol" panose="05050102010706020507" pitchFamily="18" charset="2"/>
              </a:rPr>
              <a:t> הוא פסוק אמת?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הבעיה</a:t>
            </a:r>
            <a:r>
              <a:rPr lang="he-IL" dirty="0" smtClean="0">
                <a:sym typeface="Symbol" panose="05050102010706020507" pitchFamily="18" charset="2"/>
              </a:rPr>
              <a:t>: האובייקט שהצבנו הוא משתנה קשור, לכן משמעות הנוסחה השתנתה כתוצאה מההצבה.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15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4565"/>
              </p:ext>
            </p:extLst>
          </p:nvPr>
        </p:nvGraphicFramePr>
        <p:xfrm>
          <a:off x="5434734" y="1452256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0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4734" y="1452256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52630"/>
              </p:ext>
            </p:extLst>
          </p:nvPr>
        </p:nvGraphicFramePr>
        <p:xfrm>
          <a:off x="3834968" y="1452256"/>
          <a:ext cx="1204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1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4968" y="1452256"/>
                        <a:ext cx="12049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70772"/>
              </p:ext>
            </p:extLst>
          </p:nvPr>
        </p:nvGraphicFramePr>
        <p:xfrm>
          <a:off x="4024673" y="2105890"/>
          <a:ext cx="20304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2" name="Equation" r:id="rId7" imgW="876240" imgH="203040" progId="Equation.DSMT4">
                  <p:embed/>
                </p:oleObj>
              </mc:Choice>
              <mc:Fallback>
                <p:oleObj name="Equation" r:id="rId7" imgW="876240" imgH="203040" progId="Equation.DSMT4">
                  <p:embed/>
                  <p:pic>
                    <p:nvPicPr>
                      <p:cNvPr id="4" name="אובייקט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4673" y="2105890"/>
                        <a:ext cx="203041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52078"/>
              </p:ext>
            </p:extLst>
          </p:nvPr>
        </p:nvGraphicFramePr>
        <p:xfrm>
          <a:off x="3174567" y="2668479"/>
          <a:ext cx="2884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3" name="Equation" r:id="rId9" imgW="1244520" imgH="203040" progId="Equation.DSMT4">
                  <p:embed/>
                </p:oleObj>
              </mc:Choice>
              <mc:Fallback>
                <p:oleObj name="Equation" r:id="rId9" imgW="124452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4567" y="2668479"/>
                        <a:ext cx="288448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8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אובייקט חופשי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46540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הגדרה:</a:t>
            </a:r>
          </a:p>
          <a:p>
            <a:pPr marL="0" indent="0">
              <a:buNone/>
            </a:pPr>
            <a:r>
              <a:rPr lang="he-IL" dirty="0"/>
              <a:t>בהינתן מילון </a:t>
            </a:r>
            <a:r>
              <a:rPr lang="en-US" dirty="0"/>
              <a:t>M</a:t>
            </a:r>
            <a:r>
              <a:rPr lang="he-IL" dirty="0"/>
              <a:t>, נניח ש </a:t>
            </a:r>
            <a:r>
              <a:rPr lang="he-IL" dirty="0">
                <a:sym typeface="Symbol" panose="05050102010706020507" pitchFamily="18" charset="2"/>
              </a:rPr>
              <a:t> נוסחה,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he-IL" dirty="0">
                <a:sym typeface="Symbol" panose="05050102010706020507" pitchFamily="18" charset="2"/>
              </a:rPr>
              <a:t> משתנה וְ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he-IL" dirty="0">
                <a:sym typeface="Symbol" panose="05050102010706020507" pitchFamily="18" charset="2"/>
              </a:rPr>
              <a:t> עצם. </a:t>
            </a:r>
            <a:r>
              <a:rPr lang="he-IL" dirty="0" smtClean="0">
                <a:sym typeface="Symbol" panose="05050102010706020507" pitchFamily="18" charset="2"/>
              </a:rPr>
              <a:t>נאמר ש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 חופשי עבור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 ב  </a:t>
            </a:r>
            <a:r>
              <a:rPr lang="he-IL" dirty="0" smtClean="0">
                <a:sym typeface="Symbol" panose="05050102010706020507" pitchFamily="18" charset="2"/>
              </a:rPr>
              <a:t>אם </a:t>
            </a:r>
            <a:r>
              <a:rPr lang="he-IL" dirty="0" err="1"/>
              <a:t>אם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לא מכיל משתנים שהם קשורים במקום שבו </a:t>
            </a:r>
            <a:r>
              <a:rPr lang="en-US" dirty="0"/>
              <a:t>x</a:t>
            </a:r>
            <a:r>
              <a:rPr lang="he-IL" dirty="0"/>
              <a:t> חופשי</a:t>
            </a:r>
            <a:r>
              <a:rPr lang="he-IL" dirty="0" smtClean="0"/>
              <a:t>.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he-IL" dirty="0" smtClean="0"/>
          </a:p>
          <a:p>
            <a:pPr marL="0" indent="0">
              <a:buNone/>
            </a:pPr>
            <a:r>
              <a:rPr lang="he-IL" u="sng" dirty="0">
                <a:solidFill>
                  <a:schemeClr val="accent5"/>
                </a:solidFill>
                <a:sym typeface="Symbol" panose="05050102010706020507" pitchFamily="18" charset="2"/>
              </a:rPr>
              <a:t>דוגמה</a:t>
            </a:r>
            <a:r>
              <a:rPr lang="he-IL" u="sng" dirty="0" smtClean="0">
                <a:solidFill>
                  <a:schemeClr val="accent5"/>
                </a:solidFill>
                <a:sym typeface="Symbol" panose="05050102010706020507" pitchFamily="18" charset="2"/>
              </a:rPr>
              <a:t>:</a:t>
            </a:r>
            <a:endParaRPr lang="he-IL" u="sng" dirty="0">
              <a:solidFill>
                <a:schemeClr val="accent5"/>
              </a:solidFill>
              <a:sym typeface="Symbol" panose="05050102010706020507" pitchFamily="18" charset="2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16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55475"/>
              </p:ext>
            </p:extLst>
          </p:nvPr>
        </p:nvGraphicFramePr>
        <p:xfrm>
          <a:off x="5370080" y="3254182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0080" y="3254182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11247"/>
              </p:ext>
            </p:extLst>
          </p:nvPr>
        </p:nvGraphicFramePr>
        <p:xfrm>
          <a:off x="2682558" y="3240996"/>
          <a:ext cx="2438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9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2558" y="3240996"/>
                        <a:ext cx="243840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12548"/>
              </p:ext>
            </p:extLst>
          </p:nvPr>
        </p:nvGraphicFramePr>
        <p:xfrm>
          <a:off x="1172961" y="3228881"/>
          <a:ext cx="1260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0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2961" y="3228881"/>
                        <a:ext cx="12604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64109"/>
              </p:ext>
            </p:extLst>
          </p:nvPr>
        </p:nvGraphicFramePr>
        <p:xfrm>
          <a:off x="2220336" y="3879584"/>
          <a:ext cx="4538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1" name="Equation" r:id="rId9" imgW="1955520" imgH="203040" progId="Equation.DSMT4">
                  <p:embed/>
                </p:oleObj>
              </mc:Choice>
              <mc:Fallback>
                <p:oleObj name="Equation" r:id="rId9" imgW="195552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0336" y="3879584"/>
                        <a:ext cx="45386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88878"/>
              </p:ext>
            </p:extLst>
          </p:nvPr>
        </p:nvGraphicFramePr>
        <p:xfrm>
          <a:off x="6743700" y="4486420"/>
          <a:ext cx="1036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2" name="Equation" r:id="rId11" imgW="469800" imgH="203040" progId="Equation.DSMT4">
                  <p:embed/>
                </p:oleObj>
              </mc:Choice>
              <mc:Fallback>
                <p:oleObj name="Equation" r:id="rId11" imgW="46980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3700" y="4486420"/>
                        <a:ext cx="103663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156646"/>
              </p:ext>
            </p:extLst>
          </p:nvPr>
        </p:nvGraphicFramePr>
        <p:xfrm>
          <a:off x="6706033" y="4998430"/>
          <a:ext cx="1063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3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6033" y="4998430"/>
                        <a:ext cx="10636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81685" y="4467566"/>
            <a:ext cx="2678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חופשי עבור </a:t>
            </a:r>
            <a:r>
              <a:rPr lang="en-US" sz="2400" dirty="0" smtClean="0"/>
              <a:t>x</a:t>
            </a:r>
            <a:r>
              <a:rPr lang="he-IL" sz="2400" dirty="0" smtClean="0"/>
              <a:t> ב </a:t>
            </a:r>
            <a:r>
              <a:rPr lang="he-IL" sz="2400" dirty="0">
                <a:sym typeface="Symbol" panose="05050102010706020507" pitchFamily="18" charset="2"/>
              </a:rPr>
              <a:t>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1685" y="4984440"/>
            <a:ext cx="2678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לא חופשי עבור </a:t>
            </a:r>
            <a:r>
              <a:rPr lang="en-US" sz="2400" dirty="0" smtClean="0"/>
              <a:t>x</a:t>
            </a:r>
            <a:r>
              <a:rPr lang="he-IL" sz="2400" dirty="0" smtClean="0"/>
              <a:t> ב </a:t>
            </a:r>
            <a:r>
              <a:rPr lang="he-IL" sz="2400" dirty="0">
                <a:sym typeface="Symbol" panose="05050102010706020507" pitchFamily="18" charset="2"/>
              </a:rPr>
              <a:t>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142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הצבה מותרת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/>
          <a:lstStyle/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הגדרה:</a:t>
            </a:r>
          </a:p>
          <a:p>
            <a:pPr marL="0" indent="0">
              <a:buNone/>
            </a:pPr>
            <a:r>
              <a:rPr lang="he-IL" dirty="0" smtClean="0"/>
              <a:t>אם האובייקט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he-IL" dirty="0">
                <a:sym typeface="Symbol" panose="05050102010706020507" pitchFamily="18" charset="2"/>
              </a:rPr>
              <a:t> חופשי עבור 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he-IL" dirty="0">
                <a:sym typeface="Symbol" panose="05050102010706020507" pitchFamily="18" charset="2"/>
              </a:rPr>
              <a:t> ב  </a:t>
            </a:r>
            <a:r>
              <a:rPr lang="he-IL" dirty="0" smtClean="0">
                <a:sym typeface="Symbol" panose="05050102010706020507" pitchFamily="18" charset="2"/>
              </a:rPr>
              <a:t>נאמר שההצבה </a:t>
            </a:r>
            <a:r>
              <a:rPr lang="en-US" dirty="0" smtClean="0">
                <a:sym typeface="Symbol" panose="05050102010706020507" pitchFamily="18" charset="2"/>
              </a:rPr>
              <a:t>[t/x]</a:t>
            </a:r>
            <a:r>
              <a:rPr lang="he-IL" dirty="0" smtClean="0">
                <a:sym typeface="Symbol" panose="05050102010706020507" pitchFamily="18" charset="2"/>
              </a:rPr>
              <a:t> היא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הצבה מותרת</a:t>
            </a:r>
            <a:r>
              <a:rPr lang="he-IL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כדי שפסוקים לא ישנו את ערך האמת שלהם כתוצאה מהצבה</a:t>
            </a:r>
            <a:r>
              <a:rPr lang="he-IL" smtClean="0">
                <a:sym typeface="Symbol" panose="05050102010706020507" pitchFamily="18" charset="2"/>
              </a:rPr>
              <a:t>, נבצע </a:t>
            </a:r>
            <a:r>
              <a:rPr lang="he-IL" dirty="0" smtClean="0">
                <a:sym typeface="Symbol" panose="05050102010706020507" pitchFamily="18" charset="2"/>
              </a:rPr>
              <a:t>רק הצבות מותרות.</a:t>
            </a:r>
          </a:p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  <a:sym typeface="Symbol" panose="05050102010706020507" pitchFamily="18" charset="2"/>
              </a:rPr>
              <a:t>דוגמה:</a:t>
            </a:r>
            <a:endParaRPr lang="he-IL" u="sng" dirty="0">
              <a:solidFill>
                <a:schemeClr val="accent5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17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98578"/>
              </p:ext>
            </p:extLst>
          </p:nvPr>
        </p:nvGraphicFramePr>
        <p:xfrm>
          <a:off x="5431324" y="4106334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0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324" y="4106334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96357"/>
              </p:ext>
            </p:extLst>
          </p:nvPr>
        </p:nvGraphicFramePr>
        <p:xfrm>
          <a:off x="2647797" y="4105867"/>
          <a:ext cx="2438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1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7797" y="4105867"/>
                        <a:ext cx="243840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42630"/>
              </p:ext>
            </p:extLst>
          </p:nvPr>
        </p:nvGraphicFramePr>
        <p:xfrm>
          <a:off x="1042194" y="4077806"/>
          <a:ext cx="1260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2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194" y="4077806"/>
                        <a:ext cx="12604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95724"/>
              </p:ext>
            </p:extLst>
          </p:nvPr>
        </p:nvGraphicFramePr>
        <p:xfrm>
          <a:off x="2302669" y="4583113"/>
          <a:ext cx="4538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3" name="Equation" r:id="rId9" imgW="1955520" imgH="203040" progId="Equation.DSMT4">
                  <p:embed/>
                </p:oleObj>
              </mc:Choice>
              <mc:Fallback>
                <p:oleObj name="Equation" r:id="rId9" imgW="195552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2669" y="4583113"/>
                        <a:ext cx="45386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41350"/>
              </p:ext>
            </p:extLst>
          </p:nvPr>
        </p:nvGraphicFramePr>
        <p:xfrm>
          <a:off x="6408738" y="5019674"/>
          <a:ext cx="1709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4" name="Equation" r:id="rId11" imgW="774360" imgH="203040" progId="Equation.DSMT4">
                  <p:embed/>
                </p:oleObj>
              </mc:Choice>
              <mc:Fallback>
                <p:oleObj name="Equation" r:id="rId11" imgW="77436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8738" y="5019674"/>
                        <a:ext cx="17097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57458"/>
              </p:ext>
            </p:extLst>
          </p:nvPr>
        </p:nvGraphicFramePr>
        <p:xfrm>
          <a:off x="6383338" y="5590705"/>
          <a:ext cx="1735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5" name="Equation" r:id="rId13" imgW="787320" imgH="203040" progId="Equation.DSMT4">
                  <p:embed/>
                </p:oleObj>
              </mc:Choice>
              <mc:Fallback>
                <p:oleObj name="Equation" r:id="rId13" imgW="78732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83338" y="5590705"/>
                        <a:ext cx="17351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83817" y="5005684"/>
            <a:ext cx="2678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היא הצבה מותרת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3817" y="5576715"/>
            <a:ext cx="2678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smtClean="0"/>
              <a:t>אינה </a:t>
            </a:r>
            <a:r>
              <a:rPr lang="he-IL" sz="2400" dirty="0"/>
              <a:t>הצבה מותרת</a:t>
            </a:r>
          </a:p>
        </p:txBody>
      </p:sp>
    </p:spTree>
    <p:extLst>
      <p:ext uri="{BB962C8B-B14F-4D97-AF65-F5344CB8AC3E}">
        <p14:creationId xmlns:p14="http://schemas.microsoft.com/office/powerpoint/2010/main" val="34314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דוגמה: יחסי משפחה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86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 smtClean="0"/>
              <a:t>נחזור לדוגמה האחרונה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ב"עולם" המתואר כאן הנוסחה </a:t>
            </a:r>
            <a:r>
              <a:rPr lang="he-IL" dirty="0" smtClean="0">
                <a:sym typeface="Symbol" panose="05050102010706020507" pitchFamily="18" charset="2"/>
              </a:rPr>
              <a:t> היא אמת</a:t>
            </a:r>
          </a:p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תרגיל:</a:t>
            </a:r>
            <a:r>
              <a:rPr lang="he-IL" dirty="0" smtClean="0"/>
              <a:t> לתת משמעות ליחסים והפונקציות ב </a:t>
            </a:r>
            <a:r>
              <a:rPr lang="en-US" dirty="0" smtClean="0"/>
              <a:t>M</a:t>
            </a:r>
            <a:r>
              <a:rPr lang="he-IL" dirty="0" smtClean="0"/>
              <a:t> כך ש </a:t>
            </a:r>
            <a:r>
              <a:rPr lang="he-IL" dirty="0">
                <a:sym typeface="Symbol" panose="05050102010706020507" pitchFamily="18" charset="2"/>
              </a:rPr>
              <a:t> </a:t>
            </a:r>
            <a:r>
              <a:rPr lang="he-IL" dirty="0" smtClean="0">
                <a:sym typeface="Symbol" panose="05050102010706020507" pitchFamily="18" charset="2"/>
              </a:rPr>
              <a:t>לא תהיה אמת.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422567"/>
              </p:ext>
            </p:extLst>
          </p:nvPr>
        </p:nvGraphicFramePr>
        <p:xfrm>
          <a:off x="6734319" y="2153212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5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4319" y="2153212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314354"/>
              </p:ext>
            </p:extLst>
          </p:nvPr>
        </p:nvGraphicFramePr>
        <p:xfrm>
          <a:off x="3652983" y="2126241"/>
          <a:ext cx="29162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59" name="Equation" r:id="rId5" imgW="1320480" imgH="279360" progId="Equation.DSMT4">
                  <p:embed/>
                </p:oleObj>
              </mc:Choice>
              <mc:Fallback>
                <p:oleObj name="Equation" r:id="rId5" imgW="1320480" imgH="27936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2983" y="2126241"/>
                        <a:ext cx="2916237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218582"/>
              </p:ext>
            </p:extLst>
          </p:nvPr>
        </p:nvGraphicFramePr>
        <p:xfrm>
          <a:off x="1412875" y="2125663"/>
          <a:ext cx="21034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0" name="Equation" r:id="rId7" imgW="952200" imgH="279360" progId="Equation.DSMT4">
                  <p:embed/>
                </p:oleObj>
              </mc:Choice>
              <mc:Fallback>
                <p:oleObj name="Equation" r:id="rId7" imgW="952200" imgH="27936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2875" y="2125663"/>
                        <a:ext cx="2103438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927076"/>
              </p:ext>
            </p:extLst>
          </p:nvPr>
        </p:nvGraphicFramePr>
        <p:xfrm>
          <a:off x="6594476" y="3310972"/>
          <a:ext cx="1177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1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4476" y="3310972"/>
                        <a:ext cx="11779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1533"/>
              </p:ext>
            </p:extLst>
          </p:nvPr>
        </p:nvGraphicFramePr>
        <p:xfrm>
          <a:off x="6637483" y="2854904"/>
          <a:ext cx="10937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2" name="Equation" r:id="rId11" imgW="495000" imgH="203040" progId="Equation.DSMT4">
                  <p:embed/>
                </p:oleObj>
              </mc:Choice>
              <mc:Fallback>
                <p:oleObj name="Equation" r:id="rId11" imgW="49500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7483" y="2854904"/>
                        <a:ext cx="109378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93555"/>
              </p:ext>
            </p:extLst>
          </p:nvPr>
        </p:nvGraphicFramePr>
        <p:xfrm>
          <a:off x="6735764" y="3733005"/>
          <a:ext cx="10366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3" name="Equation" r:id="rId13" imgW="469800" imgH="203040" progId="Equation.DSMT4">
                  <p:embed/>
                </p:oleObj>
              </mc:Choice>
              <mc:Fallback>
                <p:oleObj name="Equation" r:id="rId13" imgW="46980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35764" y="3733005"/>
                        <a:ext cx="10366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99841" y="2878952"/>
            <a:ext cx="19581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000" dirty="0" smtClean="0"/>
              <a:t>x</a:t>
            </a:r>
            <a:r>
              <a:rPr lang="he-IL" sz="2000" dirty="0" smtClean="0"/>
              <a:t> בת של </a:t>
            </a:r>
            <a:r>
              <a:rPr lang="en-US" sz="2000" dirty="0" smtClean="0"/>
              <a:t>y</a:t>
            </a:r>
            <a:endParaRPr lang="he-IL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9841" y="3316282"/>
            <a:ext cx="19581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000" dirty="0" smtClean="0"/>
              <a:t>x</a:t>
            </a:r>
            <a:r>
              <a:rPr lang="he-IL" sz="2000" dirty="0" smtClean="0"/>
              <a:t> </a:t>
            </a:r>
            <a:r>
              <a:rPr lang="he-IL" sz="2000" dirty="0" err="1" smtClean="0"/>
              <a:t>אמא</a:t>
            </a:r>
            <a:r>
              <a:rPr lang="he-IL" sz="2000" dirty="0" smtClean="0"/>
              <a:t> של </a:t>
            </a:r>
            <a:r>
              <a:rPr lang="en-US" sz="2000" dirty="0" smtClean="0"/>
              <a:t>y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9840" y="3759858"/>
            <a:ext cx="19581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000" dirty="0" smtClean="0"/>
              <a:t>x</a:t>
            </a:r>
            <a:r>
              <a:rPr lang="he-IL" sz="2000" dirty="0" smtClean="0"/>
              <a:t> אחות של </a:t>
            </a:r>
            <a:r>
              <a:rPr lang="en-US" sz="2000" dirty="0" smtClean="0"/>
              <a:t>y</a:t>
            </a:r>
            <a:endParaRPr lang="he-IL" sz="2000" dirty="0"/>
          </a:p>
        </p:txBody>
      </p:sp>
      <p:graphicFrame>
        <p:nvGraphicFramePr>
          <p:cNvPr id="17" name="אובייקט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71128"/>
              </p:ext>
            </p:extLst>
          </p:nvPr>
        </p:nvGraphicFramePr>
        <p:xfrm>
          <a:off x="4127934" y="2982228"/>
          <a:ext cx="2524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4" name="Equation" r:id="rId15" imgW="114120" imgH="139680" progId="Equation.DSMT4">
                  <p:embed/>
                </p:oleObj>
              </mc:Choice>
              <mc:Fallback>
                <p:oleObj name="Equation" r:id="rId15" imgW="114120" imgH="139680" progId="Equation.DSMT4">
                  <p:embed/>
                  <p:pic>
                    <p:nvPicPr>
                      <p:cNvPr id="17" name="אובייקט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7934" y="2982228"/>
                        <a:ext cx="2524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9507" y="2895024"/>
            <a:ext cx="29730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smtClean="0"/>
              <a:t>קבוע המייצג את הדובר</a:t>
            </a:r>
            <a:endParaRPr lang="he-IL" sz="2000" dirty="0"/>
          </a:p>
        </p:txBody>
      </p:sp>
      <p:graphicFrame>
        <p:nvGraphicFramePr>
          <p:cNvPr id="23" name="אובייקט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195121"/>
              </p:ext>
            </p:extLst>
          </p:nvPr>
        </p:nvGraphicFramePr>
        <p:xfrm>
          <a:off x="3742603" y="3304604"/>
          <a:ext cx="7572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5" name="Equation" r:id="rId17" imgW="342720" imgH="203040" progId="Equation.DSMT4">
                  <p:embed/>
                </p:oleObj>
              </mc:Choice>
              <mc:Fallback>
                <p:oleObj name="Equation" r:id="rId17" imgW="342720" imgH="203040" progId="Equation.DSMT4">
                  <p:embed/>
                  <p:pic>
                    <p:nvPicPr>
                      <p:cNvPr id="17" name="אובייקט 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2603" y="3304604"/>
                        <a:ext cx="75723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3051" y="3310972"/>
            <a:ext cx="29730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err="1" smtClean="0"/>
              <a:t>אמא</a:t>
            </a:r>
            <a:r>
              <a:rPr lang="he-IL" sz="2000" dirty="0" smtClean="0"/>
              <a:t> של </a:t>
            </a:r>
            <a:r>
              <a:rPr lang="en-US" sz="2000" dirty="0" smtClean="0"/>
              <a:t>x</a:t>
            </a:r>
            <a:endParaRPr lang="he-IL" sz="2000" dirty="0"/>
          </a:p>
        </p:txBody>
      </p:sp>
      <p:graphicFrame>
        <p:nvGraphicFramePr>
          <p:cNvPr id="26" name="אובייקט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86782"/>
              </p:ext>
            </p:extLst>
          </p:nvPr>
        </p:nvGraphicFramePr>
        <p:xfrm>
          <a:off x="1911350" y="4433888"/>
          <a:ext cx="5524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66" name="Equation" r:id="rId19" imgW="2501640" imgH="203040" progId="Equation.DSMT4">
                  <p:embed/>
                </p:oleObj>
              </mc:Choice>
              <mc:Fallback>
                <p:oleObj name="Equation" r:id="rId19" imgW="2501640" imgH="203040" progId="Equation.DSMT4">
                  <p:embed/>
                  <p:pic>
                    <p:nvPicPr>
                      <p:cNvPr id="20" name="אובייקט 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1350" y="4433888"/>
                        <a:ext cx="5524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2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23381"/>
            <a:ext cx="7886700" cy="1325563"/>
          </a:xfrm>
        </p:spPr>
        <p:txBody>
          <a:bodyPr/>
          <a:lstStyle/>
          <a:p>
            <a:r>
              <a:rPr lang="he-IL" dirty="0" smtClean="0"/>
              <a:t>הסימון </a:t>
            </a:r>
            <a:r>
              <a:rPr lang="en-US" dirty="0" smtClean="0"/>
              <a:t>:=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262207"/>
            <a:ext cx="7886700" cy="4895851"/>
          </a:xfrm>
        </p:spPr>
        <p:txBody>
          <a:bodyPr>
            <a:normAutofit/>
          </a:bodyPr>
          <a:lstStyle/>
          <a:p>
            <a:r>
              <a:rPr lang="he-IL" dirty="0" smtClean="0"/>
              <a:t>כפי</a:t>
            </a:r>
            <a:r>
              <a:rPr lang="en-US" dirty="0" smtClean="0"/>
              <a:t> </a:t>
            </a:r>
            <a:r>
              <a:rPr lang="he-IL" dirty="0" smtClean="0"/>
              <a:t>שראינו</a:t>
            </a:r>
            <a:r>
              <a:rPr lang="he-IL" dirty="0"/>
              <a:t>,</a:t>
            </a:r>
            <a:r>
              <a:rPr lang="he-IL" dirty="0" smtClean="0"/>
              <a:t> הסימן = הוא חלק מהא"ב של תחשיב היחסים. לכן, הוא עשוי להופיע בתוך נוסחה</a:t>
            </a:r>
            <a:r>
              <a:rPr lang="he-IL" dirty="0"/>
              <a:t>.</a:t>
            </a:r>
            <a:endParaRPr lang="he-IL" dirty="0" smtClean="0"/>
          </a:p>
          <a:p>
            <a:r>
              <a:rPr lang="he-IL" dirty="0" smtClean="0"/>
              <a:t>אם נרצה לכתוב ש </a:t>
            </a:r>
            <a:r>
              <a:rPr lang="he-IL" dirty="0" smtClean="0">
                <a:sym typeface="Symbol" panose="05050102010706020507" pitchFamily="18" charset="2"/>
              </a:rPr>
              <a:t> היא הנוסחה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אז הכתיבה  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עלולה להיות מבלבלת, כי לשני הַ = יש משמעויות שונות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he-IL" dirty="0" smtClean="0"/>
              <a:t>לכן, נשתמש בסימן </a:t>
            </a:r>
            <a:r>
              <a:rPr lang="en-US" dirty="0" smtClean="0"/>
              <a:t>:=</a:t>
            </a:r>
            <a:r>
              <a:rPr lang="he-IL" dirty="0" smtClean="0"/>
              <a:t> במקום </a:t>
            </a:r>
            <a:r>
              <a:rPr lang="en-US" dirty="0" smtClean="0"/>
              <a:t>=</a:t>
            </a:r>
            <a:r>
              <a:rPr lang="he-IL" dirty="0" smtClean="0"/>
              <a:t> מחוץ לנוסחאות.</a:t>
            </a:r>
          </a:p>
          <a:p>
            <a:r>
              <a:rPr lang="he-IL" dirty="0" smtClean="0"/>
              <a:t>הסימן </a:t>
            </a:r>
            <a:r>
              <a:rPr lang="en-US" dirty="0" smtClean="0"/>
              <a:t>:=</a:t>
            </a:r>
            <a:r>
              <a:rPr lang="he-IL" dirty="0" smtClean="0"/>
              <a:t> משמש במתמטיקה במובן של "מוגדר כְּ". למשל, </a:t>
            </a:r>
            <a:r>
              <a:rPr lang="he-IL" dirty="0" smtClean="0">
                <a:sym typeface="Symbol" panose="05050102010706020507" pitchFamily="18" charset="2"/>
              </a:rPr>
              <a:t> מוגדר כַּנוסחה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3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25961"/>
              </p:ext>
            </p:extLst>
          </p:nvPr>
        </p:nvGraphicFramePr>
        <p:xfrm>
          <a:off x="2370931" y="2574277"/>
          <a:ext cx="49355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2" name="Equation" r:id="rId3" imgW="2234880" imgH="203040" progId="Equation.DSMT4">
                  <p:embed/>
                </p:oleObj>
              </mc:Choice>
              <mc:Fallback>
                <p:oleObj name="Equation" r:id="rId3" imgW="2234880" imgH="203040" progId="Equation.DSMT4">
                  <p:embed/>
                  <p:pic>
                    <p:nvPicPr>
                      <p:cNvPr id="26" name="אובייקט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0931" y="2574277"/>
                        <a:ext cx="49355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14230"/>
              </p:ext>
            </p:extLst>
          </p:nvPr>
        </p:nvGraphicFramePr>
        <p:xfrm>
          <a:off x="1837531" y="3335483"/>
          <a:ext cx="546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3" name="Equation" r:id="rId5" imgW="2476440" imgH="203040" progId="Equation.DSMT4">
                  <p:embed/>
                </p:oleObj>
              </mc:Choice>
              <mc:Fallback>
                <p:oleObj name="Equation" r:id="rId5" imgW="2476440" imgH="203040" progId="Equation.DSMT4">
                  <p:embed/>
                  <p:pic>
                    <p:nvPicPr>
                      <p:cNvPr id="26" name="אובייקט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7531" y="3335483"/>
                        <a:ext cx="54689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57276"/>
              </p:ext>
            </p:extLst>
          </p:nvPr>
        </p:nvGraphicFramePr>
        <p:xfrm>
          <a:off x="468240" y="5531343"/>
          <a:ext cx="4417797" cy="40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4" name="Equation" r:id="rId7" imgW="2234880" imgH="203040" progId="Equation.DSMT4">
                  <p:embed/>
                </p:oleObj>
              </mc:Choice>
              <mc:Fallback>
                <p:oleObj name="Equation" r:id="rId7" imgW="223488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240" y="5531343"/>
                        <a:ext cx="4417797" cy="400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אליפסה 7"/>
          <p:cNvSpPr/>
          <p:nvPr/>
        </p:nvSpPr>
        <p:spPr>
          <a:xfrm>
            <a:off x="5209309" y="3435928"/>
            <a:ext cx="258618" cy="2586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2112313" y="3430011"/>
            <a:ext cx="258618" cy="2586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33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ערך האמת של נוסחה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574222"/>
            <a:ext cx="7886700" cy="3851206"/>
          </a:xfrm>
        </p:spPr>
        <p:txBody>
          <a:bodyPr>
            <a:normAutofit/>
          </a:bodyPr>
          <a:lstStyle/>
          <a:p>
            <a:r>
              <a:rPr lang="he-IL" dirty="0" smtClean="0"/>
              <a:t>ערך האמת של נוסחה עשוי להיות תלוי במשמעות שנייחס ליחסים והפונקציות במילון.</a:t>
            </a:r>
          </a:p>
          <a:p>
            <a:pPr marL="268288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דוגמה:</a:t>
            </a:r>
            <a:endParaRPr lang="he-IL" u="sng" dirty="0">
              <a:solidFill>
                <a:schemeClr val="accent5"/>
              </a:solidFill>
            </a:endParaRPr>
          </a:p>
          <a:p>
            <a:pPr marL="268288" indent="0">
              <a:buNone/>
            </a:pPr>
            <a:r>
              <a:rPr lang="he-IL" dirty="0"/>
              <a:t>לפעמים הוא גם תלוי בערך של </a:t>
            </a:r>
            <a:r>
              <a:rPr lang="he-IL" dirty="0" smtClean="0"/>
              <a:t>המשתנים:</a:t>
            </a:r>
          </a:p>
          <a:p>
            <a:pPr marL="268288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דוגמה:</a:t>
            </a:r>
            <a:endParaRPr lang="he-IL" dirty="0" smtClean="0"/>
          </a:p>
          <a:p>
            <a:r>
              <a:rPr lang="he-IL" dirty="0" smtClean="0"/>
              <a:t>לפעמים ערך האמת הוא תכונה של הנוסחה ולא תלוי במשמעות שניתן ליחסים </a:t>
            </a:r>
            <a:r>
              <a:rPr lang="he-IL" dirty="0"/>
              <a:t>והפונקציות </a:t>
            </a:r>
            <a:r>
              <a:rPr lang="he-IL" dirty="0" smtClean="0"/>
              <a:t>במילון</a:t>
            </a:r>
          </a:p>
          <a:p>
            <a:pPr marL="268288" indent="0">
              <a:buNone/>
            </a:pPr>
            <a:r>
              <a:rPr lang="he-IL" u="sng" dirty="0">
                <a:solidFill>
                  <a:schemeClr val="accent5"/>
                </a:solidFill>
              </a:rPr>
              <a:t>דוגמאות</a:t>
            </a:r>
            <a:r>
              <a:rPr lang="he-IL" u="sng" dirty="0" smtClean="0">
                <a:solidFill>
                  <a:schemeClr val="accent5"/>
                </a:solidFill>
              </a:rPr>
              <a:t>:</a:t>
            </a:r>
            <a:r>
              <a:rPr lang="he-IL" dirty="0" smtClean="0"/>
              <a:t> במילון                   שבו                     וְ 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4</a:t>
            </a:fld>
            <a:endParaRPr lang="he-IL" dirty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926236"/>
              </p:ext>
            </p:extLst>
          </p:nvPr>
        </p:nvGraphicFramePr>
        <p:xfrm>
          <a:off x="2198398" y="2519605"/>
          <a:ext cx="4886613" cy="39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85" name="Equation" r:id="rId3" imgW="2501640" imgH="203040" progId="Equation.DSMT4">
                  <p:embed/>
                </p:oleObj>
              </mc:Choice>
              <mc:Fallback>
                <p:oleObj name="Equation" r:id="rId3" imgW="2501640" imgH="203040" progId="Equation.DSMT4">
                  <p:embed/>
                  <p:pic>
                    <p:nvPicPr>
                      <p:cNvPr id="26" name="אובייקט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8398" y="2519605"/>
                        <a:ext cx="4886613" cy="395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6345"/>
              </p:ext>
            </p:extLst>
          </p:nvPr>
        </p:nvGraphicFramePr>
        <p:xfrm>
          <a:off x="4862007" y="5424713"/>
          <a:ext cx="28273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86" name="Equation" r:id="rId5" imgW="1447560" imgH="203040" progId="Equation.DSMT4">
                  <p:embed/>
                </p:oleObj>
              </mc:Choice>
              <mc:Fallback>
                <p:oleObj name="Equation" r:id="rId5" imgW="144756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2007" y="5424713"/>
                        <a:ext cx="282733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68214"/>
              </p:ext>
            </p:extLst>
          </p:nvPr>
        </p:nvGraphicFramePr>
        <p:xfrm>
          <a:off x="5457320" y="5796411"/>
          <a:ext cx="22320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87" name="Equation" r:id="rId7" imgW="1143000" imgH="203040" progId="Equation.DSMT4">
                  <p:embed/>
                </p:oleObj>
              </mc:Choice>
              <mc:Fallback>
                <p:oleObj name="Equation" r:id="rId7" imgW="114300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7320" y="5796411"/>
                        <a:ext cx="223202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683096"/>
              </p:ext>
            </p:extLst>
          </p:nvPr>
        </p:nvGraphicFramePr>
        <p:xfrm>
          <a:off x="4314536" y="4868162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88" name="Equation" r:id="rId9" imgW="774360" imgH="253800" progId="Equation.DSMT4">
                  <p:embed/>
                </p:oleObj>
              </mc:Choice>
              <mc:Fallback>
                <p:oleObj name="Equation" r:id="rId9" imgW="77436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4536" y="4868162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503747"/>
              </p:ext>
            </p:extLst>
          </p:nvPr>
        </p:nvGraphicFramePr>
        <p:xfrm>
          <a:off x="1669618" y="4868162"/>
          <a:ext cx="1795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89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9618" y="4868162"/>
                        <a:ext cx="179546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10493"/>
              </p:ext>
            </p:extLst>
          </p:nvPr>
        </p:nvGraphicFramePr>
        <p:xfrm>
          <a:off x="3647570" y="6204071"/>
          <a:ext cx="40417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90" name="Equation" r:id="rId13" imgW="2070000" imgH="203040" progId="Equation.DSMT4">
                  <p:embed/>
                </p:oleObj>
              </mc:Choice>
              <mc:Fallback>
                <p:oleObj name="Equation" r:id="rId13" imgW="207000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7570" y="6204071"/>
                        <a:ext cx="40417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29327"/>
              </p:ext>
            </p:extLst>
          </p:nvPr>
        </p:nvGraphicFramePr>
        <p:xfrm>
          <a:off x="231199" y="4858489"/>
          <a:ext cx="1177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91" name="Equation" r:id="rId15" imgW="533160" imgH="203040" progId="Equation.DSMT4">
                  <p:embed/>
                </p:oleObj>
              </mc:Choice>
              <mc:Fallback>
                <p:oleObj name="Equation" r:id="rId15" imgW="53316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1199" y="4858489"/>
                        <a:ext cx="11779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סוגר מסולסל שמאלי 12"/>
          <p:cNvSpPr/>
          <p:nvPr/>
        </p:nvSpPr>
        <p:spPr>
          <a:xfrm>
            <a:off x="3346305" y="5390694"/>
            <a:ext cx="284452" cy="1054244"/>
          </a:xfrm>
          <a:prstGeom prst="leftBrace">
            <a:avLst>
              <a:gd name="adj1" fmla="val 700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979415" y="5594650"/>
            <a:ext cx="227127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>
                <a:solidFill>
                  <a:schemeClr val="bg1"/>
                </a:solidFill>
              </a:rPr>
              <a:t>ערך האמת תלוי רק בצורה של הנוסחה</a:t>
            </a:r>
            <a:endParaRPr lang="he-IL" dirty="0">
              <a:solidFill>
                <a:schemeClr val="bg1"/>
              </a:solidFill>
            </a:endParaRPr>
          </a:p>
        </p:txBody>
      </p:sp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13396"/>
              </p:ext>
            </p:extLst>
          </p:nvPr>
        </p:nvGraphicFramePr>
        <p:xfrm>
          <a:off x="4314536" y="3546861"/>
          <a:ext cx="27035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92" name="Equation" r:id="rId17" imgW="1384200" imgH="203040" progId="Equation.DSMT4">
                  <p:embed/>
                </p:oleObj>
              </mc:Choice>
              <mc:Fallback>
                <p:oleObj name="Equation" r:id="rId17" imgW="138420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14536" y="3546861"/>
                        <a:ext cx="27035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קביעת ערך האמת של נוסחה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כאשר ערך האמת של נוסחה אינו תלוי במשמעות שמייחסים לאברים במילון, אז קל יחסית לקבוע מהו (נראה בהמשך)</a:t>
            </a:r>
          </a:p>
          <a:p>
            <a:r>
              <a:rPr lang="he-IL" dirty="0" smtClean="0"/>
              <a:t>כאשר </a:t>
            </a:r>
            <a:r>
              <a:rPr lang="he-IL" dirty="0"/>
              <a:t>ערך האמת של נוסחה </a:t>
            </a:r>
            <a:r>
              <a:rPr lang="he-IL" dirty="0" smtClean="0"/>
              <a:t>תלוי </a:t>
            </a:r>
            <a:r>
              <a:rPr lang="he-IL" dirty="0"/>
              <a:t>במשמעות שמייחסים לאברים במילון, אז </a:t>
            </a:r>
            <a:r>
              <a:rPr lang="he-IL" dirty="0" smtClean="0"/>
              <a:t>קביעת ערך האמת עשויה להיות מאוד קשה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9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מתורת המספרים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50931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נתון המילון                    שבו               וְ</a:t>
            </a:r>
          </a:p>
          <a:p>
            <a:pPr marL="0" indent="0">
              <a:buNone/>
            </a:pPr>
            <a:r>
              <a:rPr lang="he-IL" dirty="0" smtClean="0"/>
              <a:t>נניח </a:t>
            </a:r>
            <a:r>
              <a:rPr lang="he-IL" dirty="0" err="1" smtClean="0"/>
              <a:t>שה"עולם</a:t>
            </a:r>
            <a:r>
              <a:rPr lang="he-IL" dirty="0" smtClean="0"/>
              <a:t>" שלנו הוא המספרים השלמים החיוביים.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נתונה </a:t>
            </a:r>
            <a:r>
              <a:rPr lang="he-IL" dirty="0"/>
              <a:t>הנוסחה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מהו ערך האמת שלה בעולם שלנו?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6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70806"/>
              </p:ext>
            </p:extLst>
          </p:nvPr>
        </p:nvGraphicFramePr>
        <p:xfrm>
          <a:off x="5081009" y="1510720"/>
          <a:ext cx="1710674" cy="56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009" y="1510720"/>
                        <a:ext cx="1710674" cy="56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73470"/>
              </p:ext>
            </p:extLst>
          </p:nvPr>
        </p:nvGraphicFramePr>
        <p:xfrm>
          <a:off x="3022167" y="1509316"/>
          <a:ext cx="1206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9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167" y="1509316"/>
                        <a:ext cx="1206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670200"/>
              </p:ext>
            </p:extLst>
          </p:nvPr>
        </p:nvGraphicFramePr>
        <p:xfrm>
          <a:off x="885609" y="1509316"/>
          <a:ext cx="1879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0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609" y="1509316"/>
                        <a:ext cx="187960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95675"/>
              </p:ext>
            </p:extLst>
          </p:nvPr>
        </p:nvGraphicFramePr>
        <p:xfrm>
          <a:off x="763588" y="4002088"/>
          <a:ext cx="69294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1" name="Equation" r:id="rId9" imgW="3136680" imgH="279360" progId="Equation.DSMT4">
                  <p:embed/>
                </p:oleObj>
              </mc:Choice>
              <mc:Fallback>
                <p:oleObj name="Equation" r:id="rId9" imgW="3136680" imgH="27936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3588" y="4002088"/>
                        <a:ext cx="6929437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84056"/>
              </p:ext>
            </p:extLst>
          </p:nvPr>
        </p:nvGraphicFramePr>
        <p:xfrm>
          <a:off x="7391400" y="2941242"/>
          <a:ext cx="1038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2" name="Equation" r:id="rId11" imgW="469800" imgH="203040" progId="Equation.DSMT4">
                  <p:embed/>
                </p:oleObj>
              </mc:Choice>
              <mc:Fallback>
                <p:oleObj name="Equation" r:id="rId11" imgW="46980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91400" y="2941242"/>
                        <a:ext cx="10382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37610"/>
              </p:ext>
            </p:extLst>
          </p:nvPr>
        </p:nvGraphicFramePr>
        <p:xfrm>
          <a:off x="7378700" y="2485630"/>
          <a:ext cx="1065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3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78700" y="2485630"/>
                        <a:ext cx="10652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424057"/>
              </p:ext>
            </p:extLst>
          </p:nvPr>
        </p:nvGraphicFramePr>
        <p:xfrm>
          <a:off x="4060100" y="2485630"/>
          <a:ext cx="1063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4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60100" y="2485630"/>
                        <a:ext cx="10636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6914" y="2509465"/>
            <a:ext cx="19581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smtClean="0"/>
              <a:t>הסכום של </a:t>
            </a:r>
            <a:r>
              <a:rPr lang="en-US" sz="2000" dirty="0" smtClean="0"/>
              <a:t>x</a:t>
            </a:r>
            <a:r>
              <a:rPr lang="he-IL" sz="2000" dirty="0" smtClean="0"/>
              <a:t> ו </a:t>
            </a:r>
            <a:r>
              <a:rPr lang="en-US" sz="2000" dirty="0" smtClean="0"/>
              <a:t>y</a:t>
            </a:r>
            <a:endParaRPr lang="he-IL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14" y="2946795"/>
            <a:ext cx="19581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000" dirty="0" smtClean="0"/>
              <a:t>x</a:t>
            </a:r>
            <a:r>
              <a:rPr lang="he-IL" sz="2000" dirty="0" smtClean="0"/>
              <a:t> בחזקת </a:t>
            </a:r>
            <a:r>
              <a:rPr lang="en-US" sz="2000" dirty="0" smtClean="0"/>
              <a:t>y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98802" y="2509465"/>
            <a:ext cx="19581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000" dirty="0" smtClean="0"/>
              <a:t>x</a:t>
            </a:r>
            <a:r>
              <a:rPr lang="he-IL" sz="2000" dirty="0" smtClean="0"/>
              <a:t> קטן מ </a:t>
            </a:r>
            <a:r>
              <a:rPr lang="en-US" sz="2000" dirty="0" smtClean="0"/>
              <a:t>y</a:t>
            </a:r>
            <a:endParaRPr lang="he-IL" sz="2000" dirty="0"/>
          </a:p>
        </p:txBody>
      </p:sp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251901"/>
              </p:ext>
            </p:extLst>
          </p:nvPr>
        </p:nvGraphicFramePr>
        <p:xfrm>
          <a:off x="4871313" y="3009851"/>
          <a:ext cx="2524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5" name="Equation" r:id="rId17" imgW="114120" imgH="139680" progId="Equation.DSMT4">
                  <p:embed/>
                </p:oleObj>
              </mc:Choice>
              <mc:Fallback>
                <p:oleObj name="Equation" r:id="rId17" imgW="114120" imgH="13968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1313" y="3009851"/>
                        <a:ext cx="2524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10015" y="2939242"/>
            <a:ext cx="195810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 smtClean="0"/>
              <a:t>הקבוע 3</a:t>
            </a:r>
            <a:endParaRPr lang="he-IL" sz="2000" dirty="0"/>
          </a:p>
        </p:txBody>
      </p:sp>
      <p:sp>
        <p:nvSpPr>
          <p:cNvPr id="17" name="מלבן 16"/>
          <p:cNvSpPr/>
          <p:nvPr/>
        </p:nvSpPr>
        <p:spPr>
          <a:xfrm>
            <a:off x="2448499" y="5097078"/>
            <a:ext cx="38659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הנוסחה מבטאת את ההשערה </a:t>
            </a:r>
            <a:r>
              <a:rPr lang="he-IL" sz="2000" dirty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של </a:t>
            </a:r>
            <a:r>
              <a:rPr lang="he-IL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פֶרמָה מ 1637, שכדי </a:t>
            </a:r>
            <a:r>
              <a:rPr lang="he-IL" sz="2000" dirty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להוכיח </a:t>
            </a:r>
            <a:r>
              <a:rPr lang="he-IL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אותה </a:t>
            </a:r>
            <a:r>
              <a:rPr lang="he-IL" sz="2000" dirty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נדרשו 358 שנים </a:t>
            </a:r>
            <a:r>
              <a:rPr lang="he-IL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(ההוכחה ע"י אנדרו </a:t>
            </a:r>
            <a:r>
              <a:rPr lang="he-IL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וַוילְס</a:t>
            </a:r>
            <a:r>
              <a:rPr lang="he-IL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 dirty="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ב 1995).</a:t>
            </a:r>
            <a:endParaRPr lang="he-IL" sz="2000" dirty="0"/>
          </a:p>
        </p:txBody>
      </p:sp>
      <p:pic>
        <p:nvPicPr>
          <p:cNvPr id="133127" name="Picture 7" descr="Image result for fermat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26" y="5116885"/>
            <a:ext cx="1118567" cy="13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7" name="Picture 17" descr="Image result for andrew wile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41" y="5113395"/>
            <a:ext cx="1516267" cy="13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2893" y="39767"/>
            <a:ext cx="7886700" cy="1325563"/>
          </a:xfrm>
        </p:spPr>
        <p:txBody>
          <a:bodyPr/>
          <a:lstStyle/>
          <a:p>
            <a:r>
              <a:rPr lang="he-IL" dirty="0" smtClean="0"/>
              <a:t>מופעים של משתנים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7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15386"/>
              </p:ext>
            </p:extLst>
          </p:nvPr>
        </p:nvGraphicFramePr>
        <p:xfrm>
          <a:off x="1630761" y="1036743"/>
          <a:ext cx="61706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2" name="Equation" r:id="rId4" imgW="2793960" imgH="279360" progId="Equation.DSMT4">
                  <p:embed/>
                </p:oleObj>
              </mc:Choice>
              <mc:Fallback>
                <p:oleObj name="Equation" r:id="rId4" imgW="2793960" imgH="27936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0761" y="1036743"/>
                        <a:ext cx="6170613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242847"/>
              </p:ext>
            </p:extLst>
          </p:nvPr>
        </p:nvGraphicFramePr>
        <p:xfrm>
          <a:off x="3909555" y="2533850"/>
          <a:ext cx="401989" cy="3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3" name="Equation" r:id="rId6" imgW="215640" imgH="177480" progId="Equation.DSMT4">
                  <p:embed/>
                </p:oleObj>
              </mc:Choice>
              <mc:Fallback>
                <p:oleObj name="Equation" r:id="rId6" imgW="215640" imgH="17748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9555" y="2533850"/>
                        <a:ext cx="401989" cy="3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אליפסה 6"/>
          <p:cNvSpPr/>
          <p:nvPr/>
        </p:nvSpPr>
        <p:spPr>
          <a:xfrm>
            <a:off x="3880041" y="2448413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815653"/>
              </p:ext>
            </p:extLst>
          </p:nvPr>
        </p:nvGraphicFramePr>
        <p:xfrm>
          <a:off x="5387247" y="1936638"/>
          <a:ext cx="259727" cy="23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4" name="Equation" r:id="rId8" imgW="139680" imgH="126720" progId="Equation.DSMT4">
                  <p:embed/>
                </p:oleObj>
              </mc:Choice>
              <mc:Fallback>
                <p:oleObj name="Equation" r:id="rId8" imgW="139680" imgH="12672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7247" y="1936638"/>
                        <a:ext cx="259727" cy="23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אליפסה 8"/>
          <p:cNvSpPr/>
          <p:nvPr/>
        </p:nvSpPr>
        <p:spPr>
          <a:xfrm>
            <a:off x="5301870" y="1817626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06409"/>
              </p:ext>
            </p:extLst>
          </p:nvPr>
        </p:nvGraphicFramePr>
        <p:xfrm>
          <a:off x="6744883" y="2595150"/>
          <a:ext cx="259727" cy="23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5" name="Equation" r:id="rId10" imgW="139680" imgH="126720" progId="Equation.DSMT4">
                  <p:embed/>
                </p:oleObj>
              </mc:Choice>
              <mc:Fallback>
                <p:oleObj name="Equation" r:id="rId10" imgW="139680" imgH="12672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44883" y="2595150"/>
                        <a:ext cx="259727" cy="23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אליפסה 10"/>
          <p:cNvSpPr/>
          <p:nvPr/>
        </p:nvSpPr>
        <p:spPr>
          <a:xfrm>
            <a:off x="6629788" y="2452637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3876407" y="3309373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15173"/>
              </p:ext>
            </p:extLst>
          </p:nvPr>
        </p:nvGraphicFramePr>
        <p:xfrm>
          <a:off x="3949028" y="3481697"/>
          <a:ext cx="355003" cy="25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6" name="Equation" r:id="rId12" imgW="190440" imgH="139680" progId="Equation.DSMT4">
                  <p:embed/>
                </p:oleObj>
              </mc:Choice>
              <mc:Fallback>
                <p:oleObj name="Equation" r:id="rId12" imgW="190440" imgH="13968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49028" y="3481697"/>
                        <a:ext cx="355003" cy="25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80529"/>
              </p:ext>
            </p:extLst>
          </p:nvPr>
        </p:nvGraphicFramePr>
        <p:xfrm>
          <a:off x="7721105" y="4219068"/>
          <a:ext cx="28416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7" name="Equation" r:id="rId14" imgW="152280" imgH="101520" progId="Equation.DSMT4">
                  <p:embed/>
                </p:oleObj>
              </mc:Choice>
              <mc:Fallback>
                <p:oleObj name="Equation" r:id="rId14" imgW="152280" imgH="10152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21105" y="4219068"/>
                        <a:ext cx="284163" cy="18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אליפסה 14"/>
          <p:cNvSpPr/>
          <p:nvPr/>
        </p:nvSpPr>
        <p:spPr>
          <a:xfrm>
            <a:off x="7617124" y="4052027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94526"/>
              </p:ext>
            </p:extLst>
          </p:nvPr>
        </p:nvGraphicFramePr>
        <p:xfrm>
          <a:off x="6020405" y="3224083"/>
          <a:ext cx="2603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8" name="Equation" r:id="rId16" imgW="139680" imgH="177480" progId="Equation.DSMT4">
                  <p:embed/>
                </p:oleObj>
              </mc:Choice>
              <mc:Fallback>
                <p:oleObj name="Equation" r:id="rId16" imgW="139680" imgH="17748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20405" y="3224083"/>
                        <a:ext cx="2603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אליפסה 16"/>
          <p:cNvSpPr/>
          <p:nvPr/>
        </p:nvSpPr>
        <p:spPr>
          <a:xfrm>
            <a:off x="5905483" y="3126892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049064"/>
              </p:ext>
            </p:extLst>
          </p:nvPr>
        </p:nvGraphicFramePr>
        <p:xfrm>
          <a:off x="4753457" y="4148660"/>
          <a:ext cx="2825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9"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53457" y="4148660"/>
                        <a:ext cx="2825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אליפסה 18"/>
          <p:cNvSpPr/>
          <p:nvPr/>
        </p:nvSpPr>
        <p:spPr>
          <a:xfrm>
            <a:off x="4649187" y="4040356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90138"/>
              </p:ext>
            </p:extLst>
          </p:nvPr>
        </p:nvGraphicFramePr>
        <p:xfrm>
          <a:off x="3197707" y="4148660"/>
          <a:ext cx="2841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0" name="Equation" r:id="rId20" imgW="152280" imgH="164880" progId="Equation.DSMT4">
                  <p:embed/>
                </p:oleObj>
              </mc:Choice>
              <mc:Fallback>
                <p:oleObj name="Equation" r:id="rId20" imgW="152280" imgH="164880" progId="Equation.DSMT4">
                  <p:embed/>
                  <p:pic>
                    <p:nvPicPr>
                      <p:cNvPr id="20" name="אובייקט 1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97707" y="4148660"/>
                        <a:ext cx="2841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אליפסה 20"/>
          <p:cNvSpPr/>
          <p:nvPr/>
        </p:nvSpPr>
        <p:spPr>
          <a:xfrm>
            <a:off x="3093609" y="4040356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556960"/>
              </p:ext>
            </p:extLst>
          </p:nvPr>
        </p:nvGraphicFramePr>
        <p:xfrm>
          <a:off x="7721105" y="5049042"/>
          <a:ext cx="284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1"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22" name="אובייקט 2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21105" y="5049042"/>
                        <a:ext cx="284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אליפסה 22"/>
          <p:cNvSpPr/>
          <p:nvPr/>
        </p:nvSpPr>
        <p:spPr>
          <a:xfrm>
            <a:off x="7617124" y="4975663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5454128" y="4050528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6457594" y="4026430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646978" y="4964648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3093608" y="4947319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7160673" y="5870788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8164139" y="5846690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0" name="אובייקט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09369"/>
              </p:ext>
            </p:extLst>
          </p:nvPr>
        </p:nvGraphicFramePr>
        <p:xfrm>
          <a:off x="3204057" y="5061472"/>
          <a:ext cx="236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2" name="Equation" r:id="rId24" imgW="126720" imgH="139680" progId="Equation.DSMT4">
                  <p:embed/>
                </p:oleObj>
              </mc:Choice>
              <mc:Fallback>
                <p:oleObj name="Equation" r:id="rId24" imgW="126720" imgH="139680" progId="Equation.DSMT4">
                  <p:embed/>
                  <p:pic>
                    <p:nvPicPr>
                      <p:cNvPr id="30" name="אובייקט 2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04057" y="5061472"/>
                        <a:ext cx="236538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אובייקט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27130"/>
              </p:ext>
            </p:extLst>
          </p:nvPr>
        </p:nvGraphicFramePr>
        <p:xfrm>
          <a:off x="4746625" y="5033963"/>
          <a:ext cx="2603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3" name="Equation" r:id="rId26" imgW="139680" imgH="164880" progId="Equation.DSMT4">
                  <p:embed/>
                </p:oleObj>
              </mc:Choice>
              <mc:Fallback>
                <p:oleObj name="Equation" r:id="rId26" imgW="139680" imgH="164880" progId="Equation.DSMT4">
                  <p:embed/>
                  <p:pic>
                    <p:nvPicPr>
                      <p:cNvPr id="31" name="אובייקט 3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46625" y="5033963"/>
                        <a:ext cx="2603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אובייקט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81130"/>
              </p:ext>
            </p:extLst>
          </p:nvPr>
        </p:nvGraphicFramePr>
        <p:xfrm>
          <a:off x="5583238" y="4148138"/>
          <a:ext cx="2127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4" name="Equation" r:id="rId28" imgW="114120" imgH="139680" progId="Equation.DSMT4">
                  <p:embed/>
                </p:oleObj>
              </mc:Choice>
              <mc:Fallback>
                <p:oleObj name="Equation" r:id="rId28" imgW="114120" imgH="139680" progId="Equation.DSMT4">
                  <p:embed/>
                  <p:pic>
                    <p:nvPicPr>
                      <p:cNvPr id="32" name="אובייקט 3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583238" y="4148138"/>
                        <a:ext cx="212725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אובייקט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5618"/>
              </p:ext>
            </p:extLst>
          </p:nvPr>
        </p:nvGraphicFramePr>
        <p:xfrm>
          <a:off x="8274217" y="5968422"/>
          <a:ext cx="2365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5" name="Equation" r:id="rId30" imgW="126720" imgH="139680" progId="Equation.DSMT4">
                  <p:embed/>
                </p:oleObj>
              </mc:Choice>
              <mc:Fallback>
                <p:oleObj name="Equation" r:id="rId30" imgW="126720" imgH="139680" progId="Equation.DSMT4">
                  <p:embed/>
                  <p:pic>
                    <p:nvPicPr>
                      <p:cNvPr id="33" name="אובייקט 3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274217" y="5968422"/>
                        <a:ext cx="236537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אובייקט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000497"/>
              </p:ext>
            </p:extLst>
          </p:nvPr>
        </p:nvGraphicFramePr>
        <p:xfrm>
          <a:off x="6556980" y="4124196"/>
          <a:ext cx="2603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6" name="Equation" r:id="rId32" imgW="139680" imgH="164880" progId="Equation.DSMT4">
                  <p:embed/>
                </p:oleObj>
              </mc:Choice>
              <mc:Fallback>
                <p:oleObj name="Equation" r:id="rId32" imgW="139680" imgH="164880" progId="Equation.DSMT4">
                  <p:embed/>
                  <p:pic>
                    <p:nvPicPr>
                      <p:cNvPr id="34" name="אובייקט 3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556980" y="4124196"/>
                        <a:ext cx="2603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אובייקט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40862"/>
              </p:ext>
            </p:extLst>
          </p:nvPr>
        </p:nvGraphicFramePr>
        <p:xfrm>
          <a:off x="7242546" y="5944609"/>
          <a:ext cx="2603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7" name="Equation" r:id="rId34" imgW="139680" imgH="164880" progId="Equation.DSMT4">
                  <p:embed/>
                </p:oleObj>
              </mc:Choice>
              <mc:Fallback>
                <p:oleObj name="Equation" r:id="rId34" imgW="139680" imgH="164880" progId="Equation.DSMT4">
                  <p:embed/>
                  <p:pic>
                    <p:nvPicPr>
                      <p:cNvPr id="35" name="אובייקט 3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242546" y="5944609"/>
                        <a:ext cx="2603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מחבר ישר 36"/>
          <p:cNvCxnSpPr>
            <a:stCxn id="7" idx="4"/>
            <a:endCxn id="12" idx="0"/>
          </p:cNvCxnSpPr>
          <p:nvPr/>
        </p:nvCxnSpPr>
        <p:spPr>
          <a:xfrm flipH="1">
            <a:off x="4104755" y="2914702"/>
            <a:ext cx="3634" cy="39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9" idx="5"/>
            <a:endCxn id="11" idx="1"/>
          </p:cNvCxnSpPr>
          <p:nvPr/>
        </p:nvCxnSpPr>
        <p:spPr>
          <a:xfrm>
            <a:off x="5691684" y="2215629"/>
            <a:ext cx="1004985" cy="30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>
            <a:stCxn id="9" idx="3"/>
            <a:endCxn id="7" idx="7"/>
          </p:cNvCxnSpPr>
          <p:nvPr/>
        </p:nvCxnSpPr>
        <p:spPr>
          <a:xfrm flipH="1">
            <a:off x="4269855" y="2215629"/>
            <a:ext cx="1098896" cy="301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stCxn id="54" idx="4"/>
            <a:endCxn id="15" idx="0"/>
          </p:cNvCxnSpPr>
          <p:nvPr/>
        </p:nvCxnSpPr>
        <p:spPr>
          <a:xfrm>
            <a:off x="7845472" y="3604181"/>
            <a:ext cx="0" cy="44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>
            <a:stCxn id="11" idx="3"/>
            <a:endCxn id="17" idx="7"/>
          </p:cNvCxnSpPr>
          <p:nvPr/>
        </p:nvCxnSpPr>
        <p:spPr>
          <a:xfrm flipH="1">
            <a:off x="6295297" y="2850640"/>
            <a:ext cx="401372" cy="344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2" idx="3"/>
            <a:endCxn id="21" idx="7"/>
          </p:cNvCxnSpPr>
          <p:nvPr/>
        </p:nvCxnSpPr>
        <p:spPr>
          <a:xfrm flipH="1">
            <a:off x="3483423" y="3707376"/>
            <a:ext cx="459865" cy="40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/>
          <p:cNvCxnSpPr>
            <a:stCxn id="12" idx="5"/>
            <a:endCxn id="19" idx="1"/>
          </p:cNvCxnSpPr>
          <p:nvPr/>
        </p:nvCxnSpPr>
        <p:spPr>
          <a:xfrm>
            <a:off x="4266221" y="3707376"/>
            <a:ext cx="449847" cy="40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21" idx="4"/>
            <a:endCxn id="27" idx="0"/>
          </p:cNvCxnSpPr>
          <p:nvPr/>
        </p:nvCxnSpPr>
        <p:spPr>
          <a:xfrm flipH="1">
            <a:off x="3321956" y="4506645"/>
            <a:ext cx="1" cy="440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9" idx="4"/>
            <a:endCxn id="26" idx="0"/>
          </p:cNvCxnSpPr>
          <p:nvPr/>
        </p:nvCxnSpPr>
        <p:spPr>
          <a:xfrm flipH="1">
            <a:off x="4875326" y="4506645"/>
            <a:ext cx="2209" cy="4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>
            <a:stCxn id="17" idx="3"/>
            <a:endCxn id="24" idx="0"/>
          </p:cNvCxnSpPr>
          <p:nvPr/>
        </p:nvCxnSpPr>
        <p:spPr>
          <a:xfrm flipH="1">
            <a:off x="5682476" y="3524895"/>
            <a:ext cx="289888" cy="525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>
            <a:stCxn id="17" idx="5"/>
            <a:endCxn id="25" idx="0"/>
          </p:cNvCxnSpPr>
          <p:nvPr/>
        </p:nvCxnSpPr>
        <p:spPr>
          <a:xfrm>
            <a:off x="6295297" y="3524895"/>
            <a:ext cx="390645" cy="501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5" idx="4"/>
            <a:endCxn id="23" idx="0"/>
          </p:cNvCxnSpPr>
          <p:nvPr/>
        </p:nvCxnSpPr>
        <p:spPr>
          <a:xfrm>
            <a:off x="7845472" y="4518316"/>
            <a:ext cx="0" cy="457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/>
          <p:cNvCxnSpPr>
            <a:stCxn id="23" idx="3"/>
            <a:endCxn id="28" idx="0"/>
          </p:cNvCxnSpPr>
          <p:nvPr/>
        </p:nvCxnSpPr>
        <p:spPr>
          <a:xfrm flipH="1">
            <a:off x="7389021" y="5373666"/>
            <a:ext cx="294984" cy="49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/>
          <p:cNvCxnSpPr>
            <a:stCxn id="23" idx="5"/>
            <a:endCxn id="29" idx="0"/>
          </p:cNvCxnSpPr>
          <p:nvPr/>
        </p:nvCxnSpPr>
        <p:spPr>
          <a:xfrm>
            <a:off x="8006938" y="5373666"/>
            <a:ext cx="385549" cy="473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אליפסה 53"/>
          <p:cNvSpPr/>
          <p:nvPr/>
        </p:nvSpPr>
        <p:spPr>
          <a:xfrm>
            <a:off x="7617124" y="3137892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5" name="אובייקט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29252"/>
              </p:ext>
            </p:extLst>
          </p:nvPr>
        </p:nvGraphicFramePr>
        <p:xfrm>
          <a:off x="7655785" y="3215097"/>
          <a:ext cx="377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8" name="Equation" r:id="rId35" imgW="203040" imgH="190440" progId="Equation.DSMT4">
                  <p:embed/>
                </p:oleObj>
              </mc:Choice>
              <mc:Fallback>
                <p:oleObj name="Equation" r:id="rId35" imgW="203040" imgH="1904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655785" y="3215097"/>
                        <a:ext cx="3778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מחבר ישר 58"/>
          <p:cNvCxnSpPr>
            <a:stCxn id="11" idx="5"/>
            <a:endCxn id="54" idx="1"/>
          </p:cNvCxnSpPr>
          <p:nvPr/>
        </p:nvCxnSpPr>
        <p:spPr>
          <a:xfrm>
            <a:off x="7019602" y="2850640"/>
            <a:ext cx="664403" cy="355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4045" y="2274613"/>
            <a:ext cx="23062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בעץ מבנה של נוסחה יש משתנים בשני מקומות:</a:t>
            </a:r>
          </a:p>
          <a:p>
            <a:pPr marL="342900" indent="-342900" algn="r" rtl="1">
              <a:buAutoNum type="arabicParenR"/>
            </a:pPr>
            <a:r>
              <a:rPr lang="he-IL" dirty="0" smtClean="0"/>
              <a:t>צמוד לכמת</a:t>
            </a:r>
          </a:p>
          <a:p>
            <a:pPr marL="342900" indent="-342900" algn="r" rtl="1">
              <a:buAutoNum type="arabicParenR"/>
            </a:pPr>
            <a:r>
              <a:rPr lang="he-IL" dirty="0" smtClean="0"/>
              <a:t>בעלים של העץ</a:t>
            </a:r>
          </a:p>
        </p:txBody>
      </p:sp>
      <p:sp>
        <p:nvSpPr>
          <p:cNvPr id="63" name="אליפסה 62"/>
          <p:cNvSpPr/>
          <p:nvPr/>
        </p:nvSpPr>
        <p:spPr>
          <a:xfrm>
            <a:off x="3838083" y="2395012"/>
            <a:ext cx="576891" cy="5890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אליפסה 64"/>
          <p:cNvSpPr/>
          <p:nvPr/>
        </p:nvSpPr>
        <p:spPr>
          <a:xfrm>
            <a:off x="7544745" y="3059648"/>
            <a:ext cx="576891" cy="5890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אליפסה 66"/>
          <p:cNvSpPr/>
          <p:nvPr/>
        </p:nvSpPr>
        <p:spPr>
          <a:xfrm>
            <a:off x="3051342" y="4885958"/>
            <a:ext cx="576891" cy="589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אליפסה 67"/>
          <p:cNvSpPr/>
          <p:nvPr/>
        </p:nvSpPr>
        <p:spPr>
          <a:xfrm>
            <a:off x="4606298" y="4903287"/>
            <a:ext cx="576891" cy="589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אליפסה 69"/>
          <p:cNvSpPr/>
          <p:nvPr/>
        </p:nvSpPr>
        <p:spPr>
          <a:xfrm>
            <a:off x="6409778" y="3965070"/>
            <a:ext cx="576891" cy="589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אליפסה 70"/>
          <p:cNvSpPr/>
          <p:nvPr/>
        </p:nvSpPr>
        <p:spPr>
          <a:xfrm>
            <a:off x="7103630" y="5803297"/>
            <a:ext cx="576891" cy="589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אליפסה 71"/>
          <p:cNvSpPr/>
          <p:nvPr/>
        </p:nvSpPr>
        <p:spPr>
          <a:xfrm>
            <a:off x="8124445" y="5785329"/>
            <a:ext cx="576891" cy="589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TextBox 72"/>
          <p:cNvSpPr txBox="1"/>
          <p:nvPr/>
        </p:nvSpPr>
        <p:spPr>
          <a:xfrm>
            <a:off x="125671" y="3749472"/>
            <a:ext cx="25945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u="sng" dirty="0" smtClean="0">
                <a:solidFill>
                  <a:srgbClr val="0070C0"/>
                </a:solidFill>
              </a:rPr>
              <a:t>הגדרה:</a:t>
            </a:r>
            <a:r>
              <a:rPr lang="he-IL" sz="2400" dirty="0" smtClean="0"/>
              <a:t> </a:t>
            </a:r>
          </a:p>
          <a:p>
            <a:pPr algn="r" rtl="1"/>
            <a:r>
              <a:rPr lang="he-IL" sz="2400" dirty="0" smtClean="0">
                <a:solidFill>
                  <a:srgbClr val="FF0000"/>
                </a:solidFill>
              </a:rPr>
              <a:t>מופע</a:t>
            </a:r>
            <a:r>
              <a:rPr lang="he-IL" sz="2400" dirty="0" smtClean="0"/>
              <a:t> של משתנה </a:t>
            </a:r>
            <a:r>
              <a:rPr lang="en-US" sz="2400" dirty="0" smtClean="0"/>
              <a:t>x</a:t>
            </a:r>
            <a:r>
              <a:rPr lang="he-IL" sz="2400" dirty="0" smtClean="0"/>
              <a:t> בנוסחה </a:t>
            </a:r>
            <a:r>
              <a:rPr lang="he-IL" sz="2400" dirty="0" smtClean="0">
                <a:sym typeface="Symbol" panose="05050102010706020507" pitchFamily="18" charset="2"/>
              </a:rPr>
              <a:t> היא כל הופעה של </a:t>
            </a:r>
            <a:r>
              <a:rPr lang="en-US" sz="2400" dirty="0" smtClean="0">
                <a:sym typeface="Symbol" panose="05050102010706020507" pitchFamily="18" charset="2"/>
              </a:rPr>
              <a:t>x</a:t>
            </a:r>
            <a:r>
              <a:rPr lang="he-IL" sz="2400" dirty="0" smtClean="0">
                <a:sym typeface="Symbol" panose="05050102010706020507" pitchFamily="18" charset="2"/>
              </a:rPr>
              <a:t> בעלֶה של עץ המבנה של </a:t>
            </a:r>
            <a:r>
              <a:rPr lang="he-IL" sz="2400" dirty="0">
                <a:sym typeface="Symbol" panose="05050102010706020507" pitchFamily="18" charset="2"/>
              </a:rPr>
              <a:t></a:t>
            </a:r>
            <a:endParaRPr lang="he-IL" sz="24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887232" y="6337077"/>
            <a:ext cx="138121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1">
            <a:spAutoFit/>
          </a:bodyPr>
          <a:lstStyle>
            <a:defPPr>
              <a:defRPr lang="en-US"/>
            </a:defPPr>
            <a:lvl1pPr algn="r" rtl="1">
              <a:defRPr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מופעים של </a:t>
            </a:r>
            <a:r>
              <a:rPr lang="en-US" dirty="0" smtClean="0"/>
              <a:t>y</a:t>
            </a:r>
            <a:endParaRPr lang="he-IL" dirty="0"/>
          </a:p>
        </p:txBody>
      </p:sp>
      <p:cxnSp>
        <p:nvCxnSpPr>
          <p:cNvPr id="86" name="מחבר חץ ישר 85"/>
          <p:cNvCxnSpPr>
            <a:endCxn id="70" idx="3"/>
          </p:cNvCxnSpPr>
          <p:nvPr/>
        </p:nvCxnSpPr>
        <p:spPr>
          <a:xfrm flipV="1">
            <a:off x="4894744" y="4467821"/>
            <a:ext cx="1599518" cy="1888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>
            <a:endCxn id="68" idx="4"/>
          </p:cNvCxnSpPr>
          <p:nvPr/>
        </p:nvCxnSpPr>
        <p:spPr>
          <a:xfrm flipV="1">
            <a:off x="4798369" y="5492297"/>
            <a:ext cx="96375" cy="827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>
            <a:endCxn id="71" idx="2"/>
          </p:cNvCxnSpPr>
          <p:nvPr/>
        </p:nvCxnSpPr>
        <p:spPr>
          <a:xfrm flipV="1">
            <a:off x="5249495" y="6097802"/>
            <a:ext cx="1854135" cy="25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חופשיים ומשתנים קשורים, </a:t>
            </a:r>
            <a:r>
              <a:rPr lang="he-IL" dirty="0" smtClean="0"/>
              <a:t>טווחים של כמתים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u="sng" dirty="0" smtClean="0">
                <a:solidFill>
                  <a:schemeClr val="accent5"/>
                </a:solidFill>
              </a:rPr>
              <a:t>הגדרה: </a:t>
            </a:r>
          </a:p>
          <a:p>
            <a:r>
              <a:rPr lang="he-IL" dirty="0" smtClean="0"/>
              <a:t>מופע של משתנה </a:t>
            </a:r>
            <a:r>
              <a:rPr lang="en-US" dirty="0" smtClean="0"/>
              <a:t>x</a:t>
            </a:r>
            <a:r>
              <a:rPr lang="he-IL" dirty="0" smtClean="0"/>
              <a:t> בנוסחה</a:t>
            </a:r>
            <a:r>
              <a:rPr lang="he-IL" dirty="0"/>
              <a:t> </a:t>
            </a:r>
            <a:r>
              <a:rPr lang="he-IL" dirty="0" smtClean="0">
                <a:sym typeface="Symbol" panose="05050102010706020507" pitchFamily="18" charset="2"/>
              </a:rPr>
              <a:t> נקרא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חופשי</a:t>
            </a:r>
            <a:r>
              <a:rPr lang="he-IL" dirty="0" smtClean="0">
                <a:sym typeface="Symbol" panose="05050102010706020507" pitchFamily="18" charset="2"/>
              </a:rPr>
              <a:t> </a:t>
            </a:r>
            <a:r>
              <a:rPr lang="he-IL" dirty="0"/>
              <a:t>אם במסלול מהעלה שלו עד למעלה לא מופיע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</a:t>
            </a:r>
            <a:r>
              <a:rPr lang="he-IL" dirty="0"/>
              <a:t> או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 smtClean="0"/>
              <a:t>x</a:t>
            </a:r>
            <a:endParaRPr lang="he-IL" dirty="0" smtClean="0"/>
          </a:p>
          <a:p>
            <a:r>
              <a:rPr lang="he-IL" dirty="0" smtClean="0"/>
              <a:t>מופע שאינו חופשי נקרא </a:t>
            </a:r>
            <a:r>
              <a:rPr lang="he-IL" dirty="0" smtClean="0">
                <a:solidFill>
                  <a:srgbClr val="FF0000"/>
                </a:solidFill>
              </a:rPr>
              <a:t>קשור</a:t>
            </a:r>
          </a:p>
          <a:p>
            <a:r>
              <a:rPr lang="he-IL" dirty="0" smtClean="0"/>
              <a:t>ה</a:t>
            </a:r>
            <a:r>
              <a:rPr lang="he-IL" dirty="0" smtClean="0">
                <a:solidFill>
                  <a:srgbClr val="FF0000"/>
                </a:solidFill>
              </a:rPr>
              <a:t>טווח</a:t>
            </a:r>
            <a:r>
              <a:rPr lang="he-IL" dirty="0" smtClean="0"/>
              <a:t> של כמת 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smtClean="0"/>
              <a:t>x</a:t>
            </a:r>
            <a:r>
              <a:rPr lang="he-IL" dirty="0" smtClean="0"/>
              <a:t>  או 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x</a:t>
            </a:r>
            <a:r>
              <a:rPr lang="he-IL" dirty="0" smtClean="0"/>
              <a:t>  הוא כל תת-העץ שמתחתיו ללא תת-העצים של כמתים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</a:t>
            </a:r>
            <a:r>
              <a:rPr lang="he-IL" dirty="0"/>
              <a:t>  או 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x</a:t>
            </a:r>
            <a:r>
              <a:rPr lang="he-IL" dirty="0"/>
              <a:t> </a:t>
            </a:r>
            <a:r>
              <a:rPr lang="he-IL" dirty="0" smtClean="0"/>
              <a:t>חדשים.</a:t>
            </a:r>
          </a:p>
          <a:p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7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2893" y="39767"/>
            <a:ext cx="7886700" cy="1325563"/>
          </a:xfrm>
        </p:spPr>
        <p:txBody>
          <a:bodyPr/>
          <a:lstStyle/>
          <a:p>
            <a:r>
              <a:rPr lang="he-IL" dirty="0" smtClean="0"/>
              <a:t>מופעים וטווחים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9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70629"/>
              </p:ext>
            </p:extLst>
          </p:nvPr>
        </p:nvGraphicFramePr>
        <p:xfrm>
          <a:off x="1630363" y="1036638"/>
          <a:ext cx="61706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7" name="Equation" r:id="rId3" imgW="2793960" imgH="279360" progId="Equation.DSMT4">
                  <p:embed/>
                </p:oleObj>
              </mc:Choice>
              <mc:Fallback>
                <p:oleObj name="Equation" r:id="rId3" imgW="2793960" imgH="27936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363" y="1036638"/>
                        <a:ext cx="6170612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242847"/>
              </p:ext>
            </p:extLst>
          </p:nvPr>
        </p:nvGraphicFramePr>
        <p:xfrm>
          <a:off x="3909555" y="2533850"/>
          <a:ext cx="401989" cy="3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8" name="Equation" r:id="rId5" imgW="215640" imgH="177480" progId="Equation.DSMT4">
                  <p:embed/>
                </p:oleObj>
              </mc:Choice>
              <mc:Fallback>
                <p:oleObj name="Equation" r:id="rId5" imgW="215640" imgH="17748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9555" y="2533850"/>
                        <a:ext cx="401989" cy="3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אליפסה 6"/>
          <p:cNvSpPr/>
          <p:nvPr/>
        </p:nvSpPr>
        <p:spPr>
          <a:xfrm>
            <a:off x="3880041" y="2448413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815653"/>
              </p:ext>
            </p:extLst>
          </p:nvPr>
        </p:nvGraphicFramePr>
        <p:xfrm>
          <a:off x="5387247" y="1936638"/>
          <a:ext cx="259727" cy="23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9" name="Equation" r:id="rId7" imgW="139680" imgH="126720" progId="Equation.DSMT4">
                  <p:embed/>
                </p:oleObj>
              </mc:Choice>
              <mc:Fallback>
                <p:oleObj name="Equation" r:id="rId7" imgW="139680" imgH="12672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7247" y="1936638"/>
                        <a:ext cx="259727" cy="23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אליפסה 8"/>
          <p:cNvSpPr/>
          <p:nvPr/>
        </p:nvSpPr>
        <p:spPr>
          <a:xfrm>
            <a:off x="5301870" y="1817626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06409"/>
              </p:ext>
            </p:extLst>
          </p:nvPr>
        </p:nvGraphicFramePr>
        <p:xfrm>
          <a:off x="6744883" y="2595150"/>
          <a:ext cx="259727" cy="23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0" name="Equation" r:id="rId9" imgW="139680" imgH="126720" progId="Equation.DSMT4">
                  <p:embed/>
                </p:oleObj>
              </mc:Choice>
              <mc:Fallback>
                <p:oleObj name="Equation" r:id="rId9" imgW="139680" imgH="12672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4883" y="2595150"/>
                        <a:ext cx="259727" cy="23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אליפסה 10"/>
          <p:cNvSpPr/>
          <p:nvPr/>
        </p:nvSpPr>
        <p:spPr>
          <a:xfrm>
            <a:off x="6629788" y="2452637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3876407" y="3309373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15173"/>
              </p:ext>
            </p:extLst>
          </p:nvPr>
        </p:nvGraphicFramePr>
        <p:xfrm>
          <a:off x="3949028" y="3481697"/>
          <a:ext cx="355003" cy="25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1" name="Equation" r:id="rId11" imgW="190440" imgH="139680" progId="Equation.DSMT4">
                  <p:embed/>
                </p:oleObj>
              </mc:Choice>
              <mc:Fallback>
                <p:oleObj name="Equation" r:id="rId11" imgW="190440" imgH="13968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49028" y="3481697"/>
                        <a:ext cx="355003" cy="25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80529"/>
              </p:ext>
            </p:extLst>
          </p:nvPr>
        </p:nvGraphicFramePr>
        <p:xfrm>
          <a:off x="7721105" y="4219068"/>
          <a:ext cx="284163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2" name="Equation" r:id="rId13" imgW="152280" imgH="101520" progId="Equation.DSMT4">
                  <p:embed/>
                </p:oleObj>
              </mc:Choice>
              <mc:Fallback>
                <p:oleObj name="Equation" r:id="rId13" imgW="152280" imgH="10152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21105" y="4219068"/>
                        <a:ext cx="284163" cy="18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אליפסה 14"/>
          <p:cNvSpPr/>
          <p:nvPr/>
        </p:nvSpPr>
        <p:spPr>
          <a:xfrm>
            <a:off x="7617124" y="4052027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94526"/>
              </p:ext>
            </p:extLst>
          </p:nvPr>
        </p:nvGraphicFramePr>
        <p:xfrm>
          <a:off x="6020405" y="3224083"/>
          <a:ext cx="2603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3" name="Equation" r:id="rId15" imgW="139680" imgH="177480" progId="Equation.DSMT4">
                  <p:embed/>
                </p:oleObj>
              </mc:Choice>
              <mc:Fallback>
                <p:oleObj name="Equation" r:id="rId15" imgW="139680" imgH="177480" progId="Equation.DSMT4">
                  <p:embed/>
                  <p:pic>
                    <p:nvPicPr>
                      <p:cNvPr id="16" name="אובייקט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20405" y="3224083"/>
                        <a:ext cx="2603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אליפסה 16"/>
          <p:cNvSpPr/>
          <p:nvPr/>
        </p:nvSpPr>
        <p:spPr>
          <a:xfrm>
            <a:off x="5905483" y="3126892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30407"/>
              </p:ext>
            </p:extLst>
          </p:nvPr>
        </p:nvGraphicFramePr>
        <p:xfrm>
          <a:off x="4690815" y="4282745"/>
          <a:ext cx="2825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4" name="Equation" r:id="rId17" imgW="152280" imgH="164880" progId="Equation.DSMT4">
                  <p:embed/>
                </p:oleObj>
              </mc:Choice>
              <mc:Fallback>
                <p:oleObj name="Equation" r:id="rId17" imgW="152280" imgH="16488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90815" y="4282745"/>
                        <a:ext cx="2825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אליפסה 18"/>
          <p:cNvSpPr/>
          <p:nvPr/>
        </p:nvSpPr>
        <p:spPr>
          <a:xfrm>
            <a:off x="4586545" y="4174441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90138"/>
              </p:ext>
            </p:extLst>
          </p:nvPr>
        </p:nvGraphicFramePr>
        <p:xfrm>
          <a:off x="3197707" y="4148660"/>
          <a:ext cx="2841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5" name="Equation" r:id="rId19" imgW="152280" imgH="164880" progId="Equation.DSMT4">
                  <p:embed/>
                </p:oleObj>
              </mc:Choice>
              <mc:Fallback>
                <p:oleObj name="Equation" r:id="rId19" imgW="152280" imgH="164880" progId="Equation.DSMT4">
                  <p:embed/>
                  <p:pic>
                    <p:nvPicPr>
                      <p:cNvPr id="20" name="אובייקט 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97707" y="4148660"/>
                        <a:ext cx="284163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אליפסה 20"/>
          <p:cNvSpPr/>
          <p:nvPr/>
        </p:nvSpPr>
        <p:spPr>
          <a:xfrm>
            <a:off x="3093609" y="4040356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556960"/>
              </p:ext>
            </p:extLst>
          </p:nvPr>
        </p:nvGraphicFramePr>
        <p:xfrm>
          <a:off x="7721105" y="5049042"/>
          <a:ext cx="284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6"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22" name="אובייקט 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21105" y="5049042"/>
                        <a:ext cx="2841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אליפסה 22"/>
          <p:cNvSpPr/>
          <p:nvPr/>
        </p:nvSpPr>
        <p:spPr>
          <a:xfrm>
            <a:off x="7617124" y="4975663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5454128" y="4050528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6457594" y="4026430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584336" y="5098733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3093608" y="4947319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7160673" y="5870788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8164139" y="5846690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0" name="אובייקט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09369"/>
              </p:ext>
            </p:extLst>
          </p:nvPr>
        </p:nvGraphicFramePr>
        <p:xfrm>
          <a:off x="3204057" y="5061472"/>
          <a:ext cx="236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7" name="Equation" r:id="rId23" imgW="126720" imgH="139680" progId="Equation.DSMT4">
                  <p:embed/>
                </p:oleObj>
              </mc:Choice>
              <mc:Fallback>
                <p:oleObj name="Equation" r:id="rId23" imgW="126720" imgH="139680" progId="Equation.DSMT4">
                  <p:embed/>
                  <p:pic>
                    <p:nvPicPr>
                      <p:cNvPr id="30" name="אובייקט 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4057" y="5061472"/>
                        <a:ext cx="236538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אובייקט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78372"/>
              </p:ext>
            </p:extLst>
          </p:nvPr>
        </p:nvGraphicFramePr>
        <p:xfrm>
          <a:off x="4683983" y="5168048"/>
          <a:ext cx="2603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8" name="Equation" r:id="rId25" imgW="139680" imgH="164880" progId="Equation.DSMT4">
                  <p:embed/>
                </p:oleObj>
              </mc:Choice>
              <mc:Fallback>
                <p:oleObj name="Equation" r:id="rId25" imgW="139680" imgH="164880" progId="Equation.DSMT4">
                  <p:embed/>
                  <p:pic>
                    <p:nvPicPr>
                      <p:cNvPr id="31" name="אובייקט 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83983" y="5168048"/>
                        <a:ext cx="2603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אובייקט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81130"/>
              </p:ext>
            </p:extLst>
          </p:nvPr>
        </p:nvGraphicFramePr>
        <p:xfrm>
          <a:off x="5583238" y="4148138"/>
          <a:ext cx="2127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9" name="Equation" r:id="rId27" imgW="114120" imgH="139680" progId="Equation.DSMT4">
                  <p:embed/>
                </p:oleObj>
              </mc:Choice>
              <mc:Fallback>
                <p:oleObj name="Equation" r:id="rId27" imgW="114120" imgH="139680" progId="Equation.DSMT4">
                  <p:embed/>
                  <p:pic>
                    <p:nvPicPr>
                      <p:cNvPr id="32" name="אובייקט 3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83238" y="4148138"/>
                        <a:ext cx="212725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אובייקט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5618"/>
              </p:ext>
            </p:extLst>
          </p:nvPr>
        </p:nvGraphicFramePr>
        <p:xfrm>
          <a:off x="8274217" y="5968422"/>
          <a:ext cx="2365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0" name="Equation" r:id="rId29" imgW="126720" imgH="139680" progId="Equation.DSMT4">
                  <p:embed/>
                </p:oleObj>
              </mc:Choice>
              <mc:Fallback>
                <p:oleObj name="Equation" r:id="rId29" imgW="126720" imgH="139680" progId="Equation.DSMT4">
                  <p:embed/>
                  <p:pic>
                    <p:nvPicPr>
                      <p:cNvPr id="33" name="אובייקט 3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74217" y="5968422"/>
                        <a:ext cx="236537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אובייקט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000497"/>
              </p:ext>
            </p:extLst>
          </p:nvPr>
        </p:nvGraphicFramePr>
        <p:xfrm>
          <a:off x="6556980" y="4124196"/>
          <a:ext cx="2603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1" name="Equation" r:id="rId31" imgW="139680" imgH="164880" progId="Equation.DSMT4">
                  <p:embed/>
                </p:oleObj>
              </mc:Choice>
              <mc:Fallback>
                <p:oleObj name="Equation" r:id="rId31" imgW="139680" imgH="164880" progId="Equation.DSMT4">
                  <p:embed/>
                  <p:pic>
                    <p:nvPicPr>
                      <p:cNvPr id="34" name="אובייקט 3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556980" y="4124196"/>
                        <a:ext cx="2603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אובייקט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40862"/>
              </p:ext>
            </p:extLst>
          </p:nvPr>
        </p:nvGraphicFramePr>
        <p:xfrm>
          <a:off x="7242546" y="5944609"/>
          <a:ext cx="2603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2" name="Equation" r:id="rId33" imgW="139680" imgH="164880" progId="Equation.DSMT4">
                  <p:embed/>
                </p:oleObj>
              </mc:Choice>
              <mc:Fallback>
                <p:oleObj name="Equation" r:id="rId33" imgW="139680" imgH="164880" progId="Equation.DSMT4">
                  <p:embed/>
                  <p:pic>
                    <p:nvPicPr>
                      <p:cNvPr id="35" name="אובייקט 3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42546" y="5944609"/>
                        <a:ext cx="2603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מחבר ישר 36"/>
          <p:cNvCxnSpPr>
            <a:stCxn id="7" idx="4"/>
            <a:endCxn id="12" idx="0"/>
          </p:cNvCxnSpPr>
          <p:nvPr/>
        </p:nvCxnSpPr>
        <p:spPr>
          <a:xfrm flipH="1">
            <a:off x="4104755" y="2914702"/>
            <a:ext cx="3634" cy="39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9" idx="5"/>
            <a:endCxn id="11" idx="1"/>
          </p:cNvCxnSpPr>
          <p:nvPr/>
        </p:nvCxnSpPr>
        <p:spPr>
          <a:xfrm>
            <a:off x="5691684" y="2215629"/>
            <a:ext cx="1004985" cy="30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>
            <a:stCxn id="9" idx="3"/>
            <a:endCxn id="7" idx="7"/>
          </p:cNvCxnSpPr>
          <p:nvPr/>
        </p:nvCxnSpPr>
        <p:spPr>
          <a:xfrm flipH="1">
            <a:off x="4269855" y="2215629"/>
            <a:ext cx="1098896" cy="301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stCxn id="54" idx="4"/>
            <a:endCxn id="15" idx="0"/>
          </p:cNvCxnSpPr>
          <p:nvPr/>
        </p:nvCxnSpPr>
        <p:spPr>
          <a:xfrm>
            <a:off x="7845472" y="3604181"/>
            <a:ext cx="0" cy="44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>
            <a:stCxn id="11" idx="3"/>
            <a:endCxn id="17" idx="7"/>
          </p:cNvCxnSpPr>
          <p:nvPr/>
        </p:nvCxnSpPr>
        <p:spPr>
          <a:xfrm flipH="1">
            <a:off x="6295297" y="2850640"/>
            <a:ext cx="401372" cy="344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12" idx="3"/>
            <a:endCxn id="21" idx="7"/>
          </p:cNvCxnSpPr>
          <p:nvPr/>
        </p:nvCxnSpPr>
        <p:spPr>
          <a:xfrm flipH="1">
            <a:off x="3483423" y="3707376"/>
            <a:ext cx="459865" cy="40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/>
          <p:cNvCxnSpPr>
            <a:stCxn id="12" idx="5"/>
          </p:cNvCxnSpPr>
          <p:nvPr/>
        </p:nvCxnSpPr>
        <p:spPr>
          <a:xfrm>
            <a:off x="4266221" y="3707376"/>
            <a:ext cx="431450" cy="49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21" idx="4"/>
            <a:endCxn id="27" idx="0"/>
          </p:cNvCxnSpPr>
          <p:nvPr/>
        </p:nvCxnSpPr>
        <p:spPr>
          <a:xfrm flipH="1">
            <a:off x="3321956" y="4506645"/>
            <a:ext cx="1" cy="440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>
            <a:stCxn id="19" idx="4"/>
            <a:endCxn id="26" idx="0"/>
          </p:cNvCxnSpPr>
          <p:nvPr/>
        </p:nvCxnSpPr>
        <p:spPr>
          <a:xfrm flipH="1">
            <a:off x="4812684" y="4640730"/>
            <a:ext cx="2209" cy="4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>
            <a:stCxn id="17" idx="3"/>
            <a:endCxn id="24" idx="0"/>
          </p:cNvCxnSpPr>
          <p:nvPr/>
        </p:nvCxnSpPr>
        <p:spPr>
          <a:xfrm flipH="1">
            <a:off x="5682476" y="3524895"/>
            <a:ext cx="289888" cy="525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>
            <a:stCxn id="17" idx="5"/>
            <a:endCxn id="25" idx="0"/>
          </p:cNvCxnSpPr>
          <p:nvPr/>
        </p:nvCxnSpPr>
        <p:spPr>
          <a:xfrm>
            <a:off x="6295297" y="3524895"/>
            <a:ext cx="390645" cy="501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15" idx="4"/>
            <a:endCxn id="23" idx="0"/>
          </p:cNvCxnSpPr>
          <p:nvPr/>
        </p:nvCxnSpPr>
        <p:spPr>
          <a:xfrm>
            <a:off x="7845472" y="4518316"/>
            <a:ext cx="0" cy="457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/>
          <p:cNvCxnSpPr>
            <a:stCxn id="23" idx="3"/>
            <a:endCxn id="28" idx="0"/>
          </p:cNvCxnSpPr>
          <p:nvPr/>
        </p:nvCxnSpPr>
        <p:spPr>
          <a:xfrm flipH="1">
            <a:off x="7389021" y="5373666"/>
            <a:ext cx="294984" cy="49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/>
          <p:cNvCxnSpPr>
            <a:stCxn id="23" idx="5"/>
            <a:endCxn id="29" idx="0"/>
          </p:cNvCxnSpPr>
          <p:nvPr/>
        </p:nvCxnSpPr>
        <p:spPr>
          <a:xfrm>
            <a:off x="8006938" y="5373666"/>
            <a:ext cx="385549" cy="473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אליפסה 53"/>
          <p:cNvSpPr/>
          <p:nvPr/>
        </p:nvSpPr>
        <p:spPr>
          <a:xfrm>
            <a:off x="7617124" y="3137892"/>
            <a:ext cx="456695" cy="466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55" name="אובייקט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74155"/>
              </p:ext>
            </p:extLst>
          </p:nvPr>
        </p:nvGraphicFramePr>
        <p:xfrm>
          <a:off x="7655785" y="3215097"/>
          <a:ext cx="3778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3" name="Equation" r:id="rId34" imgW="203040" imgH="190440" progId="Equation.DSMT4">
                  <p:embed/>
                </p:oleObj>
              </mc:Choice>
              <mc:Fallback>
                <p:oleObj name="Equation" r:id="rId34" imgW="203040" imgH="190440" progId="Equation.DSMT4">
                  <p:embed/>
                  <p:pic>
                    <p:nvPicPr>
                      <p:cNvPr id="55" name="אובייקט 5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655785" y="3215097"/>
                        <a:ext cx="3778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מחבר ישר 58"/>
          <p:cNvCxnSpPr>
            <a:stCxn id="11" idx="5"/>
            <a:endCxn id="54" idx="1"/>
          </p:cNvCxnSpPr>
          <p:nvPr/>
        </p:nvCxnSpPr>
        <p:spPr>
          <a:xfrm>
            <a:off x="7019602" y="2850640"/>
            <a:ext cx="664403" cy="355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אליפסה 62"/>
          <p:cNvSpPr/>
          <p:nvPr/>
        </p:nvSpPr>
        <p:spPr>
          <a:xfrm>
            <a:off x="6386753" y="3954905"/>
            <a:ext cx="576891" cy="5890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אליפסה 64"/>
          <p:cNvSpPr/>
          <p:nvPr/>
        </p:nvSpPr>
        <p:spPr>
          <a:xfrm>
            <a:off x="8103054" y="5784712"/>
            <a:ext cx="576891" cy="5890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אליפסה 67"/>
          <p:cNvSpPr/>
          <p:nvPr/>
        </p:nvSpPr>
        <p:spPr>
          <a:xfrm>
            <a:off x="7093544" y="5819065"/>
            <a:ext cx="576891" cy="589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אליפסה 70"/>
          <p:cNvSpPr/>
          <p:nvPr/>
        </p:nvSpPr>
        <p:spPr>
          <a:xfrm>
            <a:off x="3008449" y="4879005"/>
            <a:ext cx="576891" cy="5890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אליפסה 71"/>
          <p:cNvSpPr/>
          <p:nvPr/>
        </p:nvSpPr>
        <p:spPr>
          <a:xfrm>
            <a:off x="4524237" y="5037372"/>
            <a:ext cx="576891" cy="5890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0718" y="2005216"/>
            <a:ext cx="1625766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e-IL" dirty="0">
                <a:solidFill>
                  <a:srgbClr val="00B050"/>
                </a:solidFill>
              </a:rPr>
              <a:t>מופעים חופשיים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10718" y="2668247"/>
            <a:ext cx="162576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e-IL" dirty="0">
                <a:solidFill>
                  <a:srgbClr val="FF0000"/>
                </a:solidFill>
              </a:rPr>
              <a:t>מופעים </a:t>
            </a:r>
            <a:r>
              <a:rPr lang="he-IL" dirty="0" smtClean="0">
                <a:solidFill>
                  <a:srgbClr val="FF0000"/>
                </a:solidFill>
              </a:rPr>
              <a:t>קשורים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צורה חופשית 45"/>
          <p:cNvSpPr/>
          <p:nvPr/>
        </p:nvSpPr>
        <p:spPr>
          <a:xfrm>
            <a:off x="6783518" y="2803638"/>
            <a:ext cx="2181547" cy="3957896"/>
          </a:xfrm>
          <a:custGeom>
            <a:avLst/>
            <a:gdLst>
              <a:gd name="connsiteX0" fmla="*/ 1353718 w 2181547"/>
              <a:gd name="connsiteY0" fmla="*/ 124289 h 3957896"/>
              <a:gd name="connsiteX1" fmla="*/ 1418373 w 2181547"/>
              <a:gd name="connsiteY1" fmla="*/ 1361962 h 3957896"/>
              <a:gd name="connsiteX2" fmla="*/ 1473791 w 2181547"/>
              <a:gd name="connsiteY2" fmla="*/ 2488798 h 3957896"/>
              <a:gd name="connsiteX3" fmla="*/ 2092627 w 2181547"/>
              <a:gd name="connsiteY3" fmla="*/ 3052217 h 3957896"/>
              <a:gd name="connsiteX4" fmla="*/ 1972555 w 2181547"/>
              <a:gd name="connsiteY4" fmla="*/ 3874253 h 3957896"/>
              <a:gd name="connsiteX5" fmla="*/ 208409 w 2181547"/>
              <a:gd name="connsiteY5" fmla="*/ 3828071 h 3957896"/>
              <a:gd name="connsiteX6" fmla="*/ 88337 w 2181547"/>
              <a:gd name="connsiteY6" fmla="*/ 2969089 h 3957896"/>
              <a:gd name="connsiteX7" fmla="*/ 697937 w 2181547"/>
              <a:gd name="connsiteY7" fmla="*/ 2183998 h 3957896"/>
              <a:gd name="connsiteX8" fmla="*/ 716409 w 2181547"/>
              <a:gd name="connsiteY8" fmla="*/ 669235 h 3957896"/>
              <a:gd name="connsiteX9" fmla="*/ 799537 w 2181547"/>
              <a:gd name="connsiteY9" fmla="*/ 105817 h 3957896"/>
              <a:gd name="connsiteX10" fmla="*/ 1353718 w 2181547"/>
              <a:gd name="connsiteY10" fmla="*/ 124289 h 395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1547" h="3957896">
                <a:moveTo>
                  <a:pt x="1353718" y="124289"/>
                </a:moveTo>
                <a:cubicBezTo>
                  <a:pt x="1456857" y="333647"/>
                  <a:pt x="1398361" y="967877"/>
                  <a:pt x="1418373" y="1361962"/>
                </a:cubicBezTo>
                <a:cubicBezTo>
                  <a:pt x="1438385" y="1756047"/>
                  <a:pt x="1361415" y="2207089"/>
                  <a:pt x="1473791" y="2488798"/>
                </a:cubicBezTo>
                <a:cubicBezTo>
                  <a:pt x="1586167" y="2770507"/>
                  <a:pt x="2009500" y="2821308"/>
                  <a:pt x="2092627" y="3052217"/>
                </a:cubicBezTo>
                <a:cubicBezTo>
                  <a:pt x="2175754" y="3283126"/>
                  <a:pt x="2286591" y="3744944"/>
                  <a:pt x="1972555" y="3874253"/>
                </a:cubicBezTo>
                <a:cubicBezTo>
                  <a:pt x="1658519" y="4003562"/>
                  <a:pt x="522445" y="3978932"/>
                  <a:pt x="208409" y="3828071"/>
                </a:cubicBezTo>
                <a:cubicBezTo>
                  <a:pt x="-105627" y="3677210"/>
                  <a:pt x="6749" y="3243101"/>
                  <a:pt x="88337" y="2969089"/>
                </a:cubicBezTo>
                <a:cubicBezTo>
                  <a:pt x="169925" y="2695077"/>
                  <a:pt x="593258" y="2567307"/>
                  <a:pt x="697937" y="2183998"/>
                </a:cubicBezTo>
                <a:cubicBezTo>
                  <a:pt x="802616" y="1800689"/>
                  <a:pt x="699476" y="1015598"/>
                  <a:pt x="716409" y="669235"/>
                </a:cubicBezTo>
                <a:cubicBezTo>
                  <a:pt x="733342" y="322872"/>
                  <a:pt x="688701" y="198181"/>
                  <a:pt x="799537" y="105817"/>
                </a:cubicBezTo>
                <a:cubicBezTo>
                  <a:pt x="910373" y="13453"/>
                  <a:pt x="1250579" y="-85069"/>
                  <a:pt x="1353718" y="12428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הסבר מלבני מעוגל 47"/>
          <p:cNvSpPr/>
          <p:nvPr/>
        </p:nvSpPr>
        <p:spPr>
          <a:xfrm>
            <a:off x="1043709" y="3828104"/>
            <a:ext cx="997527" cy="578289"/>
          </a:xfrm>
          <a:prstGeom prst="wedgeRoundRectCallout">
            <a:avLst>
              <a:gd name="adj1" fmla="val 126390"/>
              <a:gd name="adj2" fmla="val -61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 smtClean="0"/>
              <a:t>הטווח של </a:t>
            </a:r>
            <a:r>
              <a:rPr lang="en-US" dirty="0" smtClean="0">
                <a:sym typeface="Symbol" panose="05050102010706020507" pitchFamily="18" charset="2"/>
              </a:rPr>
              <a:t>x</a:t>
            </a:r>
            <a:endParaRPr lang="he-IL" dirty="0"/>
          </a:p>
        </p:txBody>
      </p:sp>
      <p:sp>
        <p:nvSpPr>
          <p:cNvPr id="79" name="הסבר מלבני מעוגל 78"/>
          <p:cNvSpPr/>
          <p:nvPr/>
        </p:nvSpPr>
        <p:spPr>
          <a:xfrm>
            <a:off x="5622754" y="4810255"/>
            <a:ext cx="997527" cy="578289"/>
          </a:xfrm>
          <a:prstGeom prst="wedgeRoundRectCallout">
            <a:avLst>
              <a:gd name="adj1" fmla="val 88427"/>
              <a:gd name="adj2" fmla="val 688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 smtClean="0"/>
              <a:t>הטווח של </a:t>
            </a:r>
            <a:r>
              <a:rPr lang="en-US" dirty="0" smtClean="0">
                <a:sym typeface="Symbol" panose="05050102010706020507" pitchFamily="18" charset="2"/>
              </a:rPr>
              <a:t>y</a:t>
            </a:r>
            <a:endParaRPr lang="he-IL" dirty="0"/>
          </a:p>
        </p:txBody>
      </p:sp>
      <p:sp>
        <p:nvSpPr>
          <p:cNvPr id="50" name="צורה חופשית 49"/>
          <p:cNvSpPr/>
          <p:nvPr/>
        </p:nvSpPr>
        <p:spPr>
          <a:xfrm>
            <a:off x="2687712" y="2186710"/>
            <a:ext cx="2646406" cy="3686904"/>
          </a:xfrm>
          <a:custGeom>
            <a:avLst/>
            <a:gdLst>
              <a:gd name="connsiteX0" fmla="*/ 1671852 w 2646406"/>
              <a:gd name="connsiteY0" fmla="*/ 76199 h 3686904"/>
              <a:gd name="connsiteX1" fmla="*/ 1838106 w 2646406"/>
              <a:gd name="connsiteY1" fmla="*/ 648854 h 3686904"/>
              <a:gd name="connsiteX2" fmla="*/ 1828870 w 2646406"/>
              <a:gd name="connsiteY2" fmla="*/ 1387763 h 3686904"/>
              <a:gd name="connsiteX3" fmla="*/ 2558543 w 2646406"/>
              <a:gd name="connsiteY3" fmla="*/ 2172854 h 3686904"/>
              <a:gd name="connsiteX4" fmla="*/ 2530833 w 2646406"/>
              <a:gd name="connsiteY4" fmla="*/ 3512126 h 3686904"/>
              <a:gd name="connsiteX5" fmla="*/ 1634906 w 2646406"/>
              <a:gd name="connsiteY5" fmla="*/ 3586017 h 3686904"/>
              <a:gd name="connsiteX6" fmla="*/ 138615 w 2646406"/>
              <a:gd name="connsiteY6" fmla="*/ 3539835 h 3686904"/>
              <a:gd name="connsiteX7" fmla="*/ 166324 w 2646406"/>
              <a:gd name="connsiteY7" fmla="*/ 1794163 h 3686904"/>
              <a:gd name="connsiteX8" fmla="*/ 1025306 w 2646406"/>
              <a:gd name="connsiteY8" fmla="*/ 1046017 h 3686904"/>
              <a:gd name="connsiteX9" fmla="*/ 979124 w 2646406"/>
              <a:gd name="connsiteY9" fmla="*/ 113145 h 3686904"/>
              <a:gd name="connsiteX10" fmla="*/ 1671852 w 2646406"/>
              <a:gd name="connsiteY10" fmla="*/ 76199 h 36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6406" h="3686904">
                <a:moveTo>
                  <a:pt x="1671852" y="76199"/>
                </a:moveTo>
                <a:cubicBezTo>
                  <a:pt x="1815016" y="165484"/>
                  <a:pt x="1811936" y="430260"/>
                  <a:pt x="1838106" y="648854"/>
                </a:cubicBezTo>
                <a:cubicBezTo>
                  <a:pt x="1864276" y="867448"/>
                  <a:pt x="1708797" y="1133763"/>
                  <a:pt x="1828870" y="1387763"/>
                </a:cubicBezTo>
                <a:cubicBezTo>
                  <a:pt x="1948943" y="1641763"/>
                  <a:pt x="2441549" y="1818794"/>
                  <a:pt x="2558543" y="2172854"/>
                </a:cubicBezTo>
                <a:cubicBezTo>
                  <a:pt x="2675537" y="2526915"/>
                  <a:pt x="2684773" y="3276599"/>
                  <a:pt x="2530833" y="3512126"/>
                </a:cubicBezTo>
                <a:cubicBezTo>
                  <a:pt x="2376894" y="3747653"/>
                  <a:pt x="2033609" y="3581399"/>
                  <a:pt x="1634906" y="3586017"/>
                </a:cubicBezTo>
                <a:cubicBezTo>
                  <a:pt x="1236203" y="3590635"/>
                  <a:pt x="383379" y="3838477"/>
                  <a:pt x="138615" y="3539835"/>
                </a:cubicBezTo>
                <a:cubicBezTo>
                  <a:pt x="-106149" y="3241193"/>
                  <a:pt x="18542" y="2209799"/>
                  <a:pt x="166324" y="1794163"/>
                </a:cubicBezTo>
                <a:cubicBezTo>
                  <a:pt x="314106" y="1378527"/>
                  <a:pt x="889839" y="1326187"/>
                  <a:pt x="1025306" y="1046017"/>
                </a:cubicBezTo>
                <a:cubicBezTo>
                  <a:pt x="1160773" y="765847"/>
                  <a:pt x="869827" y="276321"/>
                  <a:pt x="979124" y="113145"/>
                </a:cubicBezTo>
                <a:cubicBezTo>
                  <a:pt x="1088421" y="-50031"/>
                  <a:pt x="1528688" y="-13086"/>
                  <a:pt x="1671852" y="76199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01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8" grpId="0" animBg="1"/>
      <p:bldP spid="71" grpId="0" animBg="1"/>
      <p:bldP spid="72" grpId="0" animBg="1"/>
      <p:bldP spid="40" grpId="0" animBg="1"/>
      <p:bldP spid="77" grpId="0" animBg="1"/>
      <p:bldP spid="46" grpId="0" animBg="1"/>
      <p:bldP spid="48" grpId="0" animBg="1"/>
      <p:bldP spid="79" grpId="0" animBg="1"/>
      <p:bldP spid="50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4318</TotalTime>
  <Words>672</Words>
  <Application>Microsoft Office PowerPoint</Application>
  <PresentationFormat>‫הצגה על המסך (4:3)</PresentationFormat>
  <Paragraphs>129</Paragraphs>
  <Slides>17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David</vt:lpstr>
      <vt:lpstr>Symbol</vt:lpstr>
      <vt:lpstr>Times New Roman</vt:lpstr>
      <vt:lpstr>ערכת נושא Office</vt:lpstr>
      <vt:lpstr>Equation</vt:lpstr>
      <vt:lpstr>MathType 6.0 Equation</vt:lpstr>
      <vt:lpstr>ערכי אמת בתחשיב היחסים</vt:lpstr>
      <vt:lpstr>דוגמה: יחסי משפחה</vt:lpstr>
      <vt:lpstr>הסימון :=</vt:lpstr>
      <vt:lpstr>ערך האמת של נוסחה</vt:lpstr>
      <vt:lpstr>קביעת ערך האמת של נוסחה</vt:lpstr>
      <vt:lpstr>דוגמה מתורת המספרים</vt:lpstr>
      <vt:lpstr>מופעים של משתנים</vt:lpstr>
      <vt:lpstr>משתנים חופשיים ומשתנים קשורים, טווחים של כמתים</vt:lpstr>
      <vt:lpstr>מופעים וטווחים</vt:lpstr>
      <vt:lpstr>תרגילים</vt:lpstr>
      <vt:lpstr>הצבות</vt:lpstr>
      <vt:lpstr>הצבה של עצם במשתנה חופשי</vt:lpstr>
      <vt:lpstr>דוגמאות נוספות</vt:lpstr>
      <vt:lpstr>מצגת של PowerPoint‏</vt:lpstr>
      <vt:lpstr>האם בכל הצבה יש היגיון?</vt:lpstr>
      <vt:lpstr>אובייקט חופשי</vt:lpstr>
      <vt:lpstr>הצבה מותרת</vt:lpstr>
    </vt:vector>
  </TitlesOfParts>
  <Company>Telhai Academic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לוגיקה של פסוקים</dc:title>
  <dc:creator>Dani</dc:creator>
  <cp:lastModifiedBy>Dani</cp:lastModifiedBy>
  <cp:revision>454</cp:revision>
  <dcterms:created xsi:type="dcterms:W3CDTF">2016-12-19T06:18:51Z</dcterms:created>
  <dcterms:modified xsi:type="dcterms:W3CDTF">2018-05-14T14:24:34Z</dcterms:modified>
</cp:coreProperties>
</file>