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</p:sldMasterIdLst>
  <p:notesMasterIdLst>
    <p:notesMasterId r:id="rId25"/>
  </p:notesMasterIdLst>
  <p:sldIdLst>
    <p:sldId id="307" r:id="rId2"/>
    <p:sldId id="336" r:id="rId3"/>
    <p:sldId id="308" r:id="rId4"/>
    <p:sldId id="337" r:id="rId5"/>
    <p:sldId id="309" r:id="rId6"/>
    <p:sldId id="310" r:id="rId7"/>
    <p:sldId id="338" r:id="rId8"/>
    <p:sldId id="339" r:id="rId9"/>
    <p:sldId id="340" r:id="rId10"/>
    <p:sldId id="341" r:id="rId11"/>
    <p:sldId id="344" r:id="rId12"/>
    <p:sldId id="342" r:id="rId13"/>
    <p:sldId id="343" r:id="rId14"/>
    <p:sldId id="345" r:id="rId15"/>
    <p:sldId id="347" r:id="rId16"/>
    <p:sldId id="346" r:id="rId17"/>
    <p:sldId id="348" r:id="rId18"/>
    <p:sldId id="349" r:id="rId19"/>
    <p:sldId id="350" r:id="rId20"/>
    <p:sldId id="351" r:id="rId21"/>
    <p:sldId id="352" r:id="rId22"/>
    <p:sldId id="353" r:id="rId23"/>
    <p:sldId id="35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2E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11" d="100"/>
          <a:sy n="111" d="100"/>
        </p:scale>
        <p:origin x="15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3.wmf"/><Relationship Id="rId7" Type="http://schemas.openxmlformats.org/officeDocument/2006/relationships/image" Target="../media/image43.wmf"/><Relationship Id="rId2" Type="http://schemas.openxmlformats.org/officeDocument/2006/relationships/image" Target="../media/image32.wmf"/><Relationship Id="rId1" Type="http://schemas.openxmlformats.org/officeDocument/2006/relationships/image" Target="../media/image39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3.wmf"/><Relationship Id="rId7" Type="http://schemas.openxmlformats.org/officeDocument/2006/relationships/image" Target="../media/image55.wmf"/><Relationship Id="rId2" Type="http://schemas.openxmlformats.org/officeDocument/2006/relationships/image" Target="../media/image32.wmf"/><Relationship Id="rId1" Type="http://schemas.openxmlformats.org/officeDocument/2006/relationships/image" Target="../media/image52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40.wmf"/><Relationship Id="rId9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3.wmf"/><Relationship Id="rId7" Type="http://schemas.openxmlformats.org/officeDocument/2006/relationships/image" Target="../media/image55.wmf"/><Relationship Id="rId2" Type="http://schemas.openxmlformats.org/officeDocument/2006/relationships/image" Target="../media/image32.wmf"/><Relationship Id="rId1" Type="http://schemas.openxmlformats.org/officeDocument/2006/relationships/image" Target="../media/image52.wmf"/><Relationship Id="rId6" Type="http://schemas.openxmlformats.org/officeDocument/2006/relationships/image" Target="../media/image54.wmf"/><Relationship Id="rId11" Type="http://schemas.openxmlformats.org/officeDocument/2006/relationships/image" Target="../media/image58.wmf"/><Relationship Id="rId5" Type="http://schemas.openxmlformats.org/officeDocument/2006/relationships/image" Target="../media/image53.wmf"/><Relationship Id="rId10" Type="http://schemas.openxmlformats.org/officeDocument/2006/relationships/image" Target="../media/image56.wmf"/><Relationship Id="rId4" Type="http://schemas.openxmlformats.org/officeDocument/2006/relationships/image" Target="../media/image40.wmf"/><Relationship Id="rId9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68.wmf"/><Relationship Id="rId3" Type="http://schemas.openxmlformats.org/officeDocument/2006/relationships/image" Target="../media/image33.wmf"/><Relationship Id="rId7" Type="http://schemas.openxmlformats.org/officeDocument/2006/relationships/image" Target="../media/image63.wmf"/><Relationship Id="rId12" Type="http://schemas.openxmlformats.org/officeDocument/2006/relationships/image" Target="../media/image67.wmf"/><Relationship Id="rId2" Type="http://schemas.openxmlformats.org/officeDocument/2006/relationships/image" Target="../media/image32.wmf"/><Relationship Id="rId1" Type="http://schemas.openxmlformats.org/officeDocument/2006/relationships/image" Target="../media/image59.wmf"/><Relationship Id="rId6" Type="http://schemas.openxmlformats.org/officeDocument/2006/relationships/image" Target="../media/image62.wmf"/><Relationship Id="rId11" Type="http://schemas.openxmlformats.org/officeDocument/2006/relationships/image" Target="../media/image66.wmf"/><Relationship Id="rId5" Type="http://schemas.openxmlformats.org/officeDocument/2006/relationships/image" Target="../media/image61.wmf"/><Relationship Id="rId10" Type="http://schemas.openxmlformats.org/officeDocument/2006/relationships/image" Target="../media/image65.wmf"/><Relationship Id="rId4" Type="http://schemas.openxmlformats.org/officeDocument/2006/relationships/image" Target="../media/image60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33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32.wmf"/><Relationship Id="rId1" Type="http://schemas.openxmlformats.org/officeDocument/2006/relationships/image" Target="../media/image70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33.wmf"/><Relationship Id="rId7" Type="http://schemas.openxmlformats.org/officeDocument/2006/relationships/image" Target="../media/image74.wmf"/><Relationship Id="rId12" Type="http://schemas.openxmlformats.org/officeDocument/2006/relationships/image" Target="../media/image58.wmf"/><Relationship Id="rId2" Type="http://schemas.openxmlformats.org/officeDocument/2006/relationships/image" Target="../media/image32.wmf"/><Relationship Id="rId1" Type="http://schemas.openxmlformats.org/officeDocument/2006/relationships/image" Target="../media/image80.wmf"/><Relationship Id="rId6" Type="http://schemas.openxmlformats.org/officeDocument/2006/relationships/image" Target="../media/image82.wmf"/><Relationship Id="rId11" Type="http://schemas.openxmlformats.org/officeDocument/2006/relationships/image" Target="../media/image86.wmf"/><Relationship Id="rId5" Type="http://schemas.openxmlformats.org/officeDocument/2006/relationships/image" Target="../media/image81.wmf"/><Relationship Id="rId10" Type="http://schemas.openxmlformats.org/officeDocument/2006/relationships/image" Target="../media/image85.wmf"/><Relationship Id="rId4" Type="http://schemas.openxmlformats.org/officeDocument/2006/relationships/image" Target="../media/image71.wmf"/><Relationship Id="rId9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00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Relationship Id="rId14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7E0B74-2377-43C6-8135-F2204FD9D48A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56F9D17-716A-4E0E-8E07-4156AA34AB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44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578-81D0-4DA2-AA57-E6E580E74A83}" type="datetime8">
              <a:rPr lang="he-IL" smtClean="0"/>
              <a:t>28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58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0E08-899E-419F-B5F9-3AAE4CF7BF7E}" type="datetime8">
              <a:rPr lang="he-IL" smtClean="0"/>
              <a:t>28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2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51A-1FAD-486D-8A78-0B8591E8B443}" type="datetime8">
              <a:rPr lang="he-IL" smtClean="0"/>
              <a:t>28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8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D17-2875-4094-B820-0BF263F4E241}" type="datetime8">
              <a:rPr lang="he-IL" smtClean="0"/>
              <a:t>28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17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857C-E969-4A70-AA04-238FCEE2BCAF}" type="datetime8">
              <a:rPr lang="he-IL" smtClean="0"/>
              <a:t>28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2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2FC-3F2A-4A59-99D7-C08E49F24F23}" type="datetime8">
              <a:rPr lang="he-IL" smtClean="0"/>
              <a:t>28 מאי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2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405-249F-4EDC-A88E-EFFCE4554610}" type="datetime8">
              <a:rPr lang="he-IL" smtClean="0"/>
              <a:t>28 מאי 18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8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23A-AF7E-4AD0-9EE4-915C79B2FA0C}" type="datetime8">
              <a:rPr lang="he-IL" smtClean="0"/>
              <a:t>28 מאי 18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33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9735-C28D-48A8-BF49-998554E9B5FD}" type="datetime8">
              <a:rPr lang="he-IL" smtClean="0"/>
              <a:t>28 מאי 18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93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28E-0F04-4420-ACEF-FF72C35B4EA6}" type="datetime8">
              <a:rPr lang="he-IL" smtClean="0"/>
              <a:t>28 מאי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939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19A0-1688-4C63-B700-9DCDE7E7A769}" type="datetime8">
              <a:rPr lang="he-IL" smtClean="0"/>
              <a:t>28 מאי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21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DE44-3993-4C60-B9DF-06B817F44B48}" type="datetime8">
              <a:rPr lang="he-IL" smtClean="0"/>
              <a:t>28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53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54.wmf"/><Relationship Id="rId22" Type="http://schemas.openxmlformats.org/officeDocument/2006/relationships/image" Target="../media/image5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44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64.wmf"/><Relationship Id="rId29" Type="http://schemas.openxmlformats.org/officeDocument/2006/relationships/oleObject" Target="../embeddings/oleObject8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68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62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75.wmf"/><Relationship Id="rId26" Type="http://schemas.openxmlformats.org/officeDocument/2006/relationships/image" Target="../media/image79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78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83.wmf"/><Relationship Id="rId26" Type="http://schemas.openxmlformats.org/officeDocument/2006/relationships/image" Target="../media/image58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82.wmf"/><Relationship Id="rId22" Type="http://schemas.openxmlformats.org/officeDocument/2006/relationships/image" Target="../media/image8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8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2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98.w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00.wmf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127.bin"/><Relationship Id="rId30" Type="http://schemas.openxmlformats.org/officeDocument/2006/relationships/image" Target="../media/image10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הוכחות בתחשיב היחסים</a:t>
            </a:r>
            <a:endParaRPr lang="he-IL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11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כלל הסרת </a:t>
            </a:r>
            <a:r>
              <a:rPr lang="he-IL" dirty="0" smtClean="0">
                <a:sym typeface="Symbol" panose="05050102010706020507" pitchFamily="18" charset="2"/>
              </a:rPr>
              <a:t> </a:t>
            </a:r>
            <a:r>
              <a:rPr lang="en-US" dirty="0" smtClean="0">
                <a:sym typeface="Symbol" panose="05050102010706020507" pitchFamily="18" charset="2"/>
              </a:rPr>
              <a:t>(x elimination)</a:t>
            </a:r>
            <a:endParaRPr lang="he-IL" dirty="0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678338"/>
              </p:ext>
            </p:extLst>
          </p:nvPr>
        </p:nvGraphicFramePr>
        <p:xfrm>
          <a:off x="3635375" y="2159000"/>
          <a:ext cx="1873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3" imgW="825480" imgH="419040" progId="Equation.DSMT4">
                  <p:embed/>
                </p:oleObj>
              </mc:Choice>
              <mc:Fallback>
                <p:oleObj name="Equation" r:id="rId3" imgW="825480" imgH="419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375" y="2159000"/>
                        <a:ext cx="18732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5057" y="3409279"/>
            <a:ext cx="784141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בתנאי ש </a:t>
            </a:r>
            <a:r>
              <a:rPr lang="en-US" sz="2800" dirty="0" smtClean="0"/>
              <a:t>t</a:t>
            </a:r>
            <a:r>
              <a:rPr lang="he-IL" sz="2800" dirty="0" smtClean="0"/>
              <a:t> חופשי </a:t>
            </a:r>
            <a:r>
              <a:rPr lang="he-IL" sz="2800" dirty="0"/>
              <a:t>עבור </a:t>
            </a:r>
            <a:r>
              <a:rPr lang="en-US" sz="2800" dirty="0"/>
              <a:t>x</a:t>
            </a:r>
            <a:r>
              <a:rPr lang="he-IL" sz="2800" dirty="0"/>
              <a:t> ב </a:t>
            </a:r>
            <a:r>
              <a:rPr lang="en-US" sz="2800" dirty="0" smtClean="0">
                <a:sym typeface="Symbol" panose="05050102010706020507" pitchFamily="18" charset="2"/>
              </a:rPr>
              <a:t></a:t>
            </a:r>
            <a:endParaRPr lang="he-IL" sz="2800" dirty="0" smtClean="0">
              <a:sym typeface="Symbol" panose="05050102010706020507" pitchFamily="18" charset="2"/>
            </a:endParaRPr>
          </a:p>
          <a:p>
            <a:pPr algn="r" rtl="1"/>
            <a:endParaRPr lang="he-IL" sz="2800" dirty="0" smtClean="0">
              <a:sym typeface="Symbol" panose="05050102010706020507" pitchFamily="18" charset="2"/>
            </a:endParaRPr>
          </a:p>
          <a:p>
            <a:pPr algn="r" rtl="1"/>
            <a:r>
              <a:rPr lang="he-IL" sz="2800" u="sng" dirty="0" smtClean="0">
                <a:sym typeface="Symbol" panose="05050102010706020507" pitchFamily="18" charset="2"/>
              </a:rPr>
              <a:t>המשמעות:</a:t>
            </a:r>
            <a:r>
              <a:rPr lang="he-IL" sz="2800" dirty="0" smtClean="0">
                <a:sym typeface="Symbol" panose="05050102010706020507" pitchFamily="18" charset="2"/>
              </a:rPr>
              <a:t> </a:t>
            </a:r>
          </a:p>
          <a:p>
            <a:pPr algn="r" rtl="1"/>
            <a:r>
              <a:rPr lang="he-IL" sz="2800" dirty="0" smtClean="0">
                <a:sym typeface="Symbol" panose="05050102010706020507" pitchFamily="18" charset="2"/>
              </a:rPr>
              <a:t>אם  נכון עבור </a:t>
            </a:r>
            <a:r>
              <a:rPr lang="en-US" sz="2800" dirty="0" smtClean="0">
                <a:sym typeface="Symbol" panose="05050102010706020507" pitchFamily="18" charset="2"/>
              </a:rPr>
              <a:t>x</a:t>
            </a:r>
            <a:r>
              <a:rPr lang="he-IL" sz="2800" dirty="0" smtClean="0">
                <a:sym typeface="Symbol" panose="05050102010706020507" pitchFamily="18" charset="2"/>
              </a:rPr>
              <a:t> כללי, אז הוא בטח נכון עבור ערך ספציפי </a:t>
            </a:r>
            <a:r>
              <a:rPr lang="en-US" sz="2800" dirty="0" smtClean="0">
                <a:sym typeface="Symbol" panose="05050102010706020507" pitchFamily="18" charset="2"/>
              </a:rPr>
              <a:t>t</a:t>
            </a:r>
            <a:r>
              <a:rPr lang="he-IL" sz="2800" dirty="0" smtClean="0">
                <a:sym typeface="Symbol" panose="05050102010706020507" pitchFamily="18" charset="2"/>
              </a:rPr>
              <a:t>.</a:t>
            </a:r>
            <a:endParaRPr lang="he-IL" sz="4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554083" y="1508648"/>
            <a:ext cx="46323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לכל </a:t>
            </a:r>
            <a:r>
              <a:rPr lang="he-IL" sz="2800" dirty="0" smtClean="0"/>
              <a:t>עצם </a:t>
            </a:r>
            <a:r>
              <a:rPr lang="en-US" sz="2800" dirty="0" smtClean="0"/>
              <a:t>t</a:t>
            </a:r>
            <a:r>
              <a:rPr lang="he-IL" sz="2800" dirty="0" smtClean="0"/>
              <a:t> ונוסחה </a:t>
            </a:r>
            <a:r>
              <a:rPr lang="he-IL" sz="2800" dirty="0" smtClean="0">
                <a:sym typeface="Symbol" panose="05050102010706020507" pitchFamily="18" charset="2"/>
              </a:rPr>
              <a:t>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4553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נניח ש        ו        הם יחסים וְ </a:t>
            </a:r>
            <a:r>
              <a:rPr lang="en-US" dirty="0" smtClean="0"/>
              <a:t>t</a:t>
            </a:r>
            <a:r>
              <a:rPr lang="he-IL" dirty="0" smtClean="0"/>
              <a:t> הוא עצם במילון נתון. נוכיח: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11</a:t>
            </a:fld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62623"/>
              </p:ext>
            </p:extLst>
          </p:nvPr>
        </p:nvGraphicFramePr>
        <p:xfrm>
          <a:off x="2399184" y="2270306"/>
          <a:ext cx="4699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4" name="Equation" r:id="rId3" imgW="2070000" imgH="203040" progId="Equation.DSMT4">
                  <p:embed/>
                </p:oleObj>
              </mc:Choice>
              <mc:Fallback>
                <p:oleObj name="Equation" r:id="rId3" imgW="207000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9184" y="2270306"/>
                        <a:ext cx="4699000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826764"/>
              </p:ext>
            </p:extLst>
          </p:nvPr>
        </p:nvGraphicFramePr>
        <p:xfrm>
          <a:off x="6876944" y="1786012"/>
          <a:ext cx="5762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5" name="Equation" r:id="rId5" imgW="253800" imgH="190440" progId="Equation.DSMT4">
                  <p:embed/>
                </p:oleObj>
              </mc:Choice>
              <mc:Fallback>
                <p:oleObj name="Equation" r:id="rId5" imgW="253800" imgH="1904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6944" y="1786012"/>
                        <a:ext cx="57626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78797"/>
              </p:ext>
            </p:extLst>
          </p:nvPr>
        </p:nvGraphicFramePr>
        <p:xfrm>
          <a:off x="6051550" y="1743075"/>
          <a:ext cx="6048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6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51550" y="1743075"/>
                        <a:ext cx="60483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578915"/>
              </p:ext>
            </p:extLst>
          </p:nvPr>
        </p:nvGraphicFramePr>
        <p:xfrm>
          <a:off x="3240088" y="3170238"/>
          <a:ext cx="6302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7" name="Equation" r:id="rId9" imgW="304560" imgH="203040" progId="Equation.DSMT4">
                  <p:embed/>
                </p:oleObj>
              </mc:Choice>
              <mc:Fallback>
                <p:oleObj name="Equation" r:id="rId9" imgW="30456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0088" y="3170238"/>
                        <a:ext cx="630237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21682" y="3201386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021682" y="3669178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2021682" y="4136970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021681" y="4604762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23054"/>
              </p:ext>
            </p:extLst>
          </p:nvPr>
        </p:nvGraphicFramePr>
        <p:xfrm>
          <a:off x="2687120" y="3647692"/>
          <a:ext cx="25273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8" name="Equation" r:id="rId11" imgW="1231560" imgH="203040" progId="Equation.DSMT4">
                  <p:embed/>
                </p:oleObj>
              </mc:Choice>
              <mc:Fallback>
                <p:oleObj name="Equation" r:id="rId11" imgW="1231560" imgH="20304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7120" y="3647692"/>
                        <a:ext cx="252730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294114"/>
              </p:ext>
            </p:extLst>
          </p:nvPr>
        </p:nvGraphicFramePr>
        <p:xfrm>
          <a:off x="2687120" y="4121743"/>
          <a:ext cx="18065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9" name="Equation" r:id="rId13" imgW="888840" imgH="203040" progId="Equation.DSMT4">
                  <p:embed/>
                </p:oleObj>
              </mc:Choice>
              <mc:Fallback>
                <p:oleObj name="Equation" r:id="rId13" imgW="888840" imgH="20304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87120" y="4121743"/>
                        <a:ext cx="180657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825361"/>
              </p:ext>
            </p:extLst>
          </p:nvPr>
        </p:nvGraphicFramePr>
        <p:xfrm>
          <a:off x="3268663" y="4572000"/>
          <a:ext cx="8588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0" name="Equation" r:id="rId15" imgW="419040" imgH="203040" progId="Equation.DSMT4">
                  <p:embed/>
                </p:oleObj>
              </mc:Choice>
              <mc:Fallback>
                <p:oleObj name="Equation" r:id="rId15" imgW="419040" imgH="203040" progId="Equation.DSMT4">
                  <p:embed/>
                  <p:pic>
                    <p:nvPicPr>
                      <p:cNvPr id="15" name="אובייקט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68663" y="4572000"/>
                        <a:ext cx="85883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86774" y="3177829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5286774" y="3676478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5741680" y="412526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 e </a:t>
            </a:r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5567721" y="4616124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ym typeface="Symbol" panose="05050102010706020507" pitchFamily="18" charset="2"/>
              </a:rPr>
              <a:t>MP 1,3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01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כלל הוספת </a:t>
            </a:r>
            <a:r>
              <a:rPr lang="he-IL" dirty="0" smtClean="0">
                <a:sym typeface="Symbol" panose="05050102010706020507" pitchFamily="18" charset="2"/>
              </a:rPr>
              <a:t> </a:t>
            </a:r>
            <a:r>
              <a:rPr lang="en-US" dirty="0" smtClean="0">
                <a:sym typeface="Symbol" panose="05050102010706020507" pitchFamily="18" charset="2"/>
              </a:rPr>
              <a:t>(x introduction)</a:t>
            </a:r>
            <a:endParaRPr lang="he-IL" dirty="0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424541"/>
              </p:ext>
            </p:extLst>
          </p:nvPr>
        </p:nvGraphicFramePr>
        <p:xfrm>
          <a:off x="3490912" y="2118388"/>
          <a:ext cx="2162175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Equation" r:id="rId3" imgW="952200" imgH="952200" progId="Equation.DSMT4">
                  <p:embed/>
                </p:oleObj>
              </mc:Choice>
              <mc:Fallback>
                <p:oleObj name="Equation" r:id="rId3" imgW="952200" imgH="95220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0912" y="2118388"/>
                        <a:ext cx="2162175" cy="216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396" y="4369596"/>
            <a:ext cx="8220973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u="sng" dirty="0" smtClean="0">
                <a:sym typeface="Symbol" panose="05050102010706020507" pitchFamily="18" charset="2"/>
              </a:rPr>
              <a:t>הסבר:</a:t>
            </a:r>
            <a:r>
              <a:rPr lang="he-IL" sz="2800" dirty="0" smtClean="0">
                <a:sym typeface="Symbol" panose="05050102010706020507" pitchFamily="18" charset="2"/>
              </a:rPr>
              <a:t> </a:t>
            </a:r>
          </a:p>
          <a:p>
            <a:pPr algn="r" rtl="1"/>
            <a:r>
              <a:rPr lang="he-IL" sz="2800" dirty="0" smtClean="0"/>
              <a:t>אם </a:t>
            </a:r>
            <a:r>
              <a:rPr lang="he-IL" sz="2800" dirty="0"/>
              <a:t>כאשר מתחילים עם משתנה חדש </a:t>
            </a:r>
            <a:r>
              <a:rPr lang="en-US" sz="2800" i="1" dirty="0"/>
              <a:t>x</a:t>
            </a:r>
            <a:r>
              <a:rPr lang="en-US" sz="2800" baseline="-25000" dirty="0"/>
              <a:t>0</a:t>
            </a:r>
            <a:r>
              <a:rPr lang="he-IL" sz="2800" dirty="0"/>
              <a:t> </a:t>
            </a:r>
            <a:r>
              <a:rPr lang="he-IL" sz="2800" dirty="0" smtClean="0"/>
              <a:t>כלשהו ניתן </a:t>
            </a:r>
            <a:r>
              <a:rPr lang="he-IL" sz="2800" dirty="0"/>
              <a:t>להוכיח את הנוסחה </a:t>
            </a:r>
            <a:r>
              <a:rPr lang="en-US" sz="2800" i="1" dirty="0">
                <a:sym typeface="Symbol" panose="05050102010706020507" pitchFamily="18" charset="2"/>
              </a:rPr>
              <a:t></a:t>
            </a:r>
            <a:r>
              <a:rPr lang="en-US" sz="2800" dirty="0"/>
              <a:t>[</a:t>
            </a:r>
            <a:r>
              <a:rPr lang="en-US" sz="2800" i="1" dirty="0"/>
              <a:t>x</a:t>
            </a:r>
            <a:r>
              <a:rPr lang="en-US" sz="2800" baseline="-25000" dirty="0"/>
              <a:t>0</a:t>
            </a:r>
            <a:r>
              <a:rPr lang="en-US" sz="2800" dirty="0"/>
              <a:t>/</a:t>
            </a:r>
            <a:r>
              <a:rPr lang="en-US" sz="2800" i="1" dirty="0"/>
              <a:t>x</a:t>
            </a:r>
            <a:r>
              <a:rPr lang="en-US" sz="2800" dirty="0"/>
              <a:t>]</a:t>
            </a:r>
            <a:r>
              <a:rPr lang="he-IL" sz="2800" dirty="0"/>
              <a:t>, אז, מכיוון ש </a:t>
            </a:r>
            <a:r>
              <a:rPr lang="en-US" sz="2800" i="1" dirty="0"/>
              <a:t>x</a:t>
            </a:r>
            <a:r>
              <a:rPr lang="en-US" sz="2800" baseline="-25000" dirty="0"/>
              <a:t>0</a:t>
            </a:r>
            <a:r>
              <a:rPr lang="he-IL" sz="2800" dirty="0"/>
              <a:t> הוא "חדש", כלומר, לא מופיע בשום מקום אחר, </a:t>
            </a:r>
            <a:r>
              <a:rPr lang="he-IL" sz="2800" dirty="0" smtClean="0"/>
              <a:t>ניתן </a:t>
            </a:r>
            <a:r>
              <a:rPr lang="he-IL" sz="2800" dirty="0"/>
              <a:t>להסיק </a:t>
            </a:r>
            <a:r>
              <a:rPr lang="he-IL" sz="2800" dirty="0" smtClean="0"/>
              <a:t>ש </a:t>
            </a:r>
            <a:r>
              <a:rPr lang="en-US" sz="2800" i="1" dirty="0" smtClean="0">
                <a:sym typeface="Symbol" panose="05050102010706020507" pitchFamily="18" charset="2"/>
              </a:rPr>
              <a:t></a:t>
            </a:r>
            <a:r>
              <a:rPr lang="he-IL" sz="2800" dirty="0">
                <a:sym typeface="Symbol" panose="05050102010706020507" pitchFamily="18" charset="2"/>
              </a:rPr>
              <a:t> </a:t>
            </a:r>
            <a:r>
              <a:rPr lang="he-IL" sz="2800" dirty="0" smtClean="0">
                <a:sym typeface="Symbol" panose="05050102010706020507" pitchFamily="18" charset="2"/>
              </a:rPr>
              <a:t>נכון לכל </a:t>
            </a:r>
            <a:r>
              <a:rPr lang="en-US" sz="2800" dirty="0" smtClean="0">
                <a:sym typeface="Symbol" panose="05050102010706020507" pitchFamily="18" charset="2"/>
              </a:rPr>
              <a:t>x</a:t>
            </a:r>
            <a:r>
              <a:rPr lang="he-IL" sz="2800" dirty="0" smtClean="0">
                <a:sym typeface="Symbol" panose="05050102010706020507" pitchFamily="18" charset="2"/>
              </a:rPr>
              <a:t>.</a:t>
            </a:r>
            <a:endParaRPr lang="he-IL" sz="2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554083" y="1508648"/>
            <a:ext cx="46323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לכל </a:t>
            </a:r>
            <a:r>
              <a:rPr lang="he-IL" sz="2800" dirty="0" smtClean="0"/>
              <a:t>עצם </a:t>
            </a:r>
            <a:r>
              <a:rPr lang="en-US" sz="2800" dirty="0" smtClean="0"/>
              <a:t>t</a:t>
            </a:r>
            <a:r>
              <a:rPr lang="he-IL" sz="2800" dirty="0" smtClean="0"/>
              <a:t> ונוסחה </a:t>
            </a:r>
            <a:r>
              <a:rPr lang="he-IL" sz="2800" dirty="0" smtClean="0">
                <a:sym typeface="Symbol" panose="05050102010706020507" pitchFamily="18" charset="2"/>
              </a:rPr>
              <a:t></a:t>
            </a:r>
            <a:endParaRPr lang="he-IL" sz="2800" dirty="0"/>
          </a:p>
        </p:txBody>
      </p:sp>
      <p:cxnSp>
        <p:nvCxnSpPr>
          <p:cNvPr id="7" name="מחבר חץ ישר 6"/>
          <p:cNvCxnSpPr/>
          <p:nvPr/>
        </p:nvCxnSpPr>
        <p:spPr>
          <a:xfrm>
            <a:off x="2976113" y="3001992"/>
            <a:ext cx="707366" cy="38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4347" y="2466851"/>
            <a:ext cx="162176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>
                <a:solidFill>
                  <a:schemeClr val="accent5"/>
                </a:solidFill>
              </a:rPr>
              <a:t>ההצבה מותרת כי </a:t>
            </a:r>
            <a:r>
              <a:rPr lang="en-US" dirty="0" smtClean="0">
                <a:solidFill>
                  <a:schemeClr val="accent5"/>
                </a:solidFill>
              </a:rPr>
              <a:t>x</a:t>
            </a:r>
            <a:r>
              <a:rPr lang="en-US" baseline="-25000" dirty="0" smtClean="0">
                <a:solidFill>
                  <a:schemeClr val="accent5"/>
                </a:solidFill>
              </a:rPr>
              <a:t>0</a:t>
            </a:r>
            <a:r>
              <a:rPr lang="he-IL" dirty="0" smtClean="0">
                <a:solidFill>
                  <a:schemeClr val="accent5"/>
                </a:solidFill>
              </a:rPr>
              <a:t> משתנה חדש.</a:t>
            </a:r>
            <a:endParaRPr lang="he-IL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נניח ש        ו        הם יחסים במילון נתון. נוכיח: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13</a:t>
            </a:fld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436741"/>
              </p:ext>
            </p:extLst>
          </p:nvPr>
        </p:nvGraphicFramePr>
        <p:xfrm>
          <a:off x="2021681" y="2443163"/>
          <a:ext cx="51006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3" name="Equation" r:id="rId3" imgW="2247840" imgH="203040" progId="Equation.DSMT4">
                  <p:embed/>
                </p:oleObj>
              </mc:Choice>
              <mc:Fallback>
                <p:oleObj name="Equation" r:id="rId3" imgW="224784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1681" y="2443163"/>
                        <a:ext cx="5100638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826764"/>
              </p:ext>
            </p:extLst>
          </p:nvPr>
        </p:nvGraphicFramePr>
        <p:xfrm>
          <a:off x="6876944" y="1786012"/>
          <a:ext cx="5762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4" name="Equation" r:id="rId5" imgW="253800" imgH="190440" progId="Equation.DSMT4">
                  <p:embed/>
                </p:oleObj>
              </mc:Choice>
              <mc:Fallback>
                <p:oleObj name="Equation" r:id="rId5" imgW="253800" imgH="1904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6944" y="1786012"/>
                        <a:ext cx="57626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78797"/>
              </p:ext>
            </p:extLst>
          </p:nvPr>
        </p:nvGraphicFramePr>
        <p:xfrm>
          <a:off x="6051550" y="1743075"/>
          <a:ext cx="6048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5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51550" y="1743075"/>
                        <a:ext cx="60483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801355"/>
              </p:ext>
            </p:extLst>
          </p:nvPr>
        </p:nvGraphicFramePr>
        <p:xfrm>
          <a:off x="2400599" y="3170122"/>
          <a:ext cx="23098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6" name="Equation" r:id="rId9" imgW="1117440" imgH="203040" progId="Equation.DSMT4">
                  <p:embed/>
                </p:oleObj>
              </mc:Choice>
              <mc:Fallback>
                <p:oleObj name="Equation" r:id="rId9" imgW="1117440" imgH="20304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00599" y="3170122"/>
                        <a:ext cx="230981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21682" y="3201386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021682" y="3669178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2021682" y="4136970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021681" y="4604762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38623"/>
              </p:ext>
            </p:extLst>
          </p:nvPr>
        </p:nvGraphicFramePr>
        <p:xfrm>
          <a:off x="2863850" y="3681413"/>
          <a:ext cx="1016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7" name="Equation" r:id="rId11" imgW="495000" imgH="203040" progId="Equation.DSMT4">
                  <p:embed/>
                </p:oleObj>
              </mc:Choice>
              <mc:Fallback>
                <p:oleObj name="Equation" r:id="rId11" imgW="495000" imgH="203040" progId="Equation.DSMT4">
                  <p:embed/>
                  <p:pic>
                    <p:nvPicPr>
                      <p:cNvPr id="12" name="אובייקט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63850" y="3681413"/>
                        <a:ext cx="101600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209393"/>
              </p:ext>
            </p:extLst>
          </p:nvPr>
        </p:nvGraphicFramePr>
        <p:xfrm>
          <a:off x="2721731" y="4095234"/>
          <a:ext cx="25288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8" name="Equation" r:id="rId13" imgW="1244520" imgH="228600" progId="Equation.DSMT4">
                  <p:embed/>
                </p:oleObj>
              </mc:Choice>
              <mc:Fallback>
                <p:oleObj name="Equation" r:id="rId13" imgW="1244520" imgH="22860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21731" y="4095234"/>
                        <a:ext cx="2528887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217056"/>
              </p:ext>
            </p:extLst>
          </p:nvPr>
        </p:nvGraphicFramePr>
        <p:xfrm>
          <a:off x="3294056" y="4546764"/>
          <a:ext cx="8064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9" name="Equation" r:id="rId15" imgW="393480" imgH="228600" progId="Equation.DSMT4">
                  <p:embed/>
                </p:oleObj>
              </mc:Choice>
              <mc:Fallback>
                <p:oleObj name="Equation" r:id="rId15" imgW="393480" imgH="22860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94056" y="4546764"/>
                        <a:ext cx="8064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86774" y="3177829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5286774" y="3676478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5741680" y="412526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 e </a:t>
            </a:r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5567721" y="4616124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 e 2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2021681" y="5072554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16812"/>
              </p:ext>
            </p:extLst>
          </p:nvPr>
        </p:nvGraphicFramePr>
        <p:xfrm>
          <a:off x="3267833" y="5024172"/>
          <a:ext cx="8064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0" name="Equation" r:id="rId17" imgW="393480" imgH="228600" progId="Equation.DSMT4">
                  <p:embed/>
                </p:oleObj>
              </mc:Choice>
              <mc:Fallback>
                <p:oleObj name="Equation" r:id="rId17" imgW="393480" imgH="228600" progId="Equation.DSMT4">
                  <p:embed/>
                  <p:pic>
                    <p:nvPicPr>
                      <p:cNvPr id="23" name="אובייקט 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67833" y="5024172"/>
                        <a:ext cx="8064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784811" y="504098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MP 3,4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2021681" y="5540346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6</a:t>
            </a:r>
            <a:endParaRPr lang="he-IL" dirty="0"/>
          </a:p>
        </p:txBody>
      </p:sp>
      <p:graphicFrame>
        <p:nvGraphicFramePr>
          <p:cNvPr id="24" name="אובייקט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527645"/>
              </p:ext>
            </p:extLst>
          </p:nvPr>
        </p:nvGraphicFramePr>
        <p:xfrm>
          <a:off x="2721731" y="5588893"/>
          <a:ext cx="10636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1" name="Equation" r:id="rId19" imgW="520560" imgH="203040" progId="Equation.DSMT4">
                  <p:embed/>
                </p:oleObj>
              </mc:Choice>
              <mc:Fallback>
                <p:oleObj name="Equation" r:id="rId19" imgW="520560" imgH="203040" progId="Equation.DSMT4">
                  <p:embed/>
                  <p:pic>
                    <p:nvPicPr>
                      <p:cNvPr id="26" name="אובייקט 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21731" y="5588893"/>
                        <a:ext cx="1063625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88290" y="560988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 </a:t>
            </a:r>
            <a:r>
              <a:rPr lang="en-US" dirty="0" err="1" smtClean="0"/>
              <a:t>i</a:t>
            </a:r>
            <a:r>
              <a:rPr lang="en-US" dirty="0" smtClean="0"/>
              <a:t> 3-5</a:t>
            </a:r>
            <a:endParaRPr lang="he-IL" dirty="0"/>
          </a:p>
        </p:txBody>
      </p:sp>
      <p:sp>
        <p:nvSpPr>
          <p:cNvPr id="27" name="מלבן 26"/>
          <p:cNvSpPr/>
          <p:nvPr/>
        </p:nvSpPr>
        <p:spPr>
          <a:xfrm>
            <a:off x="2543892" y="4095234"/>
            <a:ext cx="4562454" cy="1411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/>
          <p:cNvCxnSpPr/>
          <p:nvPr/>
        </p:nvCxnSpPr>
        <p:spPr>
          <a:xfrm>
            <a:off x="2543892" y="4095235"/>
            <a:ext cx="456245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411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5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כלל הוספת </a:t>
            </a:r>
            <a:r>
              <a:rPr lang="he-IL" dirty="0" smtClean="0">
                <a:sym typeface="Symbol" panose="05050102010706020507" pitchFamily="18" charset="2"/>
              </a:rPr>
              <a:t> </a:t>
            </a:r>
            <a:r>
              <a:rPr lang="en-US" dirty="0" smtClean="0">
                <a:sym typeface="Symbol" panose="05050102010706020507" pitchFamily="18" charset="2"/>
              </a:rPr>
              <a:t>(x introduction)</a:t>
            </a:r>
            <a:endParaRPr lang="he-IL" dirty="0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67901"/>
              </p:ext>
            </p:extLst>
          </p:nvPr>
        </p:nvGraphicFramePr>
        <p:xfrm>
          <a:off x="3763963" y="2159000"/>
          <a:ext cx="16144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Equation" r:id="rId3" imgW="711000" imgH="419040" progId="Equation.DSMT4">
                  <p:embed/>
                </p:oleObj>
              </mc:Choice>
              <mc:Fallback>
                <p:oleObj name="Equation" r:id="rId3" imgW="711000" imgH="419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3963" y="2159000"/>
                        <a:ext cx="1614487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0770" y="3409279"/>
            <a:ext cx="8065697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בתנאי ש </a:t>
            </a:r>
            <a:r>
              <a:rPr lang="en-US" sz="2800" dirty="0" smtClean="0"/>
              <a:t>t</a:t>
            </a:r>
            <a:r>
              <a:rPr lang="he-IL" sz="2800" dirty="0" smtClean="0"/>
              <a:t> חופשי </a:t>
            </a:r>
            <a:r>
              <a:rPr lang="he-IL" sz="2800" dirty="0"/>
              <a:t>עבור </a:t>
            </a:r>
            <a:r>
              <a:rPr lang="en-US" sz="2800" dirty="0"/>
              <a:t>x</a:t>
            </a:r>
            <a:r>
              <a:rPr lang="he-IL" sz="2800" dirty="0"/>
              <a:t> ב </a:t>
            </a:r>
            <a:r>
              <a:rPr lang="en-US" sz="2800" dirty="0" smtClean="0">
                <a:sym typeface="Symbol" panose="05050102010706020507" pitchFamily="18" charset="2"/>
              </a:rPr>
              <a:t></a:t>
            </a:r>
            <a:endParaRPr lang="he-IL" sz="2800" dirty="0" smtClean="0">
              <a:sym typeface="Symbol" panose="05050102010706020507" pitchFamily="18" charset="2"/>
            </a:endParaRPr>
          </a:p>
          <a:p>
            <a:pPr algn="r" rtl="1"/>
            <a:endParaRPr lang="he-IL" sz="2800" dirty="0" smtClean="0">
              <a:sym typeface="Symbol" panose="05050102010706020507" pitchFamily="18" charset="2"/>
            </a:endParaRPr>
          </a:p>
          <a:p>
            <a:pPr algn="r" rtl="1"/>
            <a:r>
              <a:rPr lang="he-IL" sz="2800" u="sng" dirty="0" smtClean="0">
                <a:sym typeface="Symbol" panose="05050102010706020507" pitchFamily="18" charset="2"/>
              </a:rPr>
              <a:t>המשמעות:</a:t>
            </a:r>
            <a:r>
              <a:rPr lang="he-IL" sz="2800" dirty="0" smtClean="0">
                <a:sym typeface="Symbol" panose="05050102010706020507" pitchFamily="18" charset="2"/>
              </a:rPr>
              <a:t> </a:t>
            </a:r>
          </a:p>
          <a:p>
            <a:pPr algn="r" rtl="1"/>
            <a:r>
              <a:rPr lang="he-IL" sz="2800" dirty="0" smtClean="0">
                <a:sym typeface="Symbol" panose="05050102010706020507" pitchFamily="18" charset="2"/>
              </a:rPr>
              <a:t>אם  נכון עבור עצם </a:t>
            </a:r>
            <a:r>
              <a:rPr lang="en-US" sz="2800" dirty="0" smtClean="0">
                <a:sym typeface="Symbol" panose="05050102010706020507" pitchFamily="18" charset="2"/>
              </a:rPr>
              <a:t>t</a:t>
            </a:r>
            <a:r>
              <a:rPr lang="he-IL" sz="2800" dirty="0" smtClean="0">
                <a:sym typeface="Symbol" panose="05050102010706020507" pitchFamily="18" charset="2"/>
              </a:rPr>
              <a:t>, זה אומר שקיים ערך </a:t>
            </a:r>
            <a:r>
              <a:rPr lang="he-IL" sz="2800" dirty="0">
                <a:sym typeface="Symbol" panose="05050102010706020507" pitchFamily="18" charset="2"/>
              </a:rPr>
              <a:t>שעבורו  </a:t>
            </a:r>
            <a:r>
              <a:rPr lang="he-IL" sz="2800" dirty="0" smtClean="0">
                <a:sym typeface="Symbol" panose="05050102010706020507" pitchFamily="18" charset="2"/>
              </a:rPr>
              <a:t>נכון.</a:t>
            </a:r>
            <a:endParaRPr lang="he-IL" sz="4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554083" y="1508648"/>
            <a:ext cx="46323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לכל </a:t>
            </a:r>
            <a:r>
              <a:rPr lang="he-IL" sz="2800" dirty="0" smtClean="0"/>
              <a:t>עצם </a:t>
            </a:r>
            <a:r>
              <a:rPr lang="en-US" sz="2800" dirty="0" smtClean="0"/>
              <a:t>t</a:t>
            </a:r>
            <a:r>
              <a:rPr lang="he-IL" sz="2800" dirty="0" smtClean="0"/>
              <a:t> ונוסחה </a:t>
            </a:r>
            <a:r>
              <a:rPr lang="he-IL" sz="2800" dirty="0" smtClean="0">
                <a:sym typeface="Symbol" panose="05050102010706020507" pitchFamily="18" charset="2"/>
              </a:rPr>
              <a:t>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9253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נניח ש </a:t>
            </a:r>
            <a:r>
              <a:rPr lang="en-US" dirty="0" smtClean="0">
                <a:sym typeface="Symbol" panose="05050102010706020507" pitchFamily="18" charset="2"/>
              </a:rPr>
              <a:t></a:t>
            </a:r>
            <a:r>
              <a:rPr lang="he-IL" dirty="0" smtClean="0">
                <a:sym typeface="Symbol" panose="05050102010706020507" pitchFamily="18" charset="2"/>
              </a:rPr>
              <a:t> נוסחה המוגדרת במילון </a:t>
            </a:r>
            <a:r>
              <a:rPr lang="he-IL" dirty="0" err="1" smtClean="0">
                <a:sym typeface="Symbol" panose="05050102010706020507" pitchFamily="18" charset="2"/>
              </a:rPr>
              <a:t>מסויים</a:t>
            </a:r>
            <a:r>
              <a:rPr lang="he-IL" dirty="0" smtClean="0">
                <a:sym typeface="Symbol" panose="05050102010706020507" pitchFamily="18" charset="2"/>
              </a:rPr>
              <a:t>, אז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15</a:t>
            </a:fld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632389"/>
              </p:ext>
            </p:extLst>
          </p:nvPr>
        </p:nvGraphicFramePr>
        <p:xfrm>
          <a:off x="4010384" y="2417417"/>
          <a:ext cx="15573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8" name="Equation" r:id="rId3" imgW="685800" imgH="203040" progId="Equation.DSMT4">
                  <p:embed/>
                </p:oleObj>
              </mc:Choice>
              <mc:Fallback>
                <p:oleObj name="Equation" r:id="rId3" imgW="68580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0384" y="2417417"/>
                        <a:ext cx="1557337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48145"/>
              </p:ext>
            </p:extLst>
          </p:nvPr>
        </p:nvGraphicFramePr>
        <p:xfrm>
          <a:off x="3240088" y="3170238"/>
          <a:ext cx="6302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9" name="Equation" r:id="rId5" imgW="304560" imgH="203040" progId="Equation.DSMT4">
                  <p:embed/>
                </p:oleObj>
              </mc:Choice>
              <mc:Fallback>
                <p:oleObj name="Equation" r:id="rId5" imgW="30456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0088" y="3170238"/>
                        <a:ext cx="630237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21682" y="3201386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021682" y="3669178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2021682" y="4136970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00118"/>
              </p:ext>
            </p:extLst>
          </p:nvPr>
        </p:nvGraphicFramePr>
        <p:xfrm>
          <a:off x="3240088" y="3669898"/>
          <a:ext cx="9636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0088" y="3669898"/>
                        <a:ext cx="963612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145925"/>
              </p:ext>
            </p:extLst>
          </p:nvPr>
        </p:nvGraphicFramePr>
        <p:xfrm>
          <a:off x="3306763" y="4121150"/>
          <a:ext cx="5683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1" name="Equation" r:id="rId9" imgW="279360" imgH="203040" progId="Equation.DSMT4">
                  <p:embed/>
                </p:oleObj>
              </mc:Choice>
              <mc:Fallback>
                <p:oleObj name="Equation" r:id="rId9" imgW="279360" imgH="20304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6763" y="4121150"/>
                        <a:ext cx="5683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86774" y="3177829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5286774" y="3676478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 e </a:t>
            </a:r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5741680" y="412526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x </a:t>
            </a:r>
            <a:r>
              <a:rPr lang="en-US" dirty="0" err="1" smtClean="0"/>
              <a:t>i</a:t>
            </a:r>
            <a:r>
              <a:rPr lang="en-US" dirty="0" smtClean="0"/>
              <a:t>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23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כלל הסרת </a:t>
            </a:r>
            <a:r>
              <a:rPr lang="he-IL" dirty="0" smtClean="0">
                <a:sym typeface="Symbol" panose="05050102010706020507" pitchFamily="18" charset="2"/>
              </a:rPr>
              <a:t> </a:t>
            </a:r>
            <a:r>
              <a:rPr lang="en-US" dirty="0" smtClean="0">
                <a:sym typeface="Symbol" panose="05050102010706020507" pitchFamily="18" charset="2"/>
              </a:rPr>
              <a:t>(x elimination)</a:t>
            </a:r>
            <a:endParaRPr lang="he-IL" dirty="0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340058"/>
              </p:ext>
            </p:extLst>
          </p:nvPr>
        </p:nvGraphicFramePr>
        <p:xfrm>
          <a:off x="2879073" y="2462755"/>
          <a:ext cx="3203998" cy="197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8" name="Equation" r:id="rId3" imgW="1523880" imgH="939600" progId="Equation.DSMT4">
                  <p:embed/>
                </p:oleObj>
              </mc:Choice>
              <mc:Fallback>
                <p:oleObj name="Equation" r:id="rId3" imgW="1523880" imgH="93960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9073" y="2462755"/>
                        <a:ext cx="3203998" cy="1977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3940" y="4440441"/>
            <a:ext cx="784141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u="sng" dirty="0"/>
              <a:t>הסבר:</a:t>
            </a:r>
            <a:r>
              <a:rPr lang="he-IL" sz="2800" dirty="0"/>
              <a:t> ידוע ש </a:t>
            </a:r>
            <a:r>
              <a:rPr lang="en-US" sz="2800" dirty="0">
                <a:sym typeface="Symbol" panose="05050102010706020507" pitchFamily="18" charset="2"/>
              </a:rPr>
              <a:t></a:t>
            </a:r>
            <a:r>
              <a:rPr lang="en-US" sz="2800" dirty="0"/>
              <a:t>x</a:t>
            </a:r>
            <a:r>
              <a:rPr lang="en-US" sz="2800" dirty="0">
                <a:sym typeface="Symbol" panose="05050102010706020507" pitchFamily="18" charset="2"/>
              </a:rPr>
              <a:t></a:t>
            </a:r>
            <a:r>
              <a:rPr lang="he-IL" sz="2800" dirty="0"/>
              <a:t> נכון</a:t>
            </a:r>
            <a:r>
              <a:rPr lang="he-IL" sz="2800" dirty="0" smtClean="0"/>
              <a:t>. אם לכל </a:t>
            </a:r>
            <a:r>
              <a:rPr lang="en-US" sz="2800" dirty="0"/>
              <a:t>x­</a:t>
            </a:r>
            <a:r>
              <a:rPr lang="en-US" sz="2800" baseline="-25000" dirty="0"/>
              <a:t>0</a:t>
            </a:r>
            <a:r>
              <a:rPr lang="he-IL" sz="2800" dirty="0"/>
              <a:t> </a:t>
            </a:r>
            <a:r>
              <a:rPr lang="he-IL" sz="2800" dirty="0" smtClean="0"/>
              <a:t>שעבורו </a:t>
            </a:r>
            <a:r>
              <a:rPr lang="en-US" sz="2800" dirty="0">
                <a:sym typeface="Symbol" panose="05050102010706020507" pitchFamily="18" charset="2"/>
              </a:rPr>
              <a:t>[x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/x]</a:t>
            </a:r>
            <a:r>
              <a:rPr lang="he-IL" sz="2800" dirty="0">
                <a:sym typeface="Symbol" panose="05050102010706020507" pitchFamily="18" charset="2"/>
              </a:rPr>
              <a:t> </a:t>
            </a:r>
            <a:r>
              <a:rPr lang="he-IL" sz="2800" dirty="0" smtClean="0"/>
              <a:t> נכון ושאינו </a:t>
            </a:r>
            <a:r>
              <a:rPr lang="he-IL" sz="2800" dirty="0"/>
              <a:t>מופיע ב </a:t>
            </a:r>
            <a:r>
              <a:rPr lang="en-US" sz="2800" dirty="0">
                <a:sym typeface="Symbol" panose="05050102010706020507" pitchFamily="18" charset="2"/>
              </a:rPr>
              <a:t></a:t>
            </a:r>
            <a:r>
              <a:rPr lang="he-IL" sz="2800" dirty="0"/>
              <a:t>, מקבלים את </a:t>
            </a:r>
            <a:r>
              <a:rPr lang="en-US" sz="2800" dirty="0">
                <a:sym typeface="Symbol" panose="05050102010706020507" pitchFamily="18" charset="2"/>
              </a:rPr>
              <a:t></a:t>
            </a:r>
            <a:r>
              <a:rPr lang="he-IL" sz="2800" dirty="0"/>
              <a:t>, </a:t>
            </a:r>
            <a:r>
              <a:rPr lang="he-IL" sz="2800" dirty="0" smtClean="0"/>
              <a:t>אז נובע </a:t>
            </a:r>
            <a:r>
              <a:rPr lang="he-IL" sz="2800" dirty="0"/>
              <a:t>ש </a:t>
            </a:r>
            <a:r>
              <a:rPr lang="en-US" sz="2800" dirty="0">
                <a:sym typeface="Symbol" panose="05050102010706020507" pitchFamily="18" charset="2"/>
              </a:rPr>
              <a:t></a:t>
            </a:r>
            <a:r>
              <a:rPr lang="he-IL" sz="2800" dirty="0"/>
              <a:t> נכון</a:t>
            </a:r>
            <a:r>
              <a:rPr lang="he-IL" sz="2800" dirty="0" smtClean="0"/>
              <a:t>. (אפשר לראות זאת כהכללה של הכלל </a:t>
            </a:r>
            <a:r>
              <a:rPr lang="en-US" sz="2800" dirty="0" smtClean="0">
                <a:sym typeface="Symbol" panose="05050102010706020507" pitchFamily="18" charset="2"/>
              </a:rPr>
              <a:t>e</a:t>
            </a:r>
            <a:r>
              <a:rPr lang="he-IL" sz="2800" dirty="0" smtClean="0">
                <a:sym typeface="Symbol" panose="05050102010706020507" pitchFamily="18" charset="2"/>
              </a:rPr>
              <a:t>)</a:t>
            </a:r>
            <a:endParaRPr lang="he-IL" sz="400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19177" y="1508648"/>
            <a:ext cx="828135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יהיו </a:t>
            </a:r>
            <a:r>
              <a:rPr lang="en-US" sz="2800" dirty="0"/>
              <a:t>x</a:t>
            </a:r>
            <a:r>
              <a:rPr lang="he-IL" sz="2800" dirty="0"/>
              <a:t> וְ </a:t>
            </a:r>
            <a:r>
              <a:rPr lang="en-US" sz="2800" dirty="0"/>
              <a:t>x</a:t>
            </a:r>
            <a:r>
              <a:rPr lang="en-US" sz="2800" baseline="-25000" dirty="0"/>
              <a:t>0</a:t>
            </a:r>
            <a:r>
              <a:rPr lang="he-IL" sz="2800" dirty="0"/>
              <a:t> </a:t>
            </a:r>
            <a:r>
              <a:rPr lang="he-IL" sz="2800" dirty="0" smtClean="0"/>
              <a:t>משתנים, </a:t>
            </a:r>
            <a:r>
              <a:rPr lang="he-IL" sz="2800" dirty="0">
                <a:sym typeface="Symbol" panose="05050102010706020507" pitchFamily="18" charset="2"/>
              </a:rPr>
              <a:t> וְ </a:t>
            </a:r>
            <a:r>
              <a:rPr lang="he-IL" sz="2800" dirty="0" smtClean="0">
                <a:sym typeface="Symbol" panose="05050102010706020507" pitchFamily="18" charset="2"/>
              </a:rPr>
              <a:t></a:t>
            </a:r>
            <a:r>
              <a:rPr lang="he-IL" sz="2800" dirty="0">
                <a:sym typeface="Symbol" panose="05050102010706020507" pitchFamily="18" charset="2"/>
              </a:rPr>
              <a:t> </a:t>
            </a:r>
            <a:r>
              <a:rPr lang="he-IL" sz="2800" dirty="0" smtClean="0"/>
              <a:t>נוסחאות</a:t>
            </a:r>
            <a:r>
              <a:rPr lang="he-IL" sz="2800" dirty="0" smtClean="0">
                <a:sym typeface="Symbol" panose="05050102010706020507" pitchFamily="18" charset="2"/>
              </a:rPr>
              <a:t>, כך ש </a:t>
            </a:r>
            <a:r>
              <a:rPr lang="en-US" sz="2800" dirty="0" smtClean="0">
                <a:sym typeface="Symbol" panose="05050102010706020507" pitchFamily="18" charset="2"/>
              </a:rPr>
              <a:t> x</a:t>
            </a:r>
            <a:r>
              <a:rPr lang="en-US" sz="2800" baseline="-25000" dirty="0" smtClean="0">
                <a:sym typeface="Symbol" panose="05050102010706020507" pitchFamily="18" charset="2"/>
              </a:rPr>
              <a:t>0</a:t>
            </a:r>
            <a:r>
              <a:rPr lang="he-IL" sz="2800" dirty="0" smtClean="0">
                <a:sym typeface="Symbol" panose="05050102010706020507" pitchFamily="18" charset="2"/>
              </a:rPr>
              <a:t> אינו מופיע ב  והוא </a:t>
            </a:r>
            <a:r>
              <a:rPr lang="he-IL" sz="2800" dirty="0"/>
              <a:t>חופשי עבור </a:t>
            </a:r>
            <a:r>
              <a:rPr lang="en-US" sz="2800" dirty="0"/>
              <a:t>x</a:t>
            </a:r>
            <a:r>
              <a:rPr lang="he-IL" sz="2800" dirty="0"/>
              <a:t> ב </a:t>
            </a:r>
            <a:r>
              <a:rPr lang="en-US" sz="2800" dirty="0">
                <a:sym typeface="Symbol" panose="05050102010706020507" pitchFamily="18" charset="2"/>
              </a:rPr>
              <a:t></a:t>
            </a:r>
            <a:endParaRPr lang="he-IL" sz="2800" dirty="0"/>
          </a:p>
        </p:txBody>
      </p:sp>
      <p:sp>
        <p:nvSpPr>
          <p:cNvPr id="27" name="אליפסה 26"/>
          <p:cNvSpPr/>
          <p:nvPr/>
        </p:nvSpPr>
        <p:spPr>
          <a:xfrm>
            <a:off x="3467819" y="2462755"/>
            <a:ext cx="2242868" cy="59099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מחבר חץ ישר 28"/>
          <p:cNvCxnSpPr/>
          <p:nvPr/>
        </p:nvCxnSpPr>
        <p:spPr>
          <a:xfrm>
            <a:off x="2786332" y="2372264"/>
            <a:ext cx="681487" cy="27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4328" y="2033200"/>
            <a:ext cx="175978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he-IL" dirty="0" smtClean="0">
                <a:solidFill>
                  <a:schemeClr val="bg1"/>
                </a:solidFill>
              </a:rPr>
              <a:t> שעבורו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[x</a:t>
            </a:r>
            <a:r>
              <a:rPr lang="en-US" baseline="-25000" dirty="0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/x]</a:t>
            </a:r>
            <a:r>
              <a:rPr lang="he-IL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he-IL" dirty="0" smtClean="0">
                <a:solidFill>
                  <a:schemeClr val="bg1"/>
                </a:solidFill>
                <a:sym typeface="Symbol" panose="05050102010706020507" pitchFamily="18" charset="2"/>
              </a:rPr>
              <a:t>מתקיים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נניח ש        ו        הם יחסים במילון נתון. נוכיח: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17</a:t>
            </a:fld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327038"/>
              </p:ext>
            </p:extLst>
          </p:nvPr>
        </p:nvGraphicFramePr>
        <p:xfrm>
          <a:off x="1949450" y="2443163"/>
          <a:ext cx="52466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9" name="Equation" r:id="rId3" imgW="2311200" imgH="203040" progId="Equation.DSMT4">
                  <p:embed/>
                </p:oleObj>
              </mc:Choice>
              <mc:Fallback>
                <p:oleObj name="Equation" r:id="rId3" imgW="231120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9450" y="2443163"/>
                        <a:ext cx="5246688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826764"/>
              </p:ext>
            </p:extLst>
          </p:nvPr>
        </p:nvGraphicFramePr>
        <p:xfrm>
          <a:off x="6876944" y="1786012"/>
          <a:ext cx="5762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0" name="Equation" r:id="rId5" imgW="253800" imgH="190440" progId="Equation.DSMT4">
                  <p:embed/>
                </p:oleObj>
              </mc:Choice>
              <mc:Fallback>
                <p:oleObj name="Equation" r:id="rId5" imgW="253800" imgH="1904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6944" y="1786012"/>
                        <a:ext cx="57626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78797"/>
              </p:ext>
            </p:extLst>
          </p:nvPr>
        </p:nvGraphicFramePr>
        <p:xfrm>
          <a:off x="6051550" y="1743075"/>
          <a:ext cx="6048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1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51550" y="1743075"/>
                        <a:ext cx="60483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801355"/>
              </p:ext>
            </p:extLst>
          </p:nvPr>
        </p:nvGraphicFramePr>
        <p:xfrm>
          <a:off x="2400599" y="3170122"/>
          <a:ext cx="23098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2" name="Equation" r:id="rId9" imgW="1117440" imgH="203040" progId="Equation.DSMT4">
                  <p:embed/>
                </p:oleObj>
              </mc:Choice>
              <mc:Fallback>
                <p:oleObj name="Equation" r:id="rId9" imgW="111744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00599" y="3170122"/>
                        <a:ext cx="230981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21682" y="3201386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021682" y="3669178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2021682" y="4136970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021681" y="4604762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09633"/>
              </p:ext>
            </p:extLst>
          </p:nvPr>
        </p:nvGraphicFramePr>
        <p:xfrm>
          <a:off x="2876550" y="3681413"/>
          <a:ext cx="989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3" name="Equation" r:id="rId11" imgW="482400" imgH="203040" progId="Equation.DSMT4">
                  <p:embed/>
                </p:oleObj>
              </mc:Choice>
              <mc:Fallback>
                <p:oleObj name="Equation" r:id="rId11" imgW="482400" imgH="20304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76550" y="3681413"/>
                        <a:ext cx="989013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013520"/>
              </p:ext>
            </p:extLst>
          </p:nvPr>
        </p:nvGraphicFramePr>
        <p:xfrm>
          <a:off x="2849031" y="4080038"/>
          <a:ext cx="1393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4" name="Equation" r:id="rId13" imgW="685800" imgH="228600" progId="Equation.DSMT4">
                  <p:embed/>
                </p:oleObj>
              </mc:Choice>
              <mc:Fallback>
                <p:oleObj name="Equation" r:id="rId13" imgW="685800" imgH="22860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49031" y="4080038"/>
                        <a:ext cx="13938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66015"/>
              </p:ext>
            </p:extLst>
          </p:nvPr>
        </p:nvGraphicFramePr>
        <p:xfrm>
          <a:off x="3371056" y="4563839"/>
          <a:ext cx="19510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" name="Equation" r:id="rId15" imgW="952200" imgH="228600" progId="Equation.DSMT4">
                  <p:embed/>
                </p:oleObj>
              </mc:Choice>
              <mc:Fallback>
                <p:oleObj name="Equation" r:id="rId15" imgW="952200" imgH="228600" progId="Equation.DSMT4">
                  <p:embed/>
                  <p:pic>
                    <p:nvPicPr>
                      <p:cNvPr id="15" name="אובייקט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71056" y="4563839"/>
                        <a:ext cx="1951037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86774" y="3177829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5286774" y="3676478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5741680" y="412526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ym typeface="Symbol" panose="05050102010706020507" pitchFamily="18" charset="2"/>
              </a:rPr>
              <a:t>הנחה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5567721" y="4616124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 e </a:t>
            </a:r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2021681" y="5072554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36259"/>
              </p:ext>
            </p:extLst>
          </p:nvPr>
        </p:nvGraphicFramePr>
        <p:xfrm>
          <a:off x="3382131" y="5023064"/>
          <a:ext cx="8064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6" name="Equation" r:id="rId17" imgW="393480" imgH="228600" progId="Equation.DSMT4">
                  <p:embed/>
                </p:oleObj>
              </mc:Choice>
              <mc:Fallback>
                <p:oleObj name="Equation" r:id="rId17" imgW="393480" imgH="228600" progId="Equation.DSMT4">
                  <p:embed/>
                  <p:pic>
                    <p:nvPicPr>
                      <p:cNvPr id="21" name="אובייקט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82131" y="5023064"/>
                        <a:ext cx="8064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784811" y="504098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MP 3,4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2021681" y="5540346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6</a:t>
            </a:r>
            <a:endParaRPr lang="he-IL" dirty="0"/>
          </a:p>
        </p:txBody>
      </p:sp>
      <p:graphicFrame>
        <p:nvGraphicFramePr>
          <p:cNvPr id="24" name="אובייקט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698776"/>
              </p:ext>
            </p:extLst>
          </p:nvPr>
        </p:nvGraphicFramePr>
        <p:xfrm>
          <a:off x="3359150" y="5586413"/>
          <a:ext cx="10112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7" name="Equation" r:id="rId19" imgW="495000" imgH="203040" progId="Equation.DSMT4">
                  <p:embed/>
                </p:oleObj>
              </mc:Choice>
              <mc:Fallback>
                <p:oleObj name="Equation" r:id="rId19" imgW="495000" imgH="20304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59150" y="5586413"/>
                        <a:ext cx="1011238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88290" y="560988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x </a:t>
            </a:r>
            <a:r>
              <a:rPr lang="en-US" dirty="0" err="1" smtClean="0"/>
              <a:t>i</a:t>
            </a:r>
            <a:r>
              <a:rPr lang="en-US" dirty="0" smtClean="0"/>
              <a:t> 5</a:t>
            </a:r>
            <a:endParaRPr lang="he-IL" dirty="0"/>
          </a:p>
        </p:txBody>
      </p:sp>
      <p:sp>
        <p:nvSpPr>
          <p:cNvPr id="27" name="מלבן 26"/>
          <p:cNvSpPr/>
          <p:nvPr/>
        </p:nvSpPr>
        <p:spPr>
          <a:xfrm>
            <a:off x="2543892" y="4095234"/>
            <a:ext cx="4562454" cy="19111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/>
          <p:cNvCxnSpPr/>
          <p:nvPr/>
        </p:nvCxnSpPr>
        <p:spPr>
          <a:xfrm>
            <a:off x="2543892" y="4095235"/>
            <a:ext cx="456245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2021681" y="6066196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7</a:t>
            </a:r>
            <a:endParaRPr lang="he-IL" dirty="0"/>
          </a:p>
        </p:txBody>
      </p:sp>
      <p:graphicFrame>
        <p:nvGraphicFramePr>
          <p:cNvPr id="30" name="אובייקט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698776"/>
              </p:ext>
            </p:extLst>
          </p:nvPr>
        </p:nvGraphicFramePr>
        <p:xfrm>
          <a:off x="3359150" y="6112263"/>
          <a:ext cx="10112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8" name="Equation" r:id="rId21" imgW="495000" imgH="203040" progId="Equation.DSMT4">
                  <p:embed/>
                </p:oleObj>
              </mc:Choice>
              <mc:Fallback>
                <p:oleObj name="Equation" r:id="rId21" imgW="495000" imgH="20304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59150" y="6112263"/>
                        <a:ext cx="1011238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791906" y="6147547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x e 2,3-6</a:t>
            </a:r>
            <a:endParaRPr lang="he-IL" dirty="0"/>
          </a:p>
        </p:txBody>
      </p:sp>
      <p:sp>
        <p:nvSpPr>
          <p:cNvPr id="26" name="אליפסה 25"/>
          <p:cNvSpPr/>
          <p:nvPr/>
        </p:nvSpPr>
        <p:spPr>
          <a:xfrm>
            <a:off x="3359150" y="6109783"/>
            <a:ext cx="400050" cy="3931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מחבר חץ ישר 32"/>
          <p:cNvCxnSpPr/>
          <p:nvPr/>
        </p:nvCxnSpPr>
        <p:spPr>
          <a:xfrm>
            <a:off x="1376218" y="4719782"/>
            <a:ext cx="1982932" cy="145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473" y="4196562"/>
            <a:ext cx="130723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 smtClean="0">
                <a:solidFill>
                  <a:schemeClr val="accent5">
                    <a:lumMod val="75000"/>
                  </a:schemeClr>
                </a:solidFill>
              </a:rPr>
              <a:t>זה חלק מ </a:t>
            </a:r>
            <a:r>
              <a:rPr lang="he-IL" sz="1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. לא קשור לכלל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e</a:t>
            </a:r>
            <a:endParaRPr lang="he-IL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0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5" grpId="0"/>
      <p:bldP spid="27" grpId="0" animBg="1"/>
      <p:bldP spid="29" grpId="0"/>
      <p:bldP spid="31" grpId="0"/>
      <p:bldP spid="26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31904"/>
            <a:ext cx="7886700" cy="1325563"/>
          </a:xfrm>
        </p:spPr>
        <p:txBody>
          <a:bodyPr/>
          <a:lstStyle/>
          <a:p>
            <a:r>
              <a:rPr lang="he-IL" dirty="0" smtClean="0"/>
              <a:t>מה לא בסדר בהוכחה?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516507" y="129078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נניח ש        ו        הם יחסים במילון נתון. נוכיח שוב: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18</a:t>
            </a:fld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24711"/>
              </p:ext>
            </p:extLst>
          </p:nvPr>
        </p:nvGraphicFramePr>
        <p:xfrm>
          <a:off x="1837307" y="1908326"/>
          <a:ext cx="52466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4" name="Equation" r:id="rId3" imgW="2311200" imgH="203040" progId="Equation.DSMT4">
                  <p:embed/>
                </p:oleObj>
              </mc:Choice>
              <mc:Fallback>
                <p:oleObj name="Equation" r:id="rId3" imgW="231120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7307" y="1908326"/>
                        <a:ext cx="5246688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771249"/>
              </p:ext>
            </p:extLst>
          </p:nvPr>
        </p:nvGraphicFramePr>
        <p:xfrm>
          <a:off x="6764801" y="1251175"/>
          <a:ext cx="5762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5" name="Equation" r:id="rId5" imgW="253800" imgH="190440" progId="Equation.DSMT4">
                  <p:embed/>
                </p:oleObj>
              </mc:Choice>
              <mc:Fallback>
                <p:oleObj name="Equation" r:id="rId5" imgW="253800" imgH="1904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4801" y="1251175"/>
                        <a:ext cx="57626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248481"/>
              </p:ext>
            </p:extLst>
          </p:nvPr>
        </p:nvGraphicFramePr>
        <p:xfrm>
          <a:off x="5939407" y="1208238"/>
          <a:ext cx="6048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6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9407" y="1208238"/>
                        <a:ext cx="60483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713216"/>
              </p:ext>
            </p:extLst>
          </p:nvPr>
        </p:nvGraphicFramePr>
        <p:xfrm>
          <a:off x="2288456" y="2635285"/>
          <a:ext cx="23098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7" name="Equation" r:id="rId9" imgW="1117440" imgH="203040" progId="Equation.DSMT4">
                  <p:embed/>
                </p:oleObj>
              </mc:Choice>
              <mc:Fallback>
                <p:oleObj name="Equation" r:id="rId9" imgW="111744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8456" y="2635285"/>
                        <a:ext cx="230981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9539" y="2666549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909539" y="3134341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909539" y="3602133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909538" y="4069925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423517"/>
              </p:ext>
            </p:extLst>
          </p:nvPr>
        </p:nvGraphicFramePr>
        <p:xfrm>
          <a:off x="2764407" y="3146576"/>
          <a:ext cx="989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8" name="Equation" r:id="rId11" imgW="482400" imgH="203040" progId="Equation.DSMT4">
                  <p:embed/>
                </p:oleObj>
              </mc:Choice>
              <mc:Fallback>
                <p:oleObj name="Equation" r:id="rId11" imgW="482400" imgH="20304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64407" y="3146576"/>
                        <a:ext cx="989013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73670"/>
              </p:ext>
            </p:extLst>
          </p:nvPr>
        </p:nvGraphicFramePr>
        <p:xfrm>
          <a:off x="2736888" y="3545201"/>
          <a:ext cx="1393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9" name="Equation" r:id="rId13" imgW="685800" imgH="228600" progId="Equation.DSMT4">
                  <p:embed/>
                </p:oleObj>
              </mc:Choice>
              <mc:Fallback>
                <p:oleObj name="Equation" r:id="rId13" imgW="685800" imgH="22860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36888" y="3545201"/>
                        <a:ext cx="13938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856881"/>
              </p:ext>
            </p:extLst>
          </p:nvPr>
        </p:nvGraphicFramePr>
        <p:xfrm>
          <a:off x="3258913" y="4029002"/>
          <a:ext cx="19510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0" name="Equation" r:id="rId15" imgW="952200" imgH="228600" progId="Equation.DSMT4">
                  <p:embed/>
                </p:oleObj>
              </mc:Choice>
              <mc:Fallback>
                <p:oleObj name="Equation" r:id="rId15" imgW="952200" imgH="228600" progId="Equation.DSMT4">
                  <p:embed/>
                  <p:pic>
                    <p:nvPicPr>
                      <p:cNvPr id="15" name="אובייקט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58913" y="4029002"/>
                        <a:ext cx="1951037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74631" y="2642992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5174631" y="3141641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5629537" y="3590429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ym typeface="Symbol" panose="05050102010706020507" pitchFamily="18" charset="2"/>
              </a:rPr>
              <a:t>הנחה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5455578" y="4081287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 e </a:t>
            </a:r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9538" y="4537717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26972"/>
              </p:ext>
            </p:extLst>
          </p:nvPr>
        </p:nvGraphicFramePr>
        <p:xfrm>
          <a:off x="3269988" y="4488227"/>
          <a:ext cx="8064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1" name="Equation" r:id="rId17" imgW="393480" imgH="228600" progId="Equation.DSMT4">
                  <p:embed/>
                </p:oleObj>
              </mc:Choice>
              <mc:Fallback>
                <p:oleObj name="Equation" r:id="rId17" imgW="393480" imgH="228600" progId="Equation.DSMT4">
                  <p:embed/>
                  <p:pic>
                    <p:nvPicPr>
                      <p:cNvPr id="21" name="אובייקט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69988" y="4488227"/>
                        <a:ext cx="8064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672668" y="4506149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MP 3,4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909538" y="5005509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6</a:t>
            </a:r>
            <a:endParaRPr lang="he-IL" dirty="0"/>
          </a:p>
        </p:txBody>
      </p:sp>
      <p:graphicFrame>
        <p:nvGraphicFramePr>
          <p:cNvPr id="24" name="אובייקט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70683"/>
              </p:ext>
            </p:extLst>
          </p:nvPr>
        </p:nvGraphicFramePr>
        <p:xfrm>
          <a:off x="3350195" y="5026176"/>
          <a:ext cx="803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2" name="Equation" r:id="rId19" imgW="393480" imgH="228600" progId="Equation.DSMT4">
                  <p:embed/>
                </p:oleObj>
              </mc:Choice>
              <mc:Fallback>
                <p:oleObj name="Equation" r:id="rId19" imgW="393480" imgH="22860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50195" y="5026176"/>
                        <a:ext cx="80327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470662" y="5560792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x </a:t>
            </a:r>
            <a:r>
              <a:rPr lang="en-US" dirty="0" err="1" smtClean="0"/>
              <a:t>i</a:t>
            </a:r>
            <a:r>
              <a:rPr lang="en-US" dirty="0" smtClean="0"/>
              <a:t> 6</a:t>
            </a:r>
            <a:endParaRPr lang="he-IL" dirty="0"/>
          </a:p>
        </p:txBody>
      </p:sp>
      <p:sp>
        <p:nvSpPr>
          <p:cNvPr id="27" name="מלבן 26"/>
          <p:cNvSpPr/>
          <p:nvPr/>
        </p:nvSpPr>
        <p:spPr>
          <a:xfrm>
            <a:off x="2431749" y="3560398"/>
            <a:ext cx="4562454" cy="13961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/>
          <p:cNvCxnSpPr/>
          <p:nvPr/>
        </p:nvCxnSpPr>
        <p:spPr>
          <a:xfrm>
            <a:off x="2431749" y="3560398"/>
            <a:ext cx="456245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1909538" y="5531359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7</a:t>
            </a:r>
            <a:endParaRPr lang="he-IL" dirty="0"/>
          </a:p>
        </p:txBody>
      </p:sp>
      <p:graphicFrame>
        <p:nvGraphicFramePr>
          <p:cNvPr id="30" name="אובייקט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353675"/>
              </p:ext>
            </p:extLst>
          </p:nvPr>
        </p:nvGraphicFramePr>
        <p:xfrm>
          <a:off x="3247007" y="5577426"/>
          <a:ext cx="10112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3" name="Equation" r:id="rId21" imgW="495000" imgH="203040" progId="Equation.DSMT4">
                  <p:embed/>
                </p:oleObj>
              </mc:Choice>
              <mc:Fallback>
                <p:oleObj name="Equation" r:id="rId21" imgW="495000" imgH="203040" progId="Equation.DSMT4">
                  <p:embed/>
                  <p:pic>
                    <p:nvPicPr>
                      <p:cNvPr id="30" name="אובייקט 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47007" y="5577426"/>
                        <a:ext cx="1011238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629536" y="510809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x e 2,3-6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4404382" y="6128884"/>
            <a:ext cx="24288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u="sng" dirty="0" smtClean="0"/>
              <a:t>תשובה</a:t>
            </a:r>
            <a:r>
              <a:rPr lang="he-IL" dirty="0" smtClean="0"/>
              <a:t>: 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he-IL" dirty="0" smtClean="0"/>
              <a:t> מופיע בנוסחה</a:t>
            </a:r>
            <a:endParaRPr lang="he-IL" dirty="0"/>
          </a:p>
        </p:txBody>
      </p:sp>
      <p:graphicFrame>
        <p:nvGraphicFramePr>
          <p:cNvPr id="32" name="אובייקט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581165"/>
              </p:ext>
            </p:extLst>
          </p:nvPr>
        </p:nvGraphicFramePr>
        <p:xfrm>
          <a:off x="3269988" y="6110729"/>
          <a:ext cx="1169658" cy="39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4" name="Equation" r:id="rId23" imgW="685800" imgH="228600" progId="Equation.DSMT4">
                  <p:embed/>
                </p:oleObj>
              </mc:Choice>
              <mc:Fallback>
                <p:oleObj name="Equation" r:id="rId23" imgW="685800" imgH="22860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69988" y="6110729"/>
                        <a:ext cx="1169658" cy="392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18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5" grpId="0"/>
      <p:bldP spid="27" grpId="0" animBg="1"/>
      <p:bldP spid="29" grpId="0"/>
      <p:bldP spid="31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31904"/>
            <a:ext cx="7886700" cy="1325563"/>
          </a:xfrm>
        </p:spPr>
        <p:txBody>
          <a:bodyPr/>
          <a:lstStyle/>
          <a:p>
            <a:r>
              <a:rPr lang="he-IL" dirty="0" smtClean="0"/>
              <a:t>דוגמה נוספת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516507" y="1290788"/>
            <a:ext cx="7886700" cy="1112429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נניח ש       ,        ו        הם יחסים במילון נתון. נוכיח: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19</a:t>
            </a:fld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704186"/>
              </p:ext>
            </p:extLst>
          </p:nvPr>
        </p:nvGraphicFramePr>
        <p:xfrm>
          <a:off x="810651" y="1813939"/>
          <a:ext cx="7575236" cy="44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7" name="Equation" r:id="rId3" imgW="3429000" imgH="203040" progId="Equation.DSMT4">
                  <p:embed/>
                </p:oleObj>
              </mc:Choice>
              <mc:Fallback>
                <p:oleObj name="Equation" r:id="rId3" imgW="342900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651" y="1813939"/>
                        <a:ext cx="7575236" cy="449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771249"/>
              </p:ext>
            </p:extLst>
          </p:nvPr>
        </p:nvGraphicFramePr>
        <p:xfrm>
          <a:off x="6764801" y="1251175"/>
          <a:ext cx="5762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8" name="Equation" r:id="rId5" imgW="253800" imgH="190440" progId="Equation.DSMT4">
                  <p:embed/>
                </p:oleObj>
              </mc:Choice>
              <mc:Fallback>
                <p:oleObj name="Equation" r:id="rId5" imgW="253800" imgH="1904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4801" y="1251175"/>
                        <a:ext cx="57626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746809"/>
              </p:ext>
            </p:extLst>
          </p:nvPr>
        </p:nvGraphicFramePr>
        <p:xfrm>
          <a:off x="5939407" y="1208238"/>
          <a:ext cx="6048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9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9407" y="1208238"/>
                        <a:ext cx="60483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502343"/>
              </p:ext>
            </p:extLst>
          </p:nvPr>
        </p:nvGraphicFramePr>
        <p:xfrm>
          <a:off x="2311437" y="2404790"/>
          <a:ext cx="23098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0" name="Equation" r:id="rId9" imgW="1117440" imgH="203040" progId="Equation.DSMT4">
                  <p:embed/>
                </p:oleObj>
              </mc:Choice>
              <mc:Fallback>
                <p:oleObj name="Equation" r:id="rId9" imgW="111744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11437" y="2404790"/>
                        <a:ext cx="230981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32520" y="2436054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932520" y="2870458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932520" y="3304862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932519" y="3739266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79963"/>
              </p:ext>
            </p:extLst>
          </p:nvPr>
        </p:nvGraphicFramePr>
        <p:xfrm>
          <a:off x="2301045" y="2802591"/>
          <a:ext cx="2108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1" name="Equation" r:id="rId11" imgW="1028520" imgH="203040" progId="Equation.DSMT4">
                  <p:embed/>
                </p:oleObj>
              </mc:Choice>
              <mc:Fallback>
                <p:oleObj name="Equation" r:id="rId11" imgW="1028520" imgH="20304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1045" y="2802591"/>
                        <a:ext cx="210820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66031"/>
              </p:ext>
            </p:extLst>
          </p:nvPr>
        </p:nvGraphicFramePr>
        <p:xfrm>
          <a:off x="2574663" y="3197216"/>
          <a:ext cx="2400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2" name="Equation" r:id="rId13" imgW="1180800" imgH="228600" progId="Equation.DSMT4">
                  <p:embed/>
                </p:oleObj>
              </mc:Choice>
              <mc:Fallback>
                <p:oleObj name="Equation" r:id="rId13" imgW="1180800" imgH="22860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74663" y="3197216"/>
                        <a:ext cx="24003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781900"/>
              </p:ext>
            </p:extLst>
          </p:nvPr>
        </p:nvGraphicFramePr>
        <p:xfrm>
          <a:off x="3281894" y="3641054"/>
          <a:ext cx="19510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3" name="Equation" r:id="rId15" imgW="952200" imgH="228600" progId="Equation.DSMT4">
                  <p:embed/>
                </p:oleObj>
              </mc:Choice>
              <mc:Fallback>
                <p:oleObj name="Equation" r:id="rId15" imgW="952200" imgH="228600" progId="Equation.DSMT4">
                  <p:embed/>
                  <p:pic>
                    <p:nvPicPr>
                      <p:cNvPr id="15" name="אובייקט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81894" y="3641054"/>
                        <a:ext cx="1951037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97612" y="2412497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5197612" y="285026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5652518" y="3288035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ym typeface="Symbol" panose="05050102010706020507" pitchFamily="18" charset="2"/>
              </a:rPr>
              <a:t>הנחה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5478559" y="3725804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 e </a:t>
            </a:r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32519" y="4173670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432585"/>
              </p:ext>
            </p:extLst>
          </p:nvPr>
        </p:nvGraphicFramePr>
        <p:xfrm>
          <a:off x="3292969" y="4086480"/>
          <a:ext cx="8064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4" name="Equation" r:id="rId17" imgW="393480" imgH="228600" progId="Equation.DSMT4">
                  <p:embed/>
                </p:oleObj>
              </mc:Choice>
              <mc:Fallback>
                <p:oleObj name="Equation" r:id="rId17" imgW="393480" imgH="228600" progId="Equation.DSMT4">
                  <p:embed/>
                  <p:pic>
                    <p:nvPicPr>
                      <p:cNvPr id="21" name="אובייקט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92969" y="4086480"/>
                        <a:ext cx="8064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695649" y="4163573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ym typeface="Symbol" panose="05050102010706020507" pitchFamily="18" charset="2"/>
              </a:rPr>
              <a:t></a:t>
            </a:r>
            <a:r>
              <a:rPr lang="en-US" dirty="0" smtClean="0">
                <a:sym typeface="Symbol" panose="05050102010706020507" pitchFamily="18" charset="2"/>
              </a:rPr>
              <a:t>e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3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932519" y="4608074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6</a:t>
            </a:r>
            <a:endParaRPr lang="he-IL" dirty="0"/>
          </a:p>
        </p:txBody>
      </p:sp>
      <p:graphicFrame>
        <p:nvGraphicFramePr>
          <p:cNvPr id="24" name="אובייקט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60045"/>
              </p:ext>
            </p:extLst>
          </p:nvPr>
        </p:nvGraphicFramePr>
        <p:xfrm>
          <a:off x="3373176" y="4531905"/>
          <a:ext cx="803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5" name="Equation" r:id="rId19" imgW="393480" imgH="228600" progId="Equation.DSMT4">
                  <p:embed/>
                </p:oleObj>
              </mc:Choice>
              <mc:Fallback>
                <p:oleObj name="Equation" r:id="rId19" imgW="393480" imgH="22860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73176" y="4531905"/>
                        <a:ext cx="80327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638350" y="5039111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ym typeface="Symbol" panose="05050102010706020507" pitchFamily="18" charset="2"/>
              </a:rPr>
              <a:t></a:t>
            </a:r>
            <a:r>
              <a:rPr lang="en-US" dirty="0" smtClean="0">
                <a:sym typeface="Symbol" panose="05050102010706020507" pitchFamily="18" charset="2"/>
              </a:rPr>
              <a:t>e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3</a:t>
            </a:r>
            <a:endParaRPr lang="he-IL" dirty="0"/>
          </a:p>
        </p:txBody>
      </p:sp>
      <p:sp>
        <p:nvSpPr>
          <p:cNvPr id="27" name="מלבן 26"/>
          <p:cNvSpPr/>
          <p:nvPr/>
        </p:nvSpPr>
        <p:spPr>
          <a:xfrm>
            <a:off x="2454730" y="3216236"/>
            <a:ext cx="4562454" cy="30670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/>
          <p:cNvCxnSpPr/>
          <p:nvPr/>
        </p:nvCxnSpPr>
        <p:spPr>
          <a:xfrm>
            <a:off x="2454730" y="3219598"/>
            <a:ext cx="456245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1932519" y="5042478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7</a:t>
            </a:r>
            <a:endParaRPr lang="he-IL" dirty="0"/>
          </a:p>
        </p:txBody>
      </p:sp>
      <p:graphicFrame>
        <p:nvGraphicFramePr>
          <p:cNvPr id="30" name="אובייקט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921814"/>
              </p:ext>
            </p:extLst>
          </p:nvPr>
        </p:nvGraphicFramePr>
        <p:xfrm>
          <a:off x="3373438" y="4978918"/>
          <a:ext cx="8048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6" name="Equation" r:id="rId21" imgW="393480" imgH="228600" progId="Equation.DSMT4">
                  <p:embed/>
                </p:oleObj>
              </mc:Choice>
              <mc:Fallback>
                <p:oleObj name="Equation" r:id="rId21" imgW="393480" imgH="228600" progId="Equation.DSMT4">
                  <p:embed/>
                  <p:pic>
                    <p:nvPicPr>
                      <p:cNvPr id="30" name="אובייקט 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73438" y="4978918"/>
                        <a:ext cx="8048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493643" y="4601342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ym typeface="Symbol" panose="05050102010706020507" pitchFamily="18" charset="2"/>
              </a:rPr>
              <a:t>MP 4,5</a:t>
            </a:r>
            <a:endParaRPr lang="he-IL" dirty="0"/>
          </a:p>
        </p:txBody>
      </p:sp>
      <p:graphicFrame>
        <p:nvGraphicFramePr>
          <p:cNvPr id="33" name="אובייקט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480481"/>
              </p:ext>
            </p:extLst>
          </p:nvPr>
        </p:nvGraphicFramePr>
        <p:xfrm>
          <a:off x="5146675" y="1250950"/>
          <a:ext cx="5762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7" name="Equation" r:id="rId23" imgW="253800" imgH="190440" progId="Equation.DSMT4">
                  <p:embed/>
                </p:oleObj>
              </mc:Choice>
              <mc:Fallback>
                <p:oleObj name="Equation" r:id="rId23" imgW="253800" imgH="19044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46675" y="1250950"/>
                        <a:ext cx="576263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45157" y="5476883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 err="1"/>
              <a:t>i</a:t>
            </a:r>
            <a:r>
              <a:rPr lang="en-US" dirty="0"/>
              <a:t> 6,7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1939326" y="5476883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graphicFrame>
        <p:nvGraphicFramePr>
          <p:cNvPr id="36" name="אובייקט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863495"/>
              </p:ext>
            </p:extLst>
          </p:nvPr>
        </p:nvGraphicFramePr>
        <p:xfrm>
          <a:off x="2885984" y="5425933"/>
          <a:ext cx="1792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8" name="Equation" r:id="rId25" imgW="876240" imgH="228600" progId="Equation.DSMT4">
                  <p:embed/>
                </p:oleObj>
              </mc:Choice>
              <mc:Fallback>
                <p:oleObj name="Equation" r:id="rId25" imgW="876240" imgH="228600" progId="Equation.DSMT4">
                  <p:embed/>
                  <p:pic>
                    <p:nvPicPr>
                      <p:cNvPr id="30" name="אובייקט 2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85984" y="5425933"/>
                        <a:ext cx="179228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638350" y="5891175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x </a:t>
            </a:r>
            <a:r>
              <a:rPr lang="en-US" dirty="0" err="1"/>
              <a:t>i</a:t>
            </a:r>
            <a:r>
              <a:rPr lang="en-US" dirty="0"/>
              <a:t> 8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1932519" y="5891175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9</a:t>
            </a:r>
            <a:endParaRPr lang="he-IL" dirty="0"/>
          </a:p>
        </p:txBody>
      </p:sp>
      <p:graphicFrame>
        <p:nvGraphicFramePr>
          <p:cNvPr id="39" name="אובייקט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726485"/>
              </p:ext>
            </p:extLst>
          </p:nvPr>
        </p:nvGraphicFramePr>
        <p:xfrm>
          <a:off x="2724150" y="5865813"/>
          <a:ext cx="21050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9" name="Equation" r:id="rId27" imgW="1028520" imgH="203040" progId="Equation.DSMT4">
                  <p:embed/>
                </p:oleObj>
              </mc:Choice>
              <mc:Fallback>
                <p:oleObj name="Equation" r:id="rId27" imgW="1028520" imgH="203040" progId="Equation.DSMT4">
                  <p:embed/>
                  <p:pic>
                    <p:nvPicPr>
                      <p:cNvPr id="36" name="אובייקט 3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24150" y="5865813"/>
                        <a:ext cx="2105025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629373" y="6348781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e 2, 3-9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1923542" y="6348781"/>
            <a:ext cx="5311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10</a:t>
            </a:r>
            <a:endParaRPr lang="he-IL" dirty="0"/>
          </a:p>
        </p:txBody>
      </p:sp>
      <p:graphicFrame>
        <p:nvGraphicFramePr>
          <p:cNvPr id="42" name="אובייקט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893452"/>
              </p:ext>
            </p:extLst>
          </p:nvPr>
        </p:nvGraphicFramePr>
        <p:xfrm>
          <a:off x="2715173" y="6323419"/>
          <a:ext cx="21050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30" name="Equation" r:id="rId29" imgW="1028520" imgH="203040" progId="Equation.DSMT4">
                  <p:embed/>
                </p:oleObj>
              </mc:Choice>
              <mc:Fallback>
                <p:oleObj name="Equation" r:id="rId29" imgW="1028520" imgH="203040" progId="Equation.DSMT4">
                  <p:embed/>
                  <p:pic>
                    <p:nvPicPr>
                      <p:cNvPr id="39" name="אובייקט 3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715173" y="6323419"/>
                        <a:ext cx="2105025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88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5" grpId="0"/>
      <p:bldP spid="27" grpId="0" animBg="1"/>
      <p:bldP spid="29" grpId="0"/>
      <p:bldP spid="31" grpId="0"/>
      <p:bldP spid="34" grpId="0"/>
      <p:bldP spid="35" grpId="0"/>
      <p:bldP spid="37" grpId="0"/>
      <p:bldP spid="38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כללי הגזירה בתחשיב היחסים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כללי הגזירה של תחשיב הפסוקים עדין תקפים בתחשיב היחסים. </a:t>
            </a:r>
            <a:endParaRPr lang="he-IL" dirty="0" smtClean="0"/>
          </a:p>
          <a:p>
            <a:r>
              <a:rPr lang="he-IL" dirty="0" smtClean="0"/>
              <a:t>מכיוון </a:t>
            </a:r>
            <a:r>
              <a:rPr lang="he-IL" dirty="0"/>
              <a:t>שבתחשיב היחסים נוספו לנו שני </a:t>
            </a:r>
            <a:r>
              <a:rPr lang="he-IL" dirty="0" err="1"/>
              <a:t>הכמתים</a:t>
            </a:r>
            <a:r>
              <a:rPr lang="he-IL" dirty="0"/>
              <a:t>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he-IL" dirty="0"/>
              <a:t> ו 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he-IL" dirty="0"/>
              <a:t> וסימן השוויון "=", נוסיף כללי גזירה שעוסקים בסימנים אלה. </a:t>
            </a:r>
            <a:endParaRPr lang="he-IL" dirty="0" smtClean="0"/>
          </a:p>
          <a:p>
            <a:r>
              <a:rPr lang="he-IL" dirty="0" smtClean="0"/>
              <a:t>כמו </a:t>
            </a:r>
            <a:r>
              <a:rPr lang="he-IL" dirty="0"/>
              <a:t>בתחשיב הפסוקים יש שני סוגי כללים: הוספה ואלימינציה (מחיקה</a:t>
            </a:r>
            <a:r>
              <a:rPr lang="he-IL" dirty="0" smtClean="0"/>
              <a:t>).</a:t>
            </a:r>
          </a:p>
          <a:p>
            <a:r>
              <a:rPr lang="he-IL" dirty="0" smtClean="0"/>
              <a:t>בכל הכללים אנו מניחים קיומו של מילון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</a:t>
            </a:fld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4513"/>
              </p:ext>
            </p:extLst>
          </p:nvPr>
        </p:nvGraphicFramePr>
        <p:xfrm>
          <a:off x="1171456" y="4880566"/>
          <a:ext cx="1710674" cy="56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456" y="4880566"/>
                        <a:ext cx="1710674" cy="56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81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31904"/>
            <a:ext cx="7886700" cy="1325563"/>
          </a:xfrm>
        </p:spPr>
        <p:txBody>
          <a:bodyPr/>
          <a:lstStyle/>
          <a:p>
            <a:r>
              <a:rPr lang="he-IL" dirty="0" smtClean="0"/>
              <a:t>ועוד דוגמה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516507" y="129078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נניח ש        ו        הם יחסים במילון נתון. נוכיח: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20</a:t>
            </a:fld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83299"/>
              </p:ext>
            </p:extLst>
          </p:nvPr>
        </p:nvGraphicFramePr>
        <p:xfrm>
          <a:off x="1548382" y="1768987"/>
          <a:ext cx="58229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8" name="Equation" r:id="rId3" imgW="2565360" imgH="203040" progId="Equation.DSMT4">
                  <p:embed/>
                </p:oleObj>
              </mc:Choice>
              <mc:Fallback>
                <p:oleObj name="Equation" r:id="rId3" imgW="256536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8382" y="1768987"/>
                        <a:ext cx="582295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771249"/>
              </p:ext>
            </p:extLst>
          </p:nvPr>
        </p:nvGraphicFramePr>
        <p:xfrm>
          <a:off x="6764801" y="1251175"/>
          <a:ext cx="5762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9" name="Equation" r:id="rId5" imgW="253800" imgH="190440" progId="Equation.DSMT4">
                  <p:embed/>
                </p:oleObj>
              </mc:Choice>
              <mc:Fallback>
                <p:oleObj name="Equation" r:id="rId5" imgW="253800" imgH="1904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4801" y="1251175"/>
                        <a:ext cx="57626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248481"/>
              </p:ext>
            </p:extLst>
          </p:nvPr>
        </p:nvGraphicFramePr>
        <p:xfrm>
          <a:off x="5939407" y="1208238"/>
          <a:ext cx="6048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0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9407" y="1208238"/>
                        <a:ext cx="60483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אובייקט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351777"/>
              </p:ext>
            </p:extLst>
          </p:nvPr>
        </p:nvGraphicFramePr>
        <p:xfrm>
          <a:off x="2967038" y="2405063"/>
          <a:ext cx="9969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1" name="Equation" r:id="rId9" imgW="482400" imgH="203040" progId="Equation.DSMT4">
                  <p:embed/>
                </p:oleObj>
              </mc:Choice>
              <mc:Fallback>
                <p:oleObj name="Equation" r:id="rId9" imgW="48240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7038" y="2405063"/>
                        <a:ext cx="99695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932520" y="2436054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1932520" y="2870458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1932520" y="3304862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1932519" y="3739266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graphicFrame>
        <p:nvGraphicFramePr>
          <p:cNvPr id="38" name="אובייקט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836433"/>
              </p:ext>
            </p:extLst>
          </p:nvPr>
        </p:nvGraphicFramePr>
        <p:xfrm>
          <a:off x="2724150" y="2821442"/>
          <a:ext cx="26797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2" name="Equation" r:id="rId11" imgW="1307880" imgH="203040" progId="Equation.DSMT4">
                  <p:embed/>
                </p:oleObj>
              </mc:Choice>
              <mc:Fallback>
                <p:oleObj name="Equation" r:id="rId11" imgW="1307880" imgH="20304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24150" y="2821442"/>
                        <a:ext cx="267970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אובייקט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5768"/>
              </p:ext>
            </p:extLst>
          </p:nvPr>
        </p:nvGraphicFramePr>
        <p:xfrm>
          <a:off x="2612007" y="3206636"/>
          <a:ext cx="3619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3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12007" y="3206636"/>
                        <a:ext cx="3619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אובייקט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13558"/>
              </p:ext>
            </p:extLst>
          </p:nvPr>
        </p:nvGraphicFramePr>
        <p:xfrm>
          <a:off x="2640061" y="3683344"/>
          <a:ext cx="13525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4" name="Equation" r:id="rId15" imgW="660240" imgH="228600" progId="Equation.DSMT4">
                  <p:embed/>
                </p:oleObj>
              </mc:Choice>
              <mc:Fallback>
                <p:oleObj name="Equation" r:id="rId15" imgW="660240" imgH="228600" progId="Equation.DSMT4">
                  <p:embed/>
                  <p:pic>
                    <p:nvPicPr>
                      <p:cNvPr id="15" name="אובייקט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40061" y="3683344"/>
                        <a:ext cx="13525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197612" y="2412497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5197612" y="285026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5478559" y="3725804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ym typeface="Symbol" panose="05050102010706020507" pitchFamily="18" charset="2"/>
              </a:rPr>
              <a:t>הנחה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1932519" y="4173670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graphicFrame>
        <p:nvGraphicFramePr>
          <p:cNvPr id="46" name="אובייקט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74358"/>
              </p:ext>
            </p:extLst>
          </p:nvPr>
        </p:nvGraphicFramePr>
        <p:xfrm>
          <a:off x="3087251" y="4120807"/>
          <a:ext cx="2444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5" name="Equation" r:id="rId17" imgW="1193760" imgH="228600" progId="Equation.DSMT4">
                  <p:embed/>
                </p:oleObj>
              </mc:Choice>
              <mc:Fallback>
                <p:oleObj name="Equation" r:id="rId17" imgW="1193760" imgH="228600" progId="Equation.DSMT4">
                  <p:embed/>
                  <p:pic>
                    <p:nvPicPr>
                      <p:cNvPr id="21" name="אובייקט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87251" y="4120807"/>
                        <a:ext cx="2444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695649" y="4163573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 e 2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1932519" y="4608074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6</a:t>
            </a:r>
            <a:endParaRPr lang="he-IL" dirty="0"/>
          </a:p>
        </p:txBody>
      </p:sp>
      <p:graphicFrame>
        <p:nvGraphicFramePr>
          <p:cNvPr id="49" name="אובייקט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297545"/>
              </p:ext>
            </p:extLst>
          </p:nvPr>
        </p:nvGraphicFramePr>
        <p:xfrm>
          <a:off x="3024210" y="4558326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6" name="Equation" r:id="rId19" imgW="965160" imgH="228600" progId="Equation.DSMT4">
                  <p:embed/>
                </p:oleObj>
              </mc:Choice>
              <mc:Fallback>
                <p:oleObj name="Equation" r:id="rId19" imgW="965160" imgH="22860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24210" y="4558326"/>
                        <a:ext cx="19685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638350" y="5039111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MP 4,6</a:t>
            </a:r>
            <a:endParaRPr lang="he-IL" dirty="0"/>
          </a:p>
        </p:txBody>
      </p:sp>
      <p:sp>
        <p:nvSpPr>
          <p:cNvPr id="51" name="מלבן 50"/>
          <p:cNvSpPr/>
          <p:nvPr/>
        </p:nvSpPr>
        <p:spPr>
          <a:xfrm>
            <a:off x="2454730" y="3216236"/>
            <a:ext cx="4562454" cy="26495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מחבר ישר 51"/>
          <p:cNvCxnSpPr/>
          <p:nvPr/>
        </p:nvCxnSpPr>
        <p:spPr>
          <a:xfrm>
            <a:off x="2454730" y="3219598"/>
            <a:ext cx="456245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1932519" y="5042478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7</a:t>
            </a:r>
            <a:endParaRPr lang="he-IL" dirty="0"/>
          </a:p>
        </p:txBody>
      </p:sp>
      <p:graphicFrame>
        <p:nvGraphicFramePr>
          <p:cNvPr id="54" name="אובייקט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817745"/>
              </p:ext>
            </p:extLst>
          </p:nvPr>
        </p:nvGraphicFramePr>
        <p:xfrm>
          <a:off x="3051176" y="4960828"/>
          <a:ext cx="830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7" name="Equation" r:id="rId21" imgW="406080" imgH="228600" progId="Equation.DSMT4">
                  <p:embed/>
                </p:oleObj>
              </mc:Choice>
              <mc:Fallback>
                <p:oleObj name="Equation" r:id="rId21" imgW="406080" imgH="228600" progId="Equation.DSMT4">
                  <p:embed/>
                  <p:pic>
                    <p:nvPicPr>
                      <p:cNvPr id="30" name="אובייקט 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51176" y="4960828"/>
                        <a:ext cx="8302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5493643" y="4601342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y e 5</a:t>
            </a:r>
            <a:endParaRPr lang="he-IL" dirty="0"/>
          </a:p>
        </p:txBody>
      </p:sp>
      <p:sp>
        <p:nvSpPr>
          <p:cNvPr id="56" name="TextBox 55"/>
          <p:cNvSpPr txBox="1"/>
          <p:nvPr/>
        </p:nvSpPr>
        <p:spPr>
          <a:xfrm>
            <a:off x="5645157" y="5476883"/>
            <a:ext cx="11746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x e </a:t>
            </a:r>
            <a:r>
              <a:rPr lang="en-US" dirty="0" smtClean="0"/>
              <a:t>1, </a:t>
            </a:r>
            <a:r>
              <a:rPr lang="en-US" dirty="0"/>
              <a:t>4-7</a:t>
            </a:r>
            <a:endParaRPr lang="he-IL" dirty="0"/>
          </a:p>
        </p:txBody>
      </p:sp>
      <p:sp>
        <p:nvSpPr>
          <p:cNvPr id="57" name="TextBox 56"/>
          <p:cNvSpPr txBox="1"/>
          <p:nvPr/>
        </p:nvSpPr>
        <p:spPr>
          <a:xfrm>
            <a:off x="1939326" y="5476883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graphicFrame>
        <p:nvGraphicFramePr>
          <p:cNvPr id="58" name="אובייקט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936663"/>
              </p:ext>
            </p:extLst>
          </p:nvPr>
        </p:nvGraphicFramePr>
        <p:xfrm>
          <a:off x="3049588" y="5390481"/>
          <a:ext cx="8318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8" name="Equation" r:id="rId23" imgW="406080" imgH="228600" progId="Equation.DSMT4">
                  <p:embed/>
                </p:oleObj>
              </mc:Choice>
              <mc:Fallback>
                <p:oleObj name="Equation" r:id="rId23" imgW="406080" imgH="228600" progId="Equation.DSMT4">
                  <p:embed/>
                  <p:pic>
                    <p:nvPicPr>
                      <p:cNvPr id="36" name="אובייקט 3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49588" y="5390481"/>
                        <a:ext cx="83185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638350" y="5891175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dirty="0" smtClean="0"/>
              <a:t>y </a:t>
            </a:r>
            <a:r>
              <a:rPr lang="en-US" dirty="0" err="1"/>
              <a:t>i</a:t>
            </a:r>
            <a:r>
              <a:rPr lang="en-US" dirty="0"/>
              <a:t> 3-8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1932519" y="5891175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9</a:t>
            </a:r>
            <a:endParaRPr lang="he-IL" dirty="0"/>
          </a:p>
        </p:txBody>
      </p:sp>
      <p:graphicFrame>
        <p:nvGraphicFramePr>
          <p:cNvPr id="61" name="אובייקט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52047"/>
              </p:ext>
            </p:extLst>
          </p:nvPr>
        </p:nvGraphicFramePr>
        <p:xfrm>
          <a:off x="3024210" y="5883938"/>
          <a:ext cx="10652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9" name="Equation" r:id="rId25" imgW="520560" imgH="203040" progId="Equation.DSMT4">
                  <p:embed/>
                </p:oleObj>
              </mc:Choice>
              <mc:Fallback>
                <p:oleObj name="Equation" r:id="rId25" imgW="520560" imgH="203040" progId="Equation.DSMT4">
                  <p:embed/>
                  <p:pic>
                    <p:nvPicPr>
                      <p:cNvPr id="39" name="אובייקט 3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24210" y="5883938"/>
                        <a:ext cx="1065212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מלבן 61"/>
          <p:cNvSpPr/>
          <p:nvPr/>
        </p:nvSpPr>
        <p:spPr>
          <a:xfrm>
            <a:off x="2592631" y="3725805"/>
            <a:ext cx="4227143" cy="17049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מחבר ישר 62"/>
          <p:cNvCxnSpPr/>
          <p:nvPr/>
        </p:nvCxnSpPr>
        <p:spPr>
          <a:xfrm>
            <a:off x="2592631" y="3730640"/>
            <a:ext cx="4227143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552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41" grpId="0"/>
      <p:bldP spid="42" grpId="0"/>
      <p:bldP spid="44" grpId="0"/>
      <p:bldP spid="45" grpId="0"/>
      <p:bldP spid="47" grpId="0"/>
      <p:bldP spid="48" grpId="0"/>
      <p:bldP spid="50" grpId="0"/>
      <p:bldP spid="51" grpId="0" animBg="1"/>
      <p:bldP spid="53" grpId="0"/>
      <p:bldP spid="55" grpId="0"/>
      <p:bldP spid="56" grpId="0"/>
      <p:bldP spid="57" grpId="0"/>
      <p:bldP spid="59" grpId="0"/>
      <p:bldP spid="60" grpId="0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31904"/>
            <a:ext cx="7886700" cy="1325563"/>
          </a:xfrm>
        </p:spPr>
        <p:txBody>
          <a:bodyPr/>
          <a:lstStyle/>
          <a:p>
            <a:r>
              <a:rPr lang="he-IL" dirty="0" smtClean="0"/>
              <a:t>מה לא נכון בהוכחה?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516507" y="129078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נניח ש        ו        הם יחסים במילון נתון. נוכיח: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21</a:t>
            </a:fld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168861"/>
              </p:ext>
            </p:extLst>
          </p:nvPr>
        </p:nvGraphicFramePr>
        <p:xfrm>
          <a:off x="1763713" y="1768475"/>
          <a:ext cx="53911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7" name="Equation" r:id="rId3" imgW="2374560" imgH="203040" progId="Equation.DSMT4">
                  <p:embed/>
                </p:oleObj>
              </mc:Choice>
              <mc:Fallback>
                <p:oleObj name="Equation" r:id="rId3" imgW="237456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1768475"/>
                        <a:ext cx="539115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771249"/>
              </p:ext>
            </p:extLst>
          </p:nvPr>
        </p:nvGraphicFramePr>
        <p:xfrm>
          <a:off x="6764801" y="1251175"/>
          <a:ext cx="5762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8" name="Equation" r:id="rId5" imgW="253800" imgH="190440" progId="Equation.DSMT4">
                  <p:embed/>
                </p:oleObj>
              </mc:Choice>
              <mc:Fallback>
                <p:oleObj name="Equation" r:id="rId5" imgW="253800" imgH="1904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4801" y="1251175"/>
                        <a:ext cx="57626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248481"/>
              </p:ext>
            </p:extLst>
          </p:nvPr>
        </p:nvGraphicFramePr>
        <p:xfrm>
          <a:off x="5939407" y="1208238"/>
          <a:ext cx="6048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9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9407" y="1208238"/>
                        <a:ext cx="60483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אובייקט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351777"/>
              </p:ext>
            </p:extLst>
          </p:nvPr>
        </p:nvGraphicFramePr>
        <p:xfrm>
          <a:off x="2967038" y="2405063"/>
          <a:ext cx="9969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0" name="Equation" r:id="rId9" imgW="482400" imgH="203040" progId="Equation.DSMT4">
                  <p:embed/>
                </p:oleObj>
              </mc:Choice>
              <mc:Fallback>
                <p:oleObj name="Equation" r:id="rId9" imgW="482400" imgH="203040" progId="Equation.DSMT4">
                  <p:embed/>
                  <p:pic>
                    <p:nvPicPr>
                      <p:cNvPr id="33" name="אובייקט 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7038" y="2405063"/>
                        <a:ext cx="99695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932520" y="2436054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1932520" y="2870458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1932520" y="3304862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1932519" y="3739266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graphicFrame>
        <p:nvGraphicFramePr>
          <p:cNvPr id="38" name="אובייקט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80832"/>
              </p:ext>
            </p:extLst>
          </p:nvPr>
        </p:nvGraphicFramePr>
        <p:xfrm>
          <a:off x="2919413" y="2820988"/>
          <a:ext cx="22891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1" name="Equation" r:id="rId11" imgW="1117440" imgH="203040" progId="Equation.DSMT4">
                  <p:embed/>
                </p:oleObj>
              </mc:Choice>
              <mc:Fallback>
                <p:oleObj name="Equation" r:id="rId11" imgW="1117440" imgH="203040" progId="Equation.DSMT4">
                  <p:embed/>
                  <p:pic>
                    <p:nvPicPr>
                      <p:cNvPr id="38" name="אובייקט 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19413" y="2820988"/>
                        <a:ext cx="2289175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אובייקט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37511"/>
              </p:ext>
            </p:extLst>
          </p:nvPr>
        </p:nvGraphicFramePr>
        <p:xfrm>
          <a:off x="2624138" y="3206750"/>
          <a:ext cx="3349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2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39" name="אובייקט 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4138" y="3206750"/>
                        <a:ext cx="33496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אובייקט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13558"/>
              </p:ext>
            </p:extLst>
          </p:nvPr>
        </p:nvGraphicFramePr>
        <p:xfrm>
          <a:off x="2640061" y="3683344"/>
          <a:ext cx="13525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3" name="Equation" r:id="rId15" imgW="660240" imgH="228600" progId="Equation.DSMT4">
                  <p:embed/>
                </p:oleObj>
              </mc:Choice>
              <mc:Fallback>
                <p:oleObj name="Equation" r:id="rId15" imgW="660240" imgH="228600" progId="Equation.DSMT4">
                  <p:embed/>
                  <p:pic>
                    <p:nvPicPr>
                      <p:cNvPr id="40" name="אובייקט 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40061" y="3683344"/>
                        <a:ext cx="13525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197612" y="2412497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5197612" y="2850266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5478559" y="3725804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ym typeface="Symbol" panose="05050102010706020507" pitchFamily="18" charset="2"/>
              </a:rPr>
              <a:t>הנחה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1932519" y="4173670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graphicFrame>
        <p:nvGraphicFramePr>
          <p:cNvPr id="46" name="אובייקט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558850"/>
              </p:ext>
            </p:extLst>
          </p:nvPr>
        </p:nvGraphicFramePr>
        <p:xfrm>
          <a:off x="3161799" y="4120080"/>
          <a:ext cx="19510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4" name="Equation" r:id="rId17" imgW="952200" imgH="228600" progId="Equation.DSMT4">
                  <p:embed/>
                </p:oleObj>
              </mc:Choice>
              <mc:Fallback>
                <p:oleObj name="Equation" r:id="rId17" imgW="952200" imgH="228600" progId="Equation.DSMT4">
                  <p:embed/>
                  <p:pic>
                    <p:nvPicPr>
                      <p:cNvPr id="46" name="אובייקט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61799" y="4120080"/>
                        <a:ext cx="1951038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695649" y="4163573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 e 2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5636762" y="4581707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MP 4,5</a:t>
            </a:r>
            <a:endParaRPr lang="he-IL" dirty="0"/>
          </a:p>
        </p:txBody>
      </p:sp>
      <p:sp>
        <p:nvSpPr>
          <p:cNvPr id="51" name="מלבן 50"/>
          <p:cNvSpPr/>
          <p:nvPr/>
        </p:nvSpPr>
        <p:spPr>
          <a:xfrm>
            <a:off x="2454730" y="3216237"/>
            <a:ext cx="4562454" cy="22130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מחבר ישר 51"/>
          <p:cNvCxnSpPr/>
          <p:nvPr/>
        </p:nvCxnSpPr>
        <p:spPr>
          <a:xfrm>
            <a:off x="2454730" y="3219598"/>
            <a:ext cx="456245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1930931" y="4585074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6</a:t>
            </a:r>
            <a:endParaRPr lang="he-IL" dirty="0"/>
          </a:p>
        </p:txBody>
      </p:sp>
      <p:graphicFrame>
        <p:nvGraphicFramePr>
          <p:cNvPr id="54" name="אובייקט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55167"/>
              </p:ext>
            </p:extLst>
          </p:nvPr>
        </p:nvGraphicFramePr>
        <p:xfrm>
          <a:off x="3119438" y="4505325"/>
          <a:ext cx="8048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5" name="Equation" r:id="rId19" imgW="393480" imgH="228600" progId="Equation.DSMT4">
                  <p:embed/>
                </p:oleObj>
              </mc:Choice>
              <mc:Fallback>
                <p:oleObj name="Equation" r:id="rId19" imgW="393480" imgH="228600" progId="Equation.DSMT4">
                  <p:embed/>
                  <p:pic>
                    <p:nvPicPr>
                      <p:cNvPr id="54" name="אובייקט 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19438" y="4505325"/>
                        <a:ext cx="8048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688019" y="5045821"/>
            <a:ext cx="11746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x e </a:t>
            </a:r>
            <a:r>
              <a:rPr lang="en-US" dirty="0" smtClean="0"/>
              <a:t>1, 4-6</a:t>
            </a:r>
            <a:endParaRPr lang="he-IL" dirty="0"/>
          </a:p>
        </p:txBody>
      </p:sp>
      <p:sp>
        <p:nvSpPr>
          <p:cNvPr id="57" name="TextBox 56"/>
          <p:cNvSpPr txBox="1"/>
          <p:nvPr/>
        </p:nvSpPr>
        <p:spPr>
          <a:xfrm>
            <a:off x="1922679" y="4998356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7</a:t>
            </a:r>
            <a:endParaRPr lang="he-IL" dirty="0"/>
          </a:p>
        </p:txBody>
      </p:sp>
      <p:graphicFrame>
        <p:nvGraphicFramePr>
          <p:cNvPr id="58" name="אובייקט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260670"/>
              </p:ext>
            </p:extLst>
          </p:nvPr>
        </p:nvGraphicFramePr>
        <p:xfrm>
          <a:off x="3105150" y="4959350"/>
          <a:ext cx="806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6" name="Equation" r:id="rId21" imgW="393480" imgH="228600" progId="Equation.DSMT4">
                  <p:embed/>
                </p:oleObj>
              </mc:Choice>
              <mc:Fallback>
                <p:oleObj name="Equation" r:id="rId21" imgW="393480" imgH="228600" progId="Equation.DSMT4">
                  <p:embed/>
                  <p:pic>
                    <p:nvPicPr>
                      <p:cNvPr id="58" name="אובייקט 5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05150" y="4959350"/>
                        <a:ext cx="80645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628510" y="5416997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dirty="0" smtClean="0"/>
              <a:t>x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3-7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1922679" y="5416997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graphicFrame>
        <p:nvGraphicFramePr>
          <p:cNvPr id="61" name="אובייקט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7913"/>
              </p:ext>
            </p:extLst>
          </p:nvPr>
        </p:nvGraphicFramePr>
        <p:xfrm>
          <a:off x="3014370" y="5409760"/>
          <a:ext cx="10652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7" name="Equation" r:id="rId23" imgW="520560" imgH="203040" progId="Equation.DSMT4">
                  <p:embed/>
                </p:oleObj>
              </mc:Choice>
              <mc:Fallback>
                <p:oleObj name="Equation" r:id="rId23" imgW="520560" imgH="203040" progId="Equation.DSMT4">
                  <p:embed/>
                  <p:pic>
                    <p:nvPicPr>
                      <p:cNvPr id="61" name="אובייקט 6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14370" y="5409760"/>
                        <a:ext cx="1065212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מלבן 61"/>
          <p:cNvSpPr/>
          <p:nvPr/>
        </p:nvSpPr>
        <p:spPr>
          <a:xfrm>
            <a:off x="2592631" y="3725805"/>
            <a:ext cx="4227143" cy="1249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מחבר ישר 62"/>
          <p:cNvCxnSpPr/>
          <p:nvPr/>
        </p:nvCxnSpPr>
        <p:spPr>
          <a:xfrm>
            <a:off x="2592631" y="3730640"/>
            <a:ext cx="4227143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1312404" y="6006418"/>
            <a:ext cx="60901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u="sng" dirty="0" smtClean="0"/>
              <a:t>תשובה</a:t>
            </a:r>
            <a:r>
              <a:rPr lang="he-IL" dirty="0" smtClean="0"/>
              <a:t>: 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he-IL" dirty="0" smtClean="0"/>
              <a:t> מופיע בנוסחה                     ולכן לא ניתן להסיק את 7</a:t>
            </a:r>
            <a:endParaRPr lang="he-IL" dirty="0"/>
          </a:p>
        </p:txBody>
      </p:sp>
      <p:graphicFrame>
        <p:nvGraphicFramePr>
          <p:cNvPr id="64" name="אובייקט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738758"/>
              </p:ext>
            </p:extLst>
          </p:nvPr>
        </p:nvGraphicFramePr>
        <p:xfrm>
          <a:off x="3839269" y="5988263"/>
          <a:ext cx="1169658" cy="39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8" name="Equation" r:id="rId25" imgW="685800" imgH="228600" progId="Equation.DSMT4">
                  <p:embed/>
                </p:oleObj>
              </mc:Choice>
              <mc:Fallback>
                <p:oleObj name="Equation" r:id="rId25" imgW="685800" imgH="228600" progId="Equation.DSMT4">
                  <p:embed/>
                  <p:pic>
                    <p:nvPicPr>
                      <p:cNvPr id="32" name="אובייקט 3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39269" y="5988263"/>
                        <a:ext cx="1169658" cy="392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4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41" grpId="0"/>
      <p:bldP spid="42" grpId="0"/>
      <p:bldP spid="44" grpId="0"/>
      <p:bldP spid="45" grpId="0"/>
      <p:bldP spid="47" grpId="0"/>
      <p:bldP spid="50" grpId="0"/>
      <p:bldP spid="51" grpId="0" animBg="1"/>
      <p:bldP spid="53" grpId="0"/>
      <p:bldP spid="56" grpId="0"/>
      <p:bldP spid="57" grpId="0"/>
      <p:bldP spid="59" grpId="0"/>
      <p:bldP spid="60" grpId="0"/>
      <p:bldP spid="62" grpId="0" animBg="1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הראו </a:t>
            </a:r>
            <a:r>
              <a:rPr lang="he-IL" dirty="0"/>
              <a:t>שאם הטענה 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הייתה </a:t>
            </a:r>
            <a:r>
              <a:rPr lang="he-IL" dirty="0"/>
              <a:t>נכונה, אז היינו יכולים להוכיח </a:t>
            </a:r>
            <a:r>
              <a:rPr lang="he-IL" dirty="0" smtClean="0"/>
              <a:t>את 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22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224101"/>
              </p:ext>
            </p:extLst>
          </p:nvPr>
        </p:nvGraphicFramePr>
        <p:xfrm>
          <a:off x="2177781" y="2363698"/>
          <a:ext cx="53911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tion" r:id="rId3" imgW="2374560" imgH="203040" progId="Equation.DSMT4">
                  <p:embed/>
                </p:oleObj>
              </mc:Choice>
              <mc:Fallback>
                <p:oleObj name="Equation" r:id="rId3" imgW="237456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7781" y="2363698"/>
                        <a:ext cx="539115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05572"/>
              </p:ext>
            </p:extLst>
          </p:nvPr>
        </p:nvGraphicFramePr>
        <p:xfrm>
          <a:off x="3590925" y="3538538"/>
          <a:ext cx="2565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5" imgW="1130040" imgH="203040" progId="Equation.DSMT4">
                  <p:embed/>
                </p:oleObj>
              </mc:Choice>
              <mc:Fallback>
                <p:oleObj name="Equation" r:id="rId5" imgW="113004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0925" y="3538538"/>
                        <a:ext cx="256540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7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592269" y="71569"/>
            <a:ext cx="7886700" cy="1325563"/>
          </a:xfrm>
        </p:spPr>
        <p:txBody>
          <a:bodyPr/>
          <a:lstStyle/>
          <a:p>
            <a:r>
              <a:rPr lang="he-IL" dirty="0" err="1" smtClean="0"/>
              <a:t>שקילויות</a:t>
            </a:r>
            <a:r>
              <a:rPr lang="he-IL" dirty="0" smtClean="0"/>
              <a:t> עם כמתים</a:t>
            </a:r>
            <a:endParaRPr lang="he-IL" dirty="0"/>
          </a:p>
        </p:txBody>
      </p:sp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>
          <a:xfrm>
            <a:off x="2363637" y="1341319"/>
            <a:ext cx="659165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u="sng" dirty="0" smtClean="0">
                <a:solidFill>
                  <a:schemeClr val="accent5"/>
                </a:solidFill>
              </a:rPr>
              <a:t>משפט:</a:t>
            </a:r>
            <a:r>
              <a:rPr lang="he-IL" dirty="0" smtClean="0"/>
              <a:t> יהיו </a:t>
            </a:r>
            <a:r>
              <a:rPr lang="he-IL" dirty="0" smtClean="0">
                <a:sym typeface="Symbol" panose="05050102010706020507" pitchFamily="18" charset="2"/>
              </a:rPr>
              <a:t> ו  נוסחאות במילון </a:t>
            </a:r>
            <a:r>
              <a:rPr lang="he-IL" dirty="0" err="1" smtClean="0">
                <a:sym typeface="Symbol" panose="05050102010706020507" pitchFamily="18" charset="2"/>
              </a:rPr>
              <a:t>מסויים</a:t>
            </a:r>
            <a:r>
              <a:rPr lang="he-IL" dirty="0" smtClean="0">
                <a:sym typeface="Symbol" panose="05050102010706020507" pitchFamily="18" charset="2"/>
              </a:rPr>
              <a:t>. אז...</a:t>
            </a:r>
          </a:p>
          <a:p>
            <a:pPr marL="514350" indent="-514350">
              <a:buAutoNum type="arabicParenR"/>
            </a:pPr>
            <a:r>
              <a:rPr lang="he-IL" dirty="0" smtClean="0">
                <a:sym typeface="Symbol" panose="05050102010706020507" pitchFamily="18" charset="2"/>
              </a:rPr>
              <a:t>(א)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(ב)</a:t>
            </a:r>
          </a:p>
          <a:p>
            <a:pPr marL="514350" indent="-514350">
              <a:buAutoNum type="arabicParenR"/>
            </a:pPr>
            <a:r>
              <a:rPr lang="he-IL" dirty="0" smtClean="0"/>
              <a:t>בהנחה ש </a:t>
            </a:r>
            <a:r>
              <a:rPr lang="en-US" dirty="0" smtClean="0"/>
              <a:t>x</a:t>
            </a:r>
            <a:r>
              <a:rPr lang="he-IL" dirty="0" smtClean="0"/>
              <a:t> לא חופשי ב </a:t>
            </a:r>
            <a:r>
              <a:rPr lang="he-IL" dirty="0" smtClean="0">
                <a:sym typeface="Symbol" panose="05050102010706020507" pitchFamily="18" charset="2"/>
              </a:rPr>
              <a:t>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(א)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(ב)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(ג)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(ד)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(ה)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(ו)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(ז)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(ח)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23</a:t>
            </a:fld>
            <a:endParaRPr lang="he-IL"/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124955"/>
              </p:ext>
            </p:extLst>
          </p:nvPr>
        </p:nvGraphicFramePr>
        <p:xfrm>
          <a:off x="5651356" y="1887111"/>
          <a:ext cx="2170820" cy="43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1" name="Equation" r:id="rId3" imgW="1002865" imgH="203112" progId="Equation.DSMT4">
                  <p:embed/>
                </p:oleObj>
              </mc:Choice>
              <mc:Fallback>
                <p:oleObj name="Equation" r:id="rId3" imgW="1002865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356" y="1887111"/>
                        <a:ext cx="2170820" cy="43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259518"/>
              </p:ext>
            </p:extLst>
          </p:nvPr>
        </p:nvGraphicFramePr>
        <p:xfrm>
          <a:off x="5651356" y="2301200"/>
          <a:ext cx="2170820" cy="43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2" name="Equation" r:id="rId5" imgW="1002865" imgH="203112" progId="Equation.DSMT4">
                  <p:embed/>
                </p:oleObj>
              </mc:Choice>
              <mc:Fallback>
                <p:oleObj name="Equation" r:id="rId5" imgW="1002865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356" y="2301200"/>
                        <a:ext cx="2170820" cy="43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202520"/>
              </p:ext>
            </p:extLst>
          </p:nvPr>
        </p:nvGraphicFramePr>
        <p:xfrm>
          <a:off x="4763039" y="3149454"/>
          <a:ext cx="3059822" cy="43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3" name="Equation" r:id="rId7" imgW="1409088" imgH="203112" progId="Equation.DSMT4">
                  <p:embed/>
                </p:oleObj>
              </mc:Choice>
              <mc:Fallback>
                <p:oleObj name="Equation" r:id="rId7" imgW="1409088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039" y="3149454"/>
                        <a:ext cx="3059822" cy="43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אובייקט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42654"/>
              </p:ext>
            </p:extLst>
          </p:nvPr>
        </p:nvGraphicFramePr>
        <p:xfrm>
          <a:off x="4763039" y="3537939"/>
          <a:ext cx="3059822" cy="43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4" name="Equation" r:id="rId9" imgW="1409088" imgH="203112" progId="Equation.DSMT4">
                  <p:embed/>
                </p:oleObj>
              </mc:Choice>
              <mc:Fallback>
                <p:oleObj name="Equation" r:id="rId9" imgW="1409088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039" y="3537939"/>
                        <a:ext cx="3059822" cy="43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אובייקט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7662"/>
              </p:ext>
            </p:extLst>
          </p:nvPr>
        </p:nvGraphicFramePr>
        <p:xfrm>
          <a:off x="4845736" y="3926424"/>
          <a:ext cx="2977125" cy="43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5" name="Equation" r:id="rId11" imgW="1371600" imgH="203200" progId="Equation.DSMT4">
                  <p:embed/>
                </p:oleObj>
              </mc:Choice>
              <mc:Fallback>
                <p:oleObj name="Equation" r:id="rId11" imgW="13716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736" y="3926424"/>
                        <a:ext cx="2977125" cy="43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אובייקט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13641"/>
              </p:ext>
            </p:extLst>
          </p:nvPr>
        </p:nvGraphicFramePr>
        <p:xfrm>
          <a:off x="4845736" y="4314909"/>
          <a:ext cx="2977125" cy="43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6" name="Equation" r:id="rId13" imgW="1371600" imgH="203200" progId="Equation.DSMT4">
                  <p:embed/>
                </p:oleObj>
              </mc:Choice>
              <mc:Fallback>
                <p:oleObj name="Equation" r:id="rId13" imgW="13716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736" y="4314909"/>
                        <a:ext cx="2977125" cy="43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אובייקט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4043"/>
              </p:ext>
            </p:extLst>
          </p:nvPr>
        </p:nvGraphicFramePr>
        <p:xfrm>
          <a:off x="4452921" y="4703394"/>
          <a:ext cx="3369940" cy="43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7" name="Equation" r:id="rId15" imgW="1548728" imgH="203112" progId="Equation.DSMT4">
                  <p:embed/>
                </p:oleObj>
              </mc:Choice>
              <mc:Fallback>
                <p:oleObj name="Equation" r:id="rId15" imgW="1548728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21" y="4703394"/>
                        <a:ext cx="3369940" cy="43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04756"/>
              </p:ext>
            </p:extLst>
          </p:nvPr>
        </p:nvGraphicFramePr>
        <p:xfrm>
          <a:off x="4494270" y="5480364"/>
          <a:ext cx="3328591" cy="43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8" name="Equation" r:id="rId17" imgW="1536033" imgH="203112" progId="Equation.DSMT4">
                  <p:embed/>
                </p:oleObj>
              </mc:Choice>
              <mc:Fallback>
                <p:oleObj name="Equation" r:id="rId17" imgW="1536033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70" y="5480364"/>
                        <a:ext cx="3328591" cy="43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אובייקט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984325"/>
              </p:ext>
            </p:extLst>
          </p:nvPr>
        </p:nvGraphicFramePr>
        <p:xfrm>
          <a:off x="4494270" y="5091879"/>
          <a:ext cx="3328591" cy="43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9" name="Equation" r:id="rId19" imgW="1536033" imgH="203112" progId="Equation.DSMT4">
                  <p:embed/>
                </p:oleObj>
              </mc:Choice>
              <mc:Fallback>
                <p:oleObj name="Equation" r:id="rId19" imgW="1536033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70" y="5091879"/>
                        <a:ext cx="3328591" cy="43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אובייקט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35964"/>
              </p:ext>
            </p:extLst>
          </p:nvPr>
        </p:nvGraphicFramePr>
        <p:xfrm>
          <a:off x="4535619" y="5868852"/>
          <a:ext cx="3287242" cy="43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0" name="Equation" r:id="rId21" imgW="1511300" imgH="203200" progId="Equation.DSMT4">
                  <p:embed/>
                </p:oleObj>
              </mc:Choice>
              <mc:Fallback>
                <p:oleObj name="Equation" r:id="rId21" imgW="15113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619" y="5868852"/>
                        <a:ext cx="3287242" cy="43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מציין מיקום תוכן 8"/>
          <p:cNvSpPr txBox="1">
            <a:spLocks/>
          </p:cNvSpPr>
          <p:nvPr/>
        </p:nvSpPr>
        <p:spPr>
          <a:xfrm>
            <a:off x="921399" y="1887111"/>
            <a:ext cx="3531522" cy="217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3"/>
            </a:pPr>
            <a:r>
              <a:rPr lang="he-IL" dirty="0" smtClean="0">
                <a:sym typeface="Symbol" panose="05050102010706020507" pitchFamily="18" charset="2"/>
              </a:rPr>
              <a:t>(א)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(ב)</a:t>
            </a:r>
          </a:p>
          <a:p>
            <a:pPr marL="514350" indent="-514350">
              <a:buFont typeface="Arial" panose="020B0604020202020204" pitchFamily="34" charset="0"/>
              <a:buAutoNum type="arabicParenR" startAt="3"/>
            </a:pPr>
            <a:r>
              <a:rPr lang="he-IL" dirty="0" smtClean="0">
                <a:sym typeface="Symbol" panose="05050102010706020507" pitchFamily="18" charset="2"/>
              </a:rPr>
              <a:t>(א)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(ב)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endParaRPr lang="he-IL" dirty="0"/>
          </a:p>
        </p:txBody>
      </p:sp>
      <p:graphicFrame>
        <p:nvGraphicFramePr>
          <p:cNvPr id="34" name="אובייקט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76570"/>
              </p:ext>
            </p:extLst>
          </p:nvPr>
        </p:nvGraphicFramePr>
        <p:xfrm>
          <a:off x="141586" y="1903507"/>
          <a:ext cx="3251930" cy="41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1" name="Equation" r:id="rId23" imgW="1574800" imgH="203200" progId="Equation.DSMT4">
                  <p:embed/>
                </p:oleObj>
              </mc:Choice>
              <mc:Fallback>
                <p:oleObj name="Equation" r:id="rId23" imgW="1574800" imgH="2032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86" y="1903507"/>
                        <a:ext cx="3251930" cy="413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אובייקט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542127"/>
              </p:ext>
            </p:extLst>
          </p:nvPr>
        </p:nvGraphicFramePr>
        <p:xfrm>
          <a:off x="241972" y="2317389"/>
          <a:ext cx="3133678" cy="41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2" name="Equation" r:id="rId25" imgW="1511300" imgH="203200" progId="Equation.DSMT4">
                  <p:embed/>
                </p:oleObj>
              </mc:Choice>
              <mc:Fallback>
                <p:oleObj name="Equation" r:id="rId25" imgW="1511300" imgH="203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72" y="2317389"/>
                        <a:ext cx="3133678" cy="413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אובייקט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527642"/>
              </p:ext>
            </p:extLst>
          </p:nvPr>
        </p:nvGraphicFramePr>
        <p:xfrm>
          <a:off x="865924" y="2827254"/>
          <a:ext cx="2439004" cy="4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3" name="Equation" r:id="rId27" imgW="1143000" imgH="203200" progId="Equation.DSMT4">
                  <p:embed/>
                </p:oleObj>
              </mc:Choice>
              <mc:Fallback>
                <p:oleObj name="Equation" r:id="rId27" imgW="1143000" imgH="2032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24" y="2827254"/>
                        <a:ext cx="2439004" cy="430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אובייקט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54398"/>
              </p:ext>
            </p:extLst>
          </p:nvPr>
        </p:nvGraphicFramePr>
        <p:xfrm>
          <a:off x="1029890" y="3222359"/>
          <a:ext cx="2275038" cy="4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4" name="Equation" r:id="rId29" imgW="1054100" imgH="203200" progId="Equation.DSMT4">
                  <p:embed/>
                </p:oleObj>
              </mc:Choice>
              <mc:Fallback>
                <p:oleObj name="Equation" r:id="rId29" imgW="1054100" imgH="203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890" y="3222359"/>
                        <a:ext cx="2275038" cy="430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מחבר ישר 44"/>
          <p:cNvCxnSpPr/>
          <p:nvPr/>
        </p:nvCxnSpPr>
        <p:spPr>
          <a:xfrm>
            <a:off x="4452921" y="1887111"/>
            <a:ext cx="0" cy="456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כללי הוספת </a:t>
            </a:r>
            <a:r>
              <a:rPr lang="he-IL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(= introduction)</a:t>
            </a:r>
            <a:endParaRPr lang="he-IL" dirty="0"/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>
          <a:xfrm>
            <a:off x="628650" y="3349175"/>
            <a:ext cx="7886700" cy="3074989"/>
          </a:xfrm>
        </p:spPr>
        <p:txBody>
          <a:bodyPr/>
          <a:lstStyle/>
          <a:p>
            <a:r>
              <a:rPr lang="he-IL" dirty="0" smtClean="0"/>
              <a:t>המשמעות: כל עצם שווה לעצמו</a:t>
            </a:r>
          </a:p>
          <a:p>
            <a:r>
              <a:rPr lang="he-IL" dirty="0" smtClean="0"/>
              <a:t>מכיוון שאין כאן הנחות, הכלל 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he-IL" dirty="0" smtClean="0"/>
              <a:t> הוא אקסיומה.</a:t>
            </a:r>
          </a:p>
          <a:p>
            <a:r>
              <a:rPr lang="he-IL" dirty="0" smtClean="0"/>
              <a:t>הכלל תופס רק עבור עצמים, לא נוסחאות</a:t>
            </a:r>
          </a:p>
          <a:p>
            <a:r>
              <a:rPr lang="he-IL" dirty="0"/>
              <a:t>הכלל 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he-IL" dirty="0" smtClean="0"/>
              <a:t> </a:t>
            </a:r>
            <a:r>
              <a:rPr lang="he-IL" dirty="0"/>
              <a:t>לא שימושי לכשעצמו. </a:t>
            </a:r>
            <a:r>
              <a:rPr lang="he-IL" dirty="0" smtClean="0"/>
              <a:t>אנו </a:t>
            </a:r>
            <a:r>
              <a:rPr lang="he-IL" dirty="0"/>
              <a:t>צריכים </a:t>
            </a:r>
            <a:r>
              <a:rPr lang="he-IL" dirty="0" smtClean="0"/>
              <a:t>כלל </a:t>
            </a:r>
            <a:r>
              <a:rPr lang="he-IL" dirty="0"/>
              <a:t>שמאפשר להציב עצם אחד במקום עצם אחר ששווה לו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3</a:t>
            </a:fld>
            <a:endParaRPr lang="he-IL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238429"/>
              </p:ext>
            </p:extLst>
          </p:nvPr>
        </p:nvGraphicFramePr>
        <p:xfrm>
          <a:off x="3986213" y="1814513"/>
          <a:ext cx="16510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0" name="Equation" r:id="rId3" imgW="558720" imgH="393480" progId="Equation.DSMT4">
                  <p:embed/>
                </p:oleObj>
              </mc:Choice>
              <mc:Fallback>
                <p:oleObj name="Equation" r:id="rId3" imgW="558720" imgH="39348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6213" y="1814513"/>
                        <a:ext cx="1651000" cy="1163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68301" y="1490991"/>
            <a:ext cx="25792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לכל עצם </a:t>
            </a:r>
            <a:r>
              <a:rPr lang="en-US" sz="2800" dirty="0" smtClean="0"/>
              <a:t>t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651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תזכורת: הצבה מותרת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46540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e-IL" u="sng" dirty="0" smtClean="0">
                <a:solidFill>
                  <a:schemeClr val="accent5"/>
                </a:solidFill>
              </a:rPr>
              <a:t>הגדרה:</a:t>
            </a:r>
          </a:p>
          <a:p>
            <a:pPr marL="0" indent="0">
              <a:buNone/>
            </a:pPr>
            <a:r>
              <a:rPr lang="he-IL" dirty="0"/>
              <a:t>בהינתן מילון </a:t>
            </a:r>
            <a:r>
              <a:rPr lang="en-US" dirty="0"/>
              <a:t>M</a:t>
            </a:r>
            <a:r>
              <a:rPr lang="he-IL" dirty="0"/>
              <a:t>, נניח ש </a:t>
            </a:r>
            <a:r>
              <a:rPr lang="he-IL" dirty="0">
                <a:sym typeface="Symbol" panose="05050102010706020507" pitchFamily="18" charset="2"/>
              </a:rPr>
              <a:t> נוסחה,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he-IL" dirty="0">
                <a:sym typeface="Symbol" panose="05050102010706020507" pitchFamily="18" charset="2"/>
              </a:rPr>
              <a:t> משתנה וְ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he-IL" dirty="0">
                <a:sym typeface="Symbol" panose="05050102010706020507" pitchFamily="18" charset="2"/>
              </a:rPr>
              <a:t> עצם. </a:t>
            </a:r>
            <a:r>
              <a:rPr lang="he-IL" dirty="0" smtClean="0">
                <a:sym typeface="Symbol" panose="05050102010706020507" pitchFamily="18" charset="2"/>
              </a:rPr>
              <a:t>נאמר ש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 חופשי עבור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 ב  </a:t>
            </a:r>
            <a:r>
              <a:rPr lang="he-IL" dirty="0" smtClean="0">
                <a:sym typeface="Symbol" panose="05050102010706020507" pitchFamily="18" charset="2"/>
              </a:rPr>
              <a:t>אם </a:t>
            </a:r>
            <a:r>
              <a:rPr lang="he-IL" dirty="0" err="1"/>
              <a:t>אם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לא מכיל משתנים שהם קשורים במקום שבו </a:t>
            </a:r>
            <a:r>
              <a:rPr lang="en-US" dirty="0"/>
              <a:t>x</a:t>
            </a:r>
            <a:r>
              <a:rPr lang="he-IL" dirty="0"/>
              <a:t> חופשי</a:t>
            </a:r>
            <a:r>
              <a:rPr lang="he-IL" dirty="0" smtClean="0"/>
              <a:t>.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במקרה כזה ההצבה </a:t>
            </a:r>
            <a:r>
              <a:rPr lang="en-US" dirty="0">
                <a:sym typeface="Symbol" panose="05050102010706020507" pitchFamily="18" charset="2"/>
              </a:rPr>
              <a:t>[t/x]</a:t>
            </a:r>
            <a:r>
              <a:rPr lang="he-IL" dirty="0">
                <a:sym typeface="Symbol" panose="05050102010706020507" pitchFamily="18" charset="2"/>
              </a:rPr>
              <a:t> </a:t>
            </a:r>
            <a:r>
              <a:rPr lang="he-IL" dirty="0" smtClean="0">
                <a:sym typeface="Symbol" panose="05050102010706020507" pitchFamily="18" charset="2"/>
              </a:rPr>
              <a:t>נקראת </a:t>
            </a:r>
            <a:r>
              <a:rPr lang="he-IL" dirty="0">
                <a:solidFill>
                  <a:srgbClr val="FF0000"/>
                </a:solidFill>
                <a:sym typeface="Symbol" panose="05050102010706020507" pitchFamily="18" charset="2"/>
              </a:rPr>
              <a:t>הצבה מותרת</a:t>
            </a:r>
            <a:r>
              <a:rPr lang="he-IL" dirty="0">
                <a:sym typeface="Symbol" panose="05050102010706020507" pitchFamily="18" charset="2"/>
              </a:rPr>
              <a:t>.</a:t>
            </a:r>
            <a:endParaRPr lang="he-IL" dirty="0" smtClean="0"/>
          </a:p>
          <a:p>
            <a:pPr marL="0" indent="0">
              <a:buNone/>
            </a:pPr>
            <a:r>
              <a:rPr lang="he-IL" u="sng" dirty="0">
                <a:solidFill>
                  <a:schemeClr val="accent5"/>
                </a:solidFill>
                <a:sym typeface="Symbol" panose="05050102010706020507" pitchFamily="18" charset="2"/>
              </a:rPr>
              <a:t>דוגמה</a:t>
            </a:r>
            <a:r>
              <a:rPr lang="he-IL" u="sng" dirty="0" smtClean="0">
                <a:solidFill>
                  <a:schemeClr val="accent5"/>
                </a:solidFill>
                <a:sym typeface="Symbol" panose="05050102010706020507" pitchFamily="18" charset="2"/>
              </a:rPr>
              <a:t>:</a:t>
            </a:r>
            <a:endParaRPr lang="he-IL" u="sng" dirty="0">
              <a:solidFill>
                <a:schemeClr val="accent5"/>
              </a:solidFill>
              <a:sym typeface="Symbol" panose="05050102010706020507" pitchFamily="18" charset="2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4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839500"/>
              </p:ext>
            </p:extLst>
          </p:nvPr>
        </p:nvGraphicFramePr>
        <p:xfrm>
          <a:off x="5367800" y="3624822"/>
          <a:ext cx="1710674" cy="56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6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7800" y="3624822"/>
                        <a:ext cx="1710674" cy="56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063108"/>
              </p:ext>
            </p:extLst>
          </p:nvPr>
        </p:nvGraphicFramePr>
        <p:xfrm>
          <a:off x="2680278" y="3611636"/>
          <a:ext cx="2438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7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0278" y="3611636"/>
                        <a:ext cx="243840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042256"/>
              </p:ext>
            </p:extLst>
          </p:nvPr>
        </p:nvGraphicFramePr>
        <p:xfrm>
          <a:off x="1170681" y="3599521"/>
          <a:ext cx="12604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8" name="Equation" r:id="rId7" imgW="571320" imgH="228600" progId="Equation.DSMT4">
                  <p:embed/>
                </p:oleObj>
              </mc:Choice>
              <mc:Fallback>
                <p:oleObj name="Equation" r:id="rId7" imgW="57132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0681" y="3599521"/>
                        <a:ext cx="126047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4266"/>
              </p:ext>
            </p:extLst>
          </p:nvPr>
        </p:nvGraphicFramePr>
        <p:xfrm>
          <a:off x="2218056" y="4250224"/>
          <a:ext cx="45386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9" name="Equation" r:id="rId9" imgW="1955520" imgH="203040" progId="Equation.DSMT4">
                  <p:embed/>
                </p:oleObj>
              </mc:Choice>
              <mc:Fallback>
                <p:oleObj name="Equation" r:id="rId9" imgW="195552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18056" y="4250224"/>
                        <a:ext cx="45386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864404"/>
              </p:ext>
            </p:extLst>
          </p:nvPr>
        </p:nvGraphicFramePr>
        <p:xfrm>
          <a:off x="5046981" y="4920765"/>
          <a:ext cx="1709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90" name="Equation" r:id="rId11" imgW="774360" imgH="203040" progId="Equation.DSMT4">
                  <p:embed/>
                </p:oleObj>
              </mc:Choice>
              <mc:Fallback>
                <p:oleObj name="Equation" r:id="rId11" imgW="774360" imgH="20304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46981" y="4920765"/>
                        <a:ext cx="17097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362066"/>
              </p:ext>
            </p:extLst>
          </p:nvPr>
        </p:nvGraphicFramePr>
        <p:xfrm>
          <a:off x="5012056" y="5433527"/>
          <a:ext cx="17351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91" name="Equation" r:id="rId13" imgW="787320" imgH="203040" progId="Equation.DSMT4">
                  <p:embed/>
                </p:oleObj>
              </mc:Choice>
              <mc:Fallback>
                <p:oleObj name="Equation" r:id="rId13" imgW="787320" imgH="20304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2056" y="5433527"/>
                        <a:ext cx="17351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187136" y="4913769"/>
            <a:ext cx="2678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היא הצבה מותרת</a:t>
            </a:r>
            <a:endParaRPr lang="he-IL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87135" y="5419537"/>
            <a:ext cx="2678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אינה </a:t>
            </a:r>
            <a:r>
              <a:rPr lang="he-IL" sz="2400" dirty="0"/>
              <a:t>הצבה מותרת</a:t>
            </a:r>
          </a:p>
        </p:txBody>
      </p:sp>
    </p:spTree>
    <p:extLst>
      <p:ext uri="{BB962C8B-B14F-4D97-AF65-F5344CB8AC3E}">
        <p14:creationId xmlns:p14="http://schemas.microsoft.com/office/powerpoint/2010/main" val="30223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כלל הסרת </a:t>
            </a:r>
            <a:r>
              <a:rPr lang="he-IL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(= elimination)</a:t>
            </a:r>
            <a:endParaRPr lang="he-IL" dirty="0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21935"/>
              </p:ext>
            </p:extLst>
          </p:nvPr>
        </p:nvGraphicFramePr>
        <p:xfrm>
          <a:off x="3136211" y="2279102"/>
          <a:ext cx="28543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2" name="Equation" r:id="rId3" imgW="1257120" imgH="431640" progId="Equation.DSMT4">
                  <p:embed/>
                </p:oleObj>
              </mc:Choice>
              <mc:Fallback>
                <p:oleObj name="Equation" r:id="rId3" imgW="1257120" imgH="431640" progId="Equation.DSMT4">
                  <p:embed/>
                  <p:pic>
                    <p:nvPicPr>
                      <p:cNvPr id="3" name="אובייקט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6211" y="2279102"/>
                        <a:ext cx="285432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32317" y="3419314"/>
            <a:ext cx="62541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בתנאי ש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he-IL" sz="2800" dirty="0"/>
              <a:t> </a:t>
            </a:r>
            <a:r>
              <a:rPr lang="he-IL" sz="2800" dirty="0" smtClean="0"/>
              <a:t>וְ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he-IL" sz="2800" dirty="0"/>
              <a:t> חופשיים עבור </a:t>
            </a:r>
            <a:r>
              <a:rPr lang="en-US" sz="2800" dirty="0"/>
              <a:t>x</a:t>
            </a:r>
            <a:r>
              <a:rPr lang="he-IL" sz="2800" dirty="0"/>
              <a:t> ב </a:t>
            </a:r>
            <a:r>
              <a:rPr lang="en-US" sz="2800" dirty="0" smtClean="0">
                <a:sym typeface="Symbol" panose="05050102010706020507" pitchFamily="18" charset="2"/>
              </a:rPr>
              <a:t></a:t>
            </a:r>
            <a:endParaRPr lang="he-IL" sz="4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5</a:t>
            </a:fld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3554083" y="1508648"/>
            <a:ext cx="46323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לכל שני עצמים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he-IL" sz="2800" dirty="0"/>
              <a:t> ו </a:t>
            </a:r>
            <a:r>
              <a:rPr lang="en-US" sz="2800" dirty="0" smtClean="0"/>
              <a:t>t</a:t>
            </a:r>
            <a:r>
              <a:rPr lang="en-US" sz="2800" baseline="-25000" dirty="0" smtClean="0"/>
              <a:t>2</a:t>
            </a:r>
            <a:r>
              <a:rPr lang="he-IL" sz="2800" dirty="0" smtClean="0"/>
              <a:t> ונוסחה </a:t>
            </a:r>
            <a:r>
              <a:rPr lang="he-IL" sz="2800" dirty="0" smtClean="0">
                <a:sym typeface="Symbol" panose="05050102010706020507" pitchFamily="18" charset="2"/>
              </a:rPr>
              <a:t>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1510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</a:t>
            </a:r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889193"/>
              </p:ext>
            </p:extLst>
          </p:nvPr>
        </p:nvGraphicFramePr>
        <p:xfrm>
          <a:off x="1922521" y="1599523"/>
          <a:ext cx="22494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Equation" r:id="rId3" imgW="863280" imgH="228600" progId="Equation.DSMT4">
                  <p:embed/>
                </p:oleObj>
              </mc:Choice>
              <mc:Fallback>
                <p:oleObj name="Equation" r:id="rId3" imgW="863280" imgH="228600" progId="Equation.DSMT4">
                  <p:embed/>
                  <p:pic>
                    <p:nvPicPr>
                      <p:cNvPr id="4" name="אובייקט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2521" y="1599523"/>
                        <a:ext cx="2249488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15780"/>
              </p:ext>
            </p:extLst>
          </p:nvPr>
        </p:nvGraphicFramePr>
        <p:xfrm>
          <a:off x="2553239" y="3145361"/>
          <a:ext cx="762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Equation" r:id="rId5" imgW="368280" imgH="228600" progId="Equation.DSMT4">
                  <p:embed/>
                </p:oleObj>
              </mc:Choice>
              <mc:Fallback>
                <p:oleObj name="Equation" r:id="rId5" imgW="36828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3239" y="3145361"/>
                        <a:ext cx="7620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89743" y="3199271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489743" y="3667063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489743" y="4134855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4754835" y="3175714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5323746" y="3657310"/>
            <a:ext cx="11241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=</a:t>
            </a:r>
            <a:r>
              <a:rPr lang="en-US" sz="2000" dirty="0" err="1" smtClean="0"/>
              <a:t>i</a:t>
            </a:r>
            <a:endParaRPr lang="he-IL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09741" y="4123151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=e 1,2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848460" y="1627726"/>
            <a:ext cx="46668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לכל שני עצמים </a:t>
            </a:r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r>
              <a:rPr lang="he-IL" sz="2800" dirty="0" smtClean="0"/>
              <a:t> ו </a:t>
            </a:r>
            <a:r>
              <a:rPr lang="en-US" sz="2800" dirty="0" smtClean="0"/>
              <a:t>t</a:t>
            </a:r>
            <a:r>
              <a:rPr lang="en-US" sz="2800" baseline="-25000" dirty="0" smtClean="0"/>
              <a:t>2</a:t>
            </a:r>
            <a:r>
              <a:rPr lang="he-IL" sz="2800" dirty="0"/>
              <a:t> </a:t>
            </a:r>
            <a:r>
              <a:rPr lang="he-IL" sz="2800" dirty="0" smtClean="0"/>
              <a:t>מתקיים</a:t>
            </a:r>
            <a:endParaRPr lang="he-IL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848460" y="2119257"/>
            <a:ext cx="46668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ניקח</a:t>
            </a:r>
            <a:endParaRPr lang="he-IL" sz="2800" dirty="0"/>
          </a:p>
        </p:txBody>
      </p:sp>
      <p:graphicFrame>
        <p:nvGraphicFramePr>
          <p:cNvPr id="43" name="אובייקט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240481"/>
              </p:ext>
            </p:extLst>
          </p:nvPr>
        </p:nvGraphicFramePr>
        <p:xfrm>
          <a:off x="5621111" y="2126056"/>
          <a:ext cx="18859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4" name="אובייקט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21111" y="2126056"/>
                        <a:ext cx="188595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אובייקט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13720"/>
              </p:ext>
            </p:extLst>
          </p:nvPr>
        </p:nvGraphicFramePr>
        <p:xfrm>
          <a:off x="2569114" y="3602561"/>
          <a:ext cx="7350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9" imgW="355320" imgH="228600" progId="Equation.DSMT4">
                  <p:embed/>
                </p:oleObj>
              </mc:Choice>
              <mc:Fallback>
                <p:oleObj name="Equation" r:id="rId9" imgW="35532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9114" y="3602561"/>
                        <a:ext cx="735013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אובייקט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2521"/>
              </p:ext>
            </p:extLst>
          </p:nvPr>
        </p:nvGraphicFramePr>
        <p:xfrm>
          <a:off x="2553239" y="4074048"/>
          <a:ext cx="7604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Equation" r:id="rId11" imgW="368280" imgH="228600" progId="Equation.DSMT4">
                  <p:embed/>
                </p:oleObj>
              </mc:Choice>
              <mc:Fallback>
                <p:oleObj name="Equation" r:id="rId11" imgW="368280" imgH="228600" progId="Equation.DSMT4">
                  <p:embed/>
                  <p:pic>
                    <p:nvPicPr>
                      <p:cNvPr id="44" name="אובייקט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3239" y="4074048"/>
                        <a:ext cx="760413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אליפסה 18"/>
          <p:cNvSpPr/>
          <p:nvPr/>
        </p:nvSpPr>
        <p:spPr>
          <a:xfrm>
            <a:off x="2485485" y="3616848"/>
            <a:ext cx="828167" cy="5063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46" name="אובייקט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25159"/>
              </p:ext>
            </p:extLst>
          </p:nvPr>
        </p:nvGraphicFramePr>
        <p:xfrm>
          <a:off x="3867931" y="3634255"/>
          <a:ext cx="9985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Equation" r:id="rId13" imgW="482400" imgH="228600" progId="Equation.DSMT4">
                  <p:embed/>
                </p:oleObj>
              </mc:Choice>
              <mc:Fallback>
                <p:oleObj name="Equation" r:id="rId13" imgW="48240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7931" y="3634255"/>
                        <a:ext cx="998537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מחבר חץ ישר 21"/>
          <p:cNvCxnSpPr>
            <a:endCxn id="19" idx="6"/>
          </p:cNvCxnSpPr>
          <p:nvPr/>
        </p:nvCxnSpPr>
        <p:spPr>
          <a:xfrm flipH="1">
            <a:off x="3313652" y="3869999"/>
            <a:ext cx="56368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7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6" grpId="0"/>
      <p:bldP spid="17" grpId="0"/>
      <p:bldP spid="42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</a:t>
            </a:r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53154"/>
              </p:ext>
            </p:extLst>
          </p:nvPr>
        </p:nvGraphicFramePr>
        <p:xfrm>
          <a:off x="2696758" y="2265142"/>
          <a:ext cx="33067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0" name="Equation" r:id="rId3" imgW="1269720" imgH="228600" progId="Equation.DSMT4">
                  <p:embed/>
                </p:oleObj>
              </mc:Choice>
              <mc:Fallback>
                <p:oleObj name="Equation" r:id="rId3" imgW="1269720" imgH="228600" progId="Equation.DSMT4">
                  <p:embed/>
                  <p:pic>
                    <p:nvPicPr>
                      <p:cNvPr id="4" name="אובייקט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6758" y="2265142"/>
                        <a:ext cx="3306762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194463"/>
              </p:ext>
            </p:extLst>
          </p:nvPr>
        </p:nvGraphicFramePr>
        <p:xfrm>
          <a:off x="3295650" y="3913188"/>
          <a:ext cx="787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1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5650" y="3913188"/>
                        <a:ext cx="7874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44386" y="3966570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244386" y="4434362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244386" y="4902154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5509478" y="3943013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5535355" y="4426120"/>
            <a:ext cx="11241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 smtClean="0"/>
              <a:t>נתון</a:t>
            </a:r>
            <a:endParaRPr lang="he-IL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64384" y="4890450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=e 1,2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114136" y="1627726"/>
            <a:ext cx="54012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לכל שלושה עצמים </a:t>
            </a:r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r>
              <a:rPr lang="he-IL" sz="2800" dirty="0" smtClean="0"/>
              <a:t> , </a:t>
            </a:r>
            <a:r>
              <a:rPr lang="en-US" sz="2800" dirty="0" smtClean="0"/>
              <a:t>t</a:t>
            </a:r>
            <a:r>
              <a:rPr lang="en-US" sz="2800" baseline="-25000" dirty="0" smtClean="0"/>
              <a:t>2</a:t>
            </a:r>
            <a:r>
              <a:rPr lang="he-IL" sz="2800" dirty="0" smtClean="0"/>
              <a:t> ו </a:t>
            </a:r>
            <a:r>
              <a:rPr lang="en-US" sz="2800" dirty="0" smtClean="0"/>
              <a:t>t</a:t>
            </a:r>
            <a:r>
              <a:rPr lang="en-US" sz="2800" baseline="-25000" dirty="0" smtClean="0"/>
              <a:t>3</a:t>
            </a:r>
            <a:r>
              <a:rPr lang="he-IL" sz="2800" dirty="0" smtClean="0"/>
              <a:t> מתקיים</a:t>
            </a:r>
            <a:endParaRPr lang="he-IL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848460" y="2886522"/>
            <a:ext cx="46668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ניקח</a:t>
            </a:r>
            <a:endParaRPr lang="he-IL" sz="2800" dirty="0"/>
          </a:p>
        </p:txBody>
      </p:sp>
      <p:graphicFrame>
        <p:nvGraphicFramePr>
          <p:cNvPr id="43" name="אובייקט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760873"/>
              </p:ext>
            </p:extLst>
          </p:nvPr>
        </p:nvGraphicFramePr>
        <p:xfrm>
          <a:off x="5621111" y="2893321"/>
          <a:ext cx="18859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2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43" name="אובייקט 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21111" y="2893321"/>
                        <a:ext cx="188595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אובייקט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19549"/>
              </p:ext>
            </p:extLst>
          </p:nvPr>
        </p:nvGraphicFramePr>
        <p:xfrm>
          <a:off x="3311525" y="4370388"/>
          <a:ext cx="7604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3" name="Equation" r:id="rId9" imgW="368280" imgH="228600" progId="Equation.DSMT4">
                  <p:embed/>
                </p:oleObj>
              </mc:Choice>
              <mc:Fallback>
                <p:oleObj name="Equation" r:id="rId9" imgW="368280" imgH="228600" progId="Equation.DSMT4">
                  <p:embed/>
                  <p:pic>
                    <p:nvPicPr>
                      <p:cNvPr id="44" name="אובייקט 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11525" y="4370388"/>
                        <a:ext cx="760413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אובייקט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702804"/>
              </p:ext>
            </p:extLst>
          </p:nvPr>
        </p:nvGraphicFramePr>
        <p:xfrm>
          <a:off x="3307882" y="4841347"/>
          <a:ext cx="7604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4" name="Equation" r:id="rId11" imgW="368280" imgH="228600" progId="Equation.DSMT4">
                  <p:embed/>
                </p:oleObj>
              </mc:Choice>
              <mc:Fallback>
                <p:oleObj name="Equation" r:id="rId11" imgW="368280" imgH="228600" progId="Equation.DSMT4">
                  <p:embed/>
                  <p:pic>
                    <p:nvPicPr>
                      <p:cNvPr id="45" name="אובייקט 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07882" y="4841347"/>
                        <a:ext cx="760413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אליפסה 18"/>
          <p:cNvSpPr/>
          <p:nvPr/>
        </p:nvSpPr>
        <p:spPr>
          <a:xfrm>
            <a:off x="3240128" y="4384147"/>
            <a:ext cx="828167" cy="5063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46" name="אובייקט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643359"/>
              </p:ext>
            </p:extLst>
          </p:nvPr>
        </p:nvGraphicFramePr>
        <p:xfrm>
          <a:off x="4610100" y="4402138"/>
          <a:ext cx="10239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5" name="Equation" r:id="rId13" imgW="495000" imgH="228600" progId="Equation.DSMT4">
                  <p:embed/>
                </p:oleObj>
              </mc:Choice>
              <mc:Fallback>
                <p:oleObj name="Equation" r:id="rId13" imgW="495000" imgH="228600" progId="Equation.DSMT4">
                  <p:embed/>
                  <p:pic>
                    <p:nvPicPr>
                      <p:cNvPr id="46" name="אובייקט 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10100" y="4402138"/>
                        <a:ext cx="1023938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מחבר חץ ישר 21"/>
          <p:cNvCxnSpPr>
            <a:endCxn id="19" idx="6"/>
          </p:cNvCxnSpPr>
          <p:nvPr/>
        </p:nvCxnSpPr>
        <p:spPr>
          <a:xfrm flipH="1">
            <a:off x="4068295" y="4637298"/>
            <a:ext cx="56368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936" y="5481135"/>
            <a:ext cx="799722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הערה: קיבלנו שהסימן =</a:t>
            </a:r>
            <a:r>
              <a:rPr lang="he-IL" sz="2800" dirty="0"/>
              <a:t> </a:t>
            </a:r>
            <a:r>
              <a:rPr lang="he-IL" sz="2800" dirty="0" smtClean="0"/>
              <a:t>הוא רפלקסיבי, סימטרי וטרנזיטיבי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9232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6" grpId="0"/>
      <p:bldP spid="17" grpId="0"/>
      <p:bldP spid="42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notation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310551" y="1535502"/>
            <a:ext cx="8204799" cy="4718648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לפעמים, המשמעות של פונקציה או יחס היא אופרטור שמוכר לנו מאריתמטיקה או מתכנות ומסומן ע"י סימן הממוקם בין שני הארגומנטים.</a:t>
            </a:r>
          </a:p>
          <a:p>
            <a:r>
              <a:rPr lang="he-IL" dirty="0" smtClean="0"/>
              <a:t>דוגמאות:</a:t>
            </a:r>
          </a:p>
          <a:p>
            <a:pPr lvl="1"/>
            <a:r>
              <a:rPr lang="he-IL" dirty="0" smtClean="0"/>
              <a:t>הפונקציה </a:t>
            </a:r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he-IL" dirty="0" smtClean="0"/>
              <a:t>, בתחום המספרים השלמים, המשמעות: </a:t>
            </a:r>
            <a:r>
              <a:rPr lang="en-US" dirty="0" err="1" smtClean="0"/>
              <a:t>x+y</a:t>
            </a:r>
            <a:endParaRPr lang="he-IL" dirty="0" smtClean="0"/>
          </a:p>
          <a:p>
            <a:pPr lvl="1"/>
            <a:r>
              <a:rPr lang="he-IL" dirty="0" smtClean="0"/>
              <a:t>הפונקציה </a:t>
            </a:r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he-IL" dirty="0" smtClean="0"/>
              <a:t>, </a:t>
            </a:r>
            <a:r>
              <a:rPr lang="he-IL" dirty="0"/>
              <a:t>בתחום </a:t>
            </a:r>
            <a:r>
              <a:rPr lang="he-IL" dirty="0" smtClean="0"/>
              <a:t>תורת הקבוצות, המשמעות</a:t>
            </a:r>
            <a:r>
              <a:rPr lang="he-IL" dirty="0"/>
              <a:t>: </a:t>
            </a:r>
            <a:r>
              <a:rPr lang="en-US" dirty="0" err="1" smtClean="0"/>
              <a:t>x</a:t>
            </a:r>
            <a:r>
              <a:rPr lang="en-US" dirty="0" err="1" smtClean="0">
                <a:sym typeface="Symbol" panose="05050102010706020507" pitchFamily="18" charset="2"/>
              </a:rPr>
              <a:t></a:t>
            </a:r>
            <a:r>
              <a:rPr lang="en-US" dirty="0" err="1" smtClean="0"/>
              <a:t>y</a:t>
            </a:r>
            <a:endParaRPr lang="he-IL" dirty="0" smtClean="0"/>
          </a:p>
          <a:p>
            <a:pPr lvl="1"/>
            <a:r>
              <a:rPr lang="he-IL" dirty="0" smtClean="0"/>
              <a:t>היחס </a:t>
            </a:r>
            <a:r>
              <a:rPr lang="en-US" dirty="0" smtClean="0"/>
              <a:t>R(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he-IL" dirty="0" smtClean="0"/>
              <a:t>, בתחום המספרים השלמים, משמעות </a:t>
            </a:r>
            <a:r>
              <a:rPr lang="en-US" dirty="0" err="1" smtClean="0"/>
              <a:t>x</a:t>
            </a:r>
            <a:r>
              <a:rPr lang="en-US" dirty="0" err="1" smtClean="0">
                <a:sym typeface="Symbol" panose="05050102010706020507" pitchFamily="18" charset="2"/>
              </a:rPr>
              <a:t>y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he-IL" dirty="0" smtClean="0">
                <a:sym typeface="Symbol" panose="05050102010706020507" pitchFamily="18" charset="2"/>
              </a:rPr>
              <a:t>היחס </a:t>
            </a:r>
            <a:r>
              <a:rPr lang="en-US" dirty="0" smtClean="0">
                <a:sym typeface="Symbol" panose="05050102010706020507" pitchFamily="18" charset="2"/>
              </a:rPr>
              <a:t>R(</a:t>
            </a:r>
            <a:r>
              <a:rPr lang="en-US" dirty="0" err="1" smtClean="0">
                <a:sym typeface="Symbol" panose="05050102010706020507" pitchFamily="18" charset="2"/>
              </a:rPr>
              <a:t>x,y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he-IL" dirty="0" smtClean="0">
                <a:sym typeface="Symbol" panose="05050102010706020507" pitchFamily="18" charset="2"/>
              </a:rPr>
              <a:t>, בתחום </a:t>
            </a:r>
            <a:r>
              <a:rPr lang="he-IL" dirty="0" smtClean="0"/>
              <a:t>תורת </a:t>
            </a:r>
            <a:r>
              <a:rPr lang="he-IL" dirty="0"/>
              <a:t>הקבוצות, המשמעות</a:t>
            </a:r>
            <a:r>
              <a:rPr lang="he-IL" dirty="0" smtClean="0"/>
              <a:t>: </a:t>
            </a:r>
            <a:r>
              <a:rPr lang="en-US" dirty="0" err="1" smtClean="0"/>
              <a:t>x</a:t>
            </a:r>
            <a:r>
              <a:rPr lang="en-US" dirty="0" err="1" smtClean="0">
                <a:sym typeface="Symbol" panose="05050102010706020507" pitchFamily="18" charset="2"/>
              </a:rPr>
              <a:t>y</a:t>
            </a:r>
            <a:endParaRPr lang="he-IL" dirty="0" smtClean="0">
              <a:sym typeface="Symbol" panose="05050102010706020507" pitchFamily="18" charset="2"/>
            </a:endParaRPr>
          </a:p>
          <a:p>
            <a:r>
              <a:rPr lang="he-IL" dirty="0" smtClean="0">
                <a:sym typeface="Symbol" panose="05050102010706020507" pitchFamily="18" charset="2"/>
              </a:rPr>
              <a:t>במקרים כאלה נוח יהיה לרשום בנוסחה את האופרטור המוכר במקום הרישום הסתמי </a:t>
            </a:r>
            <a:r>
              <a:rPr lang="en-US" dirty="0" smtClean="0">
                <a:sym typeface="Symbol" panose="05050102010706020507" pitchFamily="18" charset="2"/>
              </a:rPr>
              <a:t>f(</a:t>
            </a:r>
            <a:r>
              <a:rPr lang="en-US" dirty="0" err="1" smtClean="0">
                <a:sym typeface="Symbol" panose="05050102010706020507" pitchFamily="18" charset="2"/>
              </a:rPr>
              <a:t>x,y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he-IL" dirty="0" smtClean="0">
                <a:sym typeface="Symbol" panose="05050102010706020507" pitchFamily="18" charset="2"/>
              </a:rPr>
              <a:t> או </a:t>
            </a:r>
            <a:r>
              <a:rPr lang="en-US" dirty="0" smtClean="0">
                <a:sym typeface="Symbol" panose="05050102010706020507" pitchFamily="18" charset="2"/>
              </a:rPr>
              <a:t>R(</a:t>
            </a:r>
            <a:r>
              <a:rPr lang="en-US" dirty="0" err="1" smtClean="0">
                <a:sym typeface="Symbol" panose="05050102010706020507" pitchFamily="18" charset="2"/>
              </a:rPr>
              <a:t>x,y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he-IL" dirty="0" smtClean="0">
              <a:sym typeface="Symbol" panose="05050102010706020507" pitchFamily="18" charset="2"/>
            </a:endParaRPr>
          </a:p>
          <a:p>
            <a:r>
              <a:rPr lang="he-IL" dirty="0" smtClean="0">
                <a:sym typeface="Symbol" panose="05050102010706020507" pitchFamily="18" charset="2"/>
              </a:rPr>
              <a:t>למשל, במקום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נרשום  </a:t>
            </a:r>
            <a:endParaRPr lang="he-IL" dirty="0"/>
          </a:p>
          <a:p>
            <a:pPr lvl="1"/>
            <a:endParaRPr lang="en-US" dirty="0" smtClean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8</a:t>
            </a:fld>
            <a:endParaRPr lang="he-IL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94246"/>
              </p:ext>
            </p:extLst>
          </p:nvPr>
        </p:nvGraphicFramePr>
        <p:xfrm>
          <a:off x="2317302" y="5378903"/>
          <a:ext cx="3788425" cy="42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" name="Equation" r:id="rId3" imgW="1803240" imgH="203040" progId="Equation.DSMT4">
                  <p:embed/>
                </p:oleObj>
              </mc:Choice>
              <mc:Fallback>
                <p:oleObj name="Equation" r:id="rId3" imgW="1803240" imgH="203040" progId="Equation.DSMT4">
                  <p:embed/>
                  <p:pic>
                    <p:nvPicPr>
                      <p:cNvPr id="4" name="אובייקט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302" y="5378903"/>
                        <a:ext cx="3788425" cy="427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944115"/>
              </p:ext>
            </p:extLst>
          </p:nvPr>
        </p:nvGraphicFramePr>
        <p:xfrm>
          <a:off x="2786063" y="5727341"/>
          <a:ext cx="3255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" name="Equation" r:id="rId5" imgW="1549080" imgH="253800" progId="Equation.DSMT4">
                  <p:embed/>
                </p:oleObj>
              </mc:Choice>
              <mc:Fallback>
                <p:oleObj name="Equation" r:id="rId5" imgW="1549080" imgH="2538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6063" y="5727341"/>
                        <a:ext cx="325596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</a:t>
            </a:r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944710"/>
              </p:ext>
            </p:extLst>
          </p:nvPr>
        </p:nvGraphicFramePr>
        <p:xfrm>
          <a:off x="664235" y="2359784"/>
          <a:ext cx="7626709" cy="41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5" name="Equation" r:id="rId3" imgW="3733560" imgH="203040" progId="Equation.DSMT4">
                  <p:embed/>
                </p:oleObj>
              </mc:Choice>
              <mc:Fallback>
                <p:oleObj name="Equation" r:id="rId3" imgW="3733560" imgH="203040" progId="Equation.DSMT4">
                  <p:embed/>
                  <p:pic>
                    <p:nvPicPr>
                      <p:cNvPr id="4" name="אובייקט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235" y="2359784"/>
                        <a:ext cx="7626709" cy="41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86949"/>
              </p:ext>
            </p:extLst>
          </p:nvPr>
        </p:nvGraphicFramePr>
        <p:xfrm>
          <a:off x="2679700" y="3405188"/>
          <a:ext cx="196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6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9700" y="3405188"/>
                        <a:ext cx="1968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8507" y="3433877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218507" y="3901669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218507" y="4369461"/>
            <a:ext cx="377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5483599" y="3410320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נתון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6045661" y="3864794"/>
            <a:ext cx="11241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נתון</a:t>
            </a:r>
            <a:endParaRPr lang="he-IL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8505" y="4357757"/>
            <a:ext cx="11241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=e 1,2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9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29985" y="1395757"/>
            <a:ext cx="808402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נניח ש 1 וְ 0 הם קבועים, + היא פונקציה בינארית וְ &gt; הוא יחס בינארי. נוכיח</a:t>
            </a:r>
            <a:endParaRPr lang="he-IL" sz="2800" dirty="0"/>
          </a:p>
        </p:txBody>
      </p:sp>
      <p:graphicFrame>
        <p:nvGraphicFramePr>
          <p:cNvPr id="44" name="אובייקט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464220"/>
              </p:ext>
            </p:extLst>
          </p:nvPr>
        </p:nvGraphicFramePr>
        <p:xfrm>
          <a:off x="2679700" y="3888570"/>
          <a:ext cx="2962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7" name="Equation" r:id="rId7" imgW="1434960" imgH="203040" progId="Equation.DSMT4">
                  <p:embed/>
                </p:oleObj>
              </mc:Choice>
              <mc:Fallback>
                <p:oleObj name="Equation" r:id="rId7" imgW="1434960" imgH="203040" progId="Equation.DSMT4">
                  <p:embed/>
                  <p:pic>
                    <p:nvPicPr>
                      <p:cNvPr id="44" name="אובייקט 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9700" y="3888570"/>
                        <a:ext cx="296227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אובייקט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011858"/>
              </p:ext>
            </p:extLst>
          </p:nvPr>
        </p:nvGraphicFramePr>
        <p:xfrm>
          <a:off x="2679700" y="4344577"/>
          <a:ext cx="29638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8" name="Equation" r:id="rId9" imgW="1434960" imgH="203040" progId="Equation.DSMT4">
                  <p:embed/>
                </p:oleObj>
              </mc:Choice>
              <mc:Fallback>
                <p:oleObj name="Equation" r:id="rId9" imgW="1434960" imgH="203040" progId="Equation.DSMT4">
                  <p:embed/>
                  <p:pic>
                    <p:nvPicPr>
                      <p:cNvPr id="45" name="אובייקט 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9700" y="4344577"/>
                        <a:ext cx="2963862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9985" y="4900679"/>
            <a:ext cx="8084029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שאלה: </a:t>
            </a:r>
            <a:r>
              <a:rPr lang="he-IL" sz="2800" dirty="0"/>
              <a:t>מיהם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,t</a:t>
            </a:r>
            <a:r>
              <a:rPr lang="en-US" sz="2800" baseline="-25000" dirty="0"/>
              <a:t>2</a:t>
            </a:r>
            <a:r>
              <a:rPr lang="he-IL" sz="2800" dirty="0"/>
              <a:t> </a:t>
            </a:r>
            <a:r>
              <a:rPr lang="he-IL" sz="2800" dirty="0" smtClean="0"/>
              <a:t>וְ </a:t>
            </a:r>
            <a:r>
              <a:rPr lang="en-US" sz="2800" dirty="0">
                <a:sym typeface="Symbol" panose="05050102010706020507" pitchFamily="18" charset="2"/>
              </a:rPr>
              <a:t></a:t>
            </a:r>
            <a:r>
              <a:rPr lang="en-US" sz="2800" dirty="0"/>
              <a:t> </a:t>
            </a:r>
            <a:r>
              <a:rPr lang="he-IL" sz="2800" dirty="0" smtClean="0"/>
              <a:t>?</a:t>
            </a:r>
            <a:endParaRPr lang="he-IL" sz="2800" dirty="0"/>
          </a:p>
          <a:p>
            <a:pPr algn="r" rtl="1"/>
            <a:r>
              <a:rPr lang="he-IL" sz="2800" dirty="0" smtClean="0"/>
              <a:t>תשובה:</a:t>
            </a:r>
            <a:r>
              <a:rPr lang="he-IL" sz="4000" dirty="0" smtClean="0"/>
              <a:t> </a:t>
            </a:r>
            <a:endParaRPr lang="he-IL" sz="2800" dirty="0"/>
          </a:p>
        </p:txBody>
      </p:sp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26946"/>
              </p:ext>
            </p:extLst>
          </p:nvPr>
        </p:nvGraphicFramePr>
        <p:xfrm>
          <a:off x="4215448" y="5574086"/>
          <a:ext cx="29543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9" name="Equation" r:id="rId11" imgW="1307880" imgH="203040" progId="Equation.DSMT4">
                  <p:embed/>
                </p:oleObj>
              </mc:Choice>
              <mc:Fallback>
                <p:oleObj name="Equation" r:id="rId11" imgW="1307880" imgH="203040" progId="Equation.DSMT4">
                  <p:embed/>
                  <p:pic>
                    <p:nvPicPr>
                      <p:cNvPr id="43" name="אובייקט 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5448" y="5574086"/>
                        <a:ext cx="295433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אובייקט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207573"/>
              </p:ext>
            </p:extLst>
          </p:nvPr>
        </p:nvGraphicFramePr>
        <p:xfrm>
          <a:off x="2679700" y="5574086"/>
          <a:ext cx="13192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0" name="Equation" r:id="rId13" imgW="583920" imgH="228600" progId="Equation.DSMT4">
                  <p:embed/>
                </p:oleObj>
              </mc:Choice>
              <mc:Fallback>
                <p:oleObj name="Equation" r:id="rId13" imgW="583920" imgH="228600" progId="Equation.DSMT4">
                  <p:embed/>
                  <p:pic>
                    <p:nvPicPr>
                      <p:cNvPr id="21" name="אובייקט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79700" y="5574086"/>
                        <a:ext cx="13192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אובייקט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827482"/>
              </p:ext>
            </p:extLst>
          </p:nvPr>
        </p:nvGraphicFramePr>
        <p:xfrm>
          <a:off x="919362" y="5574085"/>
          <a:ext cx="13493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1" name="Equation" r:id="rId15" imgW="596880" imgH="228600" progId="Equation.DSMT4">
                  <p:embed/>
                </p:oleObj>
              </mc:Choice>
              <mc:Fallback>
                <p:oleObj name="Equation" r:id="rId15" imgW="596880" imgH="228600" progId="Equation.DSMT4">
                  <p:embed/>
                  <p:pic>
                    <p:nvPicPr>
                      <p:cNvPr id="23" name="אובייקט 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9362" y="5574085"/>
                        <a:ext cx="134937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3485</TotalTime>
  <Words>971</Words>
  <Application>Microsoft Office PowerPoint</Application>
  <PresentationFormat>‫הצגה על המסך (4:3)</PresentationFormat>
  <Paragraphs>237</Paragraphs>
  <Slides>23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ערכת נושא Office</vt:lpstr>
      <vt:lpstr>Equation</vt:lpstr>
      <vt:lpstr>הוכחות בתחשיב היחסים</vt:lpstr>
      <vt:lpstr>כללי הגזירה בתחשיב היחסים</vt:lpstr>
      <vt:lpstr>כללי הוספת = (= introduction)</vt:lpstr>
      <vt:lpstr>תזכורת: הצבה מותרת</vt:lpstr>
      <vt:lpstr>כלל הסרת = (= elimination)</vt:lpstr>
      <vt:lpstr>דוגמה</vt:lpstr>
      <vt:lpstr>דוגמה</vt:lpstr>
      <vt:lpstr>infix notation</vt:lpstr>
      <vt:lpstr>דוגמה</vt:lpstr>
      <vt:lpstr>כלל הסרת  (x elimination)</vt:lpstr>
      <vt:lpstr>דוגמה</vt:lpstr>
      <vt:lpstr>כלל הוספת  (x introduction)</vt:lpstr>
      <vt:lpstr>דוגמה</vt:lpstr>
      <vt:lpstr>כלל הוספת  (x introduction)</vt:lpstr>
      <vt:lpstr>דוגמה</vt:lpstr>
      <vt:lpstr>כלל הסרת  (x elimination)</vt:lpstr>
      <vt:lpstr>דוגמה</vt:lpstr>
      <vt:lpstr>מה לא בסדר בהוכחה?</vt:lpstr>
      <vt:lpstr>דוגמה נוספת</vt:lpstr>
      <vt:lpstr>ועוד דוגמה</vt:lpstr>
      <vt:lpstr>מה לא נכון בהוכחה?</vt:lpstr>
      <vt:lpstr>תרגיל</vt:lpstr>
      <vt:lpstr>שקילויות עם כמתים</vt:lpstr>
    </vt:vector>
  </TitlesOfParts>
  <Company>Telhai Academic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לוגיקה של פסוקים</dc:title>
  <dc:creator>Dani</dc:creator>
  <cp:lastModifiedBy>Dani</cp:lastModifiedBy>
  <cp:revision>225</cp:revision>
  <dcterms:created xsi:type="dcterms:W3CDTF">2016-12-19T06:18:51Z</dcterms:created>
  <dcterms:modified xsi:type="dcterms:W3CDTF">2018-05-28T17:49:31Z</dcterms:modified>
</cp:coreProperties>
</file>