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80" r:id="rId12"/>
    <p:sldId id="266" r:id="rId13"/>
    <p:sldId id="267" r:id="rId14"/>
    <p:sldId id="268" r:id="rId15"/>
    <p:sldId id="269" r:id="rId16"/>
    <p:sldId id="270" r:id="rId17"/>
    <p:sldId id="273" r:id="rId18"/>
    <p:sldId id="271" r:id="rId19"/>
    <p:sldId id="272" r:id="rId20"/>
    <p:sldId id="279" r:id="rId21"/>
    <p:sldId id="281" r:id="rId22"/>
    <p:sldId id="282" r:id="rId23"/>
    <p:sldId id="283" r:id="rId24"/>
    <p:sldId id="274" r:id="rId25"/>
    <p:sldId id="278" r:id="rId26"/>
    <p:sldId id="275" r:id="rId27"/>
    <p:sldId id="276" r:id="rId28"/>
    <p:sldId id="277" r:id="rId29"/>
    <p:sldId id="284" r:id="rId30"/>
    <p:sldId id="285" r:id="rId31"/>
    <p:sldId id="286" r:id="rId32"/>
    <p:sldId id="288" r:id="rId33"/>
    <p:sldId id="287"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p:scale>
          <a:sx n="60" d="100"/>
          <a:sy n="60" d="100"/>
        </p:scale>
        <p:origin x="-90" y="-2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60411"/>
            <a:ext cx="10993549" cy="1475013"/>
          </a:xfrm>
        </p:spPr>
        <p:txBody>
          <a:bodyPr/>
          <a:lstStyle/>
          <a:p>
            <a:r>
              <a:rPr lang="en-US" dirty="0">
                <a:solidFill>
                  <a:srgbClr val="4D1434"/>
                </a:solidFill>
              </a:rPr>
              <a:t>HATI HURANI</a:t>
            </a:r>
            <a:endParaRPr lang="en-US" dirty="0">
              <a:solidFill>
                <a:schemeClr val="tx1"/>
              </a:solidFill>
            </a:endParaRPr>
          </a:p>
        </p:txBody>
      </p:sp>
      <p:sp>
        <p:nvSpPr>
          <p:cNvPr id="3" name="Subtitle 2"/>
          <p:cNvSpPr>
            <a:spLocks noGrp="1"/>
          </p:cNvSpPr>
          <p:nvPr>
            <p:ph type="subTitle" idx="1"/>
          </p:nvPr>
        </p:nvSpPr>
        <p:spPr>
          <a:xfrm>
            <a:off x="581025" y="2335530"/>
            <a:ext cx="10993438" cy="672583"/>
          </a:xfrm>
        </p:spPr>
        <p:txBody>
          <a:bodyPr>
            <a:normAutofit lnSpcReduction="10000"/>
          </a:bodyPr>
          <a:lstStyle/>
          <a:p>
            <a:r>
              <a:rPr lang="en-US" dirty="0" err="1">
                <a:solidFill>
                  <a:srgbClr val="903163"/>
                </a:solidFill>
              </a:rPr>
              <a:t>Disiapkan</a:t>
            </a:r>
            <a:r>
              <a:rPr lang="en-US" dirty="0">
                <a:solidFill>
                  <a:srgbClr val="903163"/>
                </a:solidFill>
              </a:rPr>
              <a:t> </a:t>
            </a:r>
            <a:r>
              <a:rPr lang="en-US" dirty="0" err="1">
                <a:solidFill>
                  <a:srgbClr val="903163"/>
                </a:solidFill>
              </a:rPr>
              <a:t>oleh</a:t>
            </a:r>
            <a:r>
              <a:rPr lang="en-US" dirty="0">
                <a:solidFill>
                  <a:srgbClr val="903163"/>
                </a:solidFill>
              </a:rPr>
              <a:t> imam </a:t>
            </a:r>
            <a:r>
              <a:rPr lang="en-US" dirty="0" err="1">
                <a:solidFill>
                  <a:srgbClr val="903163"/>
                </a:solidFill>
              </a:rPr>
              <a:t>tjahjo</a:t>
            </a:r>
            <a:r>
              <a:rPr lang="en-US" dirty="0">
                <a:solidFill>
                  <a:srgbClr val="903163"/>
                </a:solidFill>
              </a:rPr>
              <a:t> </a:t>
            </a:r>
            <a:r>
              <a:rPr lang="en-US" dirty="0" err="1">
                <a:solidFill>
                  <a:srgbClr val="903163"/>
                </a:solidFill>
              </a:rPr>
              <a:t>wibowo</a:t>
            </a:r>
            <a:r>
              <a:rPr lang="en-US" dirty="0">
                <a:solidFill>
                  <a:srgbClr val="903163"/>
                </a:solidFill>
              </a:rPr>
              <a:t> </a:t>
            </a:r>
            <a:r>
              <a:rPr lang="en-US" dirty="0" err="1">
                <a:solidFill>
                  <a:srgbClr val="903163"/>
                </a:solidFill>
              </a:rPr>
              <a:t>untuk</a:t>
            </a:r>
            <a:r>
              <a:rPr lang="en-US" dirty="0">
                <a:solidFill>
                  <a:srgbClr val="903163"/>
                </a:solidFill>
              </a:rPr>
              <a:t> </a:t>
            </a:r>
            <a:r>
              <a:rPr lang="en-US" dirty="0" err="1">
                <a:solidFill>
                  <a:srgbClr val="903163"/>
                </a:solidFill>
              </a:rPr>
              <a:t>dosen-dosen</a:t>
            </a:r>
            <a:r>
              <a:rPr lang="en-US" dirty="0">
                <a:solidFill>
                  <a:srgbClr val="903163"/>
                </a:solidFill>
              </a:rPr>
              <a:t> </a:t>
            </a:r>
            <a:r>
              <a:rPr lang="en-US" dirty="0" err="1">
                <a:solidFill>
                  <a:srgbClr val="903163"/>
                </a:solidFill>
              </a:rPr>
              <a:t>etika</a:t>
            </a:r>
            <a:r>
              <a:rPr lang="en-US" dirty="0">
                <a:solidFill>
                  <a:srgbClr val="903163"/>
                </a:solidFill>
              </a:rPr>
              <a:t> </a:t>
            </a:r>
            <a:endParaRPr lang="en-US" dirty="0">
              <a:solidFill>
                <a:schemeClr val="tx1"/>
              </a:solidFill>
            </a:endParaRPr>
          </a:p>
          <a:p>
            <a:r>
              <a:rPr lang="en-US" dirty="0" err="1">
                <a:solidFill>
                  <a:srgbClr val="903163"/>
                </a:solidFill>
              </a:rPr>
              <a:t>Universitas</a:t>
            </a:r>
            <a:r>
              <a:rPr lang="en-US" dirty="0">
                <a:solidFill>
                  <a:srgbClr val="903163"/>
                </a:solidFill>
              </a:rPr>
              <a:t> </a:t>
            </a:r>
            <a:r>
              <a:rPr lang="en-US" dirty="0" err="1">
                <a:solidFill>
                  <a:srgbClr val="903163"/>
                </a:solidFill>
              </a:rPr>
              <a:t>kristen</a:t>
            </a:r>
            <a:r>
              <a:rPr lang="en-US" dirty="0">
                <a:solidFill>
                  <a:srgbClr val="903163"/>
                </a:solidFill>
              </a:rPr>
              <a:t> maranatha</a:t>
            </a:r>
            <a:endParaRPr lang="en-US" dirty="0">
              <a:solidFill>
                <a:schemeClr val="tx1"/>
              </a:solidFill>
            </a:endParaRPr>
          </a:p>
        </p:txBody>
      </p:sp>
    </p:spTree>
    <p:extLst>
      <p:ext uri="{BB962C8B-B14F-4D97-AF65-F5344CB8AC3E}">
        <p14:creationId xmlns="" xmlns:p14="http://schemas.microsoft.com/office/powerpoint/2010/main" val="401567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2: </a:t>
            </a:r>
            <a:r>
              <a:rPr lang="en-US" sz="3600" b="1" dirty="0" smtClean="0"/>
              <a:t>“jono pejuang lingkungan”</a:t>
            </a:r>
            <a:endParaRPr lang="en-US" sz="3600" b="1" dirty="0"/>
          </a:p>
        </p:txBody>
      </p:sp>
      <p:sp>
        <p:nvSpPr>
          <p:cNvPr id="5" name="TextBox 4"/>
          <p:cNvSpPr txBox="1"/>
          <p:nvPr/>
        </p:nvSpPr>
        <p:spPr>
          <a:xfrm>
            <a:off x="2643447" y="2211188"/>
            <a:ext cx="9193877" cy="4031873"/>
          </a:xfrm>
          <a:prstGeom prst="rect">
            <a:avLst/>
          </a:prstGeom>
          <a:noFill/>
        </p:spPr>
        <p:txBody>
          <a:bodyPr wrap="square" rtlCol="0">
            <a:spAutoFit/>
          </a:bodyPr>
          <a:lstStyle/>
          <a:p>
            <a:r>
              <a:rPr lang="en-US" sz="3200" b="1" dirty="0" smtClean="0"/>
              <a:t>SITUASI:</a:t>
            </a:r>
          </a:p>
          <a:p>
            <a:r>
              <a:rPr lang="en-US" sz="3200" dirty="0" smtClean="0"/>
              <a:t>Jono selama ini merasa tidak nyaman dengan praktik perusahaannya yg melakukan (1) </a:t>
            </a:r>
            <a:r>
              <a:rPr lang="en-US" sz="3200" b="1" dirty="0" smtClean="0"/>
              <a:t>Pembalakan Hutan; </a:t>
            </a:r>
            <a:r>
              <a:rPr lang="en-US" sz="3200" dirty="0" smtClean="0"/>
              <a:t>(2) membuka lahan dgn</a:t>
            </a:r>
            <a:r>
              <a:rPr lang="en-US" sz="3200" b="1" dirty="0" smtClean="0"/>
              <a:t> cara dibakar; </a:t>
            </a:r>
            <a:r>
              <a:rPr lang="en-US" sz="3200" dirty="0" smtClean="0"/>
              <a:t>(3) L</a:t>
            </a:r>
            <a:r>
              <a:rPr lang="en-US" sz="3200" b="1" dirty="0" smtClean="0"/>
              <a:t>imbah tidak ditangani dengan baik </a:t>
            </a:r>
            <a:r>
              <a:rPr lang="en-US" sz="3200" dirty="0" smtClean="0"/>
              <a:t>mencemari lingkungan (4) bbrpa oknum </a:t>
            </a:r>
            <a:r>
              <a:rPr lang="en-US" sz="3200" b="1" dirty="0" smtClean="0"/>
              <a:t>MENANGKAP DAN MENJUAL SATWA HUTAN </a:t>
            </a:r>
            <a:r>
              <a:rPr lang="en-US" sz="3200" dirty="0" smtClean="0"/>
              <a:t>(orang utan dll)</a:t>
            </a:r>
            <a:endParaRPr lang="en-US" sz="3200" dirty="0"/>
          </a:p>
        </p:txBody>
      </p:sp>
      <p:pic>
        <p:nvPicPr>
          <p:cNvPr id="6" name="Picture 5" descr="084350_1419399830.png"/>
          <p:cNvPicPr>
            <a:picLocks noChangeAspect="1"/>
          </p:cNvPicPr>
          <p:nvPr/>
        </p:nvPicPr>
        <p:blipFill>
          <a:blip r:embed="rId2"/>
          <a:stretch>
            <a:fillRect/>
          </a:stretch>
        </p:blipFill>
        <p:spPr>
          <a:xfrm>
            <a:off x="272488" y="1867730"/>
            <a:ext cx="2154827" cy="46161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2: </a:t>
            </a:r>
            <a:r>
              <a:rPr lang="en-US" sz="3600" b="1" dirty="0" smtClean="0"/>
              <a:t>“jono pejuang lingkungan”</a:t>
            </a:r>
            <a:endParaRPr lang="en-US" sz="3600" b="1" dirty="0"/>
          </a:p>
        </p:txBody>
      </p:sp>
      <p:sp>
        <p:nvSpPr>
          <p:cNvPr id="5" name="TextBox 4"/>
          <p:cNvSpPr txBox="1"/>
          <p:nvPr/>
        </p:nvSpPr>
        <p:spPr>
          <a:xfrm>
            <a:off x="2643447" y="2211188"/>
            <a:ext cx="9193877" cy="3539430"/>
          </a:xfrm>
          <a:prstGeom prst="rect">
            <a:avLst/>
          </a:prstGeom>
          <a:noFill/>
        </p:spPr>
        <p:txBody>
          <a:bodyPr wrap="square" rtlCol="0">
            <a:spAutoFit/>
          </a:bodyPr>
          <a:lstStyle/>
          <a:p>
            <a:r>
              <a:rPr lang="en-US" sz="3200" b="1" dirty="0" smtClean="0"/>
              <a:t>SITUASI 2:</a:t>
            </a:r>
          </a:p>
          <a:p>
            <a:r>
              <a:rPr lang="en-US" sz="3200" dirty="0" smtClean="0"/>
              <a:t>Jono memikirkan masa depan lingkungannya secara khusus dan dunia secara umum.  Ia tidak ingin disalahkan oleh generasi mendatang karena kerusakan lingkungan yang parah, dimana Jono ada disana berkontribusi melakukan perusakan lingkungan</a:t>
            </a:r>
            <a:endParaRPr lang="en-US" sz="3200" dirty="0"/>
          </a:p>
        </p:txBody>
      </p:sp>
      <p:pic>
        <p:nvPicPr>
          <p:cNvPr id="6" name="Picture 5" descr="084350_1419399830.png"/>
          <p:cNvPicPr>
            <a:picLocks noChangeAspect="1"/>
          </p:cNvPicPr>
          <p:nvPr/>
        </p:nvPicPr>
        <p:blipFill>
          <a:blip r:embed="rId2"/>
          <a:stretch>
            <a:fillRect/>
          </a:stretch>
        </p:blipFill>
        <p:spPr>
          <a:xfrm>
            <a:off x="272488" y="1867730"/>
            <a:ext cx="2154827" cy="461619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2: </a:t>
            </a:r>
            <a:r>
              <a:rPr lang="en-US" sz="3600" b="1" dirty="0" smtClean="0"/>
              <a:t>“jono pejuang lingkungan”</a:t>
            </a:r>
            <a:endParaRPr lang="en-US" sz="3600" b="1" dirty="0"/>
          </a:p>
        </p:txBody>
      </p:sp>
      <p:sp>
        <p:nvSpPr>
          <p:cNvPr id="5" name="TextBox 4"/>
          <p:cNvSpPr txBox="1"/>
          <p:nvPr/>
        </p:nvSpPr>
        <p:spPr>
          <a:xfrm>
            <a:off x="133000" y="2128061"/>
            <a:ext cx="3807229" cy="4031873"/>
          </a:xfrm>
          <a:prstGeom prst="rect">
            <a:avLst/>
          </a:prstGeom>
          <a:noFill/>
        </p:spPr>
        <p:txBody>
          <a:bodyPr wrap="square" rtlCol="0">
            <a:spAutoFit/>
          </a:bodyPr>
          <a:lstStyle/>
          <a:p>
            <a:r>
              <a:rPr lang="en-US" sz="3200" b="1" dirty="0" smtClean="0"/>
              <a:t>SITUASI:</a:t>
            </a:r>
          </a:p>
          <a:p>
            <a:r>
              <a:rPr lang="en-US" sz="3200" dirty="0" smtClean="0"/>
              <a:t>(1) </a:t>
            </a:r>
            <a:r>
              <a:rPr lang="en-US" sz="3200" b="1" dirty="0" smtClean="0"/>
              <a:t>Pembalakan Hutan; </a:t>
            </a:r>
            <a:r>
              <a:rPr lang="en-US" sz="3200" dirty="0" smtClean="0"/>
              <a:t>(2) pembakaran lahan</a:t>
            </a:r>
            <a:r>
              <a:rPr lang="en-US" sz="3200" b="1" dirty="0" smtClean="0"/>
              <a:t>; </a:t>
            </a:r>
            <a:r>
              <a:rPr lang="en-US" sz="3200" dirty="0" smtClean="0"/>
              <a:t>(3) L</a:t>
            </a:r>
            <a:r>
              <a:rPr lang="en-US" sz="3200" b="1" dirty="0" smtClean="0"/>
              <a:t>imbah </a:t>
            </a:r>
            <a:r>
              <a:rPr lang="en-US" sz="3200" dirty="0" smtClean="0"/>
              <a:t>mencemari lingkungan (4) penjualan satwa </a:t>
            </a:r>
            <a:endParaRPr lang="en-US" sz="3200" dirty="0"/>
          </a:p>
        </p:txBody>
      </p:sp>
      <p:pic>
        <p:nvPicPr>
          <p:cNvPr id="8" name="Picture 7" descr="Lol_question_mark.png"/>
          <p:cNvPicPr>
            <a:picLocks noChangeAspect="1"/>
          </p:cNvPicPr>
          <p:nvPr/>
        </p:nvPicPr>
        <p:blipFill>
          <a:blip r:embed="rId2"/>
          <a:stretch>
            <a:fillRect/>
          </a:stretch>
        </p:blipFill>
        <p:spPr>
          <a:xfrm>
            <a:off x="4699279" y="1812174"/>
            <a:ext cx="1792994" cy="1778924"/>
          </a:xfrm>
          <a:prstGeom prst="rect">
            <a:avLst/>
          </a:prstGeom>
        </p:spPr>
      </p:pic>
      <p:sp>
        <p:nvSpPr>
          <p:cNvPr id="7" name="Rectangle 6"/>
          <p:cNvSpPr/>
          <p:nvPr/>
        </p:nvSpPr>
        <p:spPr>
          <a:xfrm>
            <a:off x="2281539" y="1930922"/>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pic>
        <p:nvPicPr>
          <p:cNvPr id="9" name="Picture 8" descr="084350_1419399830.png"/>
          <p:cNvPicPr>
            <a:picLocks noChangeAspect="1"/>
          </p:cNvPicPr>
          <p:nvPr/>
        </p:nvPicPr>
        <p:blipFill>
          <a:blip r:embed="rId3"/>
          <a:stretch>
            <a:fillRect/>
          </a:stretch>
        </p:blipFill>
        <p:spPr>
          <a:xfrm>
            <a:off x="3797085" y="2776451"/>
            <a:ext cx="1676314" cy="3591098"/>
          </a:xfrm>
          <a:prstGeom prst="rect">
            <a:avLst/>
          </a:prstGeom>
        </p:spPr>
      </p:pic>
      <p:sp>
        <p:nvSpPr>
          <p:cNvPr id="10" name="TextBox 9"/>
          <p:cNvSpPr txBox="1"/>
          <p:nvPr/>
        </p:nvSpPr>
        <p:spPr>
          <a:xfrm>
            <a:off x="6467300" y="2211188"/>
            <a:ext cx="5353397" cy="4524315"/>
          </a:xfrm>
          <a:prstGeom prst="rect">
            <a:avLst/>
          </a:prstGeom>
          <a:noFill/>
        </p:spPr>
        <p:txBody>
          <a:bodyPr wrap="square" rtlCol="0">
            <a:spAutoFit/>
          </a:bodyPr>
          <a:lstStyle/>
          <a:p>
            <a:r>
              <a:rPr lang="en-US" sz="3200" dirty="0" smtClean="0"/>
              <a:t>Akhirnya dalam </a:t>
            </a:r>
            <a:r>
              <a:rPr lang="en-US" sz="3200" b="1" dirty="0" smtClean="0"/>
              <a:t>ruang KEBEBASAN</a:t>
            </a:r>
            <a:r>
              <a:rPr lang="en-US" sz="3200" dirty="0" smtClean="0"/>
              <a:t> yg dimilikinya </a:t>
            </a:r>
            <a:r>
              <a:rPr lang="en-US" sz="3200" b="1" dirty="0" smtClean="0"/>
              <a:t>JONO </a:t>
            </a:r>
            <a:r>
              <a:rPr lang="en-US" sz="3200" dirty="0" smtClean="0"/>
              <a:t>memutuskan untuk keluar dari </a:t>
            </a:r>
            <a:r>
              <a:rPr lang="en-US" sz="3200" b="1" dirty="0" smtClean="0"/>
              <a:t>Perusahaan </a:t>
            </a:r>
            <a:r>
              <a:rPr lang="en-US" sz="3200" dirty="0" smtClean="0"/>
              <a:t>itu walau harus kehilangan karir dan penghasilannya yg besar.</a:t>
            </a:r>
          </a:p>
          <a:p>
            <a:r>
              <a:rPr lang="en-US" sz="3200" b="1" dirty="0" smtClean="0"/>
              <a:t>Untuk menjadi PENGGIAT LINGKUNGAN HIDUP!</a:t>
            </a:r>
            <a:endParaRPr lang="en-US" sz="3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2: </a:t>
            </a:r>
            <a:r>
              <a:rPr lang="en-US" sz="3600" b="1" dirty="0" smtClean="0"/>
              <a:t>“jono pejuang lingkungan”</a:t>
            </a:r>
            <a:endParaRPr lang="en-US" sz="3600" b="1" dirty="0"/>
          </a:p>
        </p:txBody>
      </p:sp>
      <p:pic>
        <p:nvPicPr>
          <p:cNvPr id="9" name="Picture 8" descr="084350_1419399830.png"/>
          <p:cNvPicPr>
            <a:picLocks noChangeAspect="1"/>
          </p:cNvPicPr>
          <p:nvPr/>
        </p:nvPicPr>
        <p:blipFill>
          <a:blip r:embed="rId2"/>
          <a:stretch>
            <a:fillRect/>
          </a:stretch>
        </p:blipFill>
        <p:spPr>
          <a:xfrm>
            <a:off x="488620" y="2610196"/>
            <a:ext cx="1676314" cy="3591098"/>
          </a:xfrm>
          <a:prstGeom prst="rect">
            <a:avLst/>
          </a:prstGeom>
        </p:spPr>
      </p:pic>
      <p:sp>
        <p:nvSpPr>
          <p:cNvPr id="10" name="TextBox 9"/>
          <p:cNvSpPr txBox="1"/>
          <p:nvPr/>
        </p:nvSpPr>
        <p:spPr>
          <a:xfrm>
            <a:off x="2377440" y="2614497"/>
            <a:ext cx="9443257" cy="3539430"/>
          </a:xfrm>
          <a:prstGeom prst="rect">
            <a:avLst/>
          </a:prstGeom>
          <a:noFill/>
        </p:spPr>
        <p:txBody>
          <a:bodyPr wrap="square" rtlCol="0">
            <a:spAutoFit/>
          </a:bodyPr>
          <a:lstStyle/>
          <a:p>
            <a:r>
              <a:rPr lang="en-US" sz="3200" dirty="0" smtClean="0"/>
              <a:t>Walau pun </a:t>
            </a:r>
            <a:r>
              <a:rPr lang="en-US" sz="3200" u="sng" dirty="0" smtClean="0"/>
              <a:t>mengorbankan kenyamanan keluarga</a:t>
            </a:r>
            <a:r>
              <a:rPr lang="en-US" sz="3200" dirty="0" smtClean="0"/>
              <a:t>, tetapi JONO merasa </a:t>
            </a:r>
            <a:r>
              <a:rPr lang="en-US" sz="3200" b="1" dirty="0" smtClean="0"/>
              <a:t>lega </a:t>
            </a:r>
            <a:r>
              <a:rPr lang="en-US" sz="3200" dirty="0" smtClean="0"/>
              <a:t>telah keluar dari perusahaan perusak lingkungan itu.</a:t>
            </a:r>
          </a:p>
          <a:p>
            <a:endParaRPr lang="en-US" sz="3200" b="1" dirty="0" smtClean="0"/>
          </a:p>
          <a:p>
            <a:r>
              <a:rPr lang="en-US" sz="3200" b="1" dirty="0" smtClean="0"/>
              <a:t>Untuk menjadi PENGGIAT LINGKUNGAN HIDUP!  </a:t>
            </a:r>
            <a:r>
              <a:rPr lang="en-US" sz="3200" b="1" u="sng" dirty="0" smtClean="0"/>
              <a:t>KARENA DEMI MASA DEPAN YANG LEBIH BAIK </a:t>
            </a:r>
            <a:r>
              <a:rPr lang="en-US" sz="3200" dirty="0" smtClean="0"/>
              <a:t>MENJADI PERTIMBANGANNYA</a:t>
            </a:r>
            <a:endParaRPr lang="en-US" sz="3200" b="1"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a:t>
            </a:r>
            <a:endParaRPr lang="en-US" sz="7200" dirty="0"/>
          </a:p>
        </p:txBody>
      </p:sp>
      <p:pic>
        <p:nvPicPr>
          <p:cNvPr id="4" name="Picture 3" descr="084350_1419399830.png"/>
          <p:cNvPicPr>
            <a:picLocks noChangeAspect="1"/>
          </p:cNvPicPr>
          <p:nvPr/>
        </p:nvPicPr>
        <p:blipFill>
          <a:blip r:embed="rId2"/>
          <a:stretch>
            <a:fillRect/>
          </a:stretch>
        </p:blipFill>
        <p:spPr>
          <a:xfrm>
            <a:off x="9842269" y="2560319"/>
            <a:ext cx="1865676" cy="3996760"/>
          </a:xfrm>
          <a:prstGeom prst="rect">
            <a:avLst/>
          </a:prstGeom>
        </p:spPr>
      </p:pic>
      <p:pic>
        <p:nvPicPr>
          <p:cNvPr id="5" name="Picture 4" descr="Judge-With-Gavel-Silhouette.png"/>
          <p:cNvPicPr>
            <a:picLocks noChangeAspect="1"/>
          </p:cNvPicPr>
          <p:nvPr/>
        </p:nvPicPr>
        <p:blipFill>
          <a:blip r:embed="rId3"/>
          <a:stretch>
            <a:fillRect/>
          </a:stretch>
        </p:blipFill>
        <p:spPr>
          <a:xfrm>
            <a:off x="369030" y="2477196"/>
            <a:ext cx="2573444" cy="4006734"/>
          </a:xfrm>
          <a:prstGeom prst="rect">
            <a:avLst/>
          </a:prstGeom>
        </p:spPr>
      </p:pic>
      <p:sp>
        <p:nvSpPr>
          <p:cNvPr id="6" name="TextBox 5"/>
          <p:cNvSpPr txBox="1"/>
          <p:nvPr/>
        </p:nvSpPr>
        <p:spPr>
          <a:xfrm>
            <a:off x="3042458" y="1911927"/>
            <a:ext cx="6783186" cy="2862322"/>
          </a:xfrm>
          <a:prstGeom prst="rect">
            <a:avLst/>
          </a:prstGeom>
          <a:noFill/>
        </p:spPr>
        <p:txBody>
          <a:bodyPr wrap="square" rtlCol="0">
            <a:spAutoFit/>
          </a:bodyPr>
          <a:lstStyle/>
          <a:p>
            <a:r>
              <a:rPr lang="en-US" sz="3600" dirty="0" smtClean="0"/>
              <a:t>Pertanyaan... Siapakah yang membuat </a:t>
            </a:r>
            <a:r>
              <a:rPr lang="en-US" sz="3600" b="1" dirty="0" smtClean="0"/>
              <a:t>HAKIM tidak nyaman </a:t>
            </a:r>
            <a:r>
              <a:rPr lang="en-US" sz="3600" dirty="0" smtClean="0"/>
              <a:t>diakhir karirnya?  Dan siapakah yang membuat </a:t>
            </a:r>
            <a:r>
              <a:rPr lang="en-US" sz="3600" b="1" dirty="0" smtClean="0"/>
              <a:t>LEGA Jono </a:t>
            </a:r>
            <a:r>
              <a:rPr lang="en-US" sz="3600" dirty="0" smtClean="0"/>
              <a:t>ketika memutuskan keluar?</a:t>
            </a:r>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a:t>
            </a:r>
            <a:endParaRPr lang="en-US" sz="7200" dirty="0"/>
          </a:p>
        </p:txBody>
      </p:sp>
      <p:pic>
        <p:nvPicPr>
          <p:cNvPr id="4" name="Picture 3" descr="084350_1419399830.png"/>
          <p:cNvPicPr>
            <a:picLocks noChangeAspect="1"/>
          </p:cNvPicPr>
          <p:nvPr/>
        </p:nvPicPr>
        <p:blipFill>
          <a:blip r:embed="rId2"/>
          <a:stretch>
            <a:fillRect/>
          </a:stretch>
        </p:blipFill>
        <p:spPr>
          <a:xfrm>
            <a:off x="9842269" y="2560319"/>
            <a:ext cx="1865676" cy="3996760"/>
          </a:xfrm>
          <a:prstGeom prst="rect">
            <a:avLst/>
          </a:prstGeom>
        </p:spPr>
      </p:pic>
      <p:pic>
        <p:nvPicPr>
          <p:cNvPr id="5" name="Picture 4" descr="Judge-With-Gavel-Silhouette.png"/>
          <p:cNvPicPr>
            <a:picLocks noChangeAspect="1"/>
          </p:cNvPicPr>
          <p:nvPr/>
        </p:nvPicPr>
        <p:blipFill>
          <a:blip r:embed="rId3"/>
          <a:stretch>
            <a:fillRect/>
          </a:stretch>
        </p:blipFill>
        <p:spPr>
          <a:xfrm>
            <a:off x="369030" y="2477196"/>
            <a:ext cx="2573444" cy="4006734"/>
          </a:xfrm>
          <a:prstGeom prst="rect">
            <a:avLst/>
          </a:prstGeom>
        </p:spPr>
      </p:pic>
      <p:sp>
        <p:nvSpPr>
          <p:cNvPr id="6" name="TextBox 5"/>
          <p:cNvSpPr txBox="1"/>
          <p:nvPr/>
        </p:nvSpPr>
        <p:spPr>
          <a:xfrm>
            <a:off x="3042458" y="1911927"/>
            <a:ext cx="6783186" cy="2862322"/>
          </a:xfrm>
          <a:prstGeom prst="rect">
            <a:avLst/>
          </a:prstGeom>
          <a:noFill/>
        </p:spPr>
        <p:txBody>
          <a:bodyPr wrap="square" rtlCol="0">
            <a:spAutoFit/>
          </a:bodyPr>
          <a:lstStyle/>
          <a:p>
            <a:r>
              <a:rPr lang="en-US" sz="3600" dirty="0" smtClean="0"/>
              <a:t>Pertanyaan... Siapakah yang membuat </a:t>
            </a:r>
            <a:r>
              <a:rPr lang="en-US" sz="3600" b="1" dirty="0" smtClean="0"/>
              <a:t>HAKIM tidak nyaman </a:t>
            </a:r>
            <a:r>
              <a:rPr lang="en-US" sz="3600" dirty="0" smtClean="0"/>
              <a:t>diakhir karirnya?  Dan siapakah yang membuat </a:t>
            </a:r>
            <a:r>
              <a:rPr lang="en-US" sz="3600" b="1" dirty="0" smtClean="0"/>
              <a:t>LEGA Jono </a:t>
            </a:r>
            <a:r>
              <a:rPr lang="en-US" sz="3600" dirty="0" smtClean="0"/>
              <a:t>ketika memutuskan keluar?</a:t>
            </a:r>
            <a:endParaRPr lang="en-US" sz="3600" dirty="0"/>
          </a:p>
        </p:txBody>
      </p:sp>
      <p:sp>
        <p:nvSpPr>
          <p:cNvPr id="7" name="Heart 6"/>
          <p:cNvSpPr/>
          <p:nvPr/>
        </p:nvSpPr>
        <p:spPr>
          <a:xfrm>
            <a:off x="4987636" y="4838006"/>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8" name="Right Arrow 7"/>
          <p:cNvSpPr/>
          <p:nvPr/>
        </p:nvSpPr>
        <p:spPr>
          <a:xfrm>
            <a:off x="3474720" y="5320145"/>
            <a:ext cx="714895" cy="69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8379230" y="5320146"/>
            <a:ext cx="714894" cy="5818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 </a:t>
            </a:r>
            <a:endParaRPr lang="en-US" sz="7200" dirty="0"/>
          </a:p>
        </p:txBody>
      </p:sp>
      <p:pic>
        <p:nvPicPr>
          <p:cNvPr id="4" name="Picture 3" descr="084350_1419399830.png"/>
          <p:cNvPicPr>
            <a:picLocks noChangeAspect="1"/>
          </p:cNvPicPr>
          <p:nvPr/>
        </p:nvPicPr>
        <p:blipFill>
          <a:blip r:embed="rId2"/>
          <a:stretch>
            <a:fillRect/>
          </a:stretch>
        </p:blipFill>
        <p:spPr>
          <a:xfrm>
            <a:off x="542623" y="2093391"/>
            <a:ext cx="1865676" cy="3996760"/>
          </a:xfrm>
          <a:prstGeom prst="rect">
            <a:avLst/>
          </a:prstGeom>
        </p:spPr>
      </p:pic>
      <p:sp>
        <p:nvSpPr>
          <p:cNvPr id="7" name="Heart 6"/>
          <p:cNvSpPr/>
          <p:nvPr/>
        </p:nvSpPr>
        <p:spPr>
          <a:xfrm>
            <a:off x="291825" y="3009205"/>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Right Arrow 9"/>
          <p:cNvSpPr/>
          <p:nvPr/>
        </p:nvSpPr>
        <p:spPr>
          <a:xfrm>
            <a:off x="2490277" y="219845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151757" y="1945532"/>
            <a:ext cx="2684834" cy="1498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KESADARAN  AKAN</a:t>
            </a:r>
            <a:endParaRPr lang="en-US" sz="2800" dirty="0"/>
          </a:p>
        </p:txBody>
      </p:sp>
      <p:sp>
        <p:nvSpPr>
          <p:cNvPr id="12" name="Down Arrow 11"/>
          <p:cNvSpPr/>
          <p:nvPr/>
        </p:nvSpPr>
        <p:spPr>
          <a:xfrm>
            <a:off x="4221800" y="3579779"/>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93393" y="4066162"/>
            <a:ext cx="2782110" cy="9338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KEWAJIBAN</a:t>
            </a:r>
            <a:endParaRPr lang="en-US" sz="3200" dirty="0"/>
          </a:p>
        </p:txBody>
      </p:sp>
      <p:sp>
        <p:nvSpPr>
          <p:cNvPr id="15" name="Down Arrow 14"/>
          <p:cNvSpPr/>
          <p:nvPr/>
        </p:nvSpPr>
        <p:spPr>
          <a:xfrm>
            <a:off x="4199101" y="5055140"/>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132302" y="5564221"/>
            <a:ext cx="2723745" cy="9727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
            </a:r>
            <a:r>
              <a:rPr lang="en-US" sz="2800" dirty="0" smtClean="0"/>
              <a:t>lm SITUASI KONKRET</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 </a:t>
            </a:r>
            <a:endParaRPr lang="en-US" sz="7200" dirty="0"/>
          </a:p>
        </p:txBody>
      </p:sp>
      <p:pic>
        <p:nvPicPr>
          <p:cNvPr id="4" name="Picture 3" descr="084350_1419399830.png"/>
          <p:cNvPicPr>
            <a:picLocks noChangeAspect="1"/>
          </p:cNvPicPr>
          <p:nvPr/>
        </p:nvPicPr>
        <p:blipFill>
          <a:blip r:embed="rId2"/>
          <a:stretch>
            <a:fillRect/>
          </a:stretch>
        </p:blipFill>
        <p:spPr>
          <a:xfrm>
            <a:off x="542623" y="2093391"/>
            <a:ext cx="1865676" cy="3996760"/>
          </a:xfrm>
          <a:prstGeom prst="rect">
            <a:avLst/>
          </a:prstGeom>
        </p:spPr>
      </p:pic>
      <p:sp>
        <p:nvSpPr>
          <p:cNvPr id="7" name="Heart 6"/>
          <p:cNvSpPr/>
          <p:nvPr/>
        </p:nvSpPr>
        <p:spPr>
          <a:xfrm>
            <a:off x="291825" y="3009205"/>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Right Arrow 9"/>
          <p:cNvSpPr/>
          <p:nvPr/>
        </p:nvSpPr>
        <p:spPr>
          <a:xfrm>
            <a:off x="2490277" y="219845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151757" y="1945532"/>
            <a:ext cx="2684834" cy="1498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KESADARAN  AKAN</a:t>
            </a:r>
            <a:endParaRPr lang="en-US" sz="2800" dirty="0"/>
          </a:p>
        </p:txBody>
      </p:sp>
      <p:sp>
        <p:nvSpPr>
          <p:cNvPr id="12" name="Down Arrow 11"/>
          <p:cNvSpPr/>
          <p:nvPr/>
        </p:nvSpPr>
        <p:spPr>
          <a:xfrm>
            <a:off x="4221800" y="3579779"/>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93393" y="4066162"/>
            <a:ext cx="2782110" cy="9338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KEWAJIBAN</a:t>
            </a:r>
            <a:endParaRPr lang="en-US" sz="3200" dirty="0"/>
          </a:p>
        </p:txBody>
      </p:sp>
      <p:sp>
        <p:nvSpPr>
          <p:cNvPr id="15" name="Down Arrow 14"/>
          <p:cNvSpPr/>
          <p:nvPr/>
        </p:nvSpPr>
        <p:spPr>
          <a:xfrm>
            <a:off x="4199101" y="5055140"/>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132302" y="5564221"/>
            <a:ext cx="2723745" cy="9727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dlm SITUASI KONKRET</a:t>
            </a:r>
            <a:endParaRPr lang="en-US" sz="2800" dirty="0"/>
          </a:p>
        </p:txBody>
      </p:sp>
      <p:sp>
        <p:nvSpPr>
          <p:cNvPr id="14" name="Rectangle 13"/>
          <p:cNvSpPr/>
          <p:nvPr/>
        </p:nvSpPr>
        <p:spPr>
          <a:xfrm>
            <a:off x="6070060" y="2042811"/>
            <a:ext cx="5680953" cy="103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Ciri khas manusia yang memiliki </a:t>
            </a:r>
            <a:r>
              <a:rPr lang="en-US" sz="2400" b="1" dirty="0" smtClean="0"/>
              <a:t>OTONOMI MORAL</a:t>
            </a:r>
            <a:r>
              <a:rPr lang="en-US" sz="2400" i="1" dirty="0" smtClean="0"/>
              <a:t> </a:t>
            </a:r>
            <a:endParaRPr lang="en-US" sz="2400" i="1" dirty="0"/>
          </a:p>
        </p:txBody>
      </p:sp>
      <p:sp>
        <p:nvSpPr>
          <p:cNvPr id="17" name="Rectangle 16"/>
          <p:cNvSpPr/>
          <p:nvPr/>
        </p:nvSpPr>
        <p:spPr>
          <a:xfrm>
            <a:off x="6086269" y="3287952"/>
            <a:ext cx="5645287" cy="20233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Keharusan secara preskriftif (memaksa) mengikuti perintah Norma (keluarga, masyarakat, agama dan negara)</a:t>
            </a:r>
            <a:endParaRPr lang="en-US" sz="3200" dirty="0"/>
          </a:p>
        </p:txBody>
      </p:sp>
      <p:sp>
        <p:nvSpPr>
          <p:cNvPr id="18" name="Rectangle 17"/>
          <p:cNvSpPr/>
          <p:nvPr/>
        </p:nvSpPr>
        <p:spPr>
          <a:xfrm>
            <a:off x="6070060" y="5486402"/>
            <a:ext cx="5680953" cy="1254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Kejadian yg dihadapi manusia (contoh: Pa Hakim dan Jono)</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 </a:t>
            </a:r>
            <a:endParaRPr lang="en-US" sz="7200" dirty="0"/>
          </a:p>
        </p:txBody>
      </p:sp>
      <p:pic>
        <p:nvPicPr>
          <p:cNvPr id="4" name="Picture 3" descr="084350_1419399830.png"/>
          <p:cNvPicPr>
            <a:picLocks noChangeAspect="1"/>
          </p:cNvPicPr>
          <p:nvPr/>
        </p:nvPicPr>
        <p:blipFill>
          <a:blip r:embed="rId2"/>
          <a:stretch>
            <a:fillRect/>
          </a:stretch>
        </p:blipFill>
        <p:spPr>
          <a:xfrm>
            <a:off x="542623" y="2093391"/>
            <a:ext cx="1865676" cy="3996760"/>
          </a:xfrm>
          <a:prstGeom prst="rect">
            <a:avLst/>
          </a:prstGeom>
        </p:spPr>
      </p:pic>
      <p:sp>
        <p:nvSpPr>
          <p:cNvPr id="7" name="Heart 6"/>
          <p:cNvSpPr/>
          <p:nvPr/>
        </p:nvSpPr>
        <p:spPr>
          <a:xfrm>
            <a:off x="291825" y="3009205"/>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Right Arrow 9"/>
          <p:cNvSpPr/>
          <p:nvPr/>
        </p:nvSpPr>
        <p:spPr>
          <a:xfrm>
            <a:off x="2684831" y="3774332"/>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151757" y="1945532"/>
            <a:ext cx="2684834" cy="1498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KESADARAN  AKAN</a:t>
            </a:r>
            <a:endParaRPr lang="en-US" sz="2800" dirty="0"/>
          </a:p>
        </p:txBody>
      </p:sp>
      <p:sp>
        <p:nvSpPr>
          <p:cNvPr id="12" name="Down Arrow 11"/>
          <p:cNvSpPr/>
          <p:nvPr/>
        </p:nvSpPr>
        <p:spPr>
          <a:xfrm>
            <a:off x="4221800" y="3579779"/>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93393" y="4066162"/>
            <a:ext cx="2782110" cy="9338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KEWAJIBAN</a:t>
            </a:r>
            <a:endParaRPr lang="en-US" sz="3200" dirty="0"/>
          </a:p>
        </p:txBody>
      </p:sp>
      <p:sp>
        <p:nvSpPr>
          <p:cNvPr id="15" name="Down Arrow 14"/>
          <p:cNvSpPr/>
          <p:nvPr/>
        </p:nvSpPr>
        <p:spPr>
          <a:xfrm>
            <a:off x="4199101" y="5055140"/>
            <a:ext cx="466928" cy="42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132302" y="5564221"/>
            <a:ext cx="2723745" cy="9727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dlm SITUASI KONKRET</a:t>
            </a:r>
            <a:endParaRPr lang="en-US" sz="2800" dirty="0"/>
          </a:p>
        </p:txBody>
      </p:sp>
      <p:sp>
        <p:nvSpPr>
          <p:cNvPr id="14" name="Rectangle 13"/>
          <p:cNvSpPr/>
          <p:nvPr/>
        </p:nvSpPr>
        <p:spPr>
          <a:xfrm>
            <a:off x="6070060" y="2042811"/>
            <a:ext cx="5680953" cy="1031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Ciri khas manusia yang memiliki </a:t>
            </a:r>
            <a:r>
              <a:rPr lang="en-US" sz="2400" b="1" dirty="0" smtClean="0"/>
              <a:t>OTONOMI MORAL</a:t>
            </a:r>
            <a:r>
              <a:rPr lang="en-US" sz="2400" i="1" dirty="0" smtClean="0"/>
              <a:t> </a:t>
            </a:r>
            <a:endParaRPr lang="en-US" sz="2400" i="1" dirty="0"/>
          </a:p>
        </p:txBody>
      </p:sp>
      <p:sp>
        <p:nvSpPr>
          <p:cNvPr id="17" name="Rectangle 16"/>
          <p:cNvSpPr/>
          <p:nvPr/>
        </p:nvSpPr>
        <p:spPr>
          <a:xfrm>
            <a:off x="6086269" y="3287952"/>
            <a:ext cx="5645287" cy="202335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Keharusan secara preskriftif (memaksa) mengikuti perintah moral (keluarga, masyarakat, agama dan negara)</a:t>
            </a:r>
            <a:endParaRPr lang="en-US" sz="3200" dirty="0"/>
          </a:p>
        </p:txBody>
      </p:sp>
      <p:sp>
        <p:nvSpPr>
          <p:cNvPr id="18" name="Rectangle 17"/>
          <p:cNvSpPr/>
          <p:nvPr/>
        </p:nvSpPr>
        <p:spPr>
          <a:xfrm>
            <a:off x="6070060" y="5486402"/>
            <a:ext cx="5680953" cy="125486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Kejadian yg dihadapi manusia (contoh: Pa Hakim dan Jono)</a:t>
            </a:r>
            <a:endParaRPr lang="en-US" sz="3200" dirty="0"/>
          </a:p>
        </p:txBody>
      </p:sp>
      <p:sp>
        <p:nvSpPr>
          <p:cNvPr id="19" name="AutoShape 7"/>
          <p:cNvSpPr>
            <a:spLocks noChangeArrowheads="1"/>
          </p:cNvSpPr>
          <p:nvPr/>
        </p:nvSpPr>
        <p:spPr bwMode="auto">
          <a:xfrm>
            <a:off x="3151761" y="1770434"/>
            <a:ext cx="8754893" cy="4766554"/>
          </a:xfrm>
          <a:prstGeom prst="foldedCorner">
            <a:avLst>
              <a:gd name="adj" fmla="val 12500"/>
            </a:avLst>
          </a:prstGeom>
          <a:solidFill>
            <a:schemeClr val="accent5">
              <a:lumMod val="75000"/>
            </a:schemeClr>
          </a:solidFill>
          <a:ln w="9525">
            <a:solidFill>
              <a:schemeClr val="tx1"/>
            </a:solidFill>
            <a:round/>
            <a:headEnd/>
            <a:tailEnd/>
          </a:ln>
          <a:effectLst>
            <a:outerShdw dist="107763" dir="13500000" algn="ctr" rotWithShape="0">
              <a:schemeClr val="bg2">
                <a:alpha val="50000"/>
              </a:schemeClr>
            </a:outerShdw>
          </a:effectLst>
        </p:spPr>
        <p:txBody>
          <a:bodyPr wrap="none" anchor="ctr"/>
          <a:lstStyle/>
          <a:p>
            <a:pPr algn="ctr"/>
            <a:r>
              <a:rPr lang="en-US" sz="4000" b="1" dirty="0" smtClean="0">
                <a:latin typeface="Verdana" pitchFamily="34" charset="0"/>
              </a:rPr>
              <a:t>Hati Nurani disebut juga </a:t>
            </a:r>
          </a:p>
          <a:p>
            <a:pPr algn="ctr"/>
            <a:r>
              <a:rPr lang="en-US" sz="4000" b="1" dirty="0" smtClean="0">
                <a:latin typeface="Verdana" pitchFamily="34" charset="0"/>
              </a:rPr>
              <a:t>sebagai instansi </a:t>
            </a:r>
            <a:r>
              <a:rPr lang="en-US" sz="4000" b="1" dirty="0">
                <a:latin typeface="Verdana" pitchFamily="34" charset="0"/>
              </a:rPr>
              <a:t>(</a:t>
            </a:r>
            <a:r>
              <a:rPr lang="en-US" sz="4000" b="1" dirty="0" smtClean="0">
                <a:latin typeface="Verdana" pitchFamily="34" charset="0"/>
              </a:rPr>
              <a:t>dalam diri </a:t>
            </a:r>
          </a:p>
          <a:p>
            <a:pPr algn="ctr"/>
            <a:r>
              <a:rPr lang="en-US" sz="4000" b="1" dirty="0" smtClean="0">
                <a:latin typeface="Verdana" pitchFamily="34" charset="0"/>
              </a:rPr>
              <a:t>sendiri</a:t>
            </a:r>
            <a:r>
              <a:rPr lang="en-US" sz="4000" b="1" dirty="0">
                <a:latin typeface="Verdana" pitchFamily="34" charset="0"/>
              </a:rPr>
              <a:t>) yang </a:t>
            </a:r>
            <a:r>
              <a:rPr lang="en-US" sz="4000" b="1" dirty="0" smtClean="0">
                <a:latin typeface="Verdana" pitchFamily="34" charset="0"/>
              </a:rPr>
              <a:t>menilai </a:t>
            </a:r>
          </a:p>
          <a:p>
            <a:pPr algn="ctr"/>
            <a:r>
              <a:rPr lang="en-US" sz="4000" b="1" dirty="0" smtClean="0">
                <a:latin typeface="Verdana" pitchFamily="34" charset="0"/>
              </a:rPr>
              <a:t>perbuatan </a:t>
            </a:r>
          </a:p>
          <a:p>
            <a:pPr algn="ctr"/>
            <a:r>
              <a:rPr lang="en-US" sz="4000" b="1" dirty="0" smtClean="0">
                <a:latin typeface="Verdana" pitchFamily="34" charset="0"/>
              </a:rPr>
              <a:t>yang </a:t>
            </a:r>
            <a:r>
              <a:rPr lang="en-US" sz="4000" b="1" dirty="0">
                <a:latin typeface="Verdana" pitchFamily="34" charset="0"/>
              </a:rPr>
              <a:t>kita lakukan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
                                        <p:tgtEl>
                                          <p:spTgt spid="19"/>
                                        </p:tgtEl>
                                      </p:cBhvr>
                                    </p:animEffect>
                                    <p:anim calcmode="lin" valueType="num">
                                      <p:cBhvr>
                                        <p:cTn id="8" dur="400" fill="hold"/>
                                        <p:tgtEl>
                                          <p:spTgt spid="19"/>
                                        </p:tgtEl>
                                        <p:attrNameLst>
                                          <p:attrName>ppt_x</p:attrName>
                                        </p:attrNameLst>
                                      </p:cBhvr>
                                      <p:tavLst>
                                        <p:tav tm="0">
                                          <p:val>
                                            <p:strVal val="#ppt_x"/>
                                          </p:val>
                                        </p:tav>
                                        <p:tav tm="100000">
                                          <p:val>
                                            <p:strVal val="#ppt_x"/>
                                          </p:val>
                                        </p:tav>
                                      </p:tavLst>
                                    </p:anim>
                                    <p:anim calcmode="lin" valueType="num">
                                      <p:cBhvr>
                                        <p:cTn id="9" dur="400" fill="hold"/>
                                        <p:tgtEl>
                                          <p:spTgt spid="19"/>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 </a:t>
            </a:r>
            <a:endParaRPr lang="en-US" sz="7200" dirty="0"/>
          </a:p>
        </p:txBody>
      </p:sp>
      <p:sp>
        <p:nvSpPr>
          <p:cNvPr id="19" name="AutoShape 7"/>
          <p:cNvSpPr>
            <a:spLocks noChangeArrowheads="1"/>
          </p:cNvSpPr>
          <p:nvPr/>
        </p:nvSpPr>
        <p:spPr bwMode="auto">
          <a:xfrm>
            <a:off x="3385226" y="1848257"/>
            <a:ext cx="4124527" cy="4912468"/>
          </a:xfrm>
          <a:prstGeom prst="foldedCorner">
            <a:avLst>
              <a:gd name="adj" fmla="val 12500"/>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anchor="ctr"/>
          <a:lstStyle/>
          <a:p>
            <a:pPr algn="ctr"/>
            <a:endParaRPr lang="en-US" sz="2000" dirty="0">
              <a:latin typeface="Verdana" pitchFamily="34" charset="0"/>
            </a:endParaRPr>
          </a:p>
        </p:txBody>
      </p:sp>
      <p:pic>
        <p:nvPicPr>
          <p:cNvPr id="4" name="Picture 3" descr="084350_1419399830.png"/>
          <p:cNvPicPr>
            <a:picLocks noChangeAspect="1"/>
          </p:cNvPicPr>
          <p:nvPr/>
        </p:nvPicPr>
        <p:blipFill>
          <a:blip r:embed="rId2"/>
          <a:stretch>
            <a:fillRect/>
          </a:stretch>
        </p:blipFill>
        <p:spPr>
          <a:xfrm>
            <a:off x="4122402" y="2783420"/>
            <a:ext cx="1865676" cy="3996760"/>
          </a:xfrm>
          <a:prstGeom prst="rect">
            <a:avLst/>
          </a:prstGeom>
        </p:spPr>
      </p:pic>
      <p:sp>
        <p:nvSpPr>
          <p:cNvPr id="7" name="Heart 6"/>
          <p:cNvSpPr/>
          <p:nvPr/>
        </p:nvSpPr>
        <p:spPr>
          <a:xfrm>
            <a:off x="3988336" y="3777054"/>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20" name="Rectangle 19"/>
          <p:cNvSpPr/>
          <p:nvPr/>
        </p:nvSpPr>
        <p:spPr>
          <a:xfrm>
            <a:off x="58365" y="1867710"/>
            <a:ext cx="3073940" cy="480110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Perintah &amp; kewajiban-kewajiban yang mengharuskan (</a:t>
            </a:r>
            <a:r>
              <a:rPr lang="en-US" sz="2400" b="1" dirty="0" smtClean="0"/>
              <a:t>Berupa ajaran-ajaran berupa Norma2</a:t>
            </a:r>
            <a:r>
              <a:rPr lang="en-US" sz="2400" dirty="0" smtClean="0"/>
              <a:t>)</a:t>
            </a:r>
            <a:endParaRPr lang="en-US" sz="2400" dirty="0"/>
          </a:p>
        </p:txBody>
      </p:sp>
      <p:sp>
        <p:nvSpPr>
          <p:cNvPr id="21" name="Right Arrow 20"/>
          <p:cNvSpPr/>
          <p:nvPr/>
        </p:nvSpPr>
        <p:spPr>
          <a:xfrm>
            <a:off x="3229581" y="4766553"/>
            <a:ext cx="953311" cy="97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825572" y="4666034"/>
            <a:ext cx="953311" cy="97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618690" y="2003898"/>
            <a:ext cx="2390398" cy="461665"/>
          </a:xfrm>
          <a:prstGeom prst="rect">
            <a:avLst/>
          </a:prstGeom>
          <a:noFill/>
        </p:spPr>
        <p:txBody>
          <a:bodyPr wrap="none" rtlCol="0">
            <a:spAutoFit/>
          </a:bodyPr>
          <a:lstStyle/>
          <a:p>
            <a:r>
              <a:rPr lang="en-US" sz="2400" b="1" dirty="0" smtClean="0"/>
              <a:t>Situasi konkret</a:t>
            </a:r>
            <a:endParaRPr lang="en-US" sz="2400" b="1" dirty="0"/>
          </a:p>
        </p:txBody>
      </p:sp>
      <p:sp>
        <p:nvSpPr>
          <p:cNvPr id="26" name="Rectangle 25"/>
          <p:cNvSpPr/>
          <p:nvPr/>
        </p:nvSpPr>
        <p:spPr>
          <a:xfrm>
            <a:off x="7762672" y="1848257"/>
            <a:ext cx="4182894" cy="49513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840494" y="2003898"/>
            <a:ext cx="3842719" cy="830997"/>
          </a:xfrm>
          <a:prstGeom prst="rect">
            <a:avLst/>
          </a:prstGeom>
          <a:noFill/>
        </p:spPr>
        <p:txBody>
          <a:bodyPr wrap="none" rtlCol="0">
            <a:spAutoFit/>
          </a:bodyPr>
          <a:lstStyle/>
          <a:p>
            <a:r>
              <a:rPr lang="en-US" sz="2400" b="1" dirty="0" smtClean="0"/>
              <a:t>Ruang Kebebasan </a:t>
            </a:r>
            <a:r>
              <a:rPr lang="en-US" sz="2400" i="1" dirty="0" smtClean="0"/>
              <a:t>(Fisik,</a:t>
            </a:r>
          </a:p>
          <a:p>
            <a:r>
              <a:rPr lang="en-US" sz="2400" i="1" dirty="0" smtClean="0"/>
              <a:t>Psikis dan Normatif)</a:t>
            </a:r>
            <a:endParaRPr lang="en-US" sz="2400" i="1" dirty="0"/>
          </a:p>
        </p:txBody>
      </p:sp>
      <p:sp>
        <p:nvSpPr>
          <p:cNvPr id="28" name="Rectangle 27"/>
          <p:cNvSpPr/>
          <p:nvPr/>
        </p:nvSpPr>
        <p:spPr>
          <a:xfrm>
            <a:off x="8015591" y="2898843"/>
            <a:ext cx="3326860" cy="1128408"/>
          </a:xfrm>
          <a:prstGeom prst="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Pilihan Tindakan A</a:t>
            </a:r>
            <a:endParaRPr lang="en-US" sz="2800" dirty="0"/>
          </a:p>
        </p:txBody>
      </p:sp>
      <p:sp>
        <p:nvSpPr>
          <p:cNvPr id="29" name="Rectangle 28"/>
          <p:cNvSpPr/>
          <p:nvPr/>
        </p:nvSpPr>
        <p:spPr>
          <a:xfrm>
            <a:off x="8012348" y="4160197"/>
            <a:ext cx="3326860" cy="1128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Pilihan Tindakan B</a:t>
            </a:r>
            <a:endParaRPr lang="en-US" sz="2800" dirty="0"/>
          </a:p>
        </p:txBody>
      </p:sp>
      <p:sp>
        <p:nvSpPr>
          <p:cNvPr id="30" name="Rectangle 29"/>
          <p:cNvSpPr/>
          <p:nvPr/>
        </p:nvSpPr>
        <p:spPr>
          <a:xfrm>
            <a:off x="8028561" y="5402090"/>
            <a:ext cx="3326860" cy="11284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Pilihan Tindakan C</a:t>
            </a:r>
            <a:endParaRPr lang="en-US" sz="2800" dirty="0"/>
          </a:p>
        </p:txBody>
      </p:sp>
      <p:sp>
        <p:nvSpPr>
          <p:cNvPr id="31" name="TextBox 30"/>
          <p:cNvSpPr txBox="1"/>
          <p:nvPr/>
        </p:nvSpPr>
        <p:spPr>
          <a:xfrm>
            <a:off x="31532" y="1939159"/>
            <a:ext cx="3190297" cy="400110"/>
          </a:xfrm>
          <a:prstGeom prst="rect">
            <a:avLst/>
          </a:prstGeom>
          <a:noFill/>
        </p:spPr>
        <p:txBody>
          <a:bodyPr wrap="none" rtlCol="0">
            <a:spAutoFit/>
          </a:bodyPr>
          <a:lstStyle/>
          <a:p>
            <a:r>
              <a:rPr lang="en-US" sz="2000" b="1" dirty="0" smtClean="0"/>
              <a:t>Lembaga yg Mewajibkan</a:t>
            </a:r>
            <a:endParaRPr lang="en-US" sz="2000" b="1" dirty="0"/>
          </a:p>
        </p:txBody>
      </p:sp>
      <p:sp>
        <p:nvSpPr>
          <p:cNvPr id="32" name="TextBox 31"/>
          <p:cNvSpPr txBox="1"/>
          <p:nvPr/>
        </p:nvSpPr>
        <p:spPr>
          <a:xfrm>
            <a:off x="94590" y="2286000"/>
            <a:ext cx="2569934" cy="646331"/>
          </a:xfrm>
          <a:prstGeom prst="rect">
            <a:avLst/>
          </a:prstGeom>
          <a:noFill/>
        </p:spPr>
        <p:txBody>
          <a:bodyPr wrap="none" rtlCol="0">
            <a:spAutoFit/>
          </a:bodyPr>
          <a:lstStyle/>
          <a:p>
            <a:r>
              <a:rPr lang="en-US" dirty="0" smtClean="0"/>
              <a:t>(Keluarga, Masyarakat,</a:t>
            </a:r>
          </a:p>
          <a:p>
            <a:r>
              <a:rPr lang="en-US" dirty="0" smtClean="0"/>
              <a:t>Agama &amp; Negara)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
                                        <p:tgtEl>
                                          <p:spTgt spid="19"/>
                                        </p:tgtEl>
                                      </p:cBhvr>
                                    </p:animEffect>
                                    <p:anim calcmode="lin" valueType="num">
                                      <p:cBhvr>
                                        <p:cTn id="8" dur="400" fill="hold"/>
                                        <p:tgtEl>
                                          <p:spTgt spid="19"/>
                                        </p:tgtEl>
                                        <p:attrNameLst>
                                          <p:attrName>ppt_x</p:attrName>
                                        </p:attrNameLst>
                                      </p:cBhvr>
                                      <p:tavLst>
                                        <p:tav tm="0">
                                          <p:val>
                                            <p:strVal val="#ppt_x"/>
                                          </p:val>
                                        </p:tav>
                                        <p:tav tm="100000">
                                          <p:val>
                                            <p:strVal val="#ppt_x"/>
                                          </p:val>
                                        </p:tav>
                                      </p:tavLst>
                                    </p:anim>
                                    <p:anim calcmode="lin" valueType="num">
                                      <p:cBhvr>
                                        <p:cTn id="9" dur="400" fill="hold"/>
                                        <p:tgtEl>
                                          <p:spTgt spid="19"/>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Review kuliah yang lalu</a:t>
            </a:r>
            <a:endParaRPr lang="en-US" sz="3600" dirty="0"/>
          </a:p>
        </p:txBody>
      </p:sp>
      <p:pic>
        <p:nvPicPr>
          <p:cNvPr id="6" name="Picture 5" descr="bebas.png"/>
          <p:cNvPicPr>
            <a:picLocks noChangeAspect="1"/>
          </p:cNvPicPr>
          <p:nvPr/>
        </p:nvPicPr>
        <p:blipFill>
          <a:blip r:embed="rId2"/>
          <a:stretch>
            <a:fillRect/>
          </a:stretch>
        </p:blipFill>
        <p:spPr>
          <a:xfrm>
            <a:off x="4405766" y="2234604"/>
            <a:ext cx="2457450" cy="2847975"/>
          </a:xfrm>
          <a:prstGeom prst="rect">
            <a:avLst/>
          </a:prstGeom>
        </p:spPr>
      </p:pic>
      <p:sp>
        <p:nvSpPr>
          <p:cNvPr id="7" name="Oval 6"/>
          <p:cNvSpPr/>
          <p:nvPr/>
        </p:nvSpPr>
        <p:spPr>
          <a:xfrm>
            <a:off x="2294313" y="2822363"/>
            <a:ext cx="2793075" cy="2373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Manusia dalam Bertindak</a:t>
            </a:r>
            <a:endParaRPr lang="en-US" sz="3200" dirty="0" smtClean="0"/>
          </a:p>
        </p:txBody>
      </p:sp>
      <p:sp>
        <p:nvSpPr>
          <p:cNvPr id="8" name="Right Arrow 7"/>
          <p:cNvSpPr/>
          <p:nvPr/>
        </p:nvSpPr>
        <p:spPr>
          <a:xfrm>
            <a:off x="1748065" y="3633443"/>
            <a:ext cx="56605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094746" y="2061556"/>
            <a:ext cx="2315288" cy="149629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NORMA-NORMA</a:t>
            </a:r>
            <a:endParaRPr lang="en-US" sz="3200" b="1" dirty="0"/>
          </a:p>
        </p:txBody>
      </p:sp>
      <p:sp>
        <p:nvSpPr>
          <p:cNvPr id="11" name="Rectangle 10"/>
          <p:cNvSpPr/>
          <p:nvPr/>
        </p:nvSpPr>
        <p:spPr>
          <a:xfrm>
            <a:off x="53729" y="2994951"/>
            <a:ext cx="2406843" cy="1815882"/>
          </a:xfrm>
          <a:prstGeom prst="rect">
            <a:avLst/>
          </a:prstGeom>
        </p:spPr>
        <p:txBody>
          <a:bodyPr wrap="square">
            <a:spAutoFit/>
          </a:bodyPr>
          <a:lstStyle/>
          <a:p>
            <a:r>
              <a:rPr lang="en-US" sz="2000" dirty="0" smtClean="0"/>
              <a:t>Pertanyaan mendasar manusia </a:t>
            </a:r>
          </a:p>
          <a:p>
            <a:r>
              <a:rPr lang="en-US" sz="3600" i="1" dirty="0" smtClean="0"/>
              <a:t>What </a:t>
            </a:r>
            <a:r>
              <a:rPr lang="en-US" sz="3600" i="1" dirty="0" smtClean="0"/>
              <a:t>Ought?</a:t>
            </a:r>
            <a:endParaRPr lang="en-US" sz="3600" dirty="0"/>
          </a:p>
        </p:txBody>
      </p:sp>
      <p:sp>
        <p:nvSpPr>
          <p:cNvPr id="13" name="Right Arrow 12"/>
          <p:cNvSpPr/>
          <p:nvPr/>
        </p:nvSpPr>
        <p:spPr>
          <a:xfrm>
            <a:off x="5208933" y="3669466"/>
            <a:ext cx="56605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24349" y="5216895"/>
            <a:ext cx="4322620" cy="1508105"/>
          </a:xfrm>
          <a:prstGeom prst="rect">
            <a:avLst/>
          </a:prstGeom>
          <a:noFill/>
        </p:spPr>
        <p:txBody>
          <a:bodyPr wrap="square" rtlCol="0">
            <a:spAutoFit/>
          </a:bodyPr>
          <a:lstStyle/>
          <a:p>
            <a:r>
              <a:rPr lang="en-US" sz="3200" dirty="0" smtClean="0"/>
              <a:t>Memiliki Kebebasan </a:t>
            </a:r>
            <a:r>
              <a:rPr lang="en-US" sz="2000" dirty="0" smtClean="0"/>
              <a:t>(dengan kebebasan Fisik, Psikis, Normatif yg dimiliki, manusia memilih berbagai alternatif tindakan)</a:t>
            </a:r>
            <a:endParaRPr lang="en-US" sz="2000" dirty="0"/>
          </a:p>
        </p:txBody>
      </p:sp>
      <p:sp>
        <p:nvSpPr>
          <p:cNvPr id="15" name="Rounded Rectangle 14"/>
          <p:cNvSpPr/>
          <p:nvPr/>
        </p:nvSpPr>
        <p:spPr>
          <a:xfrm>
            <a:off x="7130767" y="3760125"/>
            <a:ext cx="2315288" cy="172627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Tidak MengikutiNORMA</a:t>
            </a:r>
            <a:endParaRPr lang="en-US" sz="3200" b="1" dirty="0"/>
          </a:p>
        </p:txBody>
      </p:sp>
      <p:sp>
        <p:nvSpPr>
          <p:cNvPr id="16" name="Right Arrow 15"/>
          <p:cNvSpPr/>
          <p:nvPr/>
        </p:nvSpPr>
        <p:spPr>
          <a:xfrm rot="19033890">
            <a:off x="6508494" y="3339728"/>
            <a:ext cx="566058" cy="52251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082189">
            <a:off x="6541743" y="3954872"/>
            <a:ext cx="566058" cy="52251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842270" y="2776451"/>
            <a:ext cx="2078182" cy="20449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DITUNTUT TANGGUNG JAWAB</a:t>
            </a:r>
            <a:endParaRPr lang="en-US" sz="2400" b="1" dirty="0">
              <a:solidFill>
                <a:schemeClr val="bg1"/>
              </a:solidFill>
            </a:endParaRPr>
          </a:p>
        </p:txBody>
      </p:sp>
      <p:sp>
        <p:nvSpPr>
          <p:cNvPr id="19" name="Right Arrow 18"/>
          <p:cNvSpPr/>
          <p:nvPr/>
        </p:nvSpPr>
        <p:spPr>
          <a:xfrm>
            <a:off x="9443258" y="2842953"/>
            <a:ext cx="399011" cy="43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479280" y="4192386"/>
            <a:ext cx="399011" cy="43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Dilihat dari Waktu (kapan?) Hati Nurani Menilai</a:t>
            </a:r>
            <a:endParaRPr lang="en-US" sz="3200" b="1" dirty="0"/>
          </a:p>
        </p:txBody>
      </p:sp>
      <p:sp>
        <p:nvSpPr>
          <p:cNvPr id="4" name="Heart 3"/>
          <p:cNvSpPr/>
          <p:nvPr/>
        </p:nvSpPr>
        <p:spPr>
          <a:xfrm>
            <a:off x="4390863" y="2488943"/>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5" name="Rectangle 4"/>
          <p:cNvSpPr/>
          <p:nvPr/>
        </p:nvSpPr>
        <p:spPr bwMode="auto">
          <a:xfrm>
            <a:off x="299548" y="1907628"/>
            <a:ext cx="3799489" cy="4682358"/>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6" name="TextBox 5"/>
          <p:cNvSpPr txBox="1"/>
          <p:nvPr/>
        </p:nvSpPr>
        <p:spPr>
          <a:xfrm>
            <a:off x="378372" y="2049518"/>
            <a:ext cx="1697901" cy="369332"/>
          </a:xfrm>
          <a:prstGeom prst="rect">
            <a:avLst/>
          </a:prstGeom>
          <a:noFill/>
        </p:spPr>
        <p:txBody>
          <a:bodyPr wrap="none" rtlCol="0">
            <a:spAutoFit/>
          </a:bodyPr>
          <a:lstStyle/>
          <a:p>
            <a:r>
              <a:rPr lang="en-US" b="1" dirty="0" smtClean="0"/>
              <a:t>Masa Lampau</a:t>
            </a:r>
            <a:endParaRPr lang="en-US" b="1" dirty="0"/>
          </a:p>
        </p:txBody>
      </p:sp>
      <p:sp>
        <p:nvSpPr>
          <p:cNvPr id="7" name="AutoShape 6"/>
          <p:cNvSpPr>
            <a:spLocks noChangeArrowheads="1"/>
          </p:cNvSpPr>
          <p:nvPr/>
        </p:nvSpPr>
        <p:spPr bwMode="auto">
          <a:xfrm rot="10800000">
            <a:off x="557048" y="2425262"/>
            <a:ext cx="3200400" cy="1905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chemeClr val="accent1"/>
            </a:extrusionClr>
          </a:sp3d>
        </p:spPr>
        <p:txBody>
          <a:bodyPr rot="10800000" wrap="none" anchor="ctr">
            <a:flatTx/>
          </a:bodyPr>
          <a:lstStyle/>
          <a:p>
            <a:pPr algn="ctr"/>
            <a:r>
              <a:rPr lang="en-US" sz="2800" dirty="0">
                <a:solidFill>
                  <a:schemeClr val="folHlink"/>
                </a:solidFill>
                <a:latin typeface="Verdana" pitchFamily="34" charset="0"/>
              </a:rPr>
              <a:t>Retrospektif</a:t>
            </a:r>
          </a:p>
        </p:txBody>
      </p:sp>
      <p:sp>
        <p:nvSpPr>
          <p:cNvPr id="8" name="TextBox 7"/>
          <p:cNvSpPr txBox="1"/>
          <p:nvPr/>
        </p:nvSpPr>
        <p:spPr>
          <a:xfrm>
            <a:off x="409904" y="4461642"/>
            <a:ext cx="3342289" cy="2308324"/>
          </a:xfrm>
          <a:prstGeom prst="rect">
            <a:avLst/>
          </a:prstGeom>
          <a:noFill/>
        </p:spPr>
        <p:txBody>
          <a:bodyPr wrap="square" rtlCol="0">
            <a:spAutoFit/>
          </a:bodyPr>
          <a:lstStyle/>
          <a:p>
            <a:pPr algn="ctr"/>
            <a:r>
              <a:rPr lang="en-US" dirty="0" smtClean="0">
                <a:latin typeface="Verdana" pitchFamily="34" charset="0"/>
              </a:rPr>
              <a:t>Penilaian terhadap</a:t>
            </a:r>
          </a:p>
          <a:p>
            <a:pPr algn="ctr"/>
            <a:r>
              <a:rPr lang="en-US" dirty="0" smtClean="0">
                <a:latin typeface="Verdana" pitchFamily="34" charset="0"/>
              </a:rPr>
              <a:t>Perbuatan-perbuatan</a:t>
            </a:r>
          </a:p>
          <a:p>
            <a:pPr algn="ctr"/>
            <a:r>
              <a:rPr lang="en-US" dirty="0" smtClean="0">
                <a:latin typeface="Verdana" pitchFamily="34" charset="0"/>
              </a:rPr>
              <a:t>Yang telah </a:t>
            </a:r>
            <a:r>
              <a:rPr lang="en-US" dirty="0" smtClean="0">
                <a:latin typeface="Verdana" pitchFamily="34" charset="0"/>
              </a:rPr>
              <a:t>berlangsung</a:t>
            </a:r>
          </a:p>
          <a:p>
            <a:pPr algn="ctr"/>
            <a:endParaRPr lang="en-US" dirty="0" smtClean="0">
              <a:latin typeface="Verdana" pitchFamily="34" charset="0"/>
            </a:endParaRPr>
          </a:p>
          <a:p>
            <a:pPr algn="ctr"/>
            <a:r>
              <a:rPr lang="en-US" b="1" dirty="0" smtClean="0">
                <a:latin typeface="Verdana" pitchFamily="34" charset="0"/>
              </a:rPr>
              <a:t>Mana Contoh Restrospektif (hakim atau Jono?)</a:t>
            </a:r>
            <a:endParaRPr lang="en-US" b="1" dirty="0" smtClean="0">
              <a:latin typeface="Verdana" pitchFamily="34" charset="0"/>
            </a:endParaRPr>
          </a:p>
          <a:p>
            <a:endParaRPr lang="en-US" dirty="0"/>
          </a:p>
        </p:txBody>
      </p:sp>
      <p:sp>
        <p:nvSpPr>
          <p:cNvPr id="9" name="Rectangle 8"/>
          <p:cNvSpPr/>
          <p:nvPr/>
        </p:nvSpPr>
        <p:spPr bwMode="auto">
          <a:xfrm>
            <a:off x="7451913" y="1902373"/>
            <a:ext cx="3799489" cy="4682358"/>
          </a:xfrm>
          <a:prstGeom prst="rect">
            <a:avLst/>
          </a:prstGeom>
          <a:solidFill>
            <a:srgbClr val="FFC00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0" name="TextBox 9"/>
          <p:cNvSpPr txBox="1"/>
          <p:nvPr/>
        </p:nvSpPr>
        <p:spPr>
          <a:xfrm>
            <a:off x="7577958" y="2028497"/>
            <a:ext cx="1531188" cy="369332"/>
          </a:xfrm>
          <a:prstGeom prst="rect">
            <a:avLst/>
          </a:prstGeom>
          <a:noFill/>
        </p:spPr>
        <p:txBody>
          <a:bodyPr wrap="none" rtlCol="0">
            <a:spAutoFit/>
          </a:bodyPr>
          <a:lstStyle/>
          <a:p>
            <a:r>
              <a:rPr lang="en-US" b="1" dirty="0" smtClean="0"/>
              <a:t>Masa Depan</a:t>
            </a:r>
            <a:endParaRPr lang="en-US" b="1" dirty="0"/>
          </a:p>
        </p:txBody>
      </p:sp>
      <p:sp>
        <p:nvSpPr>
          <p:cNvPr id="11" name="AutoShape 5"/>
          <p:cNvSpPr>
            <a:spLocks noChangeArrowheads="1"/>
          </p:cNvSpPr>
          <p:nvPr/>
        </p:nvSpPr>
        <p:spPr bwMode="auto">
          <a:xfrm>
            <a:off x="7717220" y="2301772"/>
            <a:ext cx="2895600" cy="1905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3200" dirty="0">
                <a:solidFill>
                  <a:schemeClr val="hlink"/>
                </a:solidFill>
                <a:latin typeface="Verdana" pitchFamily="34" charset="0"/>
              </a:rPr>
              <a:t>Prospektif</a:t>
            </a:r>
          </a:p>
        </p:txBody>
      </p:sp>
      <p:sp>
        <p:nvSpPr>
          <p:cNvPr id="12" name="TextBox 11"/>
          <p:cNvSpPr txBox="1"/>
          <p:nvPr/>
        </p:nvSpPr>
        <p:spPr>
          <a:xfrm>
            <a:off x="7656787" y="4251435"/>
            <a:ext cx="3342289" cy="2031325"/>
          </a:xfrm>
          <a:prstGeom prst="rect">
            <a:avLst/>
          </a:prstGeom>
          <a:noFill/>
        </p:spPr>
        <p:txBody>
          <a:bodyPr wrap="square" rtlCol="0">
            <a:spAutoFit/>
          </a:bodyPr>
          <a:lstStyle/>
          <a:p>
            <a:pPr algn="ctr"/>
            <a:r>
              <a:rPr lang="en-US" dirty="0" smtClean="0">
                <a:latin typeface="Verdana" pitchFamily="34" charset="0"/>
              </a:rPr>
              <a:t>Penilaian terhadap</a:t>
            </a:r>
          </a:p>
          <a:p>
            <a:pPr algn="ctr"/>
            <a:r>
              <a:rPr lang="en-US" dirty="0" smtClean="0">
                <a:latin typeface="Verdana" pitchFamily="34" charset="0"/>
              </a:rPr>
              <a:t>Perbuatan-perbuatan</a:t>
            </a:r>
          </a:p>
          <a:p>
            <a:pPr algn="ctr"/>
            <a:r>
              <a:rPr lang="en-US" dirty="0" smtClean="0">
                <a:latin typeface="Verdana" pitchFamily="34" charset="0"/>
              </a:rPr>
              <a:t>Yang akan datang</a:t>
            </a:r>
          </a:p>
          <a:p>
            <a:pPr algn="ctr"/>
            <a:endParaRPr lang="en-US" b="1" dirty="0" smtClean="0">
              <a:latin typeface="Verdana" pitchFamily="34" charset="0"/>
            </a:endParaRPr>
          </a:p>
          <a:p>
            <a:pPr algn="ctr"/>
            <a:r>
              <a:rPr lang="en-US" b="1" dirty="0" smtClean="0">
                <a:latin typeface="Verdana" pitchFamily="34" charset="0"/>
              </a:rPr>
              <a:t>Mana Contoh Prospektif (hakim atau Jono?)</a:t>
            </a:r>
            <a:endParaRPr lang="en-US" b="1" dirty="0" smtClean="0">
              <a:latin typeface="Verdana" pitchFamily="34"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ppt_x</p:attrName>
                                        </p:attrNameLst>
                                      </p:cBhvr>
                                      <p:tavLst>
                                        <p:tav tm="0">
                                          <p:val>
                                            <p:strVal val="#ppt_x-.2"/>
                                          </p:val>
                                        </p:tav>
                                        <p:tav tm="100000">
                                          <p:val>
                                            <p:strVal val="#ppt_x"/>
                                          </p:val>
                                        </p:tav>
                                      </p:tavLst>
                                    </p:anim>
                                    <p:anim calcmode="lin" valueType="num">
                                      <p:cBhvr>
                                        <p:cTn id="1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Sifat hati nurani</a:t>
            </a:r>
            <a:endParaRPr lang="en-US" sz="7200" dirty="0"/>
          </a:p>
        </p:txBody>
      </p:sp>
      <p:sp>
        <p:nvSpPr>
          <p:cNvPr id="4" name="AutoShape 5"/>
          <p:cNvSpPr>
            <a:spLocks noChangeArrowheads="1"/>
          </p:cNvSpPr>
          <p:nvPr/>
        </p:nvSpPr>
        <p:spPr bwMode="auto">
          <a:xfrm>
            <a:off x="982721" y="3712774"/>
            <a:ext cx="2057400" cy="144780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FF66CC"/>
          </a:soli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66CC"/>
            </a:extrusionClr>
          </a:sp3d>
        </p:spPr>
        <p:txBody>
          <a:bodyPr wrap="none" anchor="ctr">
            <a:flatTx/>
          </a:bodyPr>
          <a:lstStyle/>
          <a:p>
            <a:pPr algn="ctr"/>
            <a:r>
              <a:rPr lang="en-US" sz="2800">
                <a:solidFill>
                  <a:srgbClr val="0000FF"/>
                </a:solidFill>
              </a:rPr>
              <a:t>Hati</a:t>
            </a:r>
          </a:p>
          <a:p>
            <a:pPr algn="ctr"/>
            <a:r>
              <a:rPr lang="en-US" sz="2800">
                <a:solidFill>
                  <a:srgbClr val="0000FF"/>
                </a:solidFill>
              </a:rPr>
              <a:t>Nurani</a:t>
            </a:r>
          </a:p>
        </p:txBody>
      </p:sp>
      <p:sp>
        <p:nvSpPr>
          <p:cNvPr id="5" name="Oval 6"/>
          <p:cNvSpPr>
            <a:spLocks noChangeArrowheads="1"/>
          </p:cNvSpPr>
          <p:nvPr/>
        </p:nvSpPr>
        <p:spPr bwMode="auto">
          <a:xfrm>
            <a:off x="2125721" y="2722174"/>
            <a:ext cx="2895600" cy="685800"/>
          </a:xfrm>
          <a:prstGeom prst="ellipse">
            <a:avLst/>
          </a:prstGeom>
          <a:solidFill>
            <a:srgbClr val="CC3399"/>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3399"/>
            </a:extrusionClr>
          </a:sp3d>
        </p:spPr>
        <p:txBody>
          <a:bodyPr wrap="none" anchor="ctr">
            <a:flatTx/>
          </a:bodyPr>
          <a:lstStyle/>
          <a:p>
            <a:pPr algn="ctr"/>
            <a:r>
              <a:rPr lang="en-US" sz="2800"/>
              <a:t>Adi – Personal</a:t>
            </a:r>
          </a:p>
        </p:txBody>
      </p:sp>
      <p:sp>
        <p:nvSpPr>
          <p:cNvPr id="6" name="Oval 7"/>
          <p:cNvSpPr>
            <a:spLocks noChangeArrowheads="1"/>
          </p:cNvSpPr>
          <p:nvPr/>
        </p:nvSpPr>
        <p:spPr bwMode="auto">
          <a:xfrm>
            <a:off x="2125721" y="5465374"/>
            <a:ext cx="2590800" cy="533400"/>
          </a:xfrm>
          <a:prstGeom prst="ellipse">
            <a:avLst/>
          </a:prstGeom>
          <a:solidFill>
            <a:srgbClr val="FF66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pPr algn="ctr"/>
            <a:r>
              <a:rPr lang="en-US" sz="3200"/>
              <a:t>Personal</a:t>
            </a:r>
          </a:p>
        </p:txBody>
      </p:sp>
      <p:sp>
        <p:nvSpPr>
          <p:cNvPr id="7" name="Line 9"/>
          <p:cNvSpPr>
            <a:spLocks noChangeShapeType="1"/>
          </p:cNvSpPr>
          <p:nvPr/>
        </p:nvSpPr>
        <p:spPr bwMode="auto">
          <a:xfrm>
            <a:off x="3725921" y="5008174"/>
            <a:ext cx="0" cy="0"/>
          </a:xfrm>
          <a:prstGeom prst="line">
            <a:avLst/>
          </a:prstGeom>
          <a:noFill/>
          <a:ln w="9525">
            <a:solidFill>
              <a:schemeClr val="tx1"/>
            </a:solidFill>
            <a:round/>
            <a:headEnd/>
            <a:tailEnd/>
          </a:ln>
          <a:effectLst/>
        </p:spPr>
        <p:txBody>
          <a:bodyPr/>
          <a:lstStyle/>
          <a:p>
            <a:endParaRPr lang="en-US"/>
          </a:p>
        </p:txBody>
      </p:sp>
      <p:sp>
        <p:nvSpPr>
          <p:cNvPr id="8" name="AutoShape 14"/>
          <p:cNvSpPr>
            <a:spLocks noChangeArrowheads="1"/>
          </p:cNvSpPr>
          <p:nvPr/>
        </p:nvSpPr>
        <p:spPr bwMode="auto">
          <a:xfrm>
            <a:off x="5326121" y="4703374"/>
            <a:ext cx="4267200" cy="685800"/>
          </a:xfrm>
          <a:prstGeom prst="wedgeRoundRectCallout">
            <a:avLst>
              <a:gd name="adj1" fmla="val -71875"/>
              <a:gd name="adj2" fmla="val 64352"/>
              <a:gd name="adj3" fmla="val 16667"/>
            </a:avLst>
          </a:prstGeom>
          <a:solidFill>
            <a:srgbClr val="FF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a:flatTx/>
          </a:bodyPr>
          <a:lstStyle/>
          <a:p>
            <a:pPr algn="ctr"/>
            <a:r>
              <a:rPr lang="en-US" sz="2000"/>
              <a:t>Berbicara atas nama</a:t>
            </a:r>
          </a:p>
          <a:p>
            <a:pPr algn="ctr"/>
            <a:r>
              <a:rPr lang="en-US" sz="2000"/>
              <a:t>dan penilaian saya sendiri</a:t>
            </a:r>
          </a:p>
        </p:txBody>
      </p:sp>
      <p:sp>
        <p:nvSpPr>
          <p:cNvPr id="9" name="AutoShape 15"/>
          <p:cNvSpPr>
            <a:spLocks noChangeArrowheads="1"/>
          </p:cNvSpPr>
          <p:nvPr/>
        </p:nvSpPr>
        <p:spPr bwMode="auto">
          <a:xfrm>
            <a:off x="5478521" y="2112574"/>
            <a:ext cx="4038600" cy="685800"/>
          </a:xfrm>
          <a:prstGeom prst="wedgeRoundRectCallout">
            <a:avLst>
              <a:gd name="adj1" fmla="val -70282"/>
              <a:gd name="adj2" fmla="val 56019"/>
              <a:gd name="adj3" fmla="val 16667"/>
            </a:avLst>
          </a:prstGeom>
          <a:solidFill>
            <a:srgbClr val="CC33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3399"/>
            </a:extrusionClr>
          </a:sp3d>
        </p:spPr>
        <p:txBody>
          <a:bodyPr>
            <a:flatTx/>
          </a:bodyPr>
          <a:lstStyle/>
          <a:p>
            <a:pPr algn="ctr"/>
            <a:r>
              <a:rPr lang="en-US" sz="2000"/>
              <a:t>Melebihi pribadi kita</a:t>
            </a:r>
          </a:p>
          <a:p>
            <a:pPr algn="ctr"/>
            <a:r>
              <a:rPr lang="en-US" sz="2000"/>
              <a:t>(menerangi pribadi kita)</a:t>
            </a:r>
          </a:p>
        </p:txBody>
      </p:sp>
      <p:sp>
        <p:nvSpPr>
          <p:cNvPr id="10" name="AutoShape 16"/>
          <p:cNvSpPr>
            <a:spLocks noChangeArrowheads="1"/>
          </p:cNvSpPr>
          <p:nvPr/>
        </p:nvSpPr>
        <p:spPr bwMode="auto">
          <a:xfrm>
            <a:off x="5326121" y="5998774"/>
            <a:ext cx="4267200" cy="685800"/>
          </a:xfrm>
          <a:prstGeom prst="wedgeRoundRectCallout">
            <a:avLst>
              <a:gd name="adj1" fmla="val -71801"/>
              <a:gd name="adj2" fmla="val -49074"/>
              <a:gd name="adj3" fmla="val 16667"/>
            </a:avLst>
          </a:prstGeom>
          <a:solidFill>
            <a:srgbClr val="FF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a:flatTx/>
          </a:bodyPr>
          <a:lstStyle/>
          <a:p>
            <a:pPr algn="ctr"/>
            <a:r>
              <a:rPr lang="en-US" sz="2000"/>
              <a:t>Diwarnai dan berkembang</a:t>
            </a:r>
          </a:p>
          <a:p>
            <a:pPr algn="ctr"/>
            <a:r>
              <a:rPr lang="en-US" sz="2000"/>
              <a:t>bersama seluruh kepribadian kita</a:t>
            </a:r>
          </a:p>
        </p:txBody>
      </p:sp>
      <p:sp>
        <p:nvSpPr>
          <p:cNvPr id="11" name="AutoShape 17"/>
          <p:cNvSpPr>
            <a:spLocks noChangeArrowheads="1"/>
          </p:cNvSpPr>
          <p:nvPr/>
        </p:nvSpPr>
        <p:spPr bwMode="auto">
          <a:xfrm>
            <a:off x="5402321" y="3331774"/>
            <a:ext cx="4114800" cy="685800"/>
          </a:xfrm>
          <a:prstGeom prst="wedgeRoundRectCallout">
            <a:avLst>
              <a:gd name="adj1" fmla="val -67514"/>
              <a:gd name="adj2" fmla="val -46759"/>
              <a:gd name="adj3" fmla="val 16667"/>
            </a:avLst>
          </a:prstGeom>
          <a:solidFill>
            <a:srgbClr val="CC33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3399"/>
            </a:extrusionClr>
          </a:sp3d>
        </p:spPr>
        <p:txBody>
          <a:bodyPr>
            <a:flatTx/>
          </a:bodyPr>
          <a:lstStyle/>
          <a:p>
            <a:pPr algn="ctr"/>
            <a:r>
              <a:rPr lang="en-US" sz="2000"/>
              <a:t>Tidak dapat ditawar dengan</a:t>
            </a:r>
          </a:p>
          <a:p>
            <a:pPr algn="ctr"/>
            <a:r>
              <a:rPr lang="en-US" sz="2000"/>
              <a:t>pertimbangan untung - rugi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ppt_x</p:attrName>
                                        </p:attrNameLst>
                                      </p:cBhvr>
                                      <p:tavLst>
                                        <p:tav tm="0">
                                          <p:val>
                                            <p:strVal val="#ppt_x-.2"/>
                                          </p:val>
                                        </p:tav>
                                        <p:tav tm="100000">
                                          <p:val>
                                            <p:strVal val="#ppt_x"/>
                                          </p:val>
                                        </p:tav>
                                      </p:tavLst>
                                    </p:anim>
                                    <p:anim calcmode="lin" valueType="num">
                                      <p:cBhvr>
                                        <p:cTn id="2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ppt_x</p:attrName>
                                        </p:attrNameLst>
                                      </p:cBhvr>
                                      <p:tavLst>
                                        <p:tav tm="0">
                                          <p:val>
                                            <p:strVal val="#ppt_x-.2"/>
                                          </p:val>
                                        </p:tav>
                                        <p:tav tm="100000">
                                          <p:val>
                                            <p:strVal val="#ppt_x"/>
                                          </p:val>
                                        </p:tav>
                                      </p:tavLst>
                                    </p:anim>
                                    <p:anim calcmode="lin" valueType="num">
                                      <p:cBhvr>
                                        <p:cTn id="31"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800" decel="100000"/>
                                        <p:tgtEl>
                                          <p:spTgt spid="5"/>
                                        </p:tgtEl>
                                      </p:cBhvr>
                                    </p:animEffect>
                                    <p:anim calcmode="lin" valueType="num">
                                      <p:cBhvr>
                                        <p:cTn id="38" dur="800" decel="100000" fill="hold"/>
                                        <p:tgtEl>
                                          <p:spTgt spid="5"/>
                                        </p:tgtEl>
                                        <p:attrNameLst>
                                          <p:attrName>style.rotation</p:attrName>
                                        </p:attrNameLst>
                                      </p:cBhvr>
                                      <p:tavLst>
                                        <p:tav tm="0">
                                          <p:val>
                                            <p:fltVal val="-90"/>
                                          </p:val>
                                        </p:tav>
                                        <p:tav tm="100000">
                                          <p:val>
                                            <p:fltVal val="0"/>
                                          </p:val>
                                        </p:tav>
                                      </p:tavLst>
                                    </p:anim>
                                    <p:anim calcmode="lin" valueType="num">
                                      <p:cBhvr>
                                        <p:cTn id="39" dur="800" decel="100000" fill="hold"/>
                                        <p:tgtEl>
                                          <p:spTgt spid="5"/>
                                        </p:tgtEl>
                                        <p:attrNameLst>
                                          <p:attrName>ppt_x</p:attrName>
                                        </p:attrNameLst>
                                      </p:cBhvr>
                                      <p:tavLst>
                                        <p:tav tm="0">
                                          <p:val>
                                            <p:strVal val="#ppt_x+0.4"/>
                                          </p:val>
                                        </p:tav>
                                        <p:tav tm="100000">
                                          <p:val>
                                            <p:strVal val="#ppt_x-0.05"/>
                                          </p:val>
                                        </p:tav>
                                      </p:tavLst>
                                    </p:anim>
                                    <p:anim calcmode="lin" valueType="num">
                                      <p:cBhvr>
                                        <p:cTn id="40" dur="800" decel="100000" fill="hold"/>
                                        <p:tgtEl>
                                          <p:spTgt spid="5"/>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ppt_x</p:attrName>
                                        </p:attrNameLst>
                                      </p:cBhvr>
                                      <p:tavLst>
                                        <p:tav tm="0">
                                          <p:val>
                                            <p:strVal val="#ppt_x-.2"/>
                                          </p:val>
                                        </p:tav>
                                        <p:tav tm="100000">
                                          <p:val>
                                            <p:strVal val="#ppt_x"/>
                                          </p:val>
                                        </p:tav>
                                      </p:tavLst>
                                    </p:anim>
                                    <p:anim calcmode="lin" valueType="num">
                                      <p:cBhvr>
                                        <p:cTn id="4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9"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ppt_x</p:attrName>
                                        </p:attrNameLst>
                                      </p:cBhvr>
                                      <p:tavLst>
                                        <p:tav tm="0">
                                          <p:val>
                                            <p:strVal val="#ppt_x-.2"/>
                                          </p:val>
                                        </p:tav>
                                        <p:tav tm="100000">
                                          <p:val>
                                            <p:strVal val="#ppt_x"/>
                                          </p:val>
                                        </p:tav>
                                      </p:tavLst>
                                    </p:anim>
                                    <p:anim calcmode="lin" valueType="num">
                                      <p:cBhvr>
                                        <p:cTn id="55"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b="1" dirty="0" smtClean="0"/>
              <a:t>DIMENSI HATI NURANI</a:t>
            </a:r>
            <a:endParaRPr lang="en-US" sz="7200" b="1" dirty="0"/>
          </a:p>
        </p:txBody>
      </p:sp>
      <p:sp>
        <p:nvSpPr>
          <p:cNvPr id="4" name="Heart 3"/>
          <p:cNvSpPr/>
          <p:nvPr/>
        </p:nvSpPr>
        <p:spPr>
          <a:xfrm>
            <a:off x="4390863" y="2488943"/>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3" name="Rectangle 12"/>
          <p:cNvSpPr/>
          <p:nvPr/>
        </p:nvSpPr>
        <p:spPr bwMode="auto">
          <a:xfrm>
            <a:off x="189186" y="1907628"/>
            <a:ext cx="4130566" cy="4682358"/>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4" name="Rectangle 13"/>
          <p:cNvSpPr/>
          <p:nvPr/>
        </p:nvSpPr>
        <p:spPr bwMode="auto">
          <a:xfrm>
            <a:off x="7236372" y="1902373"/>
            <a:ext cx="4256689" cy="4682358"/>
          </a:xfrm>
          <a:prstGeom prst="rect">
            <a:avLst/>
          </a:prstGeom>
          <a:solidFill>
            <a:srgbClr val="FFC00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5" name="TextBox 14"/>
          <p:cNvSpPr txBox="1"/>
          <p:nvPr/>
        </p:nvSpPr>
        <p:spPr>
          <a:xfrm>
            <a:off x="252249" y="1923388"/>
            <a:ext cx="3988676" cy="3724096"/>
          </a:xfrm>
          <a:prstGeom prst="rect">
            <a:avLst/>
          </a:prstGeom>
          <a:noFill/>
        </p:spPr>
        <p:txBody>
          <a:bodyPr wrap="square" rtlCol="0">
            <a:spAutoFit/>
          </a:bodyPr>
          <a:lstStyle/>
          <a:p>
            <a:r>
              <a:rPr lang="en-US" sz="3200" b="1" dirty="0" smtClean="0"/>
              <a:t>DIMENSI RASA</a:t>
            </a:r>
          </a:p>
          <a:p>
            <a:endParaRPr lang="en-US" sz="3200" dirty="0" smtClean="0"/>
          </a:p>
          <a:p>
            <a:r>
              <a:rPr lang="en-US" sz="3200" dirty="0" smtClean="0"/>
              <a:t>Bersifat </a:t>
            </a:r>
            <a:r>
              <a:rPr lang="en-US" sz="3200" b="1" dirty="0" smtClean="0"/>
              <a:t>Intuitif</a:t>
            </a:r>
          </a:p>
          <a:p>
            <a:r>
              <a:rPr lang="en-US" sz="2800" dirty="0" smtClean="0"/>
              <a:t>Berkaitan dengan bagus, buruk, jahat dan baik (perbuatannya)</a:t>
            </a:r>
          </a:p>
          <a:p>
            <a:endParaRPr lang="en-US" sz="2800" dirty="0" smtClean="0"/>
          </a:p>
          <a:p>
            <a:r>
              <a:rPr lang="en-US" sz="2800" dirty="0" smtClean="0"/>
              <a:t>(</a:t>
            </a:r>
            <a:r>
              <a:rPr lang="en-US" sz="2800" b="1" dirty="0" smtClean="0"/>
              <a:t>berkaitan Perasaan</a:t>
            </a:r>
            <a:r>
              <a:rPr lang="en-US" sz="2800" dirty="0" smtClean="0"/>
              <a:t>)</a:t>
            </a:r>
            <a:endParaRPr lang="en-US" sz="2800" dirty="0"/>
          </a:p>
        </p:txBody>
      </p:sp>
      <p:sp>
        <p:nvSpPr>
          <p:cNvPr id="16" name="TextBox 15"/>
          <p:cNvSpPr txBox="1"/>
          <p:nvPr/>
        </p:nvSpPr>
        <p:spPr>
          <a:xfrm>
            <a:off x="2222938" y="2096814"/>
            <a:ext cx="184731" cy="369332"/>
          </a:xfrm>
          <a:prstGeom prst="rect">
            <a:avLst/>
          </a:prstGeom>
          <a:noFill/>
        </p:spPr>
        <p:txBody>
          <a:bodyPr wrap="none" rtlCol="0">
            <a:spAutoFit/>
          </a:bodyPr>
          <a:lstStyle/>
          <a:p>
            <a:endParaRPr lang="en-US" dirty="0"/>
          </a:p>
        </p:txBody>
      </p:sp>
      <p:sp>
        <p:nvSpPr>
          <p:cNvPr id="17" name="TextBox 16"/>
          <p:cNvSpPr txBox="1"/>
          <p:nvPr/>
        </p:nvSpPr>
        <p:spPr>
          <a:xfrm>
            <a:off x="7252138" y="1918132"/>
            <a:ext cx="4209393" cy="4585871"/>
          </a:xfrm>
          <a:prstGeom prst="rect">
            <a:avLst/>
          </a:prstGeom>
          <a:noFill/>
        </p:spPr>
        <p:txBody>
          <a:bodyPr wrap="square" rtlCol="0">
            <a:spAutoFit/>
          </a:bodyPr>
          <a:lstStyle/>
          <a:p>
            <a:r>
              <a:rPr lang="en-US" sz="3200" b="1" dirty="0" smtClean="0"/>
              <a:t>DIMENSI RASIO</a:t>
            </a:r>
          </a:p>
          <a:p>
            <a:endParaRPr lang="en-US" sz="3200" dirty="0" smtClean="0"/>
          </a:p>
          <a:p>
            <a:r>
              <a:rPr lang="en-US" sz="3200" dirty="0" smtClean="0"/>
              <a:t>Bersifat </a:t>
            </a:r>
            <a:r>
              <a:rPr lang="en-US" sz="3200" b="1" dirty="0" smtClean="0"/>
              <a:t>Rasional</a:t>
            </a:r>
          </a:p>
          <a:p>
            <a:r>
              <a:rPr lang="en-US" sz="2800" dirty="0" smtClean="0"/>
              <a:t>Merupakan hasil </a:t>
            </a:r>
            <a:r>
              <a:rPr lang="en-US" sz="2800" b="1" dirty="0" smtClean="0"/>
              <a:t>penalaran </a:t>
            </a:r>
            <a:r>
              <a:rPr lang="en-US" sz="2800" dirty="0" smtClean="0"/>
              <a:t>akal budi</a:t>
            </a:r>
          </a:p>
          <a:p>
            <a:endParaRPr lang="en-US" sz="2800" dirty="0" smtClean="0"/>
          </a:p>
          <a:p>
            <a:r>
              <a:rPr lang="en-US" sz="2800" dirty="0" smtClean="0"/>
              <a:t>Pertimbangan nalar /</a:t>
            </a:r>
            <a:r>
              <a:rPr lang="en-US" sz="2800" b="1" dirty="0" smtClean="0"/>
              <a:t>rasional argumentatif </a:t>
            </a:r>
            <a:r>
              <a:rPr lang="en-US" sz="2800" dirty="0" smtClean="0"/>
              <a:t>menghasilkan </a:t>
            </a:r>
            <a:r>
              <a:rPr lang="en-US" sz="2800" b="1" dirty="0" smtClean="0"/>
              <a:t>KEPUTUSAN ETIS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a:t>
            </a:r>
            <a:endParaRPr lang="en-US" sz="7200" dirty="0"/>
          </a:p>
        </p:txBody>
      </p:sp>
      <p:sp>
        <p:nvSpPr>
          <p:cNvPr id="4" name="Heart 3"/>
          <p:cNvSpPr/>
          <p:nvPr/>
        </p:nvSpPr>
        <p:spPr>
          <a:xfrm>
            <a:off x="559827" y="3403343"/>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5" name="Rounded Rectangle 4"/>
          <p:cNvSpPr/>
          <p:nvPr/>
        </p:nvSpPr>
        <p:spPr bwMode="auto">
          <a:xfrm>
            <a:off x="4099035" y="1954926"/>
            <a:ext cx="4067503" cy="1277007"/>
          </a:xfrm>
          <a:prstGeom prst="round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3200" dirty="0" smtClean="0">
                <a:latin typeface="Verdana" pitchFamily="34" charset="0"/>
              </a:rPr>
              <a:t>Dilihat dari kapan </a:t>
            </a:r>
          </a:p>
          <a:p>
            <a:pPr algn="ctr"/>
            <a:r>
              <a:rPr lang="en-US" sz="3200" dirty="0" smtClean="0">
                <a:latin typeface="Verdana" pitchFamily="34" charset="0"/>
              </a:rPr>
              <a:t>waktu menilai</a:t>
            </a:r>
            <a:endParaRPr lang="en-US" sz="3200" dirty="0">
              <a:latin typeface="Verdana" pitchFamily="34" charset="0"/>
            </a:endParaRPr>
          </a:p>
        </p:txBody>
      </p:sp>
      <p:sp>
        <p:nvSpPr>
          <p:cNvPr id="6" name="Rounded Rectangle 5"/>
          <p:cNvSpPr/>
          <p:nvPr/>
        </p:nvSpPr>
        <p:spPr bwMode="auto">
          <a:xfrm>
            <a:off x="4078015" y="3652350"/>
            <a:ext cx="4067503" cy="1277007"/>
          </a:xfrm>
          <a:prstGeom prst="round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3200" dirty="0" smtClean="0">
                <a:latin typeface="Verdana" pitchFamily="34" charset="0"/>
              </a:rPr>
              <a:t>Sifat Hati Nurani</a:t>
            </a:r>
            <a:endParaRPr lang="en-US" sz="3200" dirty="0">
              <a:latin typeface="Verdana" pitchFamily="34" charset="0"/>
            </a:endParaRPr>
          </a:p>
        </p:txBody>
      </p:sp>
      <p:sp>
        <p:nvSpPr>
          <p:cNvPr id="7" name="Rounded Rectangle 6"/>
          <p:cNvSpPr/>
          <p:nvPr/>
        </p:nvSpPr>
        <p:spPr bwMode="auto">
          <a:xfrm>
            <a:off x="4104290" y="5270943"/>
            <a:ext cx="4067503" cy="1277007"/>
          </a:xfrm>
          <a:prstGeom prst="round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3200" dirty="0" smtClean="0">
                <a:latin typeface="Verdana" pitchFamily="34" charset="0"/>
              </a:rPr>
              <a:t>Dimensi Hati Nurani</a:t>
            </a:r>
            <a:endParaRPr lang="en-US" sz="3200" dirty="0">
              <a:latin typeface="Verdana" pitchFamily="34" charset="0"/>
            </a:endParaRPr>
          </a:p>
        </p:txBody>
      </p:sp>
      <p:cxnSp>
        <p:nvCxnSpPr>
          <p:cNvPr id="9" name="Straight Arrow Connector 8"/>
          <p:cNvCxnSpPr>
            <a:endCxn id="5" idx="1"/>
          </p:cNvCxnSpPr>
          <p:nvPr/>
        </p:nvCxnSpPr>
        <p:spPr>
          <a:xfrm flipV="1">
            <a:off x="3310759" y="2593430"/>
            <a:ext cx="788276" cy="167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3294993" y="4288221"/>
            <a:ext cx="783022" cy="2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1"/>
          </p:cNvCxnSpPr>
          <p:nvPr/>
        </p:nvCxnSpPr>
        <p:spPr>
          <a:xfrm>
            <a:off x="3294993" y="4288221"/>
            <a:ext cx="809297" cy="1621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9049407" y="1939159"/>
            <a:ext cx="2648607" cy="457200"/>
          </a:xfrm>
          <a:prstGeom prst="rect">
            <a:avLst/>
          </a:prstGeom>
          <a:solidFill>
            <a:srgbClr val="FFC00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Retrospektif</a:t>
            </a:r>
            <a:endParaRPr lang="en-US" sz="2000" dirty="0">
              <a:latin typeface="Verdana" pitchFamily="34" charset="0"/>
            </a:endParaRPr>
          </a:p>
        </p:txBody>
      </p:sp>
      <p:sp>
        <p:nvSpPr>
          <p:cNvPr id="17" name="Rectangle 16"/>
          <p:cNvSpPr/>
          <p:nvPr/>
        </p:nvSpPr>
        <p:spPr bwMode="auto">
          <a:xfrm>
            <a:off x="9028387" y="2596056"/>
            <a:ext cx="2648607" cy="457200"/>
          </a:xfrm>
          <a:prstGeom prst="rect">
            <a:avLst/>
          </a:prstGeom>
          <a:solidFill>
            <a:srgbClr val="FFC00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Prospektif</a:t>
            </a:r>
            <a:endParaRPr lang="en-US" sz="2000" dirty="0">
              <a:latin typeface="Verdana" pitchFamily="34" charset="0"/>
            </a:endParaRPr>
          </a:p>
        </p:txBody>
      </p:sp>
      <p:cxnSp>
        <p:nvCxnSpPr>
          <p:cNvPr id="19" name="Straight Arrow Connector 18"/>
          <p:cNvCxnSpPr>
            <a:stCxn id="5" idx="3"/>
            <a:endCxn id="16" idx="1"/>
          </p:cNvCxnSpPr>
          <p:nvPr/>
        </p:nvCxnSpPr>
        <p:spPr>
          <a:xfrm flipV="1">
            <a:off x="8166538" y="2167759"/>
            <a:ext cx="882869" cy="425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17" idx="1"/>
          </p:cNvCxnSpPr>
          <p:nvPr/>
        </p:nvCxnSpPr>
        <p:spPr>
          <a:xfrm>
            <a:off x="8166538" y="2593430"/>
            <a:ext cx="861849" cy="231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9070428" y="3694389"/>
            <a:ext cx="2648607" cy="457200"/>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Personal</a:t>
            </a:r>
            <a:endParaRPr lang="en-US" sz="2000" dirty="0">
              <a:latin typeface="Verdana" pitchFamily="34" charset="0"/>
            </a:endParaRPr>
          </a:p>
        </p:txBody>
      </p:sp>
      <p:sp>
        <p:nvSpPr>
          <p:cNvPr id="23" name="Rectangle 22"/>
          <p:cNvSpPr/>
          <p:nvPr/>
        </p:nvSpPr>
        <p:spPr bwMode="auto">
          <a:xfrm>
            <a:off x="9065174" y="4382814"/>
            <a:ext cx="2648607" cy="457200"/>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Adi Personal</a:t>
            </a:r>
            <a:endParaRPr lang="en-US" sz="2000" dirty="0">
              <a:latin typeface="Verdana" pitchFamily="34" charset="0"/>
            </a:endParaRPr>
          </a:p>
        </p:txBody>
      </p:sp>
      <p:cxnSp>
        <p:nvCxnSpPr>
          <p:cNvPr id="25" name="Straight Arrow Connector 24"/>
          <p:cNvCxnSpPr>
            <a:stCxn id="6" idx="3"/>
            <a:endCxn id="22" idx="1"/>
          </p:cNvCxnSpPr>
          <p:nvPr/>
        </p:nvCxnSpPr>
        <p:spPr>
          <a:xfrm flipV="1">
            <a:off x="8145518" y="3922989"/>
            <a:ext cx="924910" cy="36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a:endCxn id="23" idx="1"/>
          </p:cNvCxnSpPr>
          <p:nvPr/>
        </p:nvCxnSpPr>
        <p:spPr>
          <a:xfrm>
            <a:off x="8145518" y="4290854"/>
            <a:ext cx="919656" cy="320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9044153" y="5244663"/>
            <a:ext cx="2648607" cy="457200"/>
          </a:xfrm>
          <a:prstGeom prst="rect">
            <a:avLst/>
          </a:prstGeom>
          <a:solidFill>
            <a:srgbClr val="00B0F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Rasa</a:t>
            </a:r>
            <a:endParaRPr lang="en-US" sz="2000" dirty="0">
              <a:latin typeface="Verdana" pitchFamily="34" charset="0"/>
            </a:endParaRPr>
          </a:p>
        </p:txBody>
      </p:sp>
      <p:sp>
        <p:nvSpPr>
          <p:cNvPr id="29" name="Rectangle 28"/>
          <p:cNvSpPr/>
          <p:nvPr/>
        </p:nvSpPr>
        <p:spPr bwMode="auto">
          <a:xfrm>
            <a:off x="9054663" y="5980388"/>
            <a:ext cx="2648607" cy="457200"/>
          </a:xfrm>
          <a:prstGeom prst="rect">
            <a:avLst/>
          </a:prstGeom>
          <a:solidFill>
            <a:srgbClr val="00B0F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dirty="0" smtClean="0">
                <a:latin typeface="Verdana" pitchFamily="34" charset="0"/>
              </a:rPr>
              <a:t>Rasio</a:t>
            </a:r>
            <a:endParaRPr lang="en-US" sz="2000" dirty="0">
              <a:latin typeface="Verdana" pitchFamily="34" charset="0"/>
            </a:endParaRPr>
          </a:p>
        </p:txBody>
      </p:sp>
      <p:cxnSp>
        <p:nvCxnSpPr>
          <p:cNvPr id="31" name="Straight Arrow Connector 30"/>
          <p:cNvCxnSpPr>
            <a:stCxn id="7" idx="3"/>
            <a:endCxn id="28" idx="1"/>
          </p:cNvCxnSpPr>
          <p:nvPr/>
        </p:nvCxnSpPr>
        <p:spPr>
          <a:xfrm flipV="1">
            <a:off x="8171793" y="5473263"/>
            <a:ext cx="872360" cy="43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29" idx="1"/>
          </p:cNvCxnSpPr>
          <p:nvPr/>
        </p:nvCxnSpPr>
        <p:spPr>
          <a:xfrm>
            <a:off x="8171793" y="5909447"/>
            <a:ext cx="882870" cy="299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Cara kerja Hati nurani</a:t>
            </a:r>
            <a:endParaRPr lang="en-US" sz="5400" dirty="0"/>
          </a:p>
        </p:txBody>
      </p:sp>
      <p:pic>
        <p:nvPicPr>
          <p:cNvPr id="4" name="Picture 3" descr="084350_1419399830.png"/>
          <p:cNvPicPr>
            <a:picLocks noChangeAspect="1"/>
          </p:cNvPicPr>
          <p:nvPr/>
        </p:nvPicPr>
        <p:blipFill>
          <a:blip r:embed="rId2"/>
          <a:stretch>
            <a:fillRect/>
          </a:stretch>
        </p:blipFill>
        <p:spPr>
          <a:xfrm>
            <a:off x="2797087" y="2156453"/>
            <a:ext cx="1865676" cy="3996760"/>
          </a:xfrm>
          <a:prstGeom prst="rect">
            <a:avLst/>
          </a:prstGeom>
        </p:spPr>
      </p:pic>
      <p:sp>
        <p:nvSpPr>
          <p:cNvPr id="6" name="Right Arrow 5"/>
          <p:cNvSpPr/>
          <p:nvPr/>
        </p:nvSpPr>
        <p:spPr>
          <a:xfrm>
            <a:off x="4792040" y="342816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70632" y="3421117"/>
            <a:ext cx="2695903" cy="523220"/>
          </a:xfrm>
          <a:prstGeom prst="rect">
            <a:avLst/>
          </a:prstGeom>
          <a:solidFill>
            <a:srgbClr val="FFC000"/>
          </a:solidFill>
        </p:spPr>
        <p:txBody>
          <a:bodyPr wrap="square" rtlCol="0">
            <a:spAutoFit/>
          </a:bodyPr>
          <a:lstStyle/>
          <a:p>
            <a:r>
              <a:rPr lang="en-US" sz="2800" dirty="0" smtClean="0"/>
              <a:t>Situasi Konkret</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Cara kerja Hati nurani</a:t>
            </a:r>
            <a:endParaRPr lang="en-US" sz="5400" dirty="0"/>
          </a:p>
        </p:txBody>
      </p:sp>
      <p:pic>
        <p:nvPicPr>
          <p:cNvPr id="4" name="Picture 3" descr="084350_1419399830.png"/>
          <p:cNvPicPr>
            <a:picLocks noChangeAspect="1"/>
          </p:cNvPicPr>
          <p:nvPr/>
        </p:nvPicPr>
        <p:blipFill>
          <a:blip r:embed="rId2"/>
          <a:stretch>
            <a:fillRect/>
          </a:stretch>
        </p:blipFill>
        <p:spPr>
          <a:xfrm>
            <a:off x="2797087" y="2156453"/>
            <a:ext cx="1865676" cy="3996760"/>
          </a:xfrm>
          <a:prstGeom prst="rect">
            <a:avLst/>
          </a:prstGeom>
        </p:spPr>
      </p:pic>
      <p:sp>
        <p:nvSpPr>
          <p:cNvPr id="6" name="Right Arrow 5"/>
          <p:cNvSpPr/>
          <p:nvPr/>
        </p:nvSpPr>
        <p:spPr>
          <a:xfrm>
            <a:off x="4792040" y="342816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70632" y="3421117"/>
            <a:ext cx="2695903" cy="523220"/>
          </a:xfrm>
          <a:prstGeom prst="rect">
            <a:avLst/>
          </a:prstGeom>
          <a:solidFill>
            <a:srgbClr val="FFC000"/>
          </a:solidFill>
        </p:spPr>
        <p:txBody>
          <a:bodyPr wrap="square" rtlCol="0">
            <a:spAutoFit/>
          </a:bodyPr>
          <a:lstStyle/>
          <a:p>
            <a:r>
              <a:rPr lang="en-US" sz="2800" dirty="0" smtClean="0"/>
              <a:t>Situasi Konkret</a:t>
            </a:r>
            <a:endParaRPr lang="en-US" sz="2800" dirty="0"/>
          </a:p>
        </p:txBody>
      </p:sp>
      <p:sp>
        <p:nvSpPr>
          <p:cNvPr id="8" name="Rectangle 7"/>
          <p:cNvSpPr/>
          <p:nvPr/>
        </p:nvSpPr>
        <p:spPr>
          <a:xfrm>
            <a:off x="4409884" y="1852094"/>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Cara kerja Hati nurani</a:t>
            </a:r>
            <a:endParaRPr lang="en-US" sz="5400" dirty="0"/>
          </a:p>
        </p:txBody>
      </p:sp>
      <p:pic>
        <p:nvPicPr>
          <p:cNvPr id="4" name="Picture 3" descr="084350_1419399830.png"/>
          <p:cNvPicPr>
            <a:picLocks noChangeAspect="1"/>
          </p:cNvPicPr>
          <p:nvPr/>
        </p:nvPicPr>
        <p:blipFill>
          <a:blip r:embed="rId2"/>
          <a:stretch>
            <a:fillRect/>
          </a:stretch>
        </p:blipFill>
        <p:spPr>
          <a:xfrm>
            <a:off x="2797087" y="2156453"/>
            <a:ext cx="1865676" cy="3996760"/>
          </a:xfrm>
          <a:prstGeom prst="rect">
            <a:avLst/>
          </a:prstGeom>
        </p:spPr>
      </p:pic>
      <p:sp>
        <p:nvSpPr>
          <p:cNvPr id="6" name="Right Arrow 5"/>
          <p:cNvSpPr/>
          <p:nvPr/>
        </p:nvSpPr>
        <p:spPr>
          <a:xfrm>
            <a:off x="4792040" y="342816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44504" y="3263457"/>
            <a:ext cx="2695903" cy="523220"/>
          </a:xfrm>
          <a:prstGeom prst="rect">
            <a:avLst/>
          </a:prstGeom>
          <a:solidFill>
            <a:srgbClr val="FFC000"/>
          </a:solidFill>
        </p:spPr>
        <p:txBody>
          <a:bodyPr wrap="square" rtlCol="0">
            <a:spAutoFit/>
          </a:bodyPr>
          <a:lstStyle/>
          <a:p>
            <a:r>
              <a:rPr lang="en-US" sz="2800" dirty="0" smtClean="0"/>
              <a:t>Situasi Konkret</a:t>
            </a:r>
            <a:endParaRPr lang="en-US" sz="2800" dirty="0"/>
          </a:p>
        </p:txBody>
      </p:sp>
      <p:pic>
        <p:nvPicPr>
          <p:cNvPr id="8" name="Picture 7" descr="084350_1419399830.png"/>
          <p:cNvPicPr>
            <a:picLocks noChangeAspect="1"/>
          </p:cNvPicPr>
          <p:nvPr/>
        </p:nvPicPr>
        <p:blipFill>
          <a:blip r:embed="rId2"/>
          <a:stretch>
            <a:fillRect/>
          </a:stretch>
        </p:blipFill>
        <p:spPr>
          <a:xfrm>
            <a:off x="2765561" y="2156453"/>
            <a:ext cx="1865676" cy="3996760"/>
          </a:xfrm>
          <a:prstGeom prst="rect">
            <a:avLst/>
          </a:prstGeom>
        </p:spPr>
      </p:pic>
      <p:sp>
        <p:nvSpPr>
          <p:cNvPr id="9" name="Heart 8"/>
          <p:cNvSpPr/>
          <p:nvPr/>
        </p:nvSpPr>
        <p:spPr>
          <a:xfrm>
            <a:off x="2514763" y="3072267"/>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Bent Arrow 9"/>
          <p:cNvSpPr/>
          <p:nvPr/>
        </p:nvSpPr>
        <p:spPr bwMode="auto">
          <a:xfrm rot="10800000">
            <a:off x="5123793" y="3846786"/>
            <a:ext cx="813816" cy="868680"/>
          </a:xfrm>
          <a:prstGeom prst="ben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1" name="Rectangle 10"/>
          <p:cNvSpPr/>
          <p:nvPr/>
        </p:nvSpPr>
        <p:spPr>
          <a:xfrm>
            <a:off x="4409884" y="1852094"/>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Cara kerja Hati nurani</a:t>
            </a:r>
            <a:endParaRPr lang="en-US" sz="5400" dirty="0"/>
          </a:p>
        </p:txBody>
      </p:sp>
      <p:pic>
        <p:nvPicPr>
          <p:cNvPr id="4" name="Picture 3" descr="084350_1419399830.png"/>
          <p:cNvPicPr>
            <a:picLocks noChangeAspect="1"/>
          </p:cNvPicPr>
          <p:nvPr/>
        </p:nvPicPr>
        <p:blipFill>
          <a:blip r:embed="rId2"/>
          <a:stretch>
            <a:fillRect/>
          </a:stretch>
        </p:blipFill>
        <p:spPr>
          <a:xfrm>
            <a:off x="2797087" y="2156453"/>
            <a:ext cx="1865676" cy="3996760"/>
          </a:xfrm>
          <a:prstGeom prst="rect">
            <a:avLst/>
          </a:prstGeom>
        </p:spPr>
      </p:pic>
      <p:sp>
        <p:nvSpPr>
          <p:cNvPr id="6" name="Right Arrow 5"/>
          <p:cNvSpPr/>
          <p:nvPr/>
        </p:nvSpPr>
        <p:spPr>
          <a:xfrm>
            <a:off x="4792040" y="342816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44504" y="3263457"/>
            <a:ext cx="2695903" cy="523220"/>
          </a:xfrm>
          <a:prstGeom prst="rect">
            <a:avLst/>
          </a:prstGeom>
          <a:solidFill>
            <a:srgbClr val="FFC000"/>
          </a:solidFill>
        </p:spPr>
        <p:txBody>
          <a:bodyPr wrap="square" rtlCol="0">
            <a:spAutoFit/>
          </a:bodyPr>
          <a:lstStyle/>
          <a:p>
            <a:r>
              <a:rPr lang="en-US" sz="2800" dirty="0" smtClean="0"/>
              <a:t>Situasi Konkret</a:t>
            </a:r>
            <a:endParaRPr lang="en-US" sz="2800" dirty="0"/>
          </a:p>
        </p:txBody>
      </p:sp>
      <p:pic>
        <p:nvPicPr>
          <p:cNvPr id="8" name="Picture 7" descr="084350_1419399830.png"/>
          <p:cNvPicPr>
            <a:picLocks noChangeAspect="1"/>
          </p:cNvPicPr>
          <p:nvPr/>
        </p:nvPicPr>
        <p:blipFill>
          <a:blip r:embed="rId2"/>
          <a:stretch>
            <a:fillRect/>
          </a:stretch>
        </p:blipFill>
        <p:spPr>
          <a:xfrm>
            <a:off x="2765561" y="2156453"/>
            <a:ext cx="1865676" cy="3996760"/>
          </a:xfrm>
          <a:prstGeom prst="rect">
            <a:avLst/>
          </a:prstGeom>
        </p:spPr>
      </p:pic>
      <p:sp>
        <p:nvSpPr>
          <p:cNvPr id="9" name="Heart 8"/>
          <p:cNvSpPr/>
          <p:nvPr/>
        </p:nvSpPr>
        <p:spPr>
          <a:xfrm>
            <a:off x="2514763" y="3072267"/>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Bent Arrow 9"/>
          <p:cNvSpPr/>
          <p:nvPr/>
        </p:nvSpPr>
        <p:spPr bwMode="auto">
          <a:xfrm rot="10800000">
            <a:off x="5123793" y="3846786"/>
            <a:ext cx="813816" cy="868680"/>
          </a:xfrm>
          <a:prstGeom prst="ben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1" name="Rectangle 10"/>
          <p:cNvSpPr/>
          <p:nvPr/>
        </p:nvSpPr>
        <p:spPr>
          <a:xfrm>
            <a:off x="47299" y="1946538"/>
            <a:ext cx="2349060" cy="37448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r>
              <a:rPr lang="en-US" sz="2400" dirty="0" smtClean="0">
                <a:solidFill>
                  <a:schemeClr val="tx1"/>
                </a:solidFill>
              </a:rPr>
              <a:t>Hati Nurani hasil internalisasi </a:t>
            </a:r>
            <a:r>
              <a:rPr lang="en-US" sz="2400" b="1" dirty="0" smtClean="0">
                <a:solidFill>
                  <a:schemeClr val="tx1"/>
                </a:solidFill>
              </a:rPr>
              <a:t>ajaran norma-norma </a:t>
            </a:r>
            <a:endParaRPr lang="en-US" sz="2400" dirty="0">
              <a:solidFill>
                <a:schemeClr val="tx1"/>
              </a:solidFill>
            </a:endParaRPr>
          </a:p>
        </p:txBody>
      </p:sp>
      <p:sp>
        <p:nvSpPr>
          <p:cNvPr id="12" name="TextBox 11"/>
          <p:cNvSpPr txBox="1"/>
          <p:nvPr/>
        </p:nvSpPr>
        <p:spPr>
          <a:xfrm>
            <a:off x="31532" y="1939159"/>
            <a:ext cx="1752403" cy="707886"/>
          </a:xfrm>
          <a:prstGeom prst="rect">
            <a:avLst/>
          </a:prstGeom>
          <a:noFill/>
        </p:spPr>
        <p:txBody>
          <a:bodyPr wrap="none" rtlCol="0">
            <a:spAutoFit/>
          </a:bodyPr>
          <a:lstStyle/>
          <a:p>
            <a:r>
              <a:rPr lang="en-US" sz="2000" b="1" dirty="0" smtClean="0"/>
              <a:t>Lembaga yg </a:t>
            </a:r>
          </a:p>
          <a:p>
            <a:r>
              <a:rPr lang="en-US" sz="2000" b="1" dirty="0" smtClean="0"/>
              <a:t>Mewajibkan</a:t>
            </a:r>
            <a:endParaRPr lang="en-US" sz="2000" b="1" dirty="0"/>
          </a:p>
        </p:txBody>
      </p:sp>
      <p:sp>
        <p:nvSpPr>
          <p:cNvPr id="13" name="TextBox 12"/>
          <p:cNvSpPr txBox="1"/>
          <p:nvPr/>
        </p:nvSpPr>
        <p:spPr>
          <a:xfrm>
            <a:off x="-1" y="2506721"/>
            <a:ext cx="2617077" cy="646331"/>
          </a:xfrm>
          <a:prstGeom prst="rect">
            <a:avLst/>
          </a:prstGeom>
          <a:noFill/>
        </p:spPr>
        <p:txBody>
          <a:bodyPr wrap="square" rtlCol="0">
            <a:spAutoFit/>
          </a:bodyPr>
          <a:lstStyle/>
          <a:p>
            <a:r>
              <a:rPr lang="en-US" dirty="0" smtClean="0"/>
              <a:t>(Keluarga, Masyarakat,</a:t>
            </a:r>
          </a:p>
          <a:p>
            <a:r>
              <a:rPr lang="en-US" dirty="0" smtClean="0"/>
              <a:t>Agama &amp; Negara)</a:t>
            </a:r>
            <a:endParaRPr lang="en-US" dirty="0"/>
          </a:p>
        </p:txBody>
      </p:sp>
      <p:sp>
        <p:nvSpPr>
          <p:cNvPr id="14" name="Right Arrow 13"/>
          <p:cNvSpPr/>
          <p:nvPr/>
        </p:nvSpPr>
        <p:spPr bwMode="auto">
          <a:xfrm>
            <a:off x="2490952" y="4288215"/>
            <a:ext cx="425669" cy="346842"/>
          </a:xfrm>
          <a:prstGeom prst="righ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6" name="Rectangle 15"/>
          <p:cNvSpPr/>
          <p:nvPr/>
        </p:nvSpPr>
        <p:spPr>
          <a:xfrm>
            <a:off x="4409884" y="1852094"/>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Cara kerja Hati nurani</a:t>
            </a:r>
            <a:endParaRPr lang="en-US" sz="5400" dirty="0"/>
          </a:p>
        </p:txBody>
      </p:sp>
      <p:pic>
        <p:nvPicPr>
          <p:cNvPr id="4" name="Picture 3" descr="084350_1419399830.png"/>
          <p:cNvPicPr>
            <a:picLocks noChangeAspect="1"/>
          </p:cNvPicPr>
          <p:nvPr/>
        </p:nvPicPr>
        <p:blipFill>
          <a:blip r:embed="rId2"/>
          <a:stretch>
            <a:fillRect/>
          </a:stretch>
        </p:blipFill>
        <p:spPr>
          <a:xfrm>
            <a:off x="2797087" y="2156453"/>
            <a:ext cx="1865676" cy="3996760"/>
          </a:xfrm>
          <a:prstGeom prst="rect">
            <a:avLst/>
          </a:prstGeom>
        </p:spPr>
      </p:pic>
      <p:sp>
        <p:nvSpPr>
          <p:cNvPr id="6" name="Right Arrow 5"/>
          <p:cNvSpPr/>
          <p:nvPr/>
        </p:nvSpPr>
        <p:spPr>
          <a:xfrm>
            <a:off x="4792040" y="3428161"/>
            <a:ext cx="408562" cy="622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344504" y="3263457"/>
            <a:ext cx="2695903" cy="523220"/>
          </a:xfrm>
          <a:prstGeom prst="rect">
            <a:avLst/>
          </a:prstGeom>
          <a:solidFill>
            <a:srgbClr val="FFC000"/>
          </a:solidFill>
        </p:spPr>
        <p:txBody>
          <a:bodyPr wrap="square" rtlCol="0">
            <a:spAutoFit/>
          </a:bodyPr>
          <a:lstStyle/>
          <a:p>
            <a:r>
              <a:rPr lang="en-US" sz="2800" dirty="0" smtClean="0"/>
              <a:t>Situasi Konkret</a:t>
            </a:r>
            <a:endParaRPr lang="en-US" sz="2800" dirty="0"/>
          </a:p>
        </p:txBody>
      </p:sp>
      <p:pic>
        <p:nvPicPr>
          <p:cNvPr id="8" name="Picture 7" descr="084350_1419399830.png"/>
          <p:cNvPicPr>
            <a:picLocks noChangeAspect="1"/>
          </p:cNvPicPr>
          <p:nvPr/>
        </p:nvPicPr>
        <p:blipFill>
          <a:blip r:embed="rId2"/>
          <a:stretch>
            <a:fillRect/>
          </a:stretch>
        </p:blipFill>
        <p:spPr>
          <a:xfrm>
            <a:off x="2765561" y="2156453"/>
            <a:ext cx="1865676" cy="3996760"/>
          </a:xfrm>
          <a:prstGeom prst="rect">
            <a:avLst/>
          </a:prstGeom>
        </p:spPr>
      </p:pic>
      <p:sp>
        <p:nvSpPr>
          <p:cNvPr id="9" name="Heart 8"/>
          <p:cNvSpPr/>
          <p:nvPr/>
        </p:nvSpPr>
        <p:spPr>
          <a:xfrm>
            <a:off x="2514763" y="3072267"/>
            <a:ext cx="2709950" cy="1803862"/>
          </a:xfrm>
          <a:prstGeom prst="hear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HATI NURANI</a:t>
            </a:r>
            <a:endParaRPr lang="en-US" sz="3200" dirty="0"/>
          </a:p>
        </p:txBody>
      </p:sp>
      <p:sp>
        <p:nvSpPr>
          <p:cNvPr id="10" name="Bent Arrow 9"/>
          <p:cNvSpPr/>
          <p:nvPr/>
        </p:nvSpPr>
        <p:spPr bwMode="auto">
          <a:xfrm rot="10800000">
            <a:off x="5123793" y="3846786"/>
            <a:ext cx="813816" cy="868680"/>
          </a:xfrm>
          <a:prstGeom prst="ben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4" name="Right Arrow 13"/>
          <p:cNvSpPr/>
          <p:nvPr/>
        </p:nvSpPr>
        <p:spPr bwMode="auto">
          <a:xfrm>
            <a:off x="2490952" y="4288215"/>
            <a:ext cx="425669" cy="346842"/>
          </a:xfrm>
          <a:prstGeom prst="righ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5" name="TextBox 14"/>
          <p:cNvSpPr txBox="1"/>
          <p:nvPr/>
        </p:nvSpPr>
        <p:spPr>
          <a:xfrm>
            <a:off x="3011214" y="4367049"/>
            <a:ext cx="1723549" cy="1200329"/>
          </a:xfrm>
          <a:prstGeom prst="rect">
            <a:avLst/>
          </a:prstGeom>
          <a:solidFill>
            <a:srgbClr val="FFC000"/>
          </a:solidFill>
        </p:spPr>
        <p:txBody>
          <a:bodyPr wrap="none" rtlCol="0">
            <a:spAutoFit/>
          </a:bodyPr>
          <a:lstStyle/>
          <a:p>
            <a:pPr algn="ctr"/>
            <a:r>
              <a:rPr lang="en-US" b="1" dirty="0" smtClean="0"/>
              <a:t>Berdimensi </a:t>
            </a:r>
          </a:p>
          <a:p>
            <a:pPr algn="ctr"/>
            <a:r>
              <a:rPr lang="en-US" b="1" dirty="0" smtClean="0"/>
              <a:t>Rasional</a:t>
            </a:r>
          </a:p>
          <a:p>
            <a:pPr algn="ctr"/>
            <a:r>
              <a:rPr lang="en-US" b="1" dirty="0" smtClean="0"/>
              <a:t>Melakukan</a:t>
            </a:r>
          </a:p>
          <a:p>
            <a:pPr algn="ctr"/>
            <a:r>
              <a:rPr lang="en-US" b="1" dirty="0" smtClean="0"/>
              <a:t>Pertimbangan</a:t>
            </a:r>
          </a:p>
        </p:txBody>
      </p:sp>
      <p:sp>
        <p:nvSpPr>
          <p:cNvPr id="16" name="Right Arrow 15"/>
          <p:cNvSpPr/>
          <p:nvPr/>
        </p:nvSpPr>
        <p:spPr bwMode="auto">
          <a:xfrm>
            <a:off x="4934607" y="4698125"/>
            <a:ext cx="3058510" cy="804042"/>
          </a:xfrm>
          <a:prstGeom prst="righ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7" name="Oval 16"/>
          <p:cNvSpPr/>
          <p:nvPr/>
        </p:nvSpPr>
        <p:spPr bwMode="auto">
          <a:xfrm>
            <a:off x="7993117" y="2932386"/>
            <a:ext cx="3752193" cy="3563007"/>
          </a:xfrm>
          <a:prstGeom prst="ellipse">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3200" b="1" dirty="0" smtClean="0">
                <a:latin typeface="Verdana" pitchFamily="34" charset="0"/>
              </a:rPr>
              <a:t>PENGAMBILAN </a:t>
            </a:r>
          </a:p>
          <a:p>
            <a:pPr algn="ctr"/>
            <a:r>
              <a:rPr lang="en-US" sz="3200" b="1" dirty="0" smtClean="0">
                <a:latin typeface="Verdana" pitchFamily="34" charset="0"/>
              </a:rPr>
              <a:t>KEPUTUSAN</a:t>
            </a:r>
          </a:p>
          <a:p>
            <a:pPr algn="ctr"/>
            <a:r>
              <a:rPr lang="en-US" sz="3200" b="1" dirty="0" smtClean="0">
                <a:latin typeface="Verdana" pitchFamily="34" charset="0"/>
              </a:rPr>
              <a:t>ETIS</a:t>
            </a:r>
            <a:endParaRPr lang="en-US" sz="3200" b="1" dirty="0">
              <a:latin typeface="Verdana" pitchFamily="34" charset="0"/>
            </a:endParaRPr>
          </a:p>
        </p:txBody>
      </p:sp>
      <p:sp>
        <p:nvSpPr>
          <p:cNvPr id="18" name="Rectangle 17"/>
          <p:cNvSpPr/>
          <p:nvPr/>
        </p:nvSpPr>
        <p:spPr>
          <a:xfrm>
            <a:off x="4409884" y="1852094"/>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sp>
        <p:nvSpPr>
          <p:cNvPr id="20" name="Rectangle 19"/>
          <p:cNvSpPr/>
          <p:nvPr/>
        </p:nvSpPr>
        <p:spPr>
          <a:xfrm>
            <a:off x="47299" y="1946538"/>
            <a:ext cx="2349060" cy="37448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endParaRPr>
          </a:p>
          <a:p>
            <a:pPr algn="ctr"/>
            <a:endParaRPr lang="en-US" sz="2400" dirty="0" smtClean="0">
              <a:solidFill>
                <a:schemeClr val="tx1"/>
              </a:solidFill>
            </a:endParaRPr>
          </a:p>
          <a:p>
            <a:pPr algn="ctr"/>
            <a:endParaRPr lang="en-US" sz="2400" dirty="0" smtClean="0">
              <a:solidFill>
                <a:schemeClr val="tx1"/>
              </a:solidFill>
            </a:endParaRPr>
          </a:p>
          <a:p>
            <a:pPr algn="ctr"/>
            <a:r>
              <a:rPr lang="en-US" sz="2400" dirty="0" smtClean="0">
                <a:solidFill>
                  <a:schemeClr val="tx1"/>
                </a:solidFill>
              </a:rPr>
              <a:t>Hati Nurani hasil internalisasi </a:t>
            </a:r>
            <a:r>
              <a:rPr lang="en-US" sz="2400" b="1" dirty="0" smtClean="0">
                <a:solidFill>
                  <a:schemeClr val="tx1"/>
                </a:solidFill>
              </a:rPr>
              <a:t>ajaran norma-norma </a:t>
            </a:r>
            <a:endParaRPr lang="en-US" sz="2400" dirty="0">
              <a:solidFill>
                <a:schemeClr val="tx1"/>
              </a:solidFill>
            </a:endParaRPr>
          </a:p>
        </p:txBody>
      </p:sp>
      <p:sp>
        <p:nvSpPr>
          <p:cNvPr id="13" name="TextBox 12"/>
          <p:cNvSpPr txBox="1"/>
          <p:nvPr/>
        </p:nvSpPr>
        <p:spPr>
          <a:xfrm>
            <a:off x="-1" y="2506721"/>
            <a:ext cx="2617077" cy="646331"/>
          </a:xfrm>
          <a:prstGeom prst="rect">
            <a:avLst/>
          </a:prstGeom>
          <a:noFill/>
        </p:spPr>
        <p:txBody>
          <a:bodyPr wrap="square" rtlCol="0">
            <a:spAutoFit/>
          </a:bodyPr>
          <a:lstStyle/>
          <a:p>
            <a:r>
              <a:rPr lang="en-US" dirty="0" smtClean="0"/>
              <a:t>(Keluarga, Masyarakat,</a:t>
            </a:r>
          </a:p>
          <a:p>
            <a:r>
              <a:rPr lang="en-US" dirty="0" smtClean="0"/>
              <a:t>Agama &amp; Negara)</a:t>
            </a:r>
            <a:endParaRPr lang="en-US" dirty="0"/>
          </a:p>
        </p:txBody>
      </p:sp>
      <p:sp>
        <p:nvSpPr>
          <p:cNvPr id="12" name="TextBox 11"/>
          <p:cNvSpPr txBox="1"/>
          <p:nvPr/>
        </p:nvSpPr>
        <p:spPr>
          <a:xfrm>
            <a:off x="31532" y="1939159"/>
            <a:ext cx="1752403" cy="707886"/>
          </a:xfrm>
          <a:prstGeom prst="rect">
            <a:avLst/>
          </a:prstGeom>
          <a:noFill/>
        </p:spPr>
        <p:txBody>
          <a:bodyPr wrap="none" rtlCol="0">
            <a:spAutoFit/>
          </a:bodyPr>
          <a:lstStyle/>
          <a:p>
            <a:r>
              <a:rPr lang="en-US" sz="2000" b="1" dirty="0" smtClean="0"/>
              <a:t>Lembaga yg </a:t>
            </a:r>
          </a:p>
          <a:p>
            <a:r>
              <a:rPr lang="en-US" sz="2000" b="1" dirty="0" smtClean="0"/>
              <a:t>Mewajibkan</a:t>
            </a:r>
            <a:endParaRPr lang="en-US" sz="2000" b="1" dirty="0"/>
          </a:p>
        </p:txBody>
      </p:sp>
      <p:sp>
        <p:nvSpPr>
          <p:cNvPr id="21" name="TextBox 20"/>
          <p:cNvSpPr txBox="1"/>
          <p:nvPr/>
        </p:nvSpPr>
        <p:spPr>
          <a:xfrm>
            <a:off x="8371489" y="3578772"/>
            <a:ext cx="2839239" cy="369332"/>
          </a:xfrm>
          <a:prstGeom prst="rect">
            <a:avLst/>
          </a:prstGeom>
          <a:noFill/>
        </p:spPr>
        <p:txBody>
          <a:bodyPr wrap="none" rtlCol="0">
            <a:spAutoFit/>
          </a:bodyPr>
          <a:lstStyle/>
          <a:p>
            <a:r>
              <a:rPr lang="en-US" b="1" dirty="0" smtClean="0"/>
              <a:t>Dalam ruang kebebasan</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6747641" y="2443655"/>
            <a:ext cx="4761187" cy="3578773"/>
          </a:xfrm>
          <a:prstGeom prst="ellipse">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2" name="Title 1"/>
          <p:cNvSpPr>
            <a:spLocks noGrp="1"/>
          </p:cNvSpPr>
          <p:nvPr>
            <p:ph type="title"/>
          </p:nvPr>
        </p:nvSpPr>
        <p:spPr/>
        <p:txBody>
          <a:bodyPr>
            <a:normAutofit/>
          </a:bodyPr>
          <a:lstStyle/>
          <a:p>
            <a:r>
              <a:rPr lang="en-US" sz="5400" dirty="0" smtClean="0"/>
              <a:t>simpulan</a:t>
            </a:r>
            <a:endParaRPr lang="en-US" sz="5400" dirty="0"/>
          </a:p>
        </p:txBody>
      </p:sp>
      <p:sp>
        <p:nvSpPr>
          <p:cNvPr id="4" name="Rectangle 3"/>
          <p:cNvSpPr/>
          <p:nvPr/>
        </p:nvSpPr>
        <p:spPr>
          <a:xfrm>
            <a:off x="6946847" y="3039379"/>
            <a:ext cx="4467387" cy="2062103"/>
          </a:xfrm>
          <a:prstGeom prst="rect">
            <a:avLst/>
          </a:prstGeom>
        </p:spPr>
        <p:txBody>
          <a:bodyPr wrap="square">
            <a:spAutoFit/>
          </a:bodyPr>
          <a:lstStyle/>
          <a:p>
            <a:pPr algn="ctr"/>
            <a:r>
              <a:rPr lang="en-US" sz="3200" dirty="0" smtClean="0"/>
              <a:t>keputusan etis dilahirkan oleh</a:t>
            </a:r>
            <a:r>
              <a:rPr lang="en-US" sz="3200" b="1" dirty="0" smtClean="0"/>
              <a:t> Hati Nurani </a:t>
            </a:r>
            <a:r>
              <a:rPr lang="en-US" sz="3200" dirty="0" smtClean="0"/>
              <a:t>yang</a:t>
            </a:r>
            <a:r>
              <a:rPr lang="en-US" sz="3200" b="1" dirty="0" smtClean="0"/>
              <a:t> berdimensi Rasio</a:t>
            </a:r>
            <a:endParaRPr lang="en-US" sz="3200" b="1" dirty="0"/>
          </a:p>
        </p:txBody>
      </p:sp>
      <p:pic>
        <p:nvPicPr>
          <p:cNvPr id="5" name="Picture 4" descr="bebas.png"/>
          <p:cNvPicPr>
            <a:picLocks noChangeAspect="1"/>
          </p:cNvPicPr>
          <p:nvPr/>
        </p:nvPicPr>
        <p:blipFill>
          <a:blip r:embed="rId2"/>
          <a:stretch>
            <a:fillRect/>
          </a:stretch>
        </p:blipFill>
        <p:spPr>
          <a:xfrm>
            <a:off x="378384" y="3543141"/>
            <a:ext cx="2457450" cy="2847975"/>
          </a:xfrm>
          <a:prstGeom prst="rect">
            <a:avLst/>
          </a:prstGeom>
        </p:spPr>
      </p:pic>
      <p:sp>
        <p:nvSpPr>
          <p:cNvPr id="6" name="Rectangle 5"/>
          <p:cNvSpPr/>
          <p:nvPr/>
        </p:nvSpPr>
        <p:spPr>
          <a:xfrm>
            <a:off x="378384" y="1796768"/>
            <a:ext cx="2406843" cy="1815882"/>
          </a:xfrm>
          <a:prstGeom prst="rect">
            <a:avLst/>
          </a:prstGeom>
        </p:spPr>
        <p:txBody>
          <a:bodyPr wrap="square">
            <a:spAutoFit/>
          </a:bodyPr>
          <a:lstStyle/>
          <a:p>
            <a:r>
              <a:rPr lang="en-US" sz="2000" dirty="0" smtClean="0"/>
              <a:t>Pertanyaan mendasar manusia </a:t>
            </a:r>
          </a:p>
          <a:p>
            <a:r>
              <a:rPr lang="en-US" sz="3600" i="1" dirty="0" smtClean="0"/>
              <a:t>What </a:t>
            </a:r>
            <a:r>
              <a:rPr lang="en-US" sz="3600" i="1" dirty="0" smtClean="0"/>
              <a:t>Ought?</a:t>
            </a:r>
            <a:endParaRPr lang="en-US" sz="3600" dirty="0"/>
          </a:p>
        </p:txBody>
      </p:sp>
      <p:sp>
        <p:nvSpPr>
          <p:cNvPr id="7" name="Right Arrow 6"/>
          <p:cNvSpPr/>
          <p:nvPr/>
        </p:nvSpPr>
        <p:spPr bwMode="auto">
          <a:xfrm>
            <a:off x="3090041" y="3294993"/>
            <a:ext cx="3468414" cy="2096814"/>
          </a:xfrm>
          <a:prstGeom prst="rightArrow">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400" dirty="0" smtClean="0">
                <a:latin typeface="Verdana" pitchFamily="34" charset="0"/>
              </a:rPr>
              <a:t>DIJAWAB DENGAN</a:t>
            </a:r>
            <a:endParaRPr lang="en-US" sz="2400" dirty="0">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Hati nurani</a:t>
            </a:r>
            <a:endParaRPr lang="en-US" sz="7200" dirty="0"/>
          </a:p>
        </p:txBody>
      </p:sp>
      <p:pic>
        <p:nvPicPr>
          <p:cNvPr id="6" name="Picture 5" descr="bebas.png"/>
          <p:cNvPicPr>
            <a:picLocks noChangeAspect="1"/>
          </p:cNvPicPr>
          <p:nvPr/>
        </p:nvPicPr>
        <p:blipFill>
          <a:blip r:embed="rId2"/>
          <a:stretch>
            <a:fillRect/>
          </a:stretch>
        </p:blipFill>
        <p:spPr>
          <a:xfrm>
            <a:off x="382406" y="2959331"/>
            <a:ext cx="2194893" cy="2543694"/>
          </a:xfrm>
          <a:prstGeom prst="rect">
            <a:avLst/>
          </a:prstGeom>
        </p:spPr>
      </p:pic>
      <p:sp>
        <p:nvSpPr>
          <p:cNvPr id="11" name="Rectangle 10"/>
          <p:cNvSpPr/>
          <p:nvPr/>
        </p:nvSpPr>
        <p:spPr>
          <a:xfrm>
            <a:off x="552492" y="1914296"/>
            <a:ext cx="3720249" cy="954107"/>
          </a:xfrm>
          <a:prstGeom prst="rect">
            <a:avLst/>
          </a:prstGeom>
          <a:solidFill>
            <a:srgbClr val="C00000"/>
          </a:solidFill>
        </p:spPr>
        <p:txBody>
          <a:bodyPr wrap="square">
            <a:spAutoFit/>
          </a:bodyPr>
          <a:lstStyle/>
          <a:p>
            <a:r>
              <a:rPr lang="en-US" sz="2000" dirty="0" smtClean="0"/>
              <a:t>Ketika dihadapkan pertanyaan</a:t>
            </a:r>
          </a:p>
          <a:p>
            <a:r>
              <a:rPr lang="en-US" sz="3600" i="1" dirty="0" smtClean="0"/>
              <a:t>What </a:t>
            </a:r>
            <a:r>
              <a:rPr lang="en-US" sz="3600" i="1" dirty="0" smtClean="0"/>
              <a:t>Ought?</a:t>
            </a:r>
            <a:endParaRPr lang="en-US" sz="3600" dirty="0"/>
          </a:p>
        </p:txBody>
      </p:sp>
      <p:pic>
        <p:nvPicPr>
          <p:cNvPr id="21" name="Content Placeholder 3" descr="uang kembalian.jpg"/>
          <p:cNvPicPr>
            <a:picLocks noGrp="1" noChangeAspect="1"/>
          </p:cNvPicPr>
          <p:nvPr>
            <p:ph sz="quarter" idx="4294967295"/>
          </p:nvPr>
        </p:nvPicPr>
        <p:blipFill>
          <a:blip r:embed="rId3"/>
          <a:stretch>
            <a:fillRect/>
          </a:stretch>
        </p:blipFill>
        <p:spPr>
          <a:xfrm>
            <a:off x="2732525" y="3108965"/>
            <a:ext cx="2968826" cy="1662542"/>
          </a:xfrm>
          <a:prstGeom prst="rect">
            <a:avLst/>
          </a:prstGeom>
        </p:spPr>
      </p:pic>
      <p:sp>
        <p:nvSpPr>
          <p:cNvPr id="22" name="TextBox 21"/>
          <p:cNvSpPr txBox="1"/>
          <p:nvPr/>
        </p:nvSpPr>
        <p:spPr>
          <a:xfrm>
            <a:off x="422366" y="5373255"/>
            <a:ext cx="5551714" cy="1384995"/>
          </a:xfrm>
          <a:prstGeom prst="rect">
            <a:avLst/>
          </a:prstGeom>
          <a:noFill/>
        </p:spPr>
        <p:txBody>
          <a:bodyPr wrap="square" rtlCol="0">
            <a:spAutoFit/>
          </a:bodyPr>
          <a:lstStyle/>
          <a:p>
            <a:r>
              <a:rPr lang="en-US" sz="2800" dirty="0" smtClean="0"/>
              <a:t>Ketika menghadapi kelebihan pengembalian uang Rp.154.000,-yg seharusnya Rp. 54.000</a:t>
            </a:r>
            <a:endParaRPr lang="en-US" sz="2800" dirty="0"/>
          </a:p>
        </p:txBody>
      </p:sp>
      <p:sp>
        <p:nvSpPr>
          <p:cNvPr id="24" name="Right Arrow 23"/>
          <p:cNvSpPr/>
          <p:nvPr/>
        </p:nvSpPr>
        <p:spPr>
          <a:xfrm>
            <a:off x="2394070" y="3890356"/>
            <a:ext cx="448888" cy="56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455925" y="3893127"/>
            <a:ext cx="448888" cy="56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51913" y="2826327"/>
            <a:ext cx="2643447" cy="2677656"/>
          </a:xfrm>
          <a:prstGeom prst="rect">
            <a:avLst/>
          </a:prstGeom>
          <a:solidFill>
            <a:schemeClr val="accent5">
              <a:lumMod val="60000"/>
              <a:lumOff val="40000"/>
            </a:schemeClr>
          </a:solidFill>
        </p:spPr>
        <p:txBody>
          <a:bodyPr wrap="square" rtlCol="0">
            <a:spAutoFit/>
          </a:bodyPr>
          <a:lstStyle/>
          <a:p>
            <a:r>
              <a:rPr lang="en-US" sz="2800" dirty="0" smtClean="0"/>
              <a:t>Bagaimana proses </a:t>
            </a:r>
            <a:r>
              <a:rPr lang="en-US" sz="2800" b="1" dirty="0" smtClean="0"/>
              <a:t>pengambilan keputusan </a:t>
            </a:r>
            <a:r>
              <a:rPr lang="en-US" sz="2800" dirty="0" smtClean="0"/>
              <a:t>itu terjadi di dalam diri manusia?</a:t>
            </a:r>
            <a:endParaRPr lang="en-US" sz="2800" dirty="0"/>
          </a:p>
        </p:txBody>
      </p:sp>
      <p:sp>
        <p:nvSpPr>
          <p:cNvPr id="27" name="Right Arrow 26"/>
          <p:cNvSpPr/>
          <p:nvPr/>
        </p:nvSpPr>
        <p:spPr>
          <a:xfrm>
            <a:off x="8418027" y="3929149"/>
            <a:ext cx="448888" cy="56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8944495" y="3142211"/>
            <a:ext cx="2809701" cy="226106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Mari simak Materi hari ini!</a:t>
            </a: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Tugas dikerjakan di kelas (</a:t>
            </a:r>
            <a:r>
              <a:rPr lang="en-US" b="1" dirty="0" smtClean="0"/>
              <a:t>sumber buka handout PDF &amp; sumber lainnya di internet)</a:t>
            </a:r>
            <a:r>
              <a:rPr lang="en-US" sz="3200" b="1" dirty="0" smtClean="0"/>
              <a:t> </a:t>
            </a:r>
            <a:endParaRPr lang="en-US" sz="3200" b="1" dirty="0"/>
          </a:p>
        </p:txBody>
      </p:sp>
      <p:sp>
        <p:nvSpPr>
          <p:cNvPr id="4" name="Rounded Rectangle 3"/>
          <p:cNvSpPr/>
          <p:nvPr/>
        </p:nvSpPr>
        <p:spPr bwMode="auto">
          <a:xfrm>
            <a:off x="283779" y="2490952"/>
            <a:ext cx="3405352" cy="3389586"/>
          </a:xfrm>
          <a:prstGeom prst="round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3200" dirty="0" smtClean="0">
                <a:latin typeface="Verdana" pitchFamily="34" charset="0"/>
              </a:rPr>
              <a:t>Anda telah </a:t>
            </a:r>
          </a:p>
          <a:p>
            <a:pPr algn="ctr"/>
            <a:r>
              <a:rPr lang="en-US" sz="3200" dirty="0" smtClean="0">
                <a:latin typeface="Verdana" pitchFamily="34" charset="0"/>
              </a:rPr>
              <a:t>memahami</a:t>
            </a:r>
          </a:p>
          <a:p>
            <a:pPr algn="ctr"/>
            <a:r>
              <a:rPr lang="en-US" sz="3200" b="1" dirty="0" smtClean="0">
                <a:latin typeface="Verdana" pitchFamily="34" charset="0"/>
              </a:rPr>
              <a:t>HATI NURANI</a:t>
            </a:r>
          </a:p>
          <a:p>
            <a:pPr algn="ctr"/>
            <a:r>
              <a:rPr lang="en-US" sz="2000" dirty="0" smtClean="0">
                <a:latin typeface="Verdana" pitchFamily="34" charset="0"/>
              </a:rPr>
              <a:t>Cara kerja, dimensi, sifat </a:t>
            </a:r>
          </a:p>
          <a:p>
            <a:pPr algn="ctr"/>
            <a:r>
              <a:rPr lang="en-US" sz="2000" dirty="0" smtClean="0">
                <a:latin typeface="Verdana" pitchFamily="34" charset="0"/>
              </a:rPr>
              <a:t>Dan waktu menilai</a:t>
            </a:r>
            <a:endParaRPr lang="en-US" sz="2000" dirty="0">
              <a:latin typeface="Verdana" pitchFamily="34" charset="0"/>
            </a:endParaRPr>
          </a:p>
        </p:txBody>
      </p:sp>
      <p:sp>
        <p:nvSpPr>
          <p:cNvPr id="5" name="Pentagon 4"/>
          <p:cNvSpPr/>
          <p:nvPr/>
        </p:nvSpPr>
        <p:spPr bwMode="auto">
          <a:xfrm>
            <a:off x="3767958" y="2538246"/>
            <a:ext cx="2758965" cy="3358055"/>
          </a:xfrm>
          <a:prstGeom prst="homePlate">
            <a:avLst/>
          </a:prstGeom>
          <a:solidFill>
            <a:srgbClr val="00B0F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b="1" dirty="0" smtClean="0">
                <a:latin typeface="Verdana" pitchFamily="34" charset="0"/>
              </a:rPr>
              <a:t>HUBUNGKAN</a:t>
            </a:r>
          </a:p>
          <a:p>
            <a:pPr algn="ctr"/>
            <a:r>
              <a:rPr lang="en-US" sz="2000" b="1" dirty="0" smtClean="0">
                <a:latin typeface="Verdana" pitchFamily="34" charset="0"/>
              </a:rPr>
              <a:t>HATI NURANI</a:t>
            </a:r>
          </a:p>
          <a:p>
            <a:pPr algn="ctr"/>
            <a:r>
              <a:rPr lang="en-US" sz="2000" b="1" dirty="0" smtClean="0">
                <a:latin typeface="Verdana" pitchFamily="34" charset="0"/>
              </a:rPr>
              <a:t>DENGAN</a:t>
            </a:r>
            <a:endParaRPr lang="en-US" sz="2000" b="1" dirty="0">
              <a:latin typeface="Verdana" pitchFamily="34" charset="0"/>
            </a:endParaRPr>
          </a:p>
        </p:txBody>
      </p:sp>
      <p:sp>
        <p:nvSpPr>
          <p:cNvPr id="6" name="Rectangle 5"/>
          <p:cNvSpPr/>
          <p:nvPr/>
        </p:nvSpPr>
        <p:spPr bwMode="auto">
          <a:xfrm>
            <a:off x="6936828" y="1923393"/>
            <a:ext cx="4792717" cy="1135117"/>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7" name="TextBox 6"/>
          <p:cNvSpPr txBox="1"/>
          <p:nvPr/>
        </p:nvSpPr>
        <p:spPr>
          <a:xfrm>
            <a:off x="7094483" y="2002219"/>
            <a:ext cx="4508938" cy="954107"/>
          </a:xfrm>
          <a:prstGeom prst="rect">
            <a:avLst/>
          </a:prstGeom>
          <a:noFill/>
        </p:spPr>
        <p:txBody>
          <a:bodyPr wrap="square" rtlCol="0">
            <a:spAutoFit/>
          </a:bodyPr>
          <a:lstStyle/>
          <a:p>
            <a:r>
              <a:rPr lang="en-US" sz="2800" dirty="0" smtClean="0"/>
              <a:t>Teori Struktur Kepribadian Sigmund Freud</a:t>
            </a:r>
            <a:endParaRPr lang="en-US" sz="2800" dirty="0"/>
          </a:p>
        </p:txBody>
      </p:sp>
      <p:sp>
        <p:nvSpPr>
          <p:cNvPr id="8" name="Rectangle 7"/>
          <p:cNvSpPr/>
          <p:nvPr/>
        </p:nvSpPr>
        <p:spPr bwMode="auto">
          <a:xfrm>
            <a:off x="6947338" y="3636591"/>
            <a:ext cx="4792717" cy="1135117"/>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9" name="TextBox 8"/>
          <p:cNvSpPr txBox="1"/>
          <p:nvPr/>
        </p:nvSpPr>
        <p:spPr>
          <a:xfrm>
            <a:off x="7120759" y="3699650"/>
            <a:ext cx="4508938" cy="954107"/>
          </a:xfrm>
          <a:prstGeom prst="rect">
            <a:avLst/>
          </a:prstGeom>
          <a:noFill/>
        </p:spPr>
        <p:txBody>
          <a:bodyPr wrap="square" rtlCol="0">
            <a:spAutoFit/>
          </a:bodyPr>
          <a:lstStyle/>
          <a:p>
            <a:r>
              <a:rPr lang="en-US" sz="2800" dirty="0" smtClean="0"/>
              <a:t>Teori Perkembangan Moral Lawrance Kholberg</a:t>
            </a:r>
            <a:endParaRPr lang="en-US" sz="2800" dirty="0"/>
          </a:p>
        </p:txBody>
      </p:sp>
      <p:sp>
        <p:nvSpPr>
          <p:cNvPr id="10" name="Rectangle 9"/>
          <p:cNvSpPr/>
          <p:nvPr/>
        </p:nvSpPr>
        <p:spPr bwMode="auto">
          <a:xfrm>
            <a:off x="6942083" y="5176356"/>
            <a:ext cx="4792717" cy="1460927"/>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1" name="TextBox 10"/>
          <p:cNvSpPr txBox="1"/>
          <p:nvPr/>
        </p:nvSpPr>
        <p:spPr>
          <a:xfrm>
            <a:off x="7115504" y="5239415"/>
            <a:ext cx="4508938" cy="1384995"/>
          </a:xfrm>
          <a:prstGeom prst="rect">
            <a:avLst/>
          </a:prstGeom>
          <a:noFill/>
        </p:spPr>
        <p:txBody>
          <a:bodyPr wrap="square" rtlCol="0">
            <a:spAutoFit/>
          </a:bodyPr>
          <a:lstStyle/>
          <a:p>
            <a:r>
              <a:rPr lang="en-US" sz="2800" dirty="0" smtClean="0"/>
              <a:t>Pandangan sosiologi antropologi </a:t>
            </a:r>
            <a:r>
              <a:rPr lang="en-US" sz="2800" i="1" dirty="0" smtClean="0"/>
              <a:t>Shame Culture </a:t>
            </a:r>
            <a:r>
              <a:rPr lang="en-US" sz="2800" dirty="0" smtClean="0"/>
              <a:t>dan </a:t>
            </a:r>
            <a:r>
              <a:rPr lang="en-US" sz="2800" i="1" dirty="0" smtClean="0"/>
              <a:t>Guilt Culture</a:t>
            </a:r>
            <a:endParaRPr lang="en-US" sz="2800" dirty="0"/>
          </a:p>
        </p:txBody>
      </p:sp>
      <p:cxnSp>
        <p:nvCxnSpPr>
          <p:cNvPr id="13" name="Straight Arrow Connector 12"/>
          <p:cNvCxnSpPr>
            <a:stCxn id="5" idx="3"/>
            <a:endCxn id="6" idx="1"/>
          </p:cNvCxnSpPr>
          <p:nvPr/>
        </p:nvCxnSpPr>
        <p:spPr>
          <a:xfrm flipV="1">
            <a:off x="6526923" y="2490952"/>
            <a:ext cx="409905" cy="1726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8" idx="1"/>
          </p:cNvCxnSpPr>
          <p:nvPr/>
        </p:nvCxnSpPr>
        <p:spPr>
          <a:xfrm flipV="1">
            <a:off x="6526923" y="4204150"/>
            <a:ext cx="420415" cy="13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10" idx="1"/>
          </p:cNvCxnSpPr>
          <p:nvPr/>
        </p:nvCxnSpPr>
        <p:spPr>
          <a:xfrm>
            <a:off x="6526923" y="4217274"/>
            <a:ext cx="415160" cy="1689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Tugas Kelompok I</a:t>
            </a:r>
            <a:endParaRPr lang="en-US" sz="3200" dirty="0"/>
          </a:p>
        </p:txBody>
      </p:sp>
      <p:sp>
        <p:nvSpPr>
          <p:cNvPr id="4" name="Rectangle 3"/>
          <p:cNvSpPr/>
          <p:nvPr/>
        </p:nvSpPr>
        <p:spPr bwMode="auto">
          <a:xfrm>
            <a:off x="1371628" y="1986456"/>
            <a:ext cx="3547241" cy="2175642"/>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800" dirty="0" smtClean="0">
                <a:latin typeface="Verdana" pitchFamily="34" charset="0"/>
              </a:rPr>
              <a:t>Jelaskan </a:t>
            </a:r>
          </a:p>
          <a:p>
            <a:pPr algn="ctr"/>
            <a:r>
              <a:rPr lang="en-US" sz="2800" dirty="0" smtClean="0">
                <a:latin typeface="Verdana" pitchFamily="34" charset="0"/>
              </a:rPr>
              <a:t>Teori Struktur</a:t>
            </a:r>
          </a:p>
          <a:p>
            <a:pPr algn="ctr"/>
            <a:r>
              <a:rPr lang="en-US" sz="2800" dirty="0" smtClean="0">
                <a:latin typeface="Verdana" pitchFamily="34" charset="0"/>
              </a:rPr>
              <a:t>Kepribadian </a:t>
            </a:r>
          </a:p>
          <a:p>
            <a:pPr algn="ctr"/>
            <a:r>
              <a:rPr lang="en-US" sz="2800" dirty="0" smtClean="0">
                <a:latin typeface="Verdana" pitchFamily="34" charset="0"/>
              </a:rPr>
              <a:t>Sigmund Freud</a:t>
            </a:r>
            <a:endParaRPr lang="en-US" sz="2800" dirty="0">
              <a:latin typeface="Verdana" pitchFamily="34" charset="0"/>
            </a:endParaRPr>
          </a:p>
        </p:txBody>
      </p:sp>
      <p:sp>
        <p:nvSpPr>
          <p:cNvPr id="6" name="Rectangle 5"/>
          <p:cNvSpPr/>
          <p:nvPr/>
        </p:nvSpPr>
        <p:spPr bwMode="auto">
          <a:xfrm>
            <a:off x="1371627" y="4335516"/>
            <a:ext cx="3547242" cy="2207173"/>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800" dirty="0">
              <a:latin typeface="Verdana" pitchFamily="34" charset="0"/>
            </a:endParaRPr>
          </a:p>
        </p:txBody>
      </p:sp>
      <p:sp>
        <p:nvSpPr>
          <p:cNvPr id="7" name="TextBox 6"/>
          <p:cNvSpPr txBox="1"/>
          <p:nvPr/>
        </p:nvSpPr>
        <p:spPr>
          <a:xfrm>
            <a:off x="1450455" y="4430104"/>
            <a:ext cx="3389586" cy="1938992"/>
          </a:xfrm>
          <a:prstGeom prst="rect">
            <a:avLst/>
          </a:prstGeom>
          <a:noFill/>
        </p:spPr>
        <p:txBody>
          <a:bodyPr wrap="square" rtlCol="0">
            <a:spAutoFit/>
          </a:bodyPr>
          <a:lstStyle/>
          <a:p>
            <a:pPr algn="ctr"/>
            <a:r>
              <a:rPr lang="en-US" sz="2400" dirty="0" smtClean="0"/>
              <a:t>Adakah hubungan Teori Struktur Keperibadian dengan </a:t>
            </a:r>
            <a:r>
              <a:rPr lang="en-US" sz="2400" b="1" dirty="0" smtClean="0"/>
              <a:t>HATI NURANI? </a:t>
            </a:r>
            <a:r>
              <a:rPr lang="en-US" sz="2400" dirty="0" smtClean="0"/>
              <a:t>Dan apa perbedaannya?</a:t>
            </a:r>
            <a:endParaRPr lang="en-US" sz="2400" b="1" dirty="0"/>
          </a:p>
        </p:txBody>
      </p:sp>
      <p:sp>
        <p:nvSpPr>
          <p:cNvPr id="8" name="Oval 7"/>
          <p:cNvSpPr/>
          <p:nvPr/>
        </p:nvSpPr>
        <p:spPr bwMode="auto">
          <a:xfrm>
            <a:off x="6716110" y="2680138"/>
            <a:ext cx="3894083" cy="3310758"/>
          </a:xfrm>
          <a:prstGeom prst="ellipse">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400" b="1" dirty="0" smtClean="0">
                <a:latin typeface="Verdana" pitchFamily="34" charset="0"/>
              </a:rPr>
              <a:t>SIMPULAN</a:t>
            </a:r>
          </a:p>
          <a:p>
            <a:pPr algn="ctr"/>
            <a:r>
              <a:rPr lang="en-US" sz="2400" b="1" dirty="0" smtClean="0">
                <a:latin typeface="Verdana" pitchFamily="34" charset="0"/>
              </a:rPr>
              <a:t>KELOMPOK</a:t>
            </a:r>
            <a:endParaRPr lang="en-US" sz="2400" b="1" dirty="0">
              <a:latin typeface="Verdana" pitchFamily="34" charset="0"/>
            </a:endParaRPr>
          </a:p>
        </p:txBody>
      </p:sp>
      <p:cxnSp>
        <p:nvCxnSpPr>
          <p:cNvPr id="10" name="Straight Arrow Connector 9"/>
          <p:cNvCxnSpPr>
            <a:stCxn id="4" idx="3"/>
            <a:endCxn id="8" idx="2"/>
          </p:cNvCxnSpPr>
          <p:nvPr/>
        </p:nvCxnSpPr>
        <p:spPr>
          <a:xfrm>
            <a:off x="4918869" y="3074277"/>
            <a:ext cx="1797241" cy="126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2"/>
          </p:cNvCxnSpPr>
          <p:nvPr/>
        </p:nvCxnSpPr>
        <p:spPr>
          <a:xfrm flipV="1">
            <a:off x="4918869" y="4335517"/>
            <a:ext cx="1797241" cy="1103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Tugas Kelompok Ii</a:t>
            </a:r>
            <a:endParaRPr lang="en-US" sz="3200" dirty="0"/>
          </a:p>
        </p:txBody>
      </p:sp>
      <p:sp>
        <p:nvSpPr>
          <p:cNvPr id="4" name="Rectangle 3"/>
          <p:cNvSpPr/>
          <p:nvPr/>
        </p:nvSpPr>
        <p:spPr bwMode="auto">
          <a:xfrm>
            <a:off x="1371628" y="1986456"/>
            <a:ext cx="3547241" cy="2175642"/>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800" dirty="0" smtClean="0">
                <a:latin typeface="Verdana" pitchFamily="34" charset="0"/>
              </a:rPr>
              <a:t>Jelaskan </a:t>
            </a:r>
          </a:p>
          <a:p>
            <a:pPr algn="ctr"/>
            <a:r>
              <a:rPr lang="en-US" sz="2800" dirty="0" smtClean="0">
                <a:latin typeface="Verdana" pitchFamily="34" charset="0"/>
              </a:rPr>
              <a:t>Teori </a:t>
            </a:r>
          </a:p>
          <a:p>
            <a:pPr algn="ctr"/>
            <a:r>
              <a:rPr lang="en-US" sz="2800" b="1" dirty="0" smtClean="0">
                <a:latin typeface="Verdana" pitchFamily="34" charset="0"/>
              </a:rPr>
              <a:t>Perkembangan</a:t>
            </a:r>
          </a:p>
          <a:p>
            <a:pPr algn="ctr"/>
            <a:r>
              <a:rPr lang="en-US" sz="2800" b="1" dirty="0" smtClean="0">
                <a:latin typeface="Verdana" pitchFamily="34" charset="0"/>
              </a:rPr>
              <a:t>Moral</a:t>
            </a:r>
            <a:endParaRPr lang="en-US" sz="2800" b="1" dirty="0">
              <a:latin typeface="Verdana" pitchFamily="34" charset="0"/>
            </a:endParaRPr>
          </a:p>
        </p:txBody>
      </p:sp>
      <p:sp>
        <p:nvSpPr>
          <p:cNvPr id="6" name="Rectangle 5"/>
          <p:cNvSpPr/>
          <p:nvPr/>
        </p:nvSpPr>
        <p:spPr bwMode="auto">
          <a:xfrm>
            <a:off x="1371627" y="4335516"/>
            <a:ext cx="3547242" cy="2207173"/>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800" dirty="0">
              <a:latin typeface="Verdana" pitchFamily="34" charset="0"/>
            </a:endParaRPr>
          </a:p>
        </p:txBody>
      </p:sp>
      <p:sp>
        <p:nvSpPr>
          <p:cNvPr id="7" name="TextBox 6"/>
          <p:cNvSpPr txBox="1"/>
          <p:nvPr/>
        </p:nvSpPr>
        <p:spPr>
          <a:xfrm>
            <a:off x="1450455" y="4698126"/>
            <a:ext cx="3389586" cy="1569660"/>
          </a:xfrm>
          <a:prstGeom prst="rect">
            <a:avLst/>
          </a:prstGeom>
          <a:noFill/>
        </p:spPr>
        <p:txBody>
          <a:bodyPr wrap="square" rtlCol="0">
            <a:spAutoFit/>
          </a:bodyPr>
          <a:lstStyle/>
          <a:p>
            <a:pPr algn="ctr"/>
            <a:r>
              <a:rPr lang="en-US" sz="2400" dirty="0" smtClean="0"/>
              <a:t>Adakah hubungan Teori Perkembangan Moral dengan </a:t>
            </a:r>
            <a:r>
              <a:rPr lang="en-US" sz="2400" b="1" dirty="0" smtClean="0"/>
              <a:t>HATI NURANI? </a:t>
            </a:r>
            <a:endParaRPr lang="en-US" sz="2400" b="1" dirty="0"/>
          </a:p>
        </p:txBody>
      </p:sp>
      <p:sp>
        <p:nvSpPr>
          <p:cNvPr id="8" name="Oval 7"/>
          <p:cNvSpPr/>
          <p:nvPr/>
        </p:nvSpPr>
        <p:spPr bwMode="auto">
          <a:xfrm>
            <a:off x="6716110" y="2680138"/>
            <a:ext cx="3894083" cy="3310758"/>
          </a:xfrm>
          <a:prstGeom prst="ellipse">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400" b="1" dirty="0" smtClean="0">
                <a:latin typeface="Verdana" pitchFamily="34" charset="0"/>
              </a:rPr>
              <a:t>SIMPULAN</a:t>
            </a:r>
          </a:p>
          <a:p>
            <a:pPr algn="ctr"/>
            <a:r>
              <a:rPr lang="en-US" sz="2400" b="1" dirty="0" smtClean="0">
                <a:latin typeface="Verdana" pitchFamily="34" charset="0"/>
              </a:rPr>
              <a:t>KELOMPOK</a:t>
            </a:r>
            <a:endParaRPr lang="en-US" sz="2400" b="1" dirty="0">
              <a:latin typeface="Verdana" pitchFamily="34" charset="0"/>
            </a:endParaRPr>
          </a:p>
        </p:txBody>
      </p:sp>
      <p:cxnSp>
        <p:nvCxnSpPr>
          <p:cNvPr id="10" name="Straight Arrow Connector 9"/>
          <p:cNvCxnSpPr>
            <a:stCxn id="4" idx="3"/>
            <a:endCxn id="8" idx="2"/>
          </p:cNvCxnSpPr>
          <p:nvPr/>
        </p:nvCxnSpPr>
        <p:spPr>
          <a:xfrm>
            <a:off x="4918869" y="3074277"/>
            <a:ext cx="1797241" cy="126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2"/>
          </p:cNvCxnSpPr>
          <p:nvPr/>
        </p:nvCxnSpPr>
        <p:spPr>
          <a:xfrm flipV="1">
            <a:off x="4918869" y="4335517"/>
            <a:ext cx="1797241" cy="1103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Tugas Kelompok IiI</a:t>
            </a:r>
            <a:endParaRPr lang="en-US" sz="3200" dirty="0"/>
          </a:p>
        </p:txBody>
      </p:sp>
      <p:sp>
        <p:nvSpPr>
          <p:cNvPr id="4" name="Rectangle 3"/>
          <p:cNvSpPr/>
          <p:nvPr/>
        </p:nvSpPr>
        <p:spPr bwMode="auto">
          <a:xfrm>
            <a:off x="1371628" y="1986456"/>
            <a:ext cx="3547241" cy="2175642"/>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800" dirty="0" smtClean="0">
                <a:latin typeface="Verdana" pitchFamily="34" charset="0"/>
              </a:rPr>
              <a:t>Jelaskan </a:t>
            </a:r>
          </a:p>
          <a:p>
            <a:pPr algn="ctr"/>
            <a:r>
              <a:rPr lang="en-US" sz="2800" dirty="0" smtClean="0">
                <a:latin typeface="Verdana" pitchFamily="34" charset="0"/>
              </a:rPr>
              <a:t>Pandangan </a:t>
            </a:r>
          </a:p>
          <a:p>
            <a:pPr algn="ctr"/>
            <a:r>
              <a:rPr lang="en-US" sz="2800" i="1" dirty="0" smtClean="0">
                <a:latin typeface="Verdana" pitchFamily="34" charset="0"/>
              </a:rPr>
              <a:t>Shame &amp; Guilt</a:t>
            </a:r>
          </a:p>
          <a:p>
            <a:pPr algn="ctr"/>
            <a:r>
              <a:rPr lang="en-US" sz="2800" i="1" dirty="0" smtClean="0">
                <a:latin typeface="Verdana" pitchFamily="34" charset="0"/>
              </a:rPr>
              <a:t>Culture</a:t>
            </a:r>
            <a:endParaRPr lang="en-US" sz="2800" i="1" dirty="0">
              <a:latin typeface="Verdana" pitchFamily="34" charset="0"/>
            </a:endParaRPr>
          </a:p>
        </p:txBody>
      </p:sp>
      <p:sp>
        <p:nvSpPr>
          <p:cNvPr id="6" name="Rectangle 5"/>
          <p:cNvSpPr/>
          <p:nvPr/>
        </p:nvSpPr>
        <p:spPr bwMode="auto">
          <a:xfrm>
            <a:off x="1371627" y="4335516"/>
            <a:ext cx="3547242" cy="2207173"/>
          </a:xfrm>
          <a:prstGeom prst="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800" dirty="0">
              <a:latin typeface="Verdana" pitchFamily="34" charset="0"/>
            </a:endParaRPr>
          </a:p>
        </p:txBody>
      </p:sp>
      <p:sp>
        <p:nvSpPr>
          <p:cNvPr id="7" name="TextBox 6"/>
          <p:cNvSpPr txBox="1"/>
          <p:nvPr/>
        </p:nvSpPr>
        <p:spPr>
          <a:xfrm>
            <a:off x="1450455" y="4698126"/>
            <a:ext cx="3389586" cy="1200329"/>
          </a:xfrm>
          <a:prstGeom prst="rect">
            <a:avLst/>
          </a:prstGeom>
          <a:noFill/>
        </p:spPr>
        <p:txBody>
          <a:bodyPr wrap="square" rtlCol="0">
            <a:spAutoFit/>
          </a:bodyPr>
          <a:lstStyle/>
          <a:p>
            <a:pPr algn="ctr"/>
            <a:r>
              <a:rPr lang="en-US" sz="2400" dirty="0" smtClean="0"/>
              <a:t>Adakah hubungannya dengan </a:t>
            </a:r>
            <a:r>
              <a:rPr lang="en-US" sz="2400" b="1" dirty="0" smtClean="0"/>
              <a:t>HATI NURANI? </a:t>
            </a:r>
            <a:endParaRPr lang="en-US" sz="2400" b="1" dirty="0"/>
          </a:p>
        </p:txBody>
      </p:sp>
      <p:sp>
        <p:nvSpPr>
          <p:cNvPr id="8" name="Oval 7"/>
          <p:cNvSpPr/>
          <p:nvPr/>
        </p:nvSpPr>
        <p:spPr bwMode="auto">
          <a:xfrm>
            <a:off x="6716110" y="2680138"/>
            <a:ext cx="3894083" cy="3310758"/>
          </a:xfrm>
          <a:prstGeom prst="ellipse">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400" b="1" dirty="0" smtClean="0">
                <a:latin typeface="Verdana" pitchFamily="34" charset="0"/>
              </a:rPr>
              <a:t>SIMPULAN</a:t>
            </a:r>
          </a:p>
          <a:p>
            <a:pPr algn="ctr"/>
            <a:r>
              <a:rPr lang="en-US" sz="2400" b="1" dirty="0" smtClean="0">
                <a:latin typeface="Verdana" pitchFamily="34" charset="0"/>
              </a:rPr>
              <a:t>KELOMPOK</a:t>
            </a:r>
            <a:endParaRPr lang="en-US" sz="2400" b="1" dirty="0">
              <a:latin typeface="Verdana" pitchFamily="34" charset="0"/>
            </a:endParaRPr>
          </a:p>
        </p:txBody>
      </p:sp>
      <p:cxnSp>
        <p:nvCxnSpPr>
          <p:cNvPr id="10" name="Straight Arrow Connector 9"/>
          <p:cNvCxnSpPr>
            <a:stCxn id="4" idx="3"/>
            <a:endCxn id="8" idx="2"/>
          </p:cNvCxnSpPr>
          <p:nvPr/>
        </p:nvCxnSpPr>
        <p:spPr>
          <a:xfrm>
            <a:off x="4918869" y="3074277"/>
            <a:ext cx="1797241" cy="1261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2"/>
          </p:cNvCxnSpPr>
          <p:nvPr/>
        </p:nvCxnSpPr>
        <p:spPr>
          <a:xfrm flipV="1">
            <a:off x="4918869" y="4335517"/>
            <a:ext cx="1797241" cy="1103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Simpulan diskusi</a:t>
            </a:r>
            <a:endParaRPr lang="en-US" sz="3200" b="1" dirty="0"/>
          </a:p>
        </p:txBody>
      </p:sp>
      <p:sp>
        <p:nvSpPr>
          <p:cNvPr id="4" name="Rounded Rectangle 3"/>
          <p:cNvSpPr/>
          <p:nvPr/>
        </p:nvSpPr>
        <p:spPr bwMode="auto">
          <a:xfrm>
            <a:off x="283779" y="2490952"/>
            <a:ext cx="3405352" cy="3389586"/>
          </a:xfrm>
          <a:prstGeom prst="roundRect">
            <a:avLst/>
          </a:prstGeom>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3200" dirty="0" smtClean="0">
              <a:latin typeface="Verdana" pitchFamily="34" charset="0"/>
            </a:endParaRPr>
          </a:p>
          <a:p>
            <a:pPr algn="ctr"/>
            <a:r>
              <a:rPr lang="en-US" sz="3200" b="1" dirty="0" smtClean="0">
                <a:latin typeface="Verdana" pitchFamily="34" charset="0"/>
              </a:rPr>
              <a:t>HATI NURANI</a:t>
            </a:r>
          </a:p>
          <a:p>
            <a:pPr algn="ctr"/>
            <a:endParaRPr lang="en-US" sz="3200" b="1" dirty="0" smtClean="0">
              <a:latin typeface="Verdana" pitchFamily="34" charset="0"/>
            </a:endParaRPr>
          </a:p>
        </p:txBody>
      </p:sp>
      <p:sp>
        <p:nvSpPr>
          <p:cNvPr id="5" name="Pentagon 4"/>
          <p:cNvSpPr/>
          <p:nvPr/>
        </p:nvSpPr>
        <p:spPr bwMode="auto">
          <a:xfrm>
            <a:off x="3767958" y="2538246"/>
            <a:ext cx="2758965" cy="3358055"/>
          </a:xfrm>
          <a:prstGeom prst="homePlate">
            <a:avLst/>
          </a:prstGeom>
          <a:solidFill>
            <a:srgbClr val="00B0F0"/>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r>
              <a:rPr lang="en-US" sz="2000" b="1" dirty="0" smtClean="0">
                <a:latin typeface="Verdana" pitchFamily="34" charset="0"/>
              </a:rPr>
              <a:t>HUBUNGKAN</a:t>
            </a:r>
          </a:p>
          <a:p>
            <a:pPr algn="ctr"/>
            <a:r>
              <a:rPr lang="en-US" sz="2000" b="1" dirty="0" smtClean="0">
                <a:latin typeface="Verdana" pitchFamily="34" charset="0"/>
              </a:rPr>
              <a:t>HATI NURANI</a:t>
            </a:r>
          </a:p>
          <a:p>
            <a:pPr algn="ctr"/>
            <a:r>
              <a:rPr lang="en-US" sz="2000" b="1" dirty="0" smtClean="0">
                <a:latin typeface="Verdana" pitchFamily="34" charset="0"/>
              </a:rPr>
              <a:t>DENGAN</a:t>
            </a:r>
            <a:endParaRPr lang="en-US" sz="2000" b="1" dirty="0">
              <a:latin typeface="Verdana" pitchFamily="34" charset="0"/>
            </a:endParaRPr>
          </a:p>
        </p:txBody>
      </p:sp>
      <p:sp>
        <p:nvSpPr>
          <p:cNvPr id="6" name="Rectangle 5"/>
          <p:cNvSpPr/>
          <p:nvPr/>
        </p:nvSpPr>
        <p:spPr bwMode="auto">
          <a:xfrm>
            <a:off x="6936828" y="1828800"/>
            <a:ext cx="4792717" cy="1576551"/>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7" name="TextBox 6"/>
          <p:cNvSpPr txBox="1"/>
          <p:nvPr/>
        </p:nvSpPr>
        <p:spPr>
          <a:xfrm>
            <a:off x="7031419" y="1844559"/>
            <a:ext cx="4619296" cy="1569660"/>
          </a:xfrm>
          <a:prstGeom prst="rect">
            <a:avLst/>
          </a:prstGeom>
          <a:noFill/>
        </p:spPr>
        <p:txBody>
          <a:bodyPr wrap="square" rtlCol="0">
            <a:spAutoFit/>
          </a:bodyPr>
          <a:lstStyle/>
          <a:p>
            <a:r>
              <a:rPr lang="en-US" sz="2400" dirty="0" smtClean="0"/>
              <a:t>Struktur Kepribadian tidak sama dengan Hati Nurani. Kerja Hati Nurani dilalui melalui </a:t>
            </a:r>
            <a:r>
              <a:rPr lang="en-US" sz="2400" b="1" dirty="0" smtClean="0"/>
              <a:t>proses nalar (rasional)</a:t>
            </a:r>
            <a:endParaRPr lang="en-US" sz="2400" dirty="0"/>
          </a:p>
        </p:txBody>
      </p:sp>
      <p:sp>
        <p:nvSpPr>
          <p:cNvPr id="8" name="Rectangle 7"/>
          <p:cNvSpPr/>
          <p:nvPr/>
        </p:nvSpPr>
        <p:spPr bwMode="auto">
          <a:xfrm>
            <a:off x="6947338" y="3484179"/>
            <a:ext cx="4792717" cy="1466193"/>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0" name="Rectangle 9"/>
          <p:cNvSpPr/>
          <p:nvPr/>
        </p:nvSpPr>
        <p:spPr bwMode="auto">
          <a:xfrm>
            <a:off x="6942083" y="5176356"/>
            <a:ext cx="4792717" cy="1460927"/>
          </a:xfrm>
          <a:prstGeom prst="rect">
            <a:avLst/>
          </a:prstGeom>
          <a:solidFill>
            <a:schemeClr val="accent1">
              <a:lumMod val="50000"/>
              <a:lumOff val="50000"/>
            </a:schemeClr>
          </a:solidFill>
          <a:ln w="9525">
            <a:solidFill>
              <a:schemeClr val="tx1"/>
            </a:solidFill>
            <a:round/>
            <a:headEnd/>
            <a:tailEnd/>
          </a:ln>
          <a:effectLst>
            <a:outerShdw dist="107763" dir="13500000" algn="ctr" rotWithShape="0">
              <a:schemeClr val="bg2">
                <a:alpha val="50000"/>
              </a:schemeClr>
            </a:outerShdw>
          </a:effectLst>
        </p:spPr>
        <p:txBody>
          <a:bodyPr wrap="none" rtlCol="0" anchor="ctr"/>
          <a:lstStyle/>
          <a:p>
            <a:pPr algn="ctr"/>
            <a:endParaRPr lang="en-US" sz="2000" dirty="0">
              <a:latin typeface="Verdana" pitchFamily="34" charset="0"/>
            </a:endParaRPr>
          </a:p>
        </p:txBody>
      </p:sp>
      <p:sp>
        <p:nvSpPr>
          <p:cNvPr id="11" name="TextBox 10"/>
          <p:cNvSpPr txBox="1"/>
          <p:nvPr/>
        </p:nvSpPr>
        <p:spPr>
          <a:xfrm>
            <a:off x="6984123" y="5249921"/>
            <a:ext cx="4729655" cy="1200329"/>
          </a:xfrm>
          <a:prstGeom prst="rect">
            <a:avLst/>
          </a:prstGeom>
          <a:noFill/>
        </p:spPr>
        <p:txBody>
          <a:bodyPr wrap="square" rtlCol="0">
            <a:spAutoFit/>
          </a:bodyPr>
          <a:lstStyle/>
          <a:p>
            <a:r>
              <a:rPr lang="en-US" sz="2400" dirty="0" smtClean="0"/>
              <a:t>Hati Nurani </a:t>
            </a:r>
            <a:r>
              <a:rPr lang="en-US" sz="2400" dirty="0" smtClean="0"/>
              <a:t>dipengaruhi oleh budaya yang berkembanga di masyarakat.</a:t>
            </a:r>
            <a:endParaRPr lang="en-US" sz="2400" dirty="0"/>
          </a:p>
        </p:txBody>
      </p:sp>
      <p:cxnSp>
        <p:nvCxnSpPr>
          <p:cNvPr id="13" name="Straight Arrow Connector 12"/>
          <p:cNvCxnSpPr>
            <a:stCxn id="5" idx="3"/>
            <a:endCxn id="6" idx="1"/>
          </p:cNvCxnSpPr>
          <p:nvPr/>
        </p:nvCxnSpPr>
        <p:spPr>
          <a:xfrm flipV="1">
            <a:off x="6526923" y="2617076"/>
            <a:ext cx="409905" cy="16001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8" idx="1"/>
          </p:cNvCxnSpPr>
          <p:nvPr/>
        </p:nvCxnSpPr>
        <p:spPr>
          <a:xfrm>
            <a:off x="6526923" y="4217274"/>
            <a:ext cx="420415"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10" idx="1"/>
          </p:cNvCxnSpPr>
          <p:nvPr/>
        </p:nvCxnSpPr>
        <p:spPr>
          <a:xfrm>
            <a:off x="6526923" y="4217274"/>
            <a:ext cx="415160" cy="1689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68359" y="3447386"/>
            <a:ext cx="4761186" cy="1569660"/>
          </a:xfrm>
          <a:prstGeom prst="rect">
            <a:avLst/>
          </a:prstGeom>
          <a:noFill/>
        </p:spPr>
        <p:txBody>
          <a:bodyPr wrap="square" rtlCol="0">
            <a:spAutoFit/>
          </a:bodyPr>
          <a:lstStyle/>
          <a:p>
            <a:r>
              <a:rPr lang="en-US" sz="2400" dirty="0" smtClean="0"/>
              <a:t>Hati Nurani berkembang sesuai dengan tahapan2. Tetapi perkembangan hati nurani </a:t>
            </a:r>
            <a:r>
              <a:rPr lang="en-US" sz="2400" b="1" dirty="0" smtClean="0"/>
              <a:t>tidak selalu sejalan dgn usia</a:t>
            </a:r>
            <a:endParaRPr lang="en-US" sz="24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51338" y="2180496"/>
            <a:ext cx="10759469" cy="3678303"/>
          </a:xfrm>
        </p:spPr>
        <p:txBody>
          <a:bodyPr>
            <a:normAutofit/>
          </a:bodyPr>
          <a:lstStyle/>
          <a:p>
            <a:pPr>
              <a:buNone/>
            </a:pPr>
            <a:r>
              <a:rPr lang="en-US" sz="4800" dirty="0" smtClean="0"/>
              <a:t>HATUR NUHUN</a:t>
            </a:r>
            <a:endParaRPr lang="en-US"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“balada seorang hakim”</a:t>
            </a:r>
            <a:endParaRPr lang="en-US" sz="3600" dirty="0"/>
          </a:p>
        </p:txBody>
      </p:sp>
      <p:pic>
        <p:nvPicPr>
          <p:cNvPr id="12" name="Picture 11" descr="Judge-With-Gavel-Silhouette.png"/>
          <p:cNvPicPr>
            <a:picLocks noChangeAspect="1"/>
          </p:cNvPicPr>
          <p:nvPr/>
        </p:nvPicPr>
        <p:blipFill>
          <a:blip r:embed="rId2"/>
          <a:stretch>
            <a:fillRect/>
          </a:stretch>
        </p:blipFill>
        <p:spPr>
          <a:xfrm>
            <a:off x="369027" y="2244437"/>
            <a:ext cx="2573444" cy="4006734"/>
          </a:xfrm>
          <a:prstGeom prst="rect">
            <a:avLst/>
          </a:prstGeom>
        </p:spPr>
      </p:pic>
      <p:sp>
        <p:nvSpPr>
          <p:cNvPr id="13" name="TextBox 12"/>
          <p:cNvSpPr txBox="1"/>
          <p:nvPr/>
        </p:nvSpPr>
        <p:spPr>
          <a:xfrm>
            <a:off x="2959346" y="1995050"/>
            <a:ext cx="8728348" cy="4524315"/>
          </a:xfrm>
          <a:prstGeom prst="rect">
            <a:avLst/>
          </a:prstGeom>
          <a:noFill/>
        </p:spPr>
        <p:txBody>
          <a:bodyPr wrap="square" rtlCol="0">
            <a:spAutoFit/>
          </a:bodyPr>
          <a:lstStyle/>
          <a:p>
            <a:r>
              <a:rPr lang="en-US" sz="3200" b="1" dirty="0" smtClean="0">
                <a:latin typeface="Courier New" pitchFamily="49" charset="0"/>
                <a:cs typeface="Courier New" pitchFamily="49" charset="0"/>
              </a:rPr>
              <a:t>SITUASI I:</a:t>
            </a:r>
          </a:p>
          <a:p>
            <a:r>
              <a:rPr lang="en-US" sz="3200" dirty="0" smtClean="0">
                <a:latin typeface="Courier New" pitchFamily="49" charset="0"/>
                <a:cs typeface="Courier New" pitchFamily="49" charset="0"/>
              </a:rPr>
              <a:t>Seorang hakim (yg dikenal berdedikasi dan jujur) dihadapkan pada situasi </a:t>
            </a:r>
            <a:r>
              <a:rPr lang="en-US" sz="3200" b="1" dirty="0" smtClean="0">
                <a:latin typeface="Courier New" pitchFamily="49" charset="0"/>
                <a:cs typeface="Courier New" pitchFamily="49" charset="0"/>
              </a:rPr>
              <a:t>(1) </a:t>
            </a:r>
            <a:r>
              <a:rPr lang="en-US" sz="3200" dirty="0" smtClean="0">
                <a:latin typeface="Courier New" pitchFamily="49" charset="0"/>
                <a:cs typeface="Courier New" pitchFamily="49" charset="0"/>
              </a:rPr>
              <a:t>tahun ini akan </a:t>
            </a:r>
            <a:r>
              <a:rPr lang="en-US" sz="3200" b="1" dirty="0" smtClean="0">
                <a:latin typeface="Courier New" pitchFamily="49" charset="0"/>
                <a:cs typeface="Courier New" pitchFamily="49" charset="0"/>
              </a:rPr>
              <a:t>pensiun</a:t>
            </a:r>
            <a:r>
              <a:rPr lang="en-US" sz="3200" dirty="0" smtClean="0">
                <a:latin typeface="Courier New" pitchFamily="49" charset="0"/>
                <a:cs typeface="Courier New" pitchFamily="49" charset="0"/>
              </a:rPr>
              <a:t>.  Sementara ia pun berhadapan dengan </a:t>
            </a:r>
            <a:r>
              <a:rPr lang="en-US" sz="3200" b="1" dirty="0" smtClean="0">
                <a:latin typeface="Courier New" pitchFamily="49" charset="0"/>
                <a:cs typeface="Courier New" pitchFamily="49" charset="0"/>
              </a:rPr>
              <a:t>(2) </a:t>
            </a:r>
            <a:r>
              <a:rPr lang="en-US" sz="3200" dirty="0" smtClean="0">
                <a:latin typeface="Courier New" pitchFamily="49" charset="0"/>
                <a:cs typeface="Courier New" pitchFamily="49" charset="0"/>
              </a:rPr>
              <a:t>kenyataan </a:t>
            </a:r>
            <a:r>
              <a:rPr lang="en-US" sz="3200" b="1" dirty="0" smtClean="0">
                <a:latin typeface="Courier New" pitchFamily="49" charset="0"/>
                <a:cs typeface="Courier New" pitchFamily="49" charset="0"/>
              </a:rPr>
              <a:t>tidak punya rumah</a:t>
            </a:r>
            <a:r>
              <a:rPr lang="en-US" sz="3200" dirty="0" smtClean="0">
                <a:latin typeface="Courier New" pitchFamily="49" charset="0"/>
                <a:cs typeface="Courier New" pitchFamily="49" charset="0"/>
              </a:rPr>
              <a:t> dan </a:t>
            </a:r>
            <a:r>
              <a:rPr lang="en-US" sz="3200" b="1" dirty="0" smtClean="0">
                <a:latin typeface="Courier New" pitchFamily="49" charset="0"/>
                <a:cs typeface="Courier New" pitchFamily="49" charset="0"/>
              </a:rPr>
              <a:t>(3)</a:t>
            </a:r>
            <a:r>
              <a:rPr lang="en-US" sz="3200" dirty="0" smtClean="0">
                <a:latin typeface="Courier New" pitchFamily="49" charset="0"/>
                <a:cs typeface="Courier New" pitchFamily="49" charset="0"/>
              </a:rPr>
              <a:t> ia </a:t>
            </a:r>
            <a:r>
              <a:rPr lang="en-US" sz="3200" b="1" dirty="0" smtClean="0">
                <a:latin typeface="Courier New" pitchFamily="49" charset="0"/>
                <a:cs typeface="Courier New" pitchFamily="49" charset="0"/>
              </a:rPr>
              <a:t>harus membiayai anaknya </a:t>
            </a:r>
            <a:r>
              <a:rPr lang="en-US" sz="3200" dirty="0" smtClean="0">
                <a:latin typeface="Courier New" pitchFamily="49" charset="0"/>
                <a:cs typeface="Courier New" pitchFamily="49" charset="0"/>
              </a:rPr>
              <a:t>yang masih kuliah.</a:t>
            </a:r>
            <a:endParaRPr lang="en-US" sz="3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“balada seorang hakim”</a:t>
            </a:r>
            <a:endParaRPr lang="en-US" sz="3600" dirty="0"/>
          </a:p>
        </p:txBody>
      </p:sp>
      <p:pic>
        <p:nvPicPr>
          <p:cNvPr id="12" name="Picture 11" descr="Judge-With-Gavel-Silhouette.png"/>
          <p:cNvPicPr>
            <a:picLocks noChangeAspect="1"/>
          </p:cNvPicPr>
          <p:nvPr/>
        </p:nvPicPr>
        <p:blipFill>
          <a:blip r:embed="rId2"/>
          <a:stretch>
            <a:fillRect/>
          </a:stretch>
        </p:blipFill>
        <p:spPr>
          <a:xfrm>
            <a:off x="86397" y="2294314"/>
            <a:ext cx="2573444" cy="4006734"/>
          </a:xfrm>
          <a:prstGeom prst="rect">
            <a:avLst/>
          </a:prstGeom>
        </p:spPr>
      </p:pic>
      <p:pic>
        <p:nvPicPr>
          <p:cNvPr id="6" name="Picture 5" descr="suap.jpg"/>
          <p:cNvPicPr>
            <a:picLocks noChangeAspect="1"/>
          </p:cNvPicPr>
          <p:nvPr/>
        </p:nvPicPr>
        <p:blipFill>
          <a:blip r:embed="rId3"/>
          <a:stretch>
            <a:fillRect/>
          </a:stretch>
        </p:blipFill>
        <p:spPr>
          <a:xfrm flipH="1">
            <a:off x="9094124" y="3208713"/>
            <a:ext cx="3097876" cy="3224320"/>
          </a:xfrm>
          <a:prstGeom prst="rect">
            <a:avLst/>
          </a:prstGeom>
        </p:spPr>
      </p:pic>
      <p:sp>
        <p:nvSpPr>
          <p:cNvPr id="7" name="TextBox 6"/>
          <p:cNvSpPr txBox="1"/>
          <p:nvPr/>
        </p:nvSpPr>
        <p:spPr>
          <a:xfrm>
            <a:off x="3042474" y="2876198"/>
            <a:ext cx="6517163" cy="2554545"/>
          </a:xfrm>
          <a:prstGeom prst="rect">
            <a:avLst/>
          </a:prstGeom>
          <a:noFill/>
        </p:spPr>
        <p:txBody>
          <a:bodyPr wrap="square" rtlCol="0">
            <a:spAutoFit/>
          </a:bodyPr>
          <a:lstStyle/>
          <a:p>
            <a:r>
              <a:rPr lang="en-US" sz="3200" b="1" dirty="0" smtClean="0">
                <a:latin typeface="Courier New" pitchFamily="49" charset="0"/>
                <a:cs typeface="Courier New" pitchFamily="49" charset="0"/>
              </a:rPr>
              <a:t>Situasi 2</a:t>
            </a:r>
            <a:r>
              <a:rPr lang="en-US" sz="3200" dirty="0" smtClean="0">
                <a:latin typeface="Courier New" pitchFamily="49" charset="0"/>
                <a:cs typeface="Courier New" pitchFamily="49" charset="0"/>
              </a:rPr>
              <a:t>: </a:t>
            </a:r>
          </a:p>
          <a:p>
            <a:r>
              <a:rPr lang="en-US" sz="3200" dirty="0" smtClean="0">
                <a:latin typeface="Courier New" pitchFamily="49" charset="0"/>
                <a:cs typeface="Courier New" pitchFamily="49" charset="0"/>
              </a:rPr>
              <a:t>Hakim tsb mendapat </a:t>
            </a:r>
            <a:r>
              <a:rPr lang="en-US" sz="3200" b="1" dirty="0" smtClean="0">
                <a:latin typeface="Courier New" pitchFamily="49" charset="0"/>
                <a:cs typeface="Courier New" pitchFamily="49" charset="0"/>
              </a:rPr>
              <a:t>tawaran sejumlah uang suap </a:t>
            </a:r>
            <a:r>
              <a:rPr lang="en-US" sz="3200" dirty="0" smtClean="0">
                <a:latin typeface="Courier New" pitchFamily="49" charset="0"/>
                <a:cs typeface="Courier New" pitchFamily="49" charset="0"/>
              </a:rPr>
              <a:t>untuk kasus terakhir yg ditanganinya  </a:t>
            </a:r>
            <a:endParaRPr lang="en-US" sz="3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“balada seorang hakim”</a:t>
            </a:r>
            <a:endParaRPr lang="en-US" sz="3600" dirty="0"/>
          </a:p>
        </p:txBody>
      </p:sp>
      <p:pic>
        <p:nvPicPr>
          <p:cNvPr id="12" name="Picture 11" descr="Judge-With-Gavel-Silhouette.png"/>
          <p:cNvPicPr>
            <a:picLocks noChangeAspect="1"/>
          </p:cNvPicPr>
          <p:nvPr/>
        </p:nvPicPr>
        <p:blipFill>
          <a:blip r:embed="rId2"/>
          <a:stretch>
            <a:fillRect/>
          </a:stretch>
        </p:blipFill>
        <p:spPr>
          <a:xfrm>
            <a:off x="86397" y="2294314"/>
            <a:ext cx="2573444" cy="4006734"/>
          </a:xfrm>
          <a:prstGeom prst="rect">
            <a:avLst/>
          </a:prstGeom>
        </p:spPr>
      </p:pic>
      <p:sp>
        <p:nvSpPr>
          <p:cNvPr id="8" name="TextBox 7"/>
          <p:cNvSpPr txBox="1"/>
          <p:nvPr/>
        </p:nvSpPr>
        <p:spPr>
          <a:xfrm>
            <a:off x="216131" y="1745672"/>
            <a:ext cx="4160113" cy="646331"/>
          </a:xfrm>
          <a:prstGeom prst="rect">
            <a:avLst/>
          </a:prstGeom>
          <a:noFill/>
        </p:spPr>
        <p:txBody>
          <a:bodyPr wrap="none" rtlCol="0">
            <a:spAutoFit/>
          </a:bodyPr>
          <a:lstStyle/>
          <a:p>
            <a:r>
              <a:rPr lang="en-US" sz="3600" dirty="0" smtClean="0"/>
              <a:t>Menghadapi situasi</a:t>
            </a:r>
            <a:endParaRPr lang="en-US" sz="3600" dirty="0"/>
          </a:p>
        </p:txBody>
      </p:sp>
      <p:sp>
        <p:nvSpPr>
          <p:cNvPr id="9" name="Cloud Callout 8"/>
          <p:cNvSpPr/>
          <p:nvPr/>
        </p:nvSpPr>
        <p:spPr>
          <a:xfrm>
            <a:off x="2826326" y="1878675"/>
            <a:ext cx="9077499" cy="4705004"/>
          </a:xfrm>
          <a:prstGeom prst="cloudCallout">
            <a:avLst>
              <a:gd name="adj1" fmla="val -61914"/>
              <a:gd name="adj2" fmla="val -3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Bagaimana dengan (1) </a:t>
            </a:r>
            <a:r>
              <a:rPr lang="en-US" sz="3200" b="1" dirty="0" smtClean="0"/>
              <a:t>masa depan </a:t>
            </a:r>
            <a:r>
              <a:rPr lang="en-US" sz="3200" dirty="0" smtClean="0"/>
              <a:t>setelah pensiun (perlu dana cukup) (2) untuk rumah (3) sekolah anak?  Dan situasi lain bagaimana dengan tawaran </a:t>
            </a:r>
            <a:r>
              <a:rPr lang="en-US" sz="3200" b="1" dirty="0" smtClean="0"/>
              <a:t>SUAP</a:t>
            </a:r>
            <a:r>
              <a:rPr lang="en-US" sz="3200" dirty="0" smtClean="0"/>
              <a:t>? (tidak ada lagi kesempatan dapat uang)</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uap.jpg"/>
          <p:cNvPicPr>
            <a:picLocks noChangeAspect="1"/>
          </p:cNvPicPr>
          <p:nvPr/>
        </p:nvPicPr>
        <p:blipFill>
          <a:blip r:embed="rId2"/>
          <a:stretch>
            <a:fillRect/>
          </a:stretch>
        </p:blipFill>
        <p:spPr>
          <a:xfrm flipH="1">
            <a:off x="9094124" y="3208713"/>
            <a:ext cx="3097876" cy="3224320"/>
          </a:xfrm>
          <a:prstGeom prst="rect">
            <a:avLst/>
          </a:prstGeom>
        </p:spPr>
      </p:pic>
      <p:sp>
        <p:nvSpPr>
          <p:cNvPr id="2" name="Title 1"/>
          <p:cNvSpPr>
            <a:spLocks noGrp="1"/>
          </p:cNvSpPr>
          <p:nvPr>
            <p:ph type="title"/>
          </p:nvPr>
        </p:nvSpPr>
        <p:spPr/>
        <p:txBody>
          <a:bodyPr>
            <a:normAutofit/>
          </a:bodyPr>
          <a:lstStyle/>
          <a:p>
            <a:r>
              <a:rPr lang="en-US" sz="3600" dirty="0" smtClean="0"/>
              <a:t>Ilustrasi  “balada seorang hakim”</a:t>
            </a:r>
            <a:endParaRPr lang="en-US" sz="3600" dirty="0"/>
          </a:p>
        </p:txBody>
      </p:sp>
      <p:pic>
        <p:nvPicPr>
          <p:cNvPr id="12" name="Picture 11" descr="Judge-With-Gavel-Silhouette.png"/>
          <p:cNvPicPr>
            <a:picLocks noChangeAspect="1"/>
          </p:cNvPicPr>
          <p:nvPr/>
        </p:nvPicPr>
        <p:blipFill>
          <a:blip r:embed="rId3"/>
          <a:stretch>
            <a:fillRect/>
          </a:stretch>
        </p:blipFill>
        <p:spPr>
          <a:xfrm>
            <a:off x="3378237" y="2643450"/>
            <a:ext cx="2573444" cy="4006734"/>
          </a:xfrm>
          <a:prstGeom prst="rect">
            <a:avLst/>
          </a:prstGeom>
        </p:spPr>
      </p:pic>
      <p:sp>
        <p:nvSpPr>
          <p:cNvPr id="8" name="TextBox 7"/>
          <p:cNvSpPr txBox="1"/>
          <p:nvPr/>
        </p:nvSpPr>
        <p:spPr>
          <a:xfrm>
            <a:off x="232756" y="3241963"/>
            <a:ext cx="2427317" cy="2308324"/>
          </a:xfrm>
          <a:prstGeom prst="rect">
            <a:avLst/>
          </a:prstGeom>
          <a:solidFill>
            <a:schemeClr val="accent5">
              <a:lumMod val="60000"/>
              <a:lumOff val="40000"/>
            </a:schemeClr>
          </a:solidFill>
        </p:spPr>
        <p:txBody>
          <a:bodyPr wrap="square" rtlCol="0">
            <a:spAutoFit/>
          </a:bodyPr>
          <a:lstStyle/>
          <a:p>
            <a:r>
              <a:rPr lang="en-US" sz="3600" dirty="0" smtClean="0"/>
              <a:t>Situasi kongkret yang terjadi</a:t>
            </a:r>
            <a:endParaRPr lang="en-US" sz="3600" dirty="0"/>
          </a:p>
        </p:txBody>
      </p:sp>
      <p:sp>
        <p:nvSpPr>
          <p:cNvPr id="6" name="Right Arrow 5"/>
          <p:cNvSpPr/>
          <p:nvPr/>
        </p:nvSpPr>
        <p:spPr>
          <a:xfrm>
            <a:off x="2876204" y="4056611"/>
            <a:ext cx="498763" cy="71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l_question_mark.png"/>
          <p:cNvPicPr>
            <a:picLocks noChangeAspect="1"/>
          </p:cNvPicPr>
          <p:nvPr/>
        </p:nvPicPr>
        <p:blipFill>
          <a:blip r:embed="rId4"/>
          <a:stretch>
            <a:fillRect/>
          </a:stretch>
        </p:blipFill>
        <p:spPr>
          <a:xfrm>
            <a:off x="4882154" y="1812174"/>
            <a:ext cx="1792994" cy="1778924"/>
          </a:xfrm>
          <a:prstGeom prst="rect">
            <a:avLst/>
          </a:prstGeom>
        </p:spPr>
      </p:pic>
      <p:sp>
        <p:nvSpPr>
          <p:cNvPr id="10" name="Rectangle 9"/>
          <p:cNvSpPr/>
          <p:nvPr/>
        </p:nvSpPr>
        <p:spPr>
          <a:xfrm>
            <a:off x="2281539" y="1930922"/>
            <a:ext cx="3121733" cy="646331"/>
          </a:xfrm>
          <a:prstGeom prst="rect">
            <a:avLst/>
          </a:prstGeom>
          <a:solidFill>
            <a:srgbClr val="C00000"/>
          </a:solidFill>
        </p:spPr>
        <p:txBody>
          <a:bodyPr wrap="square">
            <a:spAutoFit/>
          </a:bodyPr>
          <a:lstStyle/>
          <a:p>
            <a:r>
              <a:rPr lang="en-US" sz="3600" i="1" dirty="0" smtClean="0"/>
              <a:t>What </a:t>
            </a:r>
            <a:r>
              <a:rPr lang="en-US" sz="3600" i="1" dirty="0" smtClean="0"/>
              <a:t>Ought?</a:t>
            </a:r>
            <a:endParaRPr lang="en-US" sz="3600" dirty="0"/>
          </a:p>
        </p:txBody>
      </p:sp>
      <p:sp>
        <p:nvSpPr>
          <p:cNvPr id="11" name="TextBox 10"/>
          <p:cNvSpPr txBox="1"/>
          <p:nvPr/>
        </p:nvSpPr>
        <p:spPr>
          <a:xfrm>
            <a:off x="6434050" y="3025832"/>
            <a:ext cx="4405746" cy="3046988"/>
          </a:xfrm>
          <a:prstGeom prst="rect">
            <a:avLst/>
          </a:prstGeom>
          <a:noFill/>
        </p:spPr>
        <p:txBody>
          <a:bodyPr wrap="square" rtlCol="0">
            <a:spAutoFit/>
          </a:bodyPr>
          <a:lstStyle/>
          <a:p>
            <a:r>
              <a:rPr lang="en-US" sz="3200" dirty="0" smtClean="0"/>
              <a:t>Akhirnya dalam </a:t>
            </a:r>
            <a:r>
              <a:rPr lang="en-US" sz="3200" b="1" dirty="0" smtClean="0"/>
              <a:t>ruang KEBEBASAN</a:t>
            </a:r>
            <a:r>
              <a:rPr lang="en-US" sz="3200" dirty="0" smtClean="0"/>
              <a:t> yg dimilikinya </a:t>
            </a:r>
            <a:r>
              <a:rPr lang="en-US" sz="3200" b="1" dirty="0" smtClean="0"/>
              <a:t>HAKIM ITU </a:t>
            </a:r>
            <a:r>
              <a:rPr lang="en-US" sz="3200" dirty="0" smtClean="0"/>
              <a:t>memutuskan menerima suap tersebut!</a:t>
            </a:r>
            <a:endParaRPr lang="en-US" sz="3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“balada seorang hakim”</a:t>
            </a:r>
            <a:endParaRPr lang="en-US" sz="3600" dirty="0"/>
          </a:p>
        </p:txBody>
      </p:sp>
      <p:pic>
        <p:nvPicPr>
          <p:cNvPr id="12" name="Picture 11" descr="Judge-With-Gavel-Silhouette.png"/>
          <p:cNvPicPr>
            <a:picLocks noChangeAspect="1"/>
          </p:cNvPicPr>
          <p:nvPr/>
        </p:nvPicPr>
        <p:blipFill>
          <a:blip r:embed="rId2"/>
          <a:stretch>
            <a:fillRect/>
          </a:stretch>
        </p:blipFill>
        <p:spPr>
          <a:xfrm>
            <a:off x="236026" y="2576949"/>
            <a:ext cx="2573444" cy="4006734"/>
          </a:xfrm>
          <a:prstGeom prst="rect">
            <a:avLst/>
          </a:prstGeom>
        </p:spPr>
      </p:pic>
      <p:sp>
        <p:nvSpPr>
          <p:cNvPr id="14" name="TextBox 13"/>
          <p:cNvSpPr txBox="1"/>
          <p:nvPr/>
        </p:nvSpPr>
        <p:spPr>
          <a:xfrm>
            <a:off x="2909471" y="2959333"/>
            <a:ext cx="8395838" cy="3046988"/>
          </a:xfrm>
          <a:prstGeom prst="rect">
            <a:avLst/>
          </a:prstGeom>
          <a:solidFill>
            <a:schemeClr val="accent5">
              <a:lumMod val="60000"/>
              <a:lumOff val="40000"/>
            </a:schemeClr>
          </a:solidFill>
        </p:spPr>
        <p:txBody>
          <a:bodyPr wrap="square" rtlCol="0">
            <a:spAutoFit/>
          </a:bodyPr>
          <a:lstStyle/>
          <a:p>
            <a:r>
              <a:rPr lang="en-US" sz="3200" b="1" dirty="0" smtClean="0">
                <a:latin typeface="Courier New" pitchFamily="49" charset="0"/>
                <a:cs typeface="Courier New" pitchFamily="49" charset="0"/>
              </a:rPr>
              <a:t>Setelah mengakhiri pengabdiannya</a:t>
            </a:r>
            <a:r>
              <a:rPr lang="en-US" sz="3200" dirty="0" smtClean="0">
                <a:latin typeface="Courier New" pitchFamily="49" charset="0"/>
                <a:cs typeface="Courier New" pitchFamily="49" charset="0"/>
              </a:rPr>
              <a:t> </a:t>
            </a:r>
          </a:p>
          <a:p>
            <a:r>
              <a:rPr lang="en-US" sz="3200" dirty="0" smtClean="0">
                <a:latin typeface="Courier New" pitchFamily="49" charset="0"/>
                <a:cs typeface="Courier New" pitchFamily="49" charset="0"/>
              </a:rPr>
              <a:t>Hakim tsb </a:t>
            </a:r>
            <a:r>
              <a:rPr lang="en-US" sz="3200" b="1" dirty="0" smtClean="0">
                <a:latin typeface="Courier New" pitchFamily="49" charset="0"/>
                <a:cs typeface="Courier New" pitchFamily="49" charset="0"/>
              </a:rPr>
              <a:t>merasa sangat menyesal</a:t>
            </a:r>
            <a:r>
              <a:rPr lang="en-US" sz="3200" dirty="0" smtClean="0">
                <a:latin typeface="Courier New" pitchFamily="49" charset="0"/>
                <a:cs typeface="Courier New" pitchFamily="49" charset="0"/>
              </a:rPr>
              <a:t> sebagai </a:t>
            </a:r>
            <a:r>
              <a:rPr lang="en-US" sz="3200" b="1" dirty="0" smtClean="0">
                <a:latin typeface="Courier New" pitchFamily="49" charset="0"/>
                <a:cs typeface="Courier New" pitchFamily="49" charset="0"/>
              </a:rPr>
              <a:t>sebuah noda </a:t>
            </a:r>
            <a:r>
              <a:rPr lang="en-US" sz="3200" dirty="0" smtClean="0">
                <a:latin typeface="Courier New" pitchFamily="49" charset="0"/>
                <a:cs typeface="Courier New" pitchFamily="49" charset="0"/>
              </a:rPr>
              <a:t>dalam pengabdiannya selama ini yg telah dijalaninya sebagai hakim yang dikenal jujur, bersih dan tegas!</a:t>
            </a:r>
            <a:endParaRPr lang="en-US" sz="3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ILUSTRASI 2: </a:t>
            </a:r>
            <a:r>
              <a:rPr lang="en-US" sz="3600" b="1" dirty="0" smtClean="0"/>
              <a:t>“jono pejuang lingkungan”</a:t>
            </a:r>
            <a:endParaRPr lang="en-US" sz="3600" b="1" dirty="0"/>
          </a:p>
        </p:txBody>
      </p:sp>
      <p:sp>
        <p:nvSpPr>
          <p:cNvPr id="5" name="TextBox 4"/>
          <p:cNvSpPr txBox="1"/>
          <p:nvPr/>
        </p:nvSpPr>
        <p:spPr>
          <a:xfrm>
            <a:off x="2842953" y="2610196"/>
            <a:ext cx="8429105" cy="2554545"/>
          </a:xfrm>
          <a:prstGeom prst="rect">
            <a:avLst/>
          </a:prstGeom>
          <a:noFill/>
        </p:spPr>
        <p:txBody>
          <a:bodyPr wrap="square" rtlCol="0">
            <a:spAutoFit/>
          </a:bodyPr>
          <a:lstStyle/>
          <a:p>
            <a:r>
              <a:rPr lang="en-US" sz="3200" dirty="0" smtClean="0"/>
              <a:t>Jono sarjana teknik seorang yang sukses berkarir di sebuah perusahaan sawit swasta nasional yg bergerak dari hulu ke hilir.  Sukses menjadi salah seorang pengambil keputusan di perusahaan itu.</a:t>
            </a:r>
            <a:endParaRPr lang="en-US" sz="3200" dirty="0"/>
          </a:p>
        </p:txBody>
      </p:sp>
      <p:pic>
        <p:nvPicPr>
          <p:cNvPr id="6" name="Picture 5" descr="084350_1419399830.png"/>
          <p:cNvPicPr>
            <a:picLocks noChangeAspect="1"/>
          </p:cNvPicPr>
          <p:nvPr/>
        </p:nvPicPr>
        <p:blipFill>
          <a:blip r:embed="rId2"/>
          <a:stretch>
            <a:fillRect/>
          </a:stretch>
        </p:blipFill>
        <p:spPr>
          <a:xfrm>
            <a:off x="272488" y="1867730"/>
            <a:ext cx="2154827" cy="461619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bwMode="auto">
        <a:solidFill>
          <a:schemeClr val="accent5">
            <a:lumMod val="40000"/>
            <a:lumOff val="60000"/>
          </a:schemeClr>
        </a:solidFill>
        <a:ln w="9525">
          <a:solidFill>
            <a:schemeClr val="tx1"/>
          </a:solidFill>
          <a:round/>
          <a:headEnd/>
          <a:tailEnd/>
        </a:ln>
        <a:effectLst>
          <a:outerShdw dist="107763" dir="13500000" algn="ctr" rotWithShape="0">
            <a:schemeClr val="bg2">
              <a:alpha val="50000"/>
            </a:schemeClr>
          </a:outerShdw>
        </a:effectLst>
      </a:spPr>
      <a:bodyPr wrap="none" anchor="ctr"/>
      <a:lstStyle>
        <a:defPPr algn="ctr">
          <a:defRPr sz="2000" dirty="0">
            <a:latin typeface="Verdana" pitchFamily="34" charset="0"/>
          </a:defRPr>
        </a:defPPr>
      </a:lstStyle>
    </a:spDef>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TC103457464[[fn=Dividend]]</Template>
  <TotalTime>592</TotalTime>
  <Words>1159</Words>
  <Application>Microsoft Office PowerPoint</Application>
  <PresentationFormat>Custom</PresentationFormat>
  <Paragraphs>241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Dividend</vt:lpstr>
      <vt:lpstr>HATI HURANI</vt:lpstr>
      <vt:lpstr>Review kuliah yang lalu</vt:lpstr>
      <vt:lpstr>Hati nurani</vt:lpstr>
      <vt:lpstr>Ilustrasi  “balada seorang hakim”</vt:lpstr>
      <vt:lpstr>Ilustrasi  “balada seorang hakim”</vt:lpstr>
      <vt:lpstr>Ilustrasi  “balada seorang hakim”</vt:lpstr>
      <vt:lpstr>Ilustrasi  “balada seorang hakim”</vt:lpstr>
      <vt:lpstr>Ilustrasi  “balada seorang hakim”</vt:lpstr>
      <vt:lpstr>ILUSTRASI 2: “jono pejuang lingkungan”</vt:lpstr>
      <vt:lpstr>ILUSTRASI 2: “jono pejuang lingkungan”</vt:lpstr>
      <vt:lpstr>ILUSTRASI 2: “jono pejuang lingkungan”</vt:lpstr>
      <vt:lpstr>ILUSTRASI 2: “jono pejuang lingkungan”</vt:lpstr>
      <vt:lpstr>ILUSTRASI 2: “jono pejuang lingkungan”</vt:lpstr>
      <vt:lpstr>Hati nurani</vt:lpstr>
      <vt:lpstr>Hati nurani</vt:lpstr>
      <vt:lpstr>Hati nurani </vt:lpstr>
      <vt:lpstr>Hati nurani </vt:lpstr>
      <vt:lpstr>Hati nurani </vt:lpstr>
      <vt:lpstr>Hati nurani </vt:lpstr>
      <vt:lpstr>Dilihat dari Waktu (kapan?) Hati Nurani Menilai</vt:lpstr>
      <vt:lpstr>Sifat hati nurani</vt:lpstr>
      <vt:lpstr>DIMENSI HATI NURANI</vt:lpstr>
      <vt:lpstr>Hati Nurani</vt:lpstr>
      <vt:lpstr>Cara kerja Hati nurani</vt:lpstr>
      <vt:lpstr>Cara kerja Hati nurani</vt:lpstr>
      <vt:lpstr>Cara kerja Hati nurani</vt:lpstr>
      <vt:lpstr>Cara kerja Hati nurani</vt:lpstr>
      <vt:lpstr>Cara kerja Hati nurani</vt:lpstr>
      <vt:lpstr>simpulan</vt:lpstr>
      <vt:lpstr>Tugas dikerjakan di kelas (sumber buka handout PDF &amp; sumber lainnya di internet) </vt:lpstr>
      <vt:lpstr>Tugas Kelompok I</vt:lpstr>
      <vt:lpstr>Tugas Kelompok Ii</vt:lpstr>
      <vt:lpstr>Tugas Kelompok IiI</vt:lpstr>
      <vt:lpstr>Simpulan diskusi</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Imam Tjahjo Wibowo</dc:creator>
  <cp:lastModifiedBy>imam.tw</cp:lastModifiedBy>
  <cp:revision>77</cp:revision>
  <dcterms:created xsi:type="dcterms:W3CDTF">2014-08-26T23:51:37Z</dcterms:created>
  <dcterms:modified xsi:type="dcterms:W3CDTF">2016-09-02T09:20:18Z</dcterms:modified>
</cp:coreProperties>
</file>