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handoutMasterIdLst>
    <p:handoutMasterId r:id="rId32"/>
  </p:handoutMasterIdLst>
  <p:sldIdLst>
    <p:sldId id="256" r:id="rId2"/>
    <p:sldId id="257" r:id="rId3"/>
    <p:sldId id="258" r:id="rId4"/>
    <p:sldId id="259" r:id="rId5"/>
    <p:sldId id="260" r:id="rId6"/>
    <p:sldId id="263" r:id="rId7"/>
    <p:sldId id="261" r:id="rId8"/>
    <p:sldId id="264" r:id="rId9"/>
    <p:sldId id="265" r:id="rId10"/>
    <p:sldId id="266" r:id="rId11"/>
    <p:sldId id="267" r:id="rId12"/>
    <p:sldId id="268" r:id="rId13"/>
    <p:sldId id="269" r:id="rId14"/>
    <p:sldId id="270" r:id="rId15"/>
    <p:sldId id="271" r:id="rId16"/>
    <p:sldId id="272" r:id="rId17"/>
    <p:sldId id="262" r:id="rId18"/>
    <p:sldId id="273" r:id="rId19"/>
    <p:sldId id="277" r:id="rId20"/>
    <p:sldId id="278" r:id="rId21"/>
    <p:sldId id="280" r:id="rId22"/>
    <p:sldId id="279" r:id="rId23"/>
    <p:sldId id="274" r:id="rId24"/>
    <p:sldId id="281" r:id="rId25"/>
    <p:sldId id="275" r:id="rId26"/>
    <p:sldId id="282" r:id="rId27"/>
    <p:sldId id="283" r:id="rId28"/>
    <p:sldId id="284" r:id="rId29"/>
    <p:sldId id="27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AD00C0-B25D-4DEC-A05D-02CAB14B2BC9}" v="115" dt="2020-06-12T10:50:47.899"/>
    <p1510:client id="{D06639F6-0D97-4967-9EE6-3222E21E33CB}" v="3270" dt="2020-06-12T14:43:13.6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9" autoAdjust="0"/>
    <p:restoredTop sz="95356" autoAdjust="0"/>
  </p:normalViewPr>
  <p:slideViewPr>
    <p:cSldViewPr snapToGrid="0" showGuides="1">
      <p:cViewPr>
        <p:scale>
          <a:sx n="82" d="100"/>
          <a:sy n="82" d="100"/>
        </p:scale>
        <p:origin x="-222" y="192"/>
      </p:cViewPr>
      <p:guideLst>
        <p:guide orient="horz" pos="2160"/>
        <p:guide pos="3840"/>
      </p:guideLst>
    </p:cSldViewPr>
  </p:slideViewPr>
  <p:notesTextViewPr>
    <p:cViewPr>
      <p:scale>
        <a:sx n="1" d="1"/>
        <a:sy n="1" d="1"/>
      </p:scale>
      <p:origin x="0" y="0"/>
    </p:cViewPr>
  </p:notesTextViewPr>
  <p:notesViewPr>
    <p:cSldViewPr snapToGrid="0" showGuides="1">
      <p:cViewPr varScale="1">
        <p:scale>
          <a:sx n="92" d="100"/>
          <a:sy n="92" d="100"/>
        </p:scale>
        <p:origin x="373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6/15/2020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6/15/2020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cs typeface="Arial" pitchFamily="34" charset="0"/>
            </a:endParaRP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20555114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t>Click to edit Master title style</a:t>
            </a: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sp>
        <p:nvSpPr>
          <p:cNvPr id="4" name="Date Placeholder 3"/>
          <p:cNvSpPr>
            <a:spLocks noGrp="1"/>
          </p:cNvSpPr>
          <p:nvPr>
            <p:ph type="dt" sz="half" idx="10"/>
          </p:nvPr>
        </p:nvSpPr>
        <p:spPr/>
        <p:txBody>
          <a:bodyPr/>
          <a:lstStyle/>
          <a:p>
            <a:fld id="{402B9795-92DC-40DC-A1CA-9A4B349D7824}" type="datetimeFigureOut">
              <a:rPr lang="en-US" smtClean="0"/>
              <a:t>6/15/2020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11" name="Picture 10" title="Ribbon tab"/>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t>Click to edit Master title style</a:t>
            </a:r>
          </a:p>
        </p:txBody>
      </p:sp>
      <p:sp>
        <p:nvSpPr>
          <p:cNvPr id="3" name="Picture Placeholder 2" title="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t>6/15/2020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6/15/2020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t>Click to edit Master title style</a:t>
            </a: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6/15/2020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idx="1"/>
          </p:nvPr>
        </p:nvSpPr>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6/15/2020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t>Click to edit Master title style</a:t>
            </a:r>
          </a:p>
        </p:txBody>
      </p:sp>
      <p:sp>
        <p:nvSpPr>
          <p:cNvPr id="11" name="Picture Placeholder 10" title="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10" name="Picture 9" title="Ribbon tab"/>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t>Click to edit Master title style</a:t>
            </a: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t>6/15/2020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7" name="Picture 6" title="Ribbon tab"/>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fld id="{402B9795-92DC-40DC-A1CA-9A4B349D7824}" type="datetimeFigureOut">
              <a:rPr lang="en-US" smtClean="0"/>
              <a:t>6/15/2020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fld id="{402B9795-92DC-40DC-A1CA-9A4B349D7824}" type="datetimeFigureOut">
              <a:rPr lang="en-US" smtClean="0"/>
              <a:t>6/15/2020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402B9795-92DC-40DC-A1CA-9A4B349D7824}" type="datetimeFigureOut">
              <a:rPr lang="en-US" smtClean="0"/>
              <a:t>6/15/2020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smtClean="0"/>
              <a:t>6/15/2020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t>Click to edit Master title style</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t>6/15/2020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t>Click to edit Master title style</a:t>
            </a: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t>Click to edit Master text styles</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a:solidFill>
                  <a:schemeClr val="tx1">
                    <a:lumMod val="75000"/>
                  </a:schemeClr>
                </a:solidFill>
              </a:defRPr>
            </a:lvl1pPr>
          </a:lstStyle>
          <a:p>
            <a:fld id="{402B9795-92DC-40DC-A1CA-9A4B349D7824}" type="datetimeFigureOut">
              <a:rPr lang="en-US" smtClean="0"/>
              <a:pPr/>
              <a:t>6/15/2020</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useBgFill="1">
        <p:nvSpPr>
          <p:cNvPr id="166" name="Rectangle 78">
            <a:extLst>
              <a:ext uri="{FF2B5EF4-FFF2-40B4-BE49-F238E27FC236}">
                <a16:creationId xmlns="" xmlns:a16="http://schemas.microsoft.com/office/drawing/2014/main" id="{C475749F-F487-4EFB-ABC7-C1359590EB7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ubtitle 6"/>
          <p:cNvSpPr>
            <a:spLocks noGrp="1"/>
          </p:cNvSpPr>
          <p:nvPr>
            <p:ph type="subTitle" idx="1"/>
          </p:nvPr>
        </p:nvSpPr>
        <p:spPr>
          <a:xfrm>
            <a:off x="5862112" y="3985205"/>
            <a:ext cx="4165290" cy="617620"/>
          </a:xfrm>
        </p:spPr>
        <p:txBody>
          <a:bodyPr vert="horz" lIns="91440" tIns="45720" rIns="91440" bIns="45720" rtlCol="0">
            <a:normAutofit/>
          </a:bodyPr>
          <a:lstStyle/>
          <a:p>
            <a:pPr algn="r">
              <a:spcBef>
                <a:spcPts val="1000"/>
              </a:spcBef>
            </a:pPr>
            <a:r>
              <a:rPr lang="en-US" sz="2400" dirty="0">
                <a:solidFill>
                  <a:srgbClr val="FFFFFF"/>
                </a:solidFill>
              </a:rPr>
              <a:t>in Social Network</a:t>
            </a:r>
          </a:p>
        </p:txBody>
      </p:sp>
      <p:pic>
        <p:nvPicPr>
          <p:cNvPr id="4" name="Picture Placeholder 3" descr="A close up of a map&#10;&#10;Description generated with high confidence" title="Open book on table, blurred books in background"/>
          <p:cNvPicPr>
            <a:picLocks noGrp="1" noChangeAspect="1"/>
          </p:cNvPicPr>
          <p:nvPr>
            <p:ph type="pic" sz="quarter" idx="13"/>
          </p:nvPr>
        </p:nvPicPr>
        <p:blipFill rotWithShape="1">
          <a:blip r:embed="rId3"/>
          <a:srcRect l="12498" r="10311" b="1"/>
          <a:stretch/>
        </p:blipFill>
        <p:spPr>
          <a:xfrm>
            <a:off x="-2192" y="10"/>
            <a:ext cx="8436340" cy="6857990"/>
          </a:xfrm>
          <a:custGeom>
            <a:avLst/>
            <a:gdLst/>
            <a:ahLst/>
            <a:cxnLst/>
            <a:rect l="l" t="t" r="r" b="b"/>
            <a:pathLst>
              <a:path w="8436340" h="6858000">
                <a:moveTo>
                  <a:pt x="6950358" y="3911316"/>
                </a:moveTo>
                <a:lnTo>
                  <a:pt x="6950358" y="3925503"/>
                </a:lnTo>
                <a:lnTo>
                  <a:pt x="6948404" y="3918409"/>
                </a:lnTo>
                <a:close/>
                <a:moveTo>
                  <a:pt x="890899" y="2071857"/>
                </a:moveTo>
                <a:cubicBezTo>
                  <a:pt x="890899" y="2071857"/>
                  <a:pt x="890899" y="2071857"/>
                  <a:pt x="4934362" y="2071857"/>
                </a:cubicBezTo>
                <a:cubicBezTo>
                  <a:pt x="5187625" y="2071857"/>
                  <a:pt x="5432153" y="2211072"/>
                  <a:pt x="5554418" y="2437296"/>
                </a:cubicBezTo>
                <a:cubicBezTo>
                  <a:pt x="5554418" y="2437296"/>
                  <a:pt x="5554418" y="2437296"/>
                  <a:pt x="7580515" y="5926372"/>
                </a:cubicBezTo>
                <a:cubicBezTo>
                  <a:pt x="7711513" y="6143896"/>
                  <a:pt x="7711513" y="6422327"/>
                  <a:pt x="7580515" y="6639850"/>
                </a:cubicBezTo>
                <a:cubicBezTo>
                  <a:pt x="7580515" y="6639850"/>
                  <a:pt x="7580515" y="6639850"/>
                  <a:pt x="7473670" y="6823844"/>
                </a:cubicBezTo>
                <a:lnTo>
                  <a:pt x="7453836" y="6858000"/>
                </a:lnTo>
                <a:lnTo>
                  <a:pt x="0" y="6858000"/>
                </a:lnTo>
                <a:lnTo>
                  <a:pt x="0" y="2890622"/>
                </a:lnTo>
                <a:lnTo>
                  <a:pt x="78831" y="2754282"/>
                </a:lnTo>
                <a:cubicBezTo>
                  <a:pt x="137995" y="2651956"/>
                  <a:pt x="199068" y="2546330"/>
                  <a:pt x="262110" y="2437296"/>
                </a:cubicBezTo>
                <a:cubicBezTo>
                  <a:pt x="393108" y="2211072"/>
                  <a:pt x="628904" y="2071857"/>
                  <a:pt x="890899" y="2071857"/>
                </a:cubicBezTo>
                <a:close/>
                <a:moveTo>
                  <a:pt x="6355444" y="753840"/>
                </a:moveTo>
                <a:cubicBezTo>
                  <a:pt x="6355444" y="753840"/>
                  <a:pt x="6355444" y="753840"/>
                  <a:pt x="7595013" y="753840"/>
                </a:cubicBezTo>
                <a:cubicBezTo>
                  <a:pt x="7672653" y="753840"/>
                  <a:pt x="7747616" y="796518"/>
                  <a:pt x="7785098" y="865869"/>
                </a:cubicBezTo>
                <a:cubicBezTo>
                  <a:pt x="7785098" y="865869"/>
                  <a:pt x="7785098" y="865869"/>
                  <a:pt x="8406222" y="1935484"/>
                </a:cubicBezTo>
                <a:cubicBezTo>
                  <a:pt x="8446380" y="2002169"/>
                  <a:pt x="8446380" y="2087523"/>
                  <a:pt x="8406222" y="2154207"/>
                </a:cubicBezTo>
                <a:cubicBezTo>
                  <a:pt x="8406222" y="2154207"/>
                  <a:pt x="8406222" y="2154207"/>
                  <a:pt x="7785098" y="3223823"/>
                </a:cubicBezTo>
                <a:cubicBezTo>
                  <a:pt x="7747616" y="3293174"/>
                  <a:pt x="7672653" y="3335852"/>
                  <a:pt x="7595013" y="3335852"/>
                </a:cubicBezTo>
                <a:cubicBezTo>
                  <a:pt x="7595013" y="3335852"/>
                  <a:pt x="7595013" y="3335852"/>
                  <a:pt x="6355444" y="3335852"/>
                </a:cubicBezTo>
                <a:cubicBezTo>
                  <a:pt x="6275127" y="3335852"/>
                  <a:pt x="6202841" y="3293174"/>
                  <a:pt x="6162682" y="3223823"/>
                </a:cubicBezTo>
                <a:cubicBezTo>
                  <a:pt x="6162682" y="3223823"/>
                  <a:pt x="6162682" y="3223823"/>
                  <a:pt x="5544237" y="2154207"/>
                </a:cubicBezTo>
                <a:cubicBezTo>
                  <a:pt x="5504078" y="2087523"/>
                  <a:pt x="5504078" y="2002169"/>
                  <a:pt x="5544237" y="1935484"/>
                </a:cubicBezTo>
                <a:cubicBezTo>
                  <a:pt x="5544237" y="1935484"/>
                  <a:pt x="5544237" y="1935484"/>
                  <a:pt x="6162682" y="865869"/>
                </a:cubicBezTo>
                <a:cubicBezTo>
                  <a:pt x="6202841" y="796518"/>
                  <a:pt x="6275127" y="753840"/>
                  <a:pt x="6355444" y="753840"/>
                </a:cubicBezTo>
                <a:close/>
                <a:moveTo>
                  <a:pt x="0" y="0"/>
                </a:moveTo>
                <a:lnTo>
                  <a:pt x="6535339" y="0"/>
                </a:lnTo>
                <a:lnTo>
                  <a:pt x="6421432" y="196155"/>
                </a:lnTo>
                <a:cubicBezTo>
                  <a:pt x="6196056" y="584267"/>
                  <a:pt x="5928944" y="1044253"/>
                  <a:pt x="5612367" y="1589421"/>
                </a:cubicBezTo>
                <a:cubicBezTo>
                  <a:pt x="5490102" y="1815646"/>
                  <a:pt x="5245573" y="1954861"/>
                  <a:pt x="4992310" y="1954861"/>
                </a:cubicBezTo>
                <a:cubicBezTo>
                  <a:pt x="4992310" y="1954861"/>
                  <a:pt x="4992310" y="1954861"/>
                  <a:pt x="948847" y="1954861"/>
                </a:cubicBezTo>
                <a:cubicBezTo>
                  <a:pt x="686852" y="1954861"/>
                  <a:pt x="451057" y="1815646"/>
                  <a:pt x="320058" y="1589421"/>
                </a:cubicBezTo>
                <a:cubicBezTo>
                  <a:pt x="320058" y="1589421"/>
                  <a:pt x="320058" y="1589421"/>
                  <a:pt x="4048" y="1042874"/>
                </a:cubicBezTo>
                <a:lnTo>
                  <a:pt x="0" y="1035874"/>
                </a:lnTo>
                <a:close/>
              </a:path>
            </a:pathLst>
          </a:custGeom>
        </p:spPr>
      </p:pic>
      <p:sp>
        <p:nvSpPr>
          <p:cNvPr id="6" name="Title 5"/>
          <p:cNvSpPr>
            <a:spLocks noGrp="1"/>
          </p:cNvSpPr>
          <p:nvPr>
            <p:ph type="ctrTitle"/>
          </p:nvPr>
        </p:nvSpPr>
        <p:spPr>
          <a:xfrm>
            <a:off x="6101727" y="2714765"/>
            <a:ext cx="4472014" cy="1428590"/>
          </a:xfrm>
        </p:spPr>
        <p:txBody>
          <a:bodyPr vert="horz" lIns="91440" tIns="45720" rIns="91440" bIns="45720" rtlCol="0" anchor="b">
            <a:normAutofit/>
          </a:bodyPr>
          <a:lstStyle/>
          <a:p>
            <a:pPr algn="r"/>
            <a:r>
              <a:rPr lang="en-US" dirty="0">
                <a:solidFill>
                  <a:srgbClr val="FFFFFF"/>
                </a:solidFill>
              </a:rPr>
              <a:t>Link prediction</a:t>
            </a:r>
          </a:p>
        </p:txBody>
      </p:sp>
      <p:pic>
        <p:nvPicPr>
          <p:cNvPr id="11" name="Picture 11" descr="A picture containing photo, bird, air, filled&#10;&#10;Description generated with very high confidence">
            <a:extLst>
              <a:ext uri="{FF2B5EF4-FFF2-40B4-BE49-F238E27FC236}">
                <a16:creationId xmlns="" xmlns:a16="http://schemas.microsoft.com/office/drawing/2014/main" id="{168C3027-8A23-4C31-96D5-F3595DCAE33C}"/>
              </a:ext>
            </a:extLst>
          </p:cNvPr>
          <p:cNvPicPr>
            <a:picLocks noChangeAspect="1"/>
          </p:cNvPicPr>
          <p:nvPr/>
        </p:nvPicPr>
        <p:blipFill>
          <a:blip r:embed="rId4"/>
          <a:stretch>
            <a:fillRect/>
          </a:stretch>
        </p:blipFill>
        <p:spPr>
          <a:xfrm rot="5400000">
            <a:off x="8592937" y="3258010"/>
            <a:ext cx="3431030" cy="3766072"/>
          </a:xfrm>
          <a:prstGeom prst="rect">
            <a:avLst/>
          </a:prstGeom>
        </p:spPr>
      </p:pic>
      <p:pic>
        <p:nvPicPr>
          <p:cNvPr id="29" name="Picture 11" descr="A picture containing photo, bird, air, filled&#10;&#10;Description generated with very high confidence">
            <a:extLst>
              <a:ext uri="{FF2B5EF4-FFF2-40B4-BE49-F238E27FC236}">
                <a16:creationId xmlns="" xmlns:a16="http://schemas.microsoft.com/office/drawing/2014/main" id="{8B0FFD78-57D1-4456-BF59-6C9E11986A84}"/>
              </a:ext>
            </a:extLst>
          </p:cNvPr>
          <p:cNvPicPr>
            <a:picLocks noChangeAspect="1"/>
          </p:cNvPicPr>
          <p:nvPr/>
        </p:nvPicPr>
        <p:blipFill>
          <a:blip r:embed="rId4"/>
          <a:stretch>
            <a:fillRect/>
          </a:stretch>
        </p:blipFill>
        <p:spPr>
          <a:xfrm>
            <a:off x="8423262" y="5417"/>
            <a:ext cx="3774489" cy="3425352"/>
          </a:xfrm>
          <a:prstGeom prst="rect">
            <a:avLst/>
          </a:prstGeom>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1500"/>
                                        <p:tgtEl>
                                          <p:spTgt spid="29"/>
                                        </p:tgtEl>
                                      </p:cBhvr>
                                    </p:animEffect>
                                  </p:childTnLst>
                                </p:cTn>
                              </p:par>
                              <p:par>
                                <p:cTn id="8" presetID="9"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1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C5E6CFF1-2F42-4E10-9A97-F116F46F53F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map, table&#10;&#10;Description generated with very high confidence">
            <a:extLst>
              <a:ext uri="{FF2B5EF4-FFF2-40B4-BE49-F238E27FC236}">
                <a16:creationId xmlns="" xmlns:a16="http://schemas.microsoft.com/office/drawing/2014/main" id="{18E78C6E-8DFA-4F11-81FE-5A220FBA0F6B}"/>
              </a:ext>
            </a:extLst>
          </p:cNvPr>
          <p:cNvPicPr>
            <a:picLocks noChangeAspect="1"/>
          </p:cNvPicPr>
          <p:nvPr/>
        </p:nvPicPr>
        <p:blipFill rotWithShape="1">
          <a:blip r:embed="rId2">
            <a:alphaModFix amt="35000"/>
          </a:blip>
          <a:srcRect t="5755" r="3" b="19389"/>
          <a:stretch/>
        </p:blipFill>
        <p:spPr>
          <a:xfrm>
            <a:off x="20" y="1"/>
            <a:ext cx="12191980" cy="6857999"/>
          </a:xfrm>
          <a:prstGeom prst="rect">
            <a:avLst/>
          </a:prstGeom>
        </p:spPr>
      </p:pic>
      <p:sp>
        <p:nvSpPr>
          <p:cNvPr id="2" name="Title 1">
            <a:extLst>
              <a:ext uri="{FF2B5EF4-FFF2-40B4-BE49-F238E27FC236}">
                <a16:creationId xmlns="" xmlns:a16="http://schemas.microsoft.com/office/drawing/2014/main" id="{91DE5AAA-C93C-4783-850A-CB9F56383608}"/>
              </a:ext>
            </a:extLst>
          </p:cNvPr>
          <p:cNvSpPr>
            <a:spLocks noGrp="1"/>
          </p:cNvSpPr>
          <p:nvPr>
            <p:ph type="title"/>
          </p:nvPr>
        </p:nvSpPr>
        <p:spPr>
          <a:xfrm>
            <a:off x="838201" y="1065862"/>
            <a:ext cx="3313164" cy="4726276"/>
          </a:xfrm>
        </p:spPr>
        <p:txBody>
          <a:bodyPr>
            <a:normAutofit/>
          </a:bodyPr>
          <a:lstStyle/>
          <a:p>
            <a:pPr algn="r"/>
            <a:r>
              <a:rPr lang="en-US" sz="4000" dirty="0">
                <a:solidFill>
                  <a:srgbClr val="FFFFFF"/>
                </a:solidFill>
              </a:rPr>
              <a:t>Adamic Adar Index</a:t>
            </a:r>
          </a:p>
        </p:txBody>
      </p:sp>
      <p:cxnSp>
        <p:nvCxnSpPr>
          <p:cNvPr id="11" name="Straight Connector 10">
            <a:extLst>
              <a:ext uri="{FF2B5EF4-FFF2-40B4-BE49-F238E27FC236}">
                <a16:creationId xmlns="" xmlns:a16="http://schemas.microsoft.com/office/drawing/2014/main" id="{67182200-4859-4C8D-BCBB-55B245C28BA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6EDEF0CD-50DA-4B90-BAA4-681886836A90}"/>
              </a:ext>
            </a:extLst>
          </p:cNvPr>
          <p:cNvSpPr>
            <a:spLocks noGrp="1"/>
          </p:cNvSpPr>
          <p:nvPr>
            <p:ph idx="1"/>
          </p:nvPr>
        </p:nvSpPr>
        <p:spPr>
          <a:xfrm>
            <a:off x="5155379" y="1938"/>
            <a:ext cx="6161628" cy="6854124"/>
          </a:xfrm>
        </p:spPr>
        <p:txBody>
          <a:bodyPr vert="horz" lIns="0" tIns="45720" rIns="0" bIns="45720" rtlCol="0" anchor="ctr">
            <a:normAutofit/>
          </a:bodyPr>
          <a:lstStyle/>
          <a:p>
            <a:pPr marL="0" indent="0" algn="just">
              <a:buNone/>
            </a:pPr>
            <a:r>
              <a:rPr lang="en-US" dirty="0">
                <a:ea typeface="+mn-lt"/>
                <a:cs typeface="+mn-lt"/>
              </a:rPr>
              <a:t>This algorithm states that if two individual share more common characteristic that is common friends is less likely to form link in future as compared to those who shares less common friends. It predicts algorithm by inversing the value of log of number of common neighbors. </a:t>
            </a:r>
          </a:p>
          <a:p>
            <a:pPr marL="0" indent="0" algn="just">
              <a:buNone/>
            </a:pPr>
            <a:endParaRPr lang="en-US" b="1" dirty="0">
              <a:ea typeface="+mn-lt"/>
              <a:cs typeface="+mn-lt"/>
            </a:endParaRPr>
          </a:p>
          <a:p>
            <a:pPr marL="0" indent="0" algn="ctr">
              <a:buNone/>
            </a:pPr>
            <a:r>
              <a:rPr lang="en-US" b="1" dirty="0">
                <a:ea typeface="+mn-lt"/>
                <a:cs typeface="+mn-lt"/>
              </a:rPr>
              <a:t>AA (x, y) = z ϵ (x) ∩ (y) 1 / log | N (z) |</a:t>
            </a:r>
            <a:r>
              <a:rPr lang="en-US" dirty="0">
                <a:ea typeface="+mn-lt"/>
                <a:cs typeface="+mn-lt"/>
              </a:rPr>
              <a:t> </a:t>
            </a:r>
            <a:endParaRPr lang="en-US"/>
          </a:p>
        </p:txBody>
      </p:sp>
    </p:spTree>
    <p:extLst>
      <p:ext uri="{BB962C8B-B14F-4D97-AF65-F5344CB8AC3E}">
        <p14:creationId xmlns:p14="http://schemas.microsoft.com/office/powerpoint/2010/main" val="33038337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C5E6CFF1-2F42-4E10-9A97-F116F46F53F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map, table&#10;&#10;Description generated with very high confidence">
            <a:extLst>
              <a:ext uri="{FF2B5EF4-FFF2-40B4-BE49-F238E27FC236}">
                <a16:creationId xmlns="" xmlns:a16="http://schemas.microsoft.com/office/drawing/2014/main" id="{18E78C6E-8DFA-4F11-81FE-5A220FBA0F6B}"/>
              </a:ext>
            </a:extLst>
          </p:cNvPr>
          <p:cNvPicPr>
            <a:picLocks noChangeAspect="1"/>
          </p:cNvPicPr>
          <p:nvPr/>
        </p:nvPicPr>
        <p:blipFill rotWithShape="1">
          <a:blip r:embed="rId2">
            <a:alphaModFix amt="35000"/>
          </a:blip>
          <a:srcRect t="5755" r="3" b="19389"/>
          <a:stretch/>
        </p:blipFill>
        <p:spPr>
          <a:xfrm>
            <a:off x="20" y="1"/>
            <a:ext cx="12191980" cy="6857999"/>
          </a:xfrm>
          <a:prstGeom prst="rect">
            <a:avLst/>
          </a:prstGeom>
        </p:spPr>
      </p:pic>
      <p:sp>
        <p:nvSpPr>
          <p:cNvPr id="2" name="Title 1">
            <a:extLst>
              <a:ext uri="{FF2B5EF4-FFF2-40B4-BE49-F238E27FC236}">
                <a16:creationId xmlns="" xmlns:a16="http://schemas.microsoft.com/office/drawing/2014/main" id="{91DE5AAA-C93C-4783-850A-CB9F56383608}"/>
              </a:ext>
            </a:extLst>
          </p:cNvPr>
          <p:cNvSpPr>
            <a:spLocks noGrp="1"/>
          </p:cNvSpPr>
          <p:nvPr>
            <p:ph type="title"/>
          </p:nvPr>
        </p:nvSpPr>
        <p:spPr>
          <a:xfrm>
            <a:off x="838201" y="1065862"/>
            <a:ext cx="3313164" cy="4726276"/>
          </a:xfrm>
        </p:spPr>
        <p:txBody>
          <a:bodyPr>
            <a:normAutofit/>
          </a:bodyPr>
          <a:lstStyle/>
          <a:p>
            <a:pPr algn="r"/>
            <a:r>
              <a:rPr lang="en-US" sz="4000" dirty="0">
                <a:solidFill>
                  <a:srgbClr val="FFFFFF"/>
                </a:solidFill>
              </a:rPr>
              <a:t>Resource Allocation</a:t>
            </a:r>
          </a:p>
        </p:txBody>
      </p:sp>
      <p:cxnSp>
        <p:nvCxnSpPr>
          <p:cNvPr id="11" name="Straight Connector 10">
            <a:extLst>
              <a:ext uri="{FF2B5EF4-FFF2-40B4-BE49-F238E27FC236}">
                <a16:creationId xmlns="" xmlns:a16="http://schemas.microsoft.com/office/drawing/2014/main" id="{67182200-4859-4C8D-BCBB-55B245C28BA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6EDEF0CD-50DA-4B90-BAA4-681886836A90}"/>
              </a:ext>
            </a:extLst>
          </p:cNvPr>
          <p:cNvSpPr>
            <a:spLocks noGrp="1"/>
          </p:cNvSpPr>
          <p:nvPr>
            <p:ph idx="1"/>
          </p:nvPr>
        </p:nvSpPr>
        <p:spPr>
          <a:xfrm>
            <a:off x="5155379" y="1938"/>
            <a:ext cx="6161628" cy="6854124"/>
          </a:xfrm>
        </p:spPr>
        <p:txBody>
          <a:bodyPr vert="horz" lIns="0" tIns="45720" rIns="0" bIns="45720" rtlCol="0" anchor="ctr">
            <a:normAutofit/>
          </a:bodyPr>
          <a:lstStyle/>
          <a:p>
            <a:pPr marL="0" indent="0" algn="just">
              <a:buNone/>
            </a:pPr>
            <a:r>
              <a:rPr lang="en-US" dirty="0">
                <a:ea typeface="+mn-lt"/>
                <a:cs typeface="+mn-lt"/>
              </a:rPr>
              <a:t>This algorithm state that if two individual are close to each other tend to have interaction as compared to them who are distant apart. It simply predicts link by simply measuring the closeness of two nodes. </a:t>
            </a:r>
            <a:endParaRPr lang="en-US"/>
          </a:p>
          <a:p>
            <a:pPr marL="0" indent="0" algn="just">
              <a:buNone/>
            </a:pPr>
            <a:endParaRPr lang="en-US" dirty="0"/>
          </a:p>
          <a:p>
            <a:pPr marL="0" indent="0" algn="ctr">
              <a:buNone/>
            </a:pPr>
            <a:r>
              <a:rPr lang="en-US" b="1" dirty="0">
                <a:ea typeface="+mn-lt"/>
                <a:cs typeface="+mn-lt"/>
              </a:rPr>
              <a:t>RA (x, y) = z ϵ (x) ∩ (y) 1 / | N (z) |</a:t>
            </a:r>
            <a:r>
              <a:rPr lang="en-US" dirty="0">
                <a:ea typeface="+mn-lt"/>
                <a:cs typeface="+mn-lt"/>
              </a:rPr>
              <a:t> </a:t>
            </a:r>
            <a:endParaRPr lang="en-US"/>
          </a:p>
        </p:txBody>
      </p:sp>
    </p:spTree>
    <p:extLst>
      <p:ext uri="{BB962C8B-B14F-4D97-AF65-F5344CB8AC3E}">
        <p14:creationId xmlns:p14="http://schemas.microsoft.com/office/powerpoint/2010/main" val="14042255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C5E6CFF1-2F42-4E10-9A97-F116F46F53F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map, table&#10;&#10;Description generated with very high confidence">
            <a:extLst>
              <a:ext uri="{FF2B5EF4-FFF2-40B4-BE49-F238E27FC236}">
                <a16:creationId xmlns="" xmlns:a16="http://schemas.microsoft.com/office/drawing/2014/main" id="{18E78C6E-8DFA-4F11-81FE-5A220FBA0F6B}"/>
              </a:ext>
            </a:extLst>
          </p:cNvPr>
          <p:cNvPicPr>
            <a:picLocks noChangeAspect="1"/>
          </p:cNvPicPr>
          <p:nvPr/>
        </p:nvPicPr>
        <p:blipFill rotWithShape="1">
          <a:blip r:embed="rId2">
            <a:alphaModFix amt="35000"/>
          </a:blip>
          <a:srcRect t="5755" r="3" b="19389"/>
          <a:stretch/>
        </p:blipFill>
        <p:spPr>
          <a:xfrm>
            <a:off x="20" y="1"/>
            <a:ext cx="12191980" cy="6857999"/>
          </a:xfrm>
          <a:prstGeom prst="rect">
            <a:avLst/>
          </a:prstGeom>
        </p:spPr>
      </p:pic>
      <p:sp>
        <p:nvSpPr>
          <p:cNvPr id="2" name="Title 1">
            <a:extLst>
              <a:ext uri="{FF2B5EF4-FFF2-40B4-BE49-F238E27FC236}">
                <a16:creationId xmlns="" xmlns:a16="http://schemas.microsoft.com/office/drawing/2014/main" id="{91DE5AAA-C93C-4783-850A-CB9F56383608}"/>
              </a:ext>
            </a:extLst>
          </p:cNvPr>
          <p:cNvSpPr>
            <a:spLocks noGrp="1"/>
          </p:cNvSpPr>
          <p:nvPr>
            <p:ph type="title"/>
          </p:nvPr>
        </p:nvSpPr>
        <p:spPr>
          <a:xfrm>
            <a:off x="838201" y="1065862"/>
            <a:ext cx="3313164" cy="4726276"/>
          </a:xfrm>
        </p:spPr>
        <p:txBody>
          <a:bodyPr>
            <a:normAutofit/>
          </a:bodyPr>
          <a:lstStyle/>
          <a:p>
            <a:pPr algn="r"/>
            <a:r>
              <a:rPr lang="en-US" sz="4000" dirty="0">
                <a:solidFill>
                  <a:srgbClr val="FFFFFF"/>
                </a:solidFill>
              </a:rPr>
              <a:t>Salton Cosine Similarity</a:t>
            </a:r>
          </a:p>
        </p:txBody>
      </p:sp>
      <p:cxnSp>
        <p:nvCxnSpPr>
          <p:cNvPr id="11" name="Straight Connector 10">
            <a:extLst>
              <a:ext uri="{FF2B5EF4-FFF2-40B4-BE49-F238E27FC236}">
                <a16:creationId xmlns="" xmlns:a16="http://schemas.microsoft.com/office/drawing/2014/main" id="{67182200-4859-4C8D-BCBB-55B245C28BA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6EDEF0CD-50DA-4B90-BAA4-681886836A90}"/>
              </a:ext>
            </a:extLst>
          </p:cNvPr>
          <p:cNvSpPr>
            <a:spLocks noGrp="1"/>
          </p:cNvSpPr>
          <p:nvPr>
            <p:ph idx="1"/>
          </p:nvPr>
        </p:nvSpPr>
        <p:spPr>
          <a:xfrm>
            <a:off x="5155379" y="1938"/>
            <a:ext cx="6161628" cy="6854124"/>
          </a:xfrm>
        </p:spPr>
        <p:txBody>
          <a:bodyPr vert="horz" lIns="0" tIns="45720" rIns="0" bIns="45720" rtlCol="0" anchor="ctr">
            <a:normAutofit/>
          </a:bodyPr>
          <a:lstStyle/>
          <a:p>
            <a:pPr marL="0" indent="0" algn="just">
              <a:buNone/>
            </a:pPr>
            <a:r>
              <a:rPr lang="en-US" dirty="0">
                <a:ea typeface="+mn-lt"/>
                <a:cs typeface="+mn-lt"/>
              </a:rPr>
              <a:t>This algorithm is based on theory of vectors it predicts link by creating a vector for each node pair and calculates the dot product of the common neighbor feature. </a:t>
            </a:r>
            <a:endParaRPr lang="en-US"/>
          </a:p>
          <a:p>
            <a:pPr marL="0" indent="0" algn="just">
              <a:buNone/>
            </a:pPr>
            <a:r>
              <a:rPr lang="en-US" dirty="0">
                <a:ea typeface="+mn-lt"/>
                <a:cs typeface="+mn-lt"/>
              </a:rPr>
              <a:t>  </a:t>
            </a:r>
            <a:endParaRPr lang="en-US"/>
          </a:p>
          <a:p>
            <a:pPr marL="0" indent="0" algn="ctr">
              <a:buNone/>
            </a:pPr>
            <a:r>
              <a:rPr lang="en-US" b="1" dirty="0">
                <a:ea typeface="+mn-lt"/>
                <a:cs typeface="+mn-lt"/>
              </a:rPr>
              <a:t>SC (x, y) = | N (x) ∩ N (y) | / root ( | N (x) | · | N (y) | )</a:t>
            </a:r>
            <a:r>
              <a:rPr lang="en-US" dirty="0">
                <a:ea typeface="+mn-lt"/>
                <a:cs typeface="+mn-lt"/>
              </a:rPr>
              <a:t> </a:t>
            </a:r>
            <a:endParaRPr lang="en-US"/>
          </a:p>
        </p:txBody>
      </p:sp>
    </p:spTree>
    <p:extLst>
      <p:ext uri="{BB962C8B-B14F-4D97-AF65-F5344CB8AC3E}">
        <p14:creationId xmlns:p14="http://schemas.microsoft.com/office/powerpoint/2010/main" val="12031327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C5E6CFF1-2F42-4E10-9A97-F116F46F53F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map, table&#10;&#10;Description generated with very high confidence">
            <a:extLst>
              <a:ext uri="{FF2B5EF4-FFF2-40B4-BE49-F238E27FC236}">
                <a16:creationId xmlns="" xmlns:a16="http://schemas.microsoft.com/office/drawing/2014/main" id="{18E78C6E-8DFA-4F11-81FE-5A220FBA0F6B}"/>
              </a:ext>
            </a:extLst>
          </p:cNvPr>
          <p:cNvPicPr>
            <a:picLocks noChangeAspect="1"/>
          </p:cNvPicPr>
          <p:nvPr/>
        </p:nvPicPr>
        <p:blipFill rotWithShape="1">
          <a:blip r:embed="rId2">
            <a:alphaModFix amt="35000"/>
          </a:blip>
          <a:srcRect t="5755" r="3" b="19389"/>
          <a:stretch/>
        </p:blipFill>
        <p:spPr>
          <a:xfrm>
            <a:off x="20" y="1"/>
            <a:ext cx="12191980" cy="6857999"/>
          </a:xfrm>
          <a:prstGeom prst="rect">
            <a:avLst/>
          </a:prstGeom>
        </p:spPr>
      </p:pic>
      <p:sp>
        <p:nvSpPr>
          <p:cNvPr id="2" name="Title 1">
            <a:extLst>
              <a:ext uri="{FF2B5EF4-FFF2-40B4-BE49-F238E27FC236}">
                <a16:creationId xmlns="" xmlns:a16="http://schemas.microsoft.com/office/drawing/2014/main" id="{91DE5AAA-C93C-4783-850A-CB9F56383608}"/>
              </a:ext>
            </a:extLst>
          </p:cNvPr>
          <p:cNvSpPr>
            <a:spLocks noGrp="1"/>
          </p:cNvSpPr>
          <p:nvPr>
            <p:ph type="title"/>
          </p:nvPr>
        </p:nvSpPr>
        <p:spPr>
          <a:xfrm>
            <a:off x="838201" y="1065862"/>
            <a:ext cx="3313164" cy="4726276"/>
          </a:xfrm>
        </p:spPr>
        <p:txBody>
          <a:bodyPr>
            <a:normAutofit/>
          </a:bodyPr>
          <a:lstStyle/>
          <a:p>
            <a:pPr algn="r"/>
            <a:r>
              <a:rPr lang="en-US" sz="4000" dirty="0">
                <a:solidFill>
                  <a:srgbClr val="FFFFFF"/>
                </a:solidFill>
              </a:rPr>
              <a:t>Sorensen Index</a:t>
            </a:r>
          </a:p>
        </p:txBody>
      </p:sp>
      <p:cxnSp>
        <p:nvCxnSpPr>
          <p:cNvPr id="11" name="Straight Connector 10">
            <a:extLst>
              <a:ext uri="{FF2B5EF4-FFF2-40B4-BE49-F238E27FC236}">
                <a16:creationId xmlns="" xmlns:a16="http://schemas.microsoft.com/office/drawing/2014/main" id="{67182200-4859-4C8D-BCBB-55B245C28BA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6EDEF0CD-50DA-4B90-BAA4-681886836A90}"/>
              </a:ext>
            </a:extLst>
          </p:cNvPr>
          <p:cNvSpPr>
            <a:spLocks noGrp="1"/>
          </p:cNvSpPr>
          <p:nvPr>
            <p:ph idx="1"/>
          </p:nvPr>
        </p:nvSpPr>
        <p:spPr>
          <a:xfrm>
            <a:off x="5155379" y="1938"/>
            <a:ext cx="6161628" cy="6854124"/>
          </a:xfrm>
        </p:spPr>
        <p:txBody>
          <a:bodyPr vert="horz" lIns="0" tIns="45720" rIns="0" bIns="45720" rtlCol="0" anchor="ctr">
            <a:normAutofit/>
          </a:bodyPr>
          <a:lstStyle/>
          <a:p>
            <a:pPr marL="0" indent="0" algn="just">
              <a:buNone/>
            </a:pPr>
            <a:r>
              <a:rPr lang="en-US" dirty="0">
                <a:ea typeface="+mn-lt"/>
                <a:cs typeface="+mn-lt"/>
              </a:rPr>
              <a:t>This algorithm predicts link by comparing the similarity here common neighbor of two nodes. </a:t>
            </a:r>
            <a:endParaRPr lang="en-US" dirty="0" smtClean="0">
              <a:ea typeface="+mn-lt"/>
              <a:cs typeface="+mn-lt"/>
            </a:endParaRPr>
          </a:p>
          <a:p>
            <a:pPr marL="0" indent="0" algn="just">
              <a:buNone/>
            </a:pPr>
            <a:endParaRPr lang="en-US" dirty="0"/>
          </a:p>
          <a:p>
            <a:pPr marL="0" indent="0" algn="ctr">
              <a:buNone/>
            </a:pPr>
            <a:r>
              <a:rPr lang="en-US" b="1" dirty="0">
                <a:ea typeface="+mn-lt"/>
                <a:cs typeface="+mn-lt"/>
              </a:rPr>
              <a:t>SI (x, y) = | N (x) ∩ N (y) | / | N (x) | + | N (y) |</a:t>
            </a:r>
            <a:r>
              <a:rPr lang="en-US" dirty="0">
                <a:ea typeface="+mn-lt"/>
                <a:cs typeface="+mn-lt"/>
              </a:rPr>
              <a:t> </a:t>
            </a:r>
            <a:endParaRPr lang="en-US" dirty="0"/>
          </a:p>
        </p:txBody>
      </p:sp>
    </p:spTree>
    <p:extLst>
      <p:ext uri="{BB962C8B-B14F-4D97-AF65-F5344CB8AC3E}">
        <p14:creationId xmlns:p14="http://schemas.microsoft.com/office/powerpoint/2010/main" val="29541481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C5E6CFF1-2F42-4E10-9A97-F116F46F53F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map, table&#10;&#10;Description generated with very high confidence">
            <a:extLst>
              <a:ext uri="{FF2B5EF4-FFF2-40B4-BE49-F238E27FC236}">
                <a16:creationId xmlns="" xmlns:a16="http://schemas.microsoft.com/office/drawing/2014/main" id="{18E78C6E-8DFA-4F11-81FE-5A220FBA0F6B}"/>
              </a:ext>
            </a:extLst>
          </p:cNvPr>
          <p:cNvPicPr>
            <a:picLocks noChangeAspect="1"/>
          </p:cNvPicPr>
          <p:nvPr/>
        </p:nvPicPr>
        <p:blipFill rotWithShape="1">
          <a:blip r:embed="rId2">
            <a:alphaModFix amt="35000"/>
          </a:blip>
          <a:srcRect t="5755" r="3" b="19389"/>
          <a:stretch/>
        </p:blipFill>
        <p:spPr>
          <a:xfrm>
            <a:off x="20" y="1"/>
            <a:ext cx="12191980" cy="6857999"/>
          </a:xfrm>
          <a:prstGeom prst="rect">
            <a:avLst/>
          </a:prstGeom>
        </p:spPr>
      </p:pic>
      <p:sp>
        <p:nvSpPr>
          <p:cNvPr id="2" name="Title 1">
            <a:extLst>
              <a:ext uri="{FF2B5EF4-FFF2-40B4-BE49-F238E27FC236}">
                <a16:creationId xmlns="" xmlns:a16="http://schemas.microsoft.com/office/drawing/2014/main" id="{91DE5AAA-C93C-4783-850A-CB9F56383608}"/>
              </a:ext>
            </a:extLst>
          </p:cNvPr>
          <p:cNvSpPr>
            <a:spLocks noGrp="1"/>
          </p:cNvSpPr>
          <p:nvPr>
            <p:ph type="title"/>
          </p:nvPr>
        </p:nvSpPr>
        <p:spPr>
          <a:xfrm>
            <a:off x="838201" y="1065862"/>
            <a:ext cx="3313164" cy="4726276"/>
          </a:xfrm>
        </p:spPr>
        <p:txBody>
          <a:bodyPr>
            <a:normAutofit/>
          </a:bodyPr>
          <a:lstStyle/>
          <a:p>
            <a:pPr algn="r"/>
            <a:r>
              <a:rPr lang="en-US" sz="4000" dirty="0">
                <a:solidFill>
                  <a:srgbClr val="FFFFFF"/>
                </a:solidFill>
              </a:rPr>
              <a:t>Hub Promoted Index</a:t>
            </a:r>
            <a:endParaRPr lang="en-US" sz="4000" dirty="0"/>
          </a:p>
        </p:txBody>
      </p:sp>
      <p:cxnSp>
        <p:nvCxnSpPr>
          <p:cNvPr id="11" name="Straight Connector 10">
            <a:extLst>
              <a:ext uri="{FF2B5EF4-FFF2-40B4-BE49-F238E27FC236}">
                <a16:creationId xmlns="" xmlns:a16="http://schemas.microsoft.com/office/drawing/2014/main" id="{67182200-4859-4C8D-BCBB-55B245C28BA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6EDEF0CD-50DA-4B90-BAA4-681886836A90}"/>
              </a:ext>
            </a:extLst>
          </p:cNvPr>
          <p:cNvSpPr>
            <a:spLocks noGrp="1"/>
          </p:cNvSpPr>
          <p:nvPr>
            <p:ph idx="1"/>
          </p:nvPr>
        </p:nvSpPr>
        <p:spPr>
          <a:xfrm>
            <a:off x="5155379" y="1938"/>
            <a:ext cx="6161628" cy="6854124"/>
          </a:xfrm>
        </p:spPr>
        <p:txBody>
          <a:bodyPr vert="horz" lIns="0" tIns="45720" rIns="0" bIns="45720" rtlCol="0" anchor="ctr">
            <a:normAutofit/>
          </a:bodyPr>
          <a:lstStyle/>
          <a:p>
            <a:pPr marL="0" indent="0" algn="just">
              <a:buNone/>
            </a:pPr>
            <a:r>
              <a:rPr lang="en-US" dirty="0">
                <a:ea typeface="+mn-lt"/>
                <a:cs typeface="+mn-lt"/>
              </a:rPr>
              <a:t>This algorithm predicts link on the basis of the property that links adjacent to hubs here nodes will have a higher similarity score.  </a:t>
            </a:r>
            <a:endParaRPr lang="en-US" dirty="0"/>
          </a:p>
          <a:p>
            <a:pPr marL="0" indent="0" algn="just">
              <a:buNone/>
            </a:pPr>
            <a:endParaRPr lang="en-US" dirty="0">
              <a:ea typeface="+mn-lt"/>
              <a:cs typeface="+mn-lt"/>
            </a:endParaRPr>
          </a:p>
          <a:p>
            <a:pPr marL="0" indent="0" algn="ctr">
              <a:buNone/>
            </a:pPr>
            <a:r>
              <a:rPr lang="en-US" b="1" dirty="0">
                <a:ea typeface="+mn-lt"/>
                <a:cs typeface="+mn-lt"/>
              </a:rPr>
              <a:t>HP (x, y) = | N (x) ∩ N (y) | / min ( | N (x) |, | N (y) | )</a:t>
            </a:r>
            <a:r>
              <a:rPr lang="en-US" dirty="0">
                <a:ea typeface="+mn-lt"/>
                <a:cs typeface="+mn-lt"/>
              </a:rPr>
              <a:t> </a:t>
            </a:r>
            <a:endParaRPr lang="en-US"/>
          </a:p>
        </p:txBody>
      </p:sp>
    </p:spTree>
    <p:extLst>
      <p:ext uri="{BB962C8B-B14F-4D97-AF65-F5344CB8AC3E}">
        <p14:creationId xmlns:p14="http://schemas.microsoft.com/office/powerpoint/2010/main" val="5427143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C5E6CFF1-2F42-4E10-9A97-F116F46F53F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map, table&#10;&#10;Description generated with very high confidence">
            <a:extLst>
              <a:ext uri="{FF2B5EF4-FFF2-40B4-BE49-F238E27FC236}">
                <a16:creationId xmlns="" xmlns:a16="http://schemas.microsoft.com/office/drawing/2014/main" id="{18E78C6E-8DFA-4F11-81FE-5A220FBA0F6B}"/>
              </a:ext>
            </a:extLst>
          </p:cNvPr>
          <p:cNvPicPr>
            <a:picLocks noChangeAspect="1"/>
          </p:cNvPicPr>
          <p:nvPr/>
        </p:nvPicPr>
        <p:blipFill rotWithShape="1">
          <a:blip r:embed="rId2">
            <a:alphaModFix amt="35000"/>
          </a:blip>
          <a:srcRect t="5755" r="3" b="19389"/>
          <a:stretch/>
        </p:blipFill>
        <p:spPr>
          <a:xfrm>
            <a:off x="20" y="1"/>
            <a:ext cx="12191980" cy="6857999"/>
          </a:xfrm>
          <a:prstGeom prst="rect">
            <a:avLst/>
          </a:prstGeom>
        </p:spPr>
      </p:pic>
      <p:sp>
        <p:nvSpPr>
          <p:cNvPr id="2" name="Title 1">
            <a:extLst>
              <a:ext uri="{FF2B5EF4-FFF2-40B4-BE49-F238E27FC236}">
                <a16:creationId xmlns="" xmlns:a16="http://schemas.microsoft.com/office/drawing/2014/main" id="{91DE5AAA-C93C-4783-850A-CB9F56383608}"/>
              </a:ext>
            </a:extLst>
          </p:cNvPr>
          <p:cNvSpPr>
            <a:spLocks noGrp="1"/>
          </p:cNvSpPr>
          <p:nvPr>
            <p:ph type="title"/>
          </p:nvPr>
        </p:nvSpPr>
        <p:spPr>
          <a:xfrm>
            <a:off x="838201" y="1065862"/>
            <a:ext cx="3313164" cy="4726276"/>
          </a:xfrm>
        </p:spPr>
        <p:txBody>
          <a:bodyPr>
            <a:normAutofit/>
          </a:bodyPr>
          <a:lstStyle/>
          <a:p>
            <a:pPr algn="r"/>
            <a:r>
              <a:rPr lang="en-US" sz="4000" dirty="0">
                <a:solidFill>
                  <a:srgbClr val="FFFFFF"/>
                </a:solidFill>
              </a:rPr>
              <a:t>Hub Depressed Index</a:t>
            </a:r>
            <a:endParaRPr lang="en-US" sz="4000" dirty="0"/>
          </a:p>
        </p:txBody>
      </p:sp>
      <p:cxnSp>
        <p:nvCxnSpPr>
          <p:cNvPr id="11" name="Straight Connector 10">
            <a:extLst>
              <a:ext uri="{FF2B5EF4-FFF2-40B4-BE49-F238E27FC236}">
                <a16:creationId xmlns="" xmlns:a16="http://schemas.microsoft.com/office/drawing/2014/main" id="{67182200-4859-4C8D-BCBB-55B245C28BA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6EDEF0CD-50DA-4B90-BAA4-681886836A90}"/>
              </a:ext>
            </a:extLst>
          </p:cNvPr>
          <p:cNvSpPr>
            <a:spLocks noGrp="1"/>
          </p:cNvSpPr>
          <p:nvPr>
            <p:ph idx="1"/>
          </p:nvPr>
        </p:nvSpPr>
        <p:spPr>
          <a:xfrm>
            <a:off x="5155379" y="1938"/>
            <a:ext cx="6161628" cy="6854124"/>
          </a:xfrm>
        </p:spPr>
        <p:txBody>
          <a:bodyPr vert="horz" lIns="0" tIns="45720" rIns="0" bIns="45720" rtlCol="0" anchor="ctr">
            <a:normAutofit/>
          </a:bodyPr>
          <a:lstStyle/>
          <a:p>
            <a:pPr marL="0" indent="0" algn="just">
              <a:buNone/>
            </a:pPr>
            <a:r>
              <a:rPr lang="en-US" dirty="0">
                <a:ea typeface="+mn-lt"/>
                <a:cs typeface="+mn-lt"/>
              </a:rPr>
              <a:t>This algorithm predicts link completely on the basis of the property exactly opposite of the property of hub promoted that is links closer to hub that is nodes will have a lower similarity score. </a:t>
            </a:r>
            <a:endParaRPr lang="en-US"/>
          </a:p>
          <a:p>
            <a:pPr marL="0" indent="0" algn="just">
              <a:buNone/>
            </a:pPr>
            <a:endParaRPr lang="en-US" dirty="0"/>
          </a:p>
          <a:p>
            <a:pPr marL="0" indent="0" algn="ctr">
              <a:buNone/>
            </a:pPr>
            <a:r>
              <a:rPr lang="en-US" b="1" dirty="0">
                <a:ea typeface="+mn-lt"/>
                <a:cs typeface="+mn-lt"/>
              </a:rPr>
              <a:t>HD (x, y) = | N (x) ∩ N (y) | / max ( |N (x) |, | N (y) | )</a:t>
            </a:r>
            <a:r>
              <a:rPr lang="en-US" dirty="0">
                <a:ea typeface="+mn-lt"/>
                <a:cs typeface="+mn-lt"/>
              </a:rPr>
              <a:t> </a:t>
            </a:r>
            <a:endParaRPr lang="en-US"/>
          </a:p>
        </p:txBody>
      </p:sp>
    </p:spTree>
    <p:extLst>
      <p:ext uri="{BB962C8B-B14F-4D97-AF65-F5344CB8AC3E}">
        <p14:creationId xmlns:p14="http://schemas.microsoft.com/office/powerpoint/2010/main" val="20890774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C5E6CFF1-2F42-4E10-9A97-F116F46F53F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map, table&#10;&#10;Description generated with very high confidence">
            <a:extLst>
              <a:ext uri="{FF2B5EF4-FFF2-40B4-BE49-F238E27FC236}">
                <a16:creationId xmlns="" xmlns:a16="http://schemas.microsoft.com/office/drawing/2014/main" id="{18E78C6E-8DFA-4F11-81FE-5A220FBA0F6B}"/>
              </a:ext>
            </a:extLst>
          </p:cNvPr>
          <p:cNvPicPr>
            <a:picLocks noChangeAspect="1"/>
          </p:cNvPicPr>
          <p:nvPr/>
        </p:nvPicPr>
        <p:blipFill rotWithShape="1">
          <a:blip r:embed="rId2">
            <a:alphaModFix amt="35000"/>
          </a:blip>
          <a:srcRect t="5755" r="3" b="19389"/>
          <a:stretch/>
        </p:blipFill>
        <p:spPr>
          <a:xfrm>
            <a:off x="20" y="1"/>
            <a:ext cx="12191980" cy="6857999"/>
          </a:xfrm>
          <a:prstGeom prst="rect">
            <a:avLst/>
          </a:prstGeom>
        </p:spPr>
      </p:pic>
      <p:sp>
        <p:nvSpPr>
          <p:cNvPr id="2" name="Title 1">
            <a:extLst>
              <a:ext uri="{FF2B5EF4-FFF2-40B4-BE49-F238E27FC236}">
                <a16:creationId xmlns="" xmlns:a16="http://schemas.microsoft.com/office/drawing/2014/main" id="{91DE5AAA-C93C-4783-850A-CB9F56383608}"/>
              </a:ext>
            </a:extLst>
          </p:cNvPr>
          <p:cNvSpPr>
            <a:spLocks noGrp="1"/>
          </p:cNvSpPr>
          <p:nvPr>
            <p:ph type="title"/>
          </p:nvPr>
        </p:nvSpPr>
        <p:spPr>
          <a:xfrm>
            <a:off x="838201" y="1065862"/>
            <a:ext cx="3313164" cy="4726276"/>
          </a:xfrm>
        </p:spPr>
        <p:txBody>
          <a:bodyPr>
            <a:normAutofit/>
          </a:bodyPr>
          <a:lstStyle/>
          <a:p>
            <a:pPr algn="r"/>
            <a:r>
              <a:rPr lang="en-US" sz="4000" dirty="0">
                <a:solidFill>
                  <a:srgbClr val="FFFFFF"/>
                </a:solidFill>
              </a:rPr>
              <a:t>Leicht </a:t>
            </a:r>
            <a:r>
              <a:rPr lang="en-US" sz="4000" dirty="0" err="1">
                <a:solidFill>
                  <a:srgbClr val="FFFFFF"/>
                </a:solidFill>
              </a:rPr>
              <a:t>Holme</a:t>
            </a:r>
            <a:r>
              <a:rPr lang="en-US" sz="4000" dirty="0">
                <a:solidFill>
                  <a:srgbClr val="FFFFFF"/>
                </a:solidFill>
              </a:rPr>
              <a:t> Index</a:t>
            </a:r>
          </a:p>
        </p:txBody>
      </p:sp>
      <p:cxnSp>
        <p:nvCxnSpPr>
          <p:cNvPr id="11" name="Straight Connector 10">
            <a:extLst>
              <a:ext uri="{FF2B5EF4-FFF2-40B4-BE49-F238E27FC236}">
                <a16:creationId xmlns="" xmlns:a16="http://schemas.microsoft.com/office/drawing/2014/main" id="{67182200-4859-4C8D-BCBB-55B245C28BA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6EDEF0CD-50DA-4B90-BAA4-681886836A90}"/>
              </a:ext>
            </a:extLst>
          </p:cNvPr>
          <p:cNvSpPr>
            <a:spLocks noGrp="1"/>
          </p:cNvSpPr>
          <p:nvPr>
            <p:ph idx="1"/>
          </p:nvPr>
        </p:nvSpPr>
        <p:spPr>
          <a:xfrm>
            <a:off x="5155379" y="1938"/>
            <a:ext cx="6161628" cy="6854124"/>
          </a:xfrm>
        </p:spPr>
        <p:txBody>
          <a:bodyPr vert="horz" lIns="0" tIns="45720" rIns="0" bIns="45720" rtlCol="0" anchor="ctr">
            <a:normAutofit/>
          </a:bodyPr>
          <a:lstStyle/>
          <a:p>
            <a:pPr marL="0" indent="0" algn="just">
              <a:buNone/>
            </a:pPr>
            <a:r>
              <a:rPr lang="en-US" dirty="0">
                <a:ea typeface="+mn-lt"/>
                <a:cs typeface="+mn-lt"/>
              </a:rPr>
              <a:t>This algorithm is based on the theory that the two nodes will form a link if their neighbors in the network are also similar</a:t>
            </a:r>
            <a:r>
              <a:rPr lang="en-US" dirty="0" smtClean="0">
                <a:ea typeface="+mn-lt"/>
                <a:cs typeface="+mn-lt"/>
              </a:rPr>
              <a:t>.</a:t>
            </a:r>
          </a:p>
          <a:p>
            <a:pPr marL="0" indent="0" algn="just">
              <a:buNone/>
            </a:pPr>
            <a:endParaRPr lang="en-US" dirty="0"/>
          </a:p>
          <a:p>
            <a:pPr marL="0" indent="0" algn="ctr">
              <a:buNone/>
            </a:pPr>
            <a:r>
              <a:rPr lang="en-US" b="1" dirty="0">
                <a:ea typeface="+mn-lt"/>
                <a:cs typeface="+mn-lt"/>
              </a:rPr>
              <a:t>LHN (x, y) = | N (x) ∩ N (y) | / | N (x) | · | N (y) |</a:t>
            </a:r>
            <a:r>
              <a:rPr lang="en-US" dirty="0">
                <a:ea typeface="+mn-lt"/>
                <a:cs typeface="+mn-lt"/>
              </a:rPr>
              <a:t> </a:t>
            </a:r>
            <a:endParaRPr lang="en-US" dirty="0"/>
          </a:p>
        </p:txBody>
      </p:sp>
    </p:spTree>
    <p:extLst>
      <p:ext uri="{BB962C8B-B14F-4D97-AF65-F5344CB8AC3E}">
        <p14:creationId xmlns:p14="http://schemas.microsoft.com/office/powerpoint/2010/main" val="316087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C5E6CFF1-2F42-4E10-9A97-F116F46F53F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map, table&#10;&#10;Description generated with very high confidence">
            <a:extLst>
              <a:ext uri="{FF2B5EF4-FFF2-40B4-BE49-F238E27FC236}">
                <a16:creationId xmlns="" xmlns:a16="http://schemas.microsoft.com/office/drawing/2014/main" id="{18E78C6E-8DFA-4F11-81FE-5A220FBA0F6B}"/>
              </a:ext>
            </a:extLst>
          </p:cNvPr>
          <p:cNvPicPr>
            <a:picLocks noChangeAspect="1"/>
          </p:cNvPicPr>
          <p:nvPr/>
        </p:nvPicPr>
        <p:blipFill rotWithShape="1">
          <a:blip r:embed="rId2">
            <a:alphaModFix amt="35000"/>
          </a:blip>
          <a:srcRect t="5755" r="3" b="19389"/>
          <a:stretch/>
        </p:blipFill>
        <p:spPr>
          <a:xfrm>
            <a:off x="20" y="1"/>
            <a:ext cx="12191980" cy="6857999"/>
          </a:xfrm>
          <a:prstGeom prst="rect">
            <a:avLst/>
          </a:prstGeom>
        </p:spPr>
      </p:pic>
      <p:sp>
        <p:nvSpPr>
          <p:cNvPr id="2" name="Title 1">
            <a:extLst>
              <a:ext uri="{FF2B5EF4-FFF2-40B4-BE49-F238E27FC236}">
                <a16:creationId xmlns="" xmlns:a16="http://schemas.microsoft.com/office/drawing/2014/main" id="{91DE5AAA-C93C-4783-850A-CB9F56383608}"/>
              </a:ext>
            </a:extLst>
          </p:cNvPr>
          <p:cNvSpPr>
            <a:spLocks noGrp="1"/>
          </p:cNvSpPr>
          <p:nvPr>
            <p:ph type="title"/>
          </p:nvPr>
        </p:nvSpPr>
        <p:spPr>
          <a:xfrm>
            <a:off x="838201" y="1065862"/>
            <a:ext cx="3313164" cy="4726276"/>
          </a:xfrm>
        </p:spPr>
        <p:txBody>
          <a:bodyPr>
            <a:normAutofit/>
          </a:bodyPr>
          <a:lstStyle/>
          <a:p>
            <a:pPr algn="r"/>
            <a:r>
              <a:rPr lang="en-US" sz="4000" dirty="0">
                <a:solidFill>
                  <a:srgbClr val="FFFFFF"/>
                </a:solidFill>
              </a:rPr>
              <a:t>About Dataset</a:t>
            </a:r>
          </a:p>
        </p:txBody>
      </p:sp>
      <p:cxnSp>
        <p:nvCxnSpPr>
          <p:cNvPr id="11" name="Straight Connector 10">
            <a:extLst>
              <a:ext uri="{FF2B5EF4-FFF2-40B4-BE49-F238E27FC236}">
                <a16:creationId xmlns="" xmlns:a16="http://schemas.microsoft.com/office/drawing/2014/main" id="{67182200-4859-4C8D-BCBB-55B245C28BA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6EDEF0CD-50DA-4B90-BAA4-681886836A90}"/>
              </a:ext>
            </a:extLst>
          </p:cNvPr>
          <p:cNvSpPr>
            <a:spLocks noGrp="1"/>
          </p:cNvSpPr>
          <p:nvPr>
            <p:ph idx="1"/>
          </p:nvPr>
        </p:nvSpPr>
        <p:spPr>
          <a:xfrm>
            <a:off x="5155379" y="1938"/>
            <a:ext cx="6161628" cy="6854124"/>
          </a:xfrm>
        </p:spPr>
        <p:txBody>
          <a:bodyPr vert="horz" lIns="0" tIns="45720" rIns="0" bIns="45720" rtlCol="0" anchor="t">
            <a:normAutofit/>
          </a:bodyPr>
          <a:lstStyle/>
          <a:p>
            <a:pPr marL="0" indent="0" algn="just">
              <a:buNone/>
            </a:pPr>
            <a:endParaRPr lang="en-US" dirty="0">
              <a:ea typeface="+mn-lt"/>
              <a:cs typeface="+mn-lt"/>
            </a:endParaRPr>
          </a:p>
          <a:p>
            <a:pPr marL="0" indent="0" algn="just">
              <a:buNone/>
            </a:pPr>
            <a:endParaRPr lang="en-US" dirty="0">
              <a:ea typeface="+mn-lt"/>
              <a:cs typeface="+mn-lt"/>
            </a:endParaRPr>
          </a:p>
          <a:p>
            <a:pPr marL="0" indent="0" algn="just">
              <a:buNone/>
            </a:pPr>
            <a:r>
              <a:rPr lang="en-US" dirty="0">
                <a:ea typeface="+mn-lt"/>
                <a:cs typeface="+mn-lt"/>
              </a:rPr>
              <a:t>Focusing on different aspects and project requirement 5 different dataset has been downloaded from web Facebook, Facebook Food page, Facebook Sport page, </a:t>
            </a:r>
            <a:r>
              <a:rPr lang="en-US" dirty="0" err="1">
                <a:ea typeface="+mn-lt"/>
                <a:cs typeface="+mn-lt"/>
              </a:rPr>
              <a:t>Hamsterster</a:t>
            </a:r>
            <a:r>
              <a:rPr lang="en-US" dirty="0">
                <a:ea typeface="+mn-lt"/>
                <a:cs typeface="+mn-lt"/>
              </a:rPr>
              <a:t> from Network Repository and Vote from Snap.</a:t>
            </a:r>
            <a:endParaRPr lang="en-US"/>
          </a:p>
          <a:p>
            <a:pPr marL="0" indent="0" algn="just">
              <a:buNone/>
            </a:pPr>
            <a:endParaRPr lang="en-US" dirty="0"/>
          </a:p>
        </p:txBody>
      </p:sp>
      <p:graphicFrame>
        <p:nvGraphicFramePr>
          <p:cNvPr id="14" name="Table 13">
            <a:extLst>
              <a:ext uri="{FF2B5EF4-FFF2-40B4-BE49-F238E27FC236}">
                <a16:creationId xmlns="" xmlns:a16="http://schemas.microsoft.com/office/drawing/2014/main" id="{33140B93-8A2A-4822-AE4F-2206BBC1584A}"/>
              </a:ext>
            </a:extLst>
          </p:cNvPr>
          <p:cNvGraphicFramePr>
            <a:graphicFrameLocks noGrp="1"/>
          </p:cNvGraphicFramePr>
          <p:nvPr>
            <p:extLst>
              <p:ext uri="{D42A27DB-BD31-4B8C-83A1-F6EECF244321}">
                <p14:modId xmlns:p14="http://schemas.microsoft.com/office/powerpoint/2010/main" val="2445940051"/>
              </p:ext>
            </p:extLst>
          </p:nvPr>
        </p:nvGraphicFramePr>
        <p:xfrm>
          <a:off x="5128380" y="3011714"/>
          <a:ext cx="6224669" cy="2999616"/>
        </p:xfrm>
        <a:graphic>
          <a:graphicData uri="http://schemas.openxmlformats.org/drawingml/2006/table">
            <a:tbl>
              <a:tblPr firstRow="1" firstCol="1" bandRow="1">
                <a:tableStyleId>{5C22544A-7EE6-4342-B048-85BDC9FD1C3A}</a:tableStyleId>
              </a:tblPr>
              <a:tblGrid>
                <a:gridCol w="2650288">
                  <a:extLst>
                    <a:ext uri="{9D8B030D-6E8A-4147-A177-3AD203B41FA5}">
                      <a16:colId xmlns="" xmlns:a16="http://schemas.microsoft.com/office/drawing/2014/main" val="4076314844"/>
                    </a:ext>
                  </a:extLst>
                </a:gridCol>
                <a:gridCol w="1730035">
                  <a:extLst>
                    <a:ext uri="{9D8B030D-6E8A-4147-A177-3AD203B41FA5}">
                      <a16:colId xmlns="" xmlns:a16="http://schemas.microsoft.com/office/drawing/2014/main" val="2527030068"/>
                    </a:ext>
                  </a:extLst>
                </a:gridCol>
                <a:gridCol w="1844346">
                  <a:extLst>
                    <a:ext uri="{9D8B030D-6E8A-4147-A177-3AD203B41FA5}">
                      <a16:colId xmlns="" xmlns:a16="http://schemas.microsoft.com/office/drawing/2014/main" val="4113462801"/>
                    </a:ext>
                  </a:extLst>
                </a:gridCol>
              </a:tblGrid>
              <a:tr h="499936">
                <a:tc>
                  <a:txBody>
                    <a:bodyPr/>
                    <a:lstStyle/>
                    <a:p>
                      <a:pPr algn="ctr"/>
                      <a:r>
                        <a:rPr lang="en-US" sz="1200" dirty="0">
                          <a:effectLst/>
                        </a:rPr>
                        <a:t>Dataset</a:t>
                      </a:r>
                      <a:endParaRPr lang="en-US" dirty="0">
                        <a:effectLst/>
                      </a:endParaRPr>
                    </a:p>
                  </a:txBody>
                  <a:tcPr marL="68580" marR="68580" marT="0" marB="0" anchor="ctr"/>
                </a:tc>
                <a:tc>
                  <a:txBody>
                    <a:bodyPr/>
                    <a:lstStyle/>
                    <a:p>
                      <a:pPr algn="ctr"/>
                      <a:r>
                        <a:rPr lang="en-US" sz="1200" dirty="0">
                          <a:effectLst/>
                        </a:rPr>
                        <a:t>Nodes</a:t>
                      </a:r>
                      <a:endParaRPr lang="en-US" dirty="0">
                        <a:effectLst/>
                      </a:endParaRPr>
                    </a:p>
                  </a:txBody>
                  <a:tcPr marL="68580" marR="68580" marT="0" marB="0" anchor="ctr"/>
                </a:tc>
                <a:tc>
                  <a:txBody>
                    <a:bodyPr/>
                    <a:lstStyle/>
                    <a:p>
                      <a:pPr algn="ctr"/>
                      <a:r>
                        <a:rPr lang="en-US" sz="1200" dirty="0">
                          <a:effectLst/>
                        </a:rPr>
                        <a:t>Edges</a:t>
                      </a:r>
                      <a:endParaRPr lang="en-US" dirty="0">
                        <a:effectLst/>
                      </a:endParaRPr>
                    </a:p>
                  </a:txBody>
                  <a:tcPr marL="68580" marR="68580" marT="0" marB="0" anchor="ctr"/>
                </a:tc>
                <a:extLst>
                  <a:ext uri="{0D108BD9-81ED-4DB2-BD59-A6C34878D82A}">
                    <a16:rowId xmlns="" xmlns:a16="http://schemas.microsoft.com/office/drawing/2014/main" val="1894874917"/>
                  </a:ext>
                </a:extLst>
              </a:tr>
              <a:tr h="499936">
                <a:tc>
                  <a:txBody>
                    <a:bodyPr/>
                    <a:lstStyle/>
                    <a:p>
                      <a:pPr algn="ctr"/>
                      <a:r>
                        <a:rPr lang="en-US" sz="1200" dirty="0">
                          <a:effectLst/>
                        </a:rPr>
                        <a:t>Facebook</a:t>
                      </a:r>
                      <a:endParaRPr lang="en-US" dirty="0">
                        <a:effectLst/>
                      </a:endParaRPr>
                    </a:p>
                  </a:txBody>
                  <a:tcPr marL="68580" marR="68580" marT="0" marB="0" anchor="ctr"/>
                </a:tc>
                <a:tc>
                  <a:txBody>
                    <a:bodyPr/>
                    <a:lstStyle/>
                    <a:p>
                      <a:pPr algn="ctr"/>
                      <a:r>
                        <a:rPr lang="en-US" sz="1200" dirty="0">
                          <a:effectLst/>
                        </a:rPr>
                        <a:t>1446</a:t>
                      </a:r>
                      <a:endParaRPr lang="en-US" dirty="0">
                        <a:effectLst/>
                      </a:endParaRPr>
                    </a:p>
                  </a:txBody>
                  <a:tcPr marL="68580" marR="68580" marT="0" marB="0" anchor="ctr"/>
                </a:tc>
                <a:tc>
                  <a:txBody>
                    <a:bodyPr/>
                    <a:lstStyle/>
                    <a:p>
                      <a:pPr algn="ctr"/>
                      <a:r>
                        <a:rPr lang="en-US" sz="1200" dirty="0">
                          <a:effectLst/>
                        </a:rPr>
                        <a:t>59589</a:t>
                      </a:r>
                      <a:endParaRPr lang="en-US" dirty="0">
                        <a:effectLst/>
                      </a:endParaRPr>
                    </a:p>
                  </a:txBody>
                  <a:tcPr marL="68580" marR="68580" marT="0" marB="0" anchor="ctr"/>
                </a:tc>
                <a:extLst>
                  <a:ext uri="{0D108BD9-81ED-4DB2-BD59-A6C34878D82A}">
                    <a16:rowId xmlns="" xmlns:a16="http://schemas.microsoft.com/office/drawing/2014/main" val="3536108228"/>
                  </a:ext>
                </a:extLst>
              </a:tr>
              <a:tr h="499936">
                <a:tc>
                  <a:txBody>
                    <a:bodyPr/>
                    <a:lstStyle/>
                    <a:p>
                      <a:pPr algn="ctr"/>
                      <a:r>
                        <a:rPr lang="en-US" sz="1200" dirty="0" err="1">
                          <a:effectLst/>
                        </a:rPr>
                        <a:t>FB_Food</a:t>
                      </a:r>
                      <a:endParaRPr lang="en-US" dirty="0" err="1">
                        <a:effectLst/>
                      </a:endParaRPr>
                    </a:p>
                  </a:txBody>
                  <a:tcPr marL="68580" marR="68580" marT="0" marB="0" anchor="ctr"/>
                </a:tc>
                <a:tc>
                  <a:txBody>
                    <a:bodyPr/>
                    <a:lstStyle/>
                    <a:p>
                      <a:pPr algn="ctr"/>
                      <a:r>
                        <a:rPr lang="en-US" sz="1200" dirty="0">
                          <a:effectLst/>
                        </a:rPr>
                        <a:t>962</a:t>
                      </a:r>
                      <a:endParaRPr lang="en-US" dirty="0">
                        <a:effectLst/>
                      </a:endParaRPr>
                    </a:p>
                  </a:txBody>
                  <a:tcPr marL="68580" marR="68580" marT="0" marB="0" anchor="ctr"/>
                </a:tc>
                <a:tc>
                  <a:txBody>
                    <a:bodyPr/>
                    <a:lstStyle/>
                    <a:p>
                      <a:pPr algn="ctr"/>
                      <a:r>
                        <a:rPr lang="en-US" sz="1200" dirty="0">
                          <a:effectLst/>
                        </a:rPr>
                        <a:t>18812</a:t>
                      </a:r>
                      <a:endParaRPr lang="en-US" dirty="0">
                        <a:effectLst/>
                      </a:endParaRPr>
                    </a:p>
                  </a:txBody>
                  <a:tcPr marL="68580" marR="68580" marT="0" marB="0" anchor="ctr"/>
                </a:tc>
                <a:extLst>
                  <a:ext uri="{0D108BD9-81ED-4DB2-BD59-A6C34878D82A}">
                    <a16:rowId xmlns="" xmlns:a16="http://schemas.microsoft.com/office/drawing/2014/main" val="1423420819"/>
                  </a:ext>
                </a:extLst>
              </a:tr>
              <a:tr h="499936">
                <a:tc>
                  <a:txBody>
                    <a:bodyPr/>
                    <a:lstStyle/>
                    <a:p>
                      <a:pPr algn="ctr"/>
                      <a:r>
                        <a:rPr lang="en-US" sz="1200" dirty="0" err="1">
                          <a:effectLst/>
                        </a:rPr>
                        <a:t>FB_Sport</a:t>
                      </a:r>
                      <a:endParaRPr lang="en-US" dirty="0" err="1">
                        <a:effectLst/>
                      </a:endParaRPr>
                    </a:p>
                  </a:txBody>
                  <a:tcPr marL="68580" marR="68580" marT="0" marB="0" anchor="ctr"/>
                </a:tc>
                <a:tc>
                  <a:txBody>
                    <a:bodyPr/>
                    <a:lstStyle/>
                    <a:p>
                      <a:pPr algn="ctr"/>
                      <a:r>
                        <a:rPr lang="en-US" sz="1200" dirty="0">
                          <a:effectLst/>
                        </a:rPr>
                        <a:t>1518</a:t>
                      </a:r>
                      <a:endParaRPr lang="en-US" dirty="0">
                        <a:effectLst/>
                      </a:endParaRPr>
                    </a:p>
                  </a:txBody>
                  <a:tcPr marL="68580" marR="68580" marT="0" marB="0" anchor="ctr"/>
                </a:tc>
                <a:tc>
                  <a:txBody>
                    <a:bodyPr/>
                    <a:lstStyle/>
                    <a:p>
                      <a:pPr algn="ctr"/>
                      <a:r>
                        <a:rPr lang="en-US" sz="1200" dirty="0">
                          <a:effectLst/>
                        </a:rPr>
                        <a:t>32988</a:t>
                      </a:r>
                      <a:endParaRPr lang="en-US" dirty="0">
                        <a:effectLst/>
                      </a:endParaRPr>
                    </a:p>
                  </a:txBody>
                  <a:tcPr marL="68580" marR="68580" marT="0" marB="0" anchor="ctr"/>
                </a:tc>
                <a:extLst>
                  <a:ext uri="{0D108BD9-81ED-4DB2-BD59-A6C34878D82A}">
                    <a16:rowId xmlns="" xmlns:a16="http://schemas.microsoft.com/office/drawing/2014/main" val="436621410"/>
                  </a:ext>
                </a:extLst>
              </a:tr>
              <a:tr h="499936">
                <a:tc>
                  <a:txBody>
                    <a:bodyPr/>
                    <a:lstStyle/>
                    <a:p>
                      <a:pPr algn="ctr"/>
                      <a:r>
                        <a:rPr lang="en-US" sz="1200" dirty="0" err="1">
                          <a:effectLst/>
                        </a:rPr>
                        <a:t>Hamsterster</a:t>
                      </a:r>
                      <a:endParaRPr lang="en-US" dirty="0" err="1">
                        <a:effectLst/>
                      </a:endParaRPr>
                    </a:p>
                  </a:txBody>
                  <a:tcPr marL="68580" marR="68580" marT="0" marB="0" anchor="ctr"/>
                </a:tc>
                <a:tc>
                  <a:txBody>
                    <a:bodyPr/>
                    <a:lstStyle/>
                    <a:p>
                      <a:pPr algn="ctr"/>
                      <a:r>
                        <a:rPr lang="en-US" sz="1200" dirty="0">
                          <a:effectLst/>
                        </a:rPr>
                        <a:t>2426</a:t>
                      </a:r>
                      <a:endParaRPr lang="en-US" dirty="0">
                        <a:effectLst/>
                      </a:endParaRPr>
                    </a:p>
                  </a:txBody>
                  <a:tcPr marL="68580" marR="68580" marT="0" marB="0" anchor="ctr"/>
                </a:tc>
                <a:tc>
                  <a:txBody>
                    <a:bodyPr/>
                    <a:lstStyle/>
                    <a:p>
                      <a:pPr algn="ctr"/>
                      <a:r>
                        <a:rPr lang="en-US" sz="1200" dirty="0">
                          <a:effectLst/>
                        </a:rPr>
                        <a:t>16631</a:t>
                      </a:r>
                      <a:endParaRPr lang="en-US" dirty="0">
                        <a:effectLst/>
                      </a:endParaRPr>
                    </a:p>
                  </a:txBody>
                  <a:tcPr marL="68580" marR="68580" marT="0" marB="0" anchor="ctr"/>
                </a:tc>
                <a:extLst>
                  <a:ext uri="{0D108BD9-81ED-4DB2-BD59-A6C34878D82A}">
                    <a16:rowId xmlns="" xmlns:a16="http://schemas.microsoft.com/office/drawing/2014/main" val="4213396341"/>
                  </a:ext>
                </a:extLst>
              </a:tr>
              <a:tr h="499936">
                <a:tc>
                  <a:txBody>
                    <a:bodyPr/>
                    <a:lstStyle/>
                    <a:p>
                      <a:pPr algn="ctr"/>
                      <a:r>
                        <a:rPr lang="en-US" sz="1200" dirty="0">
                          <a:effectLst/>
                        </a:rPr>
                        <a:t>Vote</a:t>
                      </a:r>
                      <a:endParaRPr lang="en-US" dirty="0">
                        <a:effectLst/>
                      </a:endParaRPr>
                    </a:p>
                  </a:txBody>
                  <a:tcPr marL="68580" marR="68580" marT="0" marB="0" anchor="ctr"/>
                </a:tc>
                <a:tc>
                  <a:txBody>
                    <a:bodyPr/>
                    <a:lstStyle/>
                    <a:p>
                      <a:pPr algn="ctr"/>
                      <a:r>
                        <a:rPr lang="en-US" sz="1200" dirty="0">
                          <a:effectLst/>
                        </a:rPr>
                        <a:t>1005</a:t>
                      </a:r>
                      <a:endParaRPr lang="en-US" dirty="0">
                        <a:effectLst/>
                      </a:endParaRPr>
                    </a:p>
                  </a:txBody>
                  <a:tcPr marL="68580" marR="68580" marT="0" marB="0" anchor="ctr"/>
                </a:tc>
                <a:tc>
                  <a:txBody>
                    <a:bodyPr/>
                    <a:lstStyle/>
                    <a:p>
                      <a:pPr algn="ctr"/>
                      <a:r>
                        <a:rPr lang="en-US" sz="1200" dirty="0">
                          <a:effectLst/>
                        </a:rPr>
                        <a:t>25572</a:t>
                      </a:r>
                      <a:endParaRPr lang="en-US" dirty="0">
                        <a:effectLst/>
                      </a:endParaRPr>
                    </a:p>
                  </a:txBody>
                  <a:tcPr marL="68580" marR="68580" marT="0" marB="0" anchor="ctr"/>
                </a:tc>
                <a:extLst>
                  <a:ext uri="{0D108BD9-81ED-4DB2-BD59-A6C34878D82A}">
                    <a16:rowId xmlns="" xmlns:a16="http://schemas.microsoft.com/office/drawing/2014/main" val="2816571637"/>
                  </a:ext>
                </a:extLst>
              </a:tr>
            </a:tbl>
          </a:graphicData>
        </a:graphic>
      </p:graphicFrame>
      <p:sp>
        <p:nvSpPr>
          <p:cNvPr id="15" name="TextBox 14">
            <a:extLst>
              <a:ext uri="{FF2B5EF4-FFF2-40B4-BE49-F238E27FC236}">
                <a16:creationId xmlns="" xmlns:a16="http://schemas.microsoft.com/office/drawing/2014/main" id="{CF1F6316-3152-4A72-8AF0-5B3475828D40}"/>
              </a:ext>
            </a:extLst>
          </p:cNvPr>
          <p:cNvSpPr txBox="1"/>
          <p:nvPr/>
        </p:nvSpPr>
        <p:spPr>
          <a:xfrm>
            <a:off x="6260495" y="613954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a:p>
        </p:txBody>
      </p:sp>
    </p:spTree>
    <p:extLst>
      <p:ext uri="{BB962C8B-B14F-4D97-AF65-F5344CB8AC3E}">
        <p14:creationId xmlns:p14="http://schemas.microsoft.com/office/powerpoint/2010/main" val="39676776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C5E6CFF1-2F42-4E10-9A97-F116F46F53F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map, table&#10;&#10;Description generated with very high confidence">
            <a:extLst>
              <a:ext uri="{FF2B5EF4-FFF2-40B4-BE49-F238E27FC236}">
                <a16:creationId xmlns="" xmlns:a16="http://schemas.microsoft.com/office/drawing/2014/main" id="{18E78C6E-8DFA-4F11-81FE-5A220FBA0F6B}"/>
              </a:ext>
            </a:extLst>
          </p:cNvPr>
          <p:cNvPicPr>
            <a:picLocks noChangeAspect="1"/>
          </p:cNvPicPr>
          <p:nvPr/>
        </p:nvPicPr>
        <p:blipFill rotWithShape="1">
          <a:blip r:embed="rId2">
            <a:alphaModFix amt="35000"/>
          </a:blip>
          <a:srcRect t="5755" r="3" b="19389"/>
          <a:stretch/>
        </p:blipFill>
        <p:spPr>
          <a:xfrm>
            <a:off x="20" y="1"/>
            <a:ext cx="12191980" cy="6857999"/>
          </a:xfrm>
          <a:prstGeom prst="rect">
            <a:avLst/>
          </a:prstGeom>
        </p:spPr>
      </p:pic>
      <p:sp>
        <p:nvSpPr>
          <p:cNvPr id="2" name="Title 1">
            <a:extLst>
              <a:ext uri="{FF2B5EF4-FFF2-40B4-BE49-F238E27FC236}">
                <a16:creationId xmlns="" xmlns:a16="http://schemas.microsoft.com/office/drawing/2014/main" id="{91DE5AAA-C93C-4783-850A-CB9F56383608}"/>
              </a:ext>
            </a:extLst>
          </p:cNvPr>
          <p:cNvSpPr>
            <a:spLocks noGrp="1"/>
          </p:cNvSpPr>
          <p:nvPr>
            <p:ph type="title"/>
          </p:nvPr>
        </p:nvSpPr>
        <p:spPr>
          <a:xfrm>
            <a:off x="838201" y="1065862"/>
            <a:ext cx="3313164" cy="4726276"/>
          </a:xfrm>
        </p:spPr>
        <p:txBody>
          <a:bodyPr>
            <a:normAutofit/>
          </a:bodyPr>
          <a:lstStyle/>
          <a:p>
            <a:pPr algn="r"/>
            <a:r>
              <a:rPr lang="en-US" sz="4000" dirty="0">
                <a:solidFill>
                  <a:srgbClr val="FFFFFF"/>
                </a:solidFill>
              </a:rPr>
              <a:t>Use of Machine Learning</a:t>
            </a:r>
          </a:p>
        </p:txBody>
      </p:sp>
      <p:cxnSp>
        <p:nvCxnSpPr>
          <p:cNvPr id="11" name="Straight Connector 10">
            <a:extLst>
              <a:ext uri="{FF2B5EF4-FFF2-40B4-BE49-F238E27FC236}">
                <a16:creationId xmlns="" xmlns:a16="http://schemas.microsoft.com/office/drawing/2014/main" id="{67182200-4859-4C8D-BCBB-55B245C28BA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6EDEF0CD-50DA-4B90-BAA4-681886836A90}"/>
              </a:ext>
            </a:extLst>
          </p:cNvPr>
          <p:cNvSpPr>
            <a:spLocks noGrp="1"/>
          </p:cNvSpPr>
          <p:nvPr>
            <p:ph idx="1"/>
          </p:nvPr>
        </p:nvSpPr>
        <p:spPr>
          <a:xfrm>
            <a:off x="5155379" y="1938"/>
            <a:ext cx="6161628" cy="6854124"/>
          </a:xfrm>
        </p:spPr>
        <p:txBody>
          <a:bodyPr vert="horz" lIns="0" tIns="45720" rIns="0" bIns="45720" rtlCol="0" anchor="ctr">
            <a:normAutofit/>
          </a:bodyPr>
          <a:lstStyle/>
          <a:p>
            <a:pPr marL="0" indent="0" algn="just">
              <a:buNone/>
            </a:pPr>
            <a:r>
              <a:rPr lang="en-US" dirty="0">
                <a:ea typeface="+mn-lt"/>
                <a:cs typeface="+mn-lt"/>
              </a:rPr>
              <a:t>Machine learning help in comparing and analyzing the link prediction algorithms, and given they are combined with the right feature sets can produce good results. We </a:t>
            </a:r>
            <a:r>
              <a:rPr lang="en-US" dirty="0" smtClean="0">
                <a:ea typeface="+mn-lt"/>
                <a:cs typeface="+mn-lt"/>
              </a:rPr>
              <a:t>used </a:t>
            </a:r>
            <a:r>
              <a:rPr lang="en-US" dirty="0">
                <a:solidFill>
                  <a:srgbClr val="00B0F0"/>
                </a:solidFill>
              </a:rPr>
              <a:t>supervised</a:t>
            </a:r>
            <a:r>
              <a:rPr lang="en-US" dirty="0" smtClean="0">
                <a:ea typeface="+mn-lt"/>
                <a:cs typeface="+mn-lt"/>
              </a:rPr>
              <a:t> machine </a:t>
            </a:r>
            <a:r>
              <a:rPr lang="en-US" dirty="0">
                <a:ea typeface="+mn-lt"/>
                <a:cs typeface="+mn-lt"/>
              </a:rPr>
              <a:t>learning algorithms to predict future connecting nodes with a good precision and accuracy in a given network. </a:t>
            </a:r>
            <a:endParaRPr lang="en-US" dirty="0"/>
          </a:p>
          <a:p>
            <a:pPr marL="0" indent="0" algn="just">
              <a:buNone/>
            </a:pPr>
            <a:r>
              <a:rPr lang="en-US" dirty="0"/>
              <a:t>Machine Learning Algorithm we used for link prediction are </a:t>
            </a:r>
            <a:r>
              <a:rPr lang="en-US" dirty="0">
                <a:solidFill>
                  <a:srgbClr val="00B0F0"/>
                </a:solidFill>
              </a:rPr>
              <a:t>K Nearest Neighbor, Artificial Neural Network, Random Forest</a:t>
            </a:r>
          </a:p>
        </p:txBody>
      </p:sp>
      <p:pic>
        <p:nvPicPr>
          <p:cNvPr id="5" name="Picture 5" descr="A close up of a sign&#10;&#10;Description generated with very high confidence">
            <a:extLst>
              <a:ext uri="{FF2B5EF4-FFF2-40B4-BE49-F238E27FC236}">
                <a16:creationId xmlns="" xmlns:a16="http://schemas.microsoft.com/office/drawing/2014/main" id="{44B20506-834D-438E-A0F1-23C2E8625724}"/>
              </a:ext>
            </a:extLst>
          </p:cNvPr>
          <p:cNvPicPr>
            <a:picLocks noChangeAspect="1"/>
          </p:cNvPicPr>
          <p:nvPr/>
        </p:nvPicPr>
        <p:blipFill>
          <a:blip r:embed="rId3"/>
          <a:stretch>
            <a:fillRect/>
          </a:stretch>
        </p:blipFill>
        <p:spPr>
          <a:xfrm>
            <a:off x="5069711" y="338591"/>
            <a:ext cx="6204031" cy="1582612"/>
          </a:xfrm>
          <a:prstGeom prst="rect">
            <a:avLst/>
          </a:prstGeom>
        </p:spPr>
      </p:pic>
    </p:spTree>
    <p:extLst>
      <p:ext uri="{BB962C8B-B14F-4D97-AF65-F5344CB8AC3E}">
        <p14:creationId xmlns:p14="http://schemas.microsoft.com/office/powerpoint/2010/main" val="38915904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C5E6CFF1-2F42-4E10-9A97-F116F46F53F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map, table&#10;&#10;Description generated with very high confidence">
            <a:extLst>
              <a:ext uri="{FF2B5EF4-FFF2-40B4-BE49-F238E27FC236}">
                <a16:creationId xmlns="" xmlns:a16="http://schemas.microsoft.com/office/drawing/2014/main" id="{18E78C6E-8DFA-4F11-81FE-5A220FBA0F6B}"/>
              </a:ext>
            </a:extLst>
          </p:cNvPr>
          <p:cNvPicPr>
            <a:picLocks noChangeAspect="1"/>
          </p:cNvPicPr>
          <p:nvPr/>
        </p:nvPicPr>
        <p:blipFill rotWithShape="1">
          <a:blip r:embed="rId2">
            <a:alphaModFix amt="35000"/>
          </a:blip>
          <a:srcRect t="5755" r="3" b="19389"/>
          <a:stretch/>
        </p:blipFill>
        <p:spPr>
          <a:xfrm>
            <a:off x="20" y="1"/>
            <a:ext cx="12191980" cy="6857999"/>
          </a:xfrm>
          <a:prstGeom prst="rect">
            <a:avLst/>
          </a:prstGeom>
        </p:spPr>
      </p:pic>
      <p:sp>
        <p:nvSpPr>
          <p:cNvPr id="2" name="Title 1">
            <a:extLst>
              <a:ext uri="{FF2B5EF4-FFF2-40B4-BE49-F238E27FC236}">
                <a16:creationId xmlns="" xmlns:a16="http://schemas.microsoft.com/office/drawing/2014/main" id="{91DE5AAA-C93C-4783-850A-CB9F56383608}"/>
              </a:ext>
            </a:extLst>
          </p:cNvPr>
          <p:cNvSpPr>
            <a:spLocks noGrp="1"/>
          </p:cNvSpPr>
          <p:nvPr>
            <p:ph type="title"/>
          </p:nvPr>
        </p:nvSpPr>
        <p:spPr>
          <a:xfrm>
            <a:off x="838201" y="1065862"/>
            <a:ext cx="3313164" cy="4726276"/>
          </a:xfrm>
        </p:spPr>
        <p:txBody>
          <a:bodyPr>
            <a:normAutofit/>
          </a:bodyPr>
          <a:lstStyle/>
          <a:p>
            <a:pPr algn="r"/>
            <a:r>
              <a:rPr lang="en-US" sz="4000" dirty="0">
                <a:solidFill>
                  <a:srgbClr val="FFFFFF"/>
                </a:solidFill>
              </a:rPr>
              <a:t>Planning</a:t>
            </a:r>
            <a:br>
              <a:rPr lang="en-US" sz="4000" dirty="0">
                <a:solidFill>
                  <a:srgbClr val="FFFFFF"/>
                </a:solidFill>
              </a:rPr>
            </a:br>
            <a:r>
              <a:rPr lang="en-US" sz="4000" dirty="0">
                <a:solidFill>
                  <a:srgbClr val="FFFFFF"/>
                </a:solidFill>
              </a:rPr>
              <a:t>and Execution</a:t>
            </a:r>
          </a:p>
        </p:txBody>
      </p:sp>
      <p:cxnSp>
        <p:nvCxnSpPr>
          <p:cNvPr id="11" name="Straight Connector 10">
            <a:extLst>
              <a:ext uri="{FF2B5EF4-FFF2-40B4-BE49-F238E27FC236}">
                <a16:creationId xmlns="" xmlns:a16="http://schemas.microsoft.com/office/drawing/2014/main" id="{67182200-4859-4C8D-BCBB-55B245C28BA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6EDEF0CD-50DA-4B90-BAA4-681886836A90}"/>
              </a:ext>
            </a:extLst>
          </p:cNvPr>
          <p:cNvSpPr>
            <a:spLocks noGrp="1"/>
          </p:cNvSpPr>
          <p:nvPr>
            <p:ph idx="1"/>
          </p:nvPr>
        </p:nvSpPr>
        <p:spPr>
          <a:xfrm>
            <a:off x="5155379" y="1938"/>
            <a:ext cx="6161628" cy="6854124"/>
          </a:xfrm>
        </p:spPr>
        <p:txBody>
          <a:bodyPr vert="horz" lIns="0" tIns="45720" rIns="0" bIns="45720" rtlCol="0" anchor="ctr">
            <a:normAutofit/>
          </a:bodyPr>
          <a:lstStyle/>
          <a:p>
            <a:pPr marL="0" indent="0" algn="just">
              <a:buNone/>
            </a:pPr>
            <a:r>
              <a:rPr lang="en-US" b="1" dirty="0"/>
              <a:t>Data Preparation</a:t>
            </a:r>
          </a:p>
          <a:p>
            <a:pPr marL="0" indent="0" algn="just">
              <a:buNone/>
            </a:pPr>
            <a:r>
              <a:rPr lang="en-US" dirty="0">
                <a:ea typeface="+mn-lt"/>
                <a:cs typeface="+mn-lt"/>
              </a:rPr>
              <a:t>There are various categorizations, division and evaluation that needs to be done: </a:t>
            </a:r>
            <a:endParaRPr lang="en-US" dirty="0"/>
          </a:p>
          <a:p>
            <a:pPr algn="just">
              <a:buFont typeface="Wingdings"/>
              <a:buChar char="§"/>
            </a:pPr>
            <a:r>
              <a:rPr lang="en-US" dirty="0">
                <a:ea typeface="+mn-lt"/>
                <a:cs typeface="+mn-lt"/>
              </a:rPr>
              <a:t>Extracting the connecting nodes from the edge list and converting it into data frame.</a:t>
            </a:r>
            <a:endParaRPr lang="en-US" dirty="0"/>
          </a:p>
          <a:p>
            <a:pPr algn="just">
              <a:buFont typeface="Wingdings"/>
              <a:buChar char="§"/>
            </a:pPr>
            <a:r>
              <a:rPr lang="en-US" dirty="0">
                <a:ea typeface="+mn-lt"/>
                <a:cs typeface="+mn-lt"/>
              </a:rPr>
              <a:t>Creating a matrix of 0s and 1s and index representing nodes.</a:t>
            </a:r>
            <a:endParaRPr lang="en-US" dirty="0"/>
          </a:p>
          <a:p>
            <a:pPr algn="just">
              <a:buFont typeface="Wingdings"/>
              <a:buChar char="§"/>
            </a:pPr>
            <a:r>
              <a:rPr lang="en-US" dirty="0">
                <a:ea typeface="+mn-lt"/>
                <a:cs typeface="+mn-lt"/>
              </a:rPr>
              <a:t>Selecting a subset of missing edges from the set of all missing edges.</a:t>
            </a:r>
            <a:endParaRPr lang="en-US" dirty="0"/>
          </a:p>
          <a:p>
            <a:pPr algn="just">
              <a:buFont typeface="Wingdings"/>
              <a:buChar char="§"/>
            </a:pPr>
            <a:r>
              <a:rPr lang="en-US" dirty="0">
                <a:ea typeface="+mn-lt"/>
                <a:cs typeface="+mn-lt"/>
              </a:rPr>
              <a:t>Randomly omitting few edges from the downloaded dataset and adding it to the missing edges data.</a:t>
            </a:r>
            <a:endParaRPr lang="en-US" dirty="0"/>
          </a:p>
          <a:p>
            <a:pPr marL="0" indent="0" algn="just">
              <a:buNone/>
            </a:pPr>
            <a:endParaRPr lang="en-US" dirty="0"/>
          </a:p>
        </p:txBody>
      </p:sp>
    </p:spTree>
    <p:extLst>
      <p:ext uri="{BB962C8B-B14F-4D97-AF65-F5344CB8AC3E}">
        <p14:creationId xmlns:p14="http://schemas.microsoft.com/office/powerpoint/2010/main" val="17102563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0">
            <a:extLst>
              <a:ext uri="{FF2B5EF4-FFF2-40B4-BE49-F238E27FC236}">
                <a16:creationId xmlns="" xmlns:a16="http://schemas.microsoft.com/office/drawing/2014/main" id="{C5E6CFF1-2F42-4E10-9A97-F116F46F53F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picture containing text, map, table&#10;&#10;Description generated with very high confidence">
            <a:extLst>
              <a:ext uri="{FF2B5EF4-FFF2-40B4-BE49-F238E27FC236}">
                <a16:creationId xmlns="" xmlns:a16="http://schemas.microsoft.com/office/drawing/2014/main" id="{0CCD159E-F2F8-4005-BCCF-C3F9D58C2095}"/>
              </a:ext>
            </a:extLst>
          </p:cNvPr>
          <p:cNvPicPr>
            <a:picLocks noChangeAspect="1"/>
          </p:cNvPicPr>
          <p:nvPr/>
        </p:nvPicPr>
        <p:blipFill rotWithShape="1">
          <a:blip r:embed="rId2">
            <a:alphaModFix amt="35000"/>
          </a:blip>
          <a:srcRect t="17116" r="3" b="8029"/>
          <a:stretch/>
        </p:blipFill>
        <p:spPr>
          <a:xfrm>
            <a:off x="20" y="1"/>
            <a:ext cx="12191980" cy="6857999"/>
          </a:xfrm>
          <a:prstGeom prst="rect">
            <a:avLst/>
          </a:prstGeom>
        </p:spPr>
      </p:pic>
      <p:sp>
        <p:nvSpPr>
          <p:cNvPr id="2" name="Title 1">
            <a:extLst>
              <a:ext uri="{FF2B5EF4-FFF2-40B4-BE49-F238E27FC236}">
                <a16:creationId xmlns="" xmlns:a16="http://schemas.microsoft.com/office/drawing/2014/main" id="{A937498E-E43D-4152-9C3A-4B2C2446FEB1}"/>
              </a:ext>
            </a:extLst>
          </p:cNvPr>
          <p:cNvSpPr>
            <a:spLocks noGrp="1"/>
          </p:cNvSpPr>
          <p:nvPr>
            <p:ph type="title"/>
          </p:nvPr>
        </p:nvSpPr>
        <p:spPr>
          <a:xfrm>
            <a:off x="838201" y="1065862"/>
            <a:ext cx="3313164" cy="4726276"/>
          </a:xfrm>
        </p:spPr>
        <p:txBody>
          <a:bodyPr vert="horz" lIns="0" tIns="45720" rIns="0" bIns="45720" rtlCol="0">
            <a:normAutofit/>
          </a:bodyPr>
          <a:lstStyle/>
          <a:p>
            <a:pPr algn="r"/>
            <a:r>
              <a:rPr lang="en-US" sz="4000">
                <a:solidFill>
                  <a:srgbClr val="FFFFFF"/>
                </a:solidFill>
              </a:rPr>
              <a:t>What is Link Prediction ?</a:t>
            </a:r>
          </a:p>
        </p:txBody>
      </p:sp>
      <p:cxnSp>
        <p:nvCxnSpPr>
          <p:cNvPr id="12" name="Straight Connector 12">
            <a:extLst>
              <a:ext uri="{FF2B5EF4-FFF2-40B4-BE49-F238E27FC236}">
                <a16:creationId xmlns="" xmlns:a16="http://schemas.microsoft.com/office/drawing/2014/main" id="{67182200-4859-4C8D-BCBB-55B245C28BA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 xmlns:a16="http://schemas.microsoft.com/office/drawing/2014/main" id="{0E73E57B-6E01-4B2A-9A7C-6C4304AA5614}"/>
              </a:ext>
            </a:extLst>
          </p:cNvPr>
          <p:cNvSpPr>
            <a:spLocks noGrp="1"/>
          </p:cNvSpPr>
          <p:nvPr>
            <p:ph idx="1"/>
          </p:nvPr>
        </p:nvSpPr>
        <p:spPr>
          <a:xfrm>
            <a:off x="5155379" y="1938"/>
            <a:ext cx="6161628" cy="6854124"/>
          </a:xfrm>
        </p:spPr>
        <p:txBody>
          <a:bodyPr vert="horz" lIns="0" tIns="45720" rIns="0" bIns="45720" rtlCol="0" anchor="ctr">
            <a:normAutofit/>
          </a:bodyPr>
          <a:lstStyle/>
          <a:p>
            <a:pPr marL="0" indent="0" algn="just">
              <a:lnSpc>
                <a:spcPct val="100000"/>
              </a:lnSpc>
              <a:spcAft>
                <a:spcPts val="600"/>
              </a:spcAft>
              <a:buNone/>
            </a:pPr>
            <a:r>
              <a:rPr lang="en-US" dirty="0">
                <a:solidFill>
                  <a:srgbClr val="FFFFFF"/>
                </a:solidFill>
                <a:ea typeface="+mn-lt"/>
                <a:cs typeface="+mn-lt"/>
              </a:rPr>
              <a:t>Link prediction means to predict future interactions among new objects or removal of existing interaction by analyzing the features of present interactions. Link prediction has not only been confined to social network only also been an integral part of various fields such as sociology, biology and information system, basically those areas where their data can be graphically represented as network of interaction. Interaction is represented as graph of various nodes representing an individual and edges representing the relation between nodes. </a:t>
            </a:r>
            <a:endParaRPr lang="en-US" dirty="0">
              <a:solidFill>
                <a:srgbClr val="FFFFFF"/>
              </a:solidFill>
            </a:endParaRPr>
          </a:p>
        </p:txBody>
      </p:sp>
    </p:spTree>
    <p:extLst>
      <p:ext uri="{BB962C8B-B14F-4D97-AF65-F5344CB8AC3E}">
        <p14:creationId xmlns:p14="http://schemas.microsoft.com/office/powerpoint/2010/main" val="7397539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C5E6CFF1-2F42-4E10-9A97-F116F46F53F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map, table&#10;&#10;Description generated with very high confidence">
            <a:extLst>
              <a:ext uri="{FF2B5EF4-FFF2-40B4-BE49-F238E27FC236}">
                <a16:creationId xmlns="" xmlns:a16="http://schemas.microsoft.com/office/drawing/2014/main" id="{18E78C6E-8DFA-4F11-81FE-5A220FBA0F6B}"/>
              </a:ext>
            </a:extLst>
          </p:cNvPr>
          <p:cNvPicPr>
            <a:picLocks noChangeAspect="1"/>
          </p:cNvPicPr>
          <p:nvPr/>
        </p:nvPicPr>
        <p:blipFill rotWithShape="1">
          <a:blip r:embed="rId2">
            <a:alphaModFix amt="35000"/>
          </a:blip>
          <a:srcRect t="5755" r="3" b="19389"/>
          <a:stretch/>
        </p:blipFill>
        <p:spPr>
          <a:xfrm>
            <a:off x="20" y="1"/>
            <a:ext cx="12191980" cy="6857999"/>
          </a:xfrm>
          <a:prstGeom prst="rect">
            <a:avLst/>
          </a:prstGeom>
        </p:spPr>
      </p:pic>
      <p:sp>
        <p:nvSpPr>
          <p:cNvPr id="2" name="Title 1">
            <a:extLst>
              <a:ext uri="{FF2B5EF4-FFF2-40B4-BE49-F238E27FC236}">
                <a16:creationId xmlns="" xmlns:a16="http://schemas.microsoft.com/office/drawing/2014/main" id="{91DE5AAA-C93C-4783-850A-CB9F56383608}"/>
              </a:ext>
            </a:extLst>
          </p:cNvPr>
          <p:cNvSpPr>
            <a:spLocks noGrp="1"/>
          </p:cNvSpPr>
          <p:nvPr>
            <p:ph type="title"/>
          </p:nvPr>
        </p:nvSpPr>
        <p:spPr>
          <a:xfrm>
            <a:off x="838201" y="1065862"/>
            <a:ext cx="3313164" cy="4726276"/>
          </a:xfrm>
        </p:spPr>
        <p:txBody>
          <a:bodyPr>
            <a:normAutofit/>
          </a:bodyPr>
          <a:lstStyle/>
          <a:p>
            <a:pPr algn="r"/>
            <a:r>
              <a:rPr lang="en-US" sz="4000" dirty="0">
                <a:solidFill>
                  <a:srgbClr val="FFFFFF"/>
                </a:solidFill>
              </a:rPr>
              <a:t>Planning</a:t>
            </a:r>
            <a:br>
              <a:rPr lang="en-US" sz="4000" dirty="0">
                <a:solidFill>
                  <a:srgbClr val="FFFFFF"/>
                </a:solidFill>
              </a:rPr>
            </a:br>
            <a:r>
              <a:rPr lang="en-US" sz="4000" dirty="0">
                <a:solidFill>
                  <a:srgbClr val="FFFFFF"/>
                </a:solidFill>
              </a:rPr>
              <a:t>and Execution</a:t>
            </a:r>
          </a:p>
        </p:txBody>
      </p:sp>
      <p:cxnSp>
        <p:nvCxnSpPr>
          <p:cNvPr id="11" name="Straight Connector 10">
            <a:extLst>
              <a:ext uri="{FF2B5EF4-FFF2-40B4-BE49-F238E27FC236}">
                <a16:creationId xmlns="" xmlns:a16="http://schemas.microsoft.com/office/drawing/2014/main" id="{67182200-4859-4C8D-BCBB-55B245C28BA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6EDEF0CD-50DA-4B90-BAA4-681886836A90}"/>
              </a:ext>
            </a:extLst>
          </p:cNvPr>
          <p:cNvSpPr>
            <a:spLocks noGrp="1"/>
          </p:cNvSpPr>
          <p:nvPr>
            <p:ph idx="1"/>
          </p:nvPr>
        </p:nvSpPr>
        <p:spPr>
          <a:xfrm>
            <a:off x="5155379" y="1938"/>
            <a:ext cx="6161628" cy="6854124"/>
          </a:xfrm>
        </p:spPr>
        <p:txBody>
          <a:bodyPr vert="horz" lIns="0" tIns="45720" rIns="0" bIns="45720" rtlCol="0" anchor="ctr">
            <a:normAutofit/>
          </a:bodyPr>
          <a:lstStyle/>
          <a:p>
            <a:pPr marL="0" indent="0" algn="just">
              <a:buNone/>
            </a:pPr>
            <a:r>
              <a:rPr lang="en-US" b="1" dirty="0"/>
              <a:t>Applying Neighbor Based Algorithms</a:t>
            </a:r>
          </a:p>
          <a:p>
            <a:pPr marL="0" indent="0" algn="just">
              <a:buNone/>
            </a:pPr>
            <a:r>
              <a:rPr lang="en-US" dirty="0">
                <a:ea typeface="+mn-lt"/>
                <a:cs typeface="+mn-lt"/>
              </a:rPr>
              <a:t>Common Neighbor, Preferential Attachment, Jaccard Coefficient, Adamic Adar and Resource Allocation have predefined function to calculate value. </a:t>
            </a:r>
            <a:endParaRPr lang="en-US" dirty="0"/>
          </a:p>
          <a:p>
            <a:pPr algn="just">
              <a:buNone/>
            </a:pPr>
            <a:r>
              <a:rPr lang="en-US" dirty="0" err="1">
                <a:ea typeface="+mn-lt"/>
                <a:cs typeface="+mn-lt"/>
              </a:rPr>
              <a:t>common_neighbors</a:t>
            </a:r>
            <a:r>
              <a:rPr lang="en-US" dirty="0">
                <a:ea typeface="+mn-lt"/>
                <a:cs typeface="+mn-lt"/>
              </a:rPr>
              <a:t>(G, n1, n2) </a:t>
            </a:r>
            <a:endParaRPr lang="en-US">
              <a:ea typeface="+mn-lt"/>
              <a:cs typeface="+mn-lt"/>
            </a:endParaRPr>
          </a:p>
          <a:p>
            <a:pPr algn="just">
              <a:buNone/>
            </a:pPr>
            <a:r>
              <a:rPr lang="en-US" dirty="0" err="1">
                <a:ea typeface="+mn-lt"/>
                <a:cs typeface="+mn-lt"/>
              </a:rPr>
              <a:t>resource_allocation_index</a:t>
            </a:r>
            <a:r>
              <a:rPr lang="en-US" dirty="0">
                <a:ea typeface="+mn-lt"/>
                <a:cs typeface="+mn-lt"/>
              </a:rPr>
              <a:t>(G, [</a:t>
            </a:r>
            <a:r>
              <a:rPr lang="en-US" dirty="0" err="1">
                <a:ea typeface="+mn-lt"/>
                <a:cs typeface="+mn-lt"/>
              </a:rPr>
              <a:t>ebunch</a:t>
            </a:r>
            <a:r>
              <a:rPr lang="en-US" dirty="0">
                <a:ea typeface="+mn-lt"/>
                <a:cs typeface="+mn-lt"/>
              </a:rPr>
              <a:t>]) </a:t>
            </a:r>
            <a:endParaRPr lang="en-US"/>
          </a:p>
          <a:p>
            <a:pPr algn="just">
              <a:buNone/>
            </a:pPr>
            <a:r>
              <a:rPr lang="en-US" dirty="0" err="1">
                <a:ea typeface="+mn-lt"/>
                <a:cs typeface="+mn-lt"/>
              </a:rPr>
              <a:t>jaccard_coefficient</a:t>
            </a:r>
            <a:r>
              <a:rPr lang="en-US" dirty="0">
                <a:ea typeface="+mn-lt"/>
                <a:cs typeface="+mn-lt"/>
              </a:rPr>
              <a:t>(G, [</a:t>
            </a:r>
            <a:r>
              <a:rPr lang="en-US" dirty="0" err="1">
                <a:ea typeface="+mn-lt"/>
                <a:cs typeface="+mn-lt"/>
              </a:rPr>
              <a:t>ebunch</a:t>
            </a:r>
            <a:r>
              <a:rPr lang="en-US" dirty="0">
                <a:ea typeface="+mn-lt"/>
                <a:cs typeface="+mn-lt"/>
              </a:rPr>
              <a:t>]) </a:t>
            </a:r>
            <a:endParaRPr lang="en-US"/>
          </a:p>
          <a:p>
            <a:pPr algn="just">
              <a:buNone/>
            </a:pPr>
            <a:r>
              <a:rPr lang="en-US" dirty="0" err="1">
                <a:ea typeface="+mn-lt"/>
                <a:cs typeface="+mn-lt"/>
              </a:rPr>
              <a:t>adamic_adar_index</a:t>
            </a:r>
            <a:r>
              <a:rPr lang="en-US" dirty="0">
                <a:ea typeface="+mn-lt"/>
                <a:cs typeface="+mn-lt"/>
              </a:rPr>
              <a:t>(G, [</a:t>
            </a:r>
            <a:r>
              <a:rPr lang="en-US" dirty="0" err="1">
                <a:ea typeface="+mn-lt"/>
                <a:cs typeface="+mn-lt"/>
              </a:rPr>
              <a:t>ebunch</a:t>
            </a:r>
            <a:r>
              <a:rPr lang="en-US" dirty="0">
                <a:ea typeface="+mn-lt"/>
                <a:cs typeface="+mn-lt"/>
              </a:rPr>
              <a:t>]) </a:t>
            </a:r>
            <a:endParaRPr lang="en-US"/>
          </a:p>
          <a:p>
            <a:pPr algn="just">
              <a:buNone/>
            </a:pPr>
            <a:r>
              <a:rPr lang="en-US" dirty="0" err="1">
                <a:ea typeface="+mn-lt"/>
                <a:cs typeface="+mn-lt"/>
              </a:rPr>
              <a:t>preferential_attachment</a:t>
            </a:r>
            <a:r>
              <a:rPr lang="en-US" dirty="0">
                <a:ea typeface="+mn-lt"/>
                <a:cs typeface="+mn-lt"/>
              </a:rPr>
              <a:t>(G,[</a:t>
            </a:r>
            <a:r>
              <a:rPr lang="en-US" dirty="0" err="1">
                <a:ea typeface="+mn-lt"/>
                <a:cs typeface="+mn-lt"/>
              </a:rPr>
              <a:t>ebunch</a:t>
            </a:r>
            <a:r>
              <a:rPr lang="en-US" dirty="0">
                <a:ea typeface="+mn-lt"/>
                <a:cs typeface="+mn-lt"/>
              </a:rPr>
              <a:t>])</a:t>
            </a:r>
            <a:endParaRPr lang="en-US" dirty="0"/>
          </a:p>
          <a:p>
            <a:pPr algn="just">
              <a:buNone/>
            </a:pPr>
            <a:endParaRPr lang="en-US" dirty="0"/>
          </a:p>
        </p:txBody>
      </p:sp>
    </p:spTree>
    <p:extLst>
      <p:ext uri="{BB962C8B-B14F-4D97-AF65-F5344CB8AC3E}">
        <p14:creationId xmlns:p14="http://schemas.microsoft.com/office/powerpoint/2010/main" val="22150006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C5E6CFF1-2F42-4E10-9A97-F116F46F53F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map, table&#10;&#10;Description generated with very high confidence">
            <a:extLst>
              <a:ext uri="{FF2B5EF4-FFF2-40B4-BE49-F238E27FC236}">
                <a16:creationId xmlns="" xmlns:a16="http://schemas.microsoft.com/office/drawing/2014/main" id="{18E78C6E-8DFA-4F11-81FE-5A220FBA0F6B}"/>
              </a:ext>
            </a:extLst>
          </p:cNvPr>
          <p:cNvPicPr>
            <a:picLocks noChangeAspect="1"/>
          </p:cNvPicPr>
          <p:nvPr/>
        </p:nvPicPr>
        <p:blipFill rotWithShape="1">
          <a:blip r:embed="rId2">
            <a:alphaModFix amt="35000"/>
          </a:blip>
          <a:srcRect t="5755" r="3" b="19389"/>
          <a:stretch/>
        </p:blipFill>
        <p:spPr>
          <a:xfrm>
            <a:off x="20" y="1"/>
            <a:ext cx="12191980" cy="6857999"/>
          </a:xfrm>
          <a:prstGeom prst="rect">
            <a:avLst/>
          </a:prstGeom>
        </p:spPr>
      </p:pic>
      <p:sp>
        <p:nvSpPr>
          <p:cNvPr id="2" name="Title 1">
            <a:extLst>
              <a:ext uri="{FF2B5EF4-FFF2-40B4-BE49-F238E27FC236}">
                <a16:creationId xmlns="" xmlns:a16="http://schemas.microsoft.com/office/drawing/2014/main" id="{91DE5AAA-C93C-4783-850A-CB9F56383608}"/>
              </a:ext>
            </a:extLst>
          </p:cNvPr>
          <p:cNvSpPr>
            <a:spLocks noGrp="1"/>
          </p:cNvSpPr>
          <p:nvPr>
            <p:ph type="title"/>
          </p:nvPr>
        </p:nvSpPr>
        <p:spPr>
          <a:xfrm>
            <a:off x="838201" y="1065862"/>
            <a:ext cx="3313164" cy="4726276"/>
          </a:xfrm>
        </p:spPr>
        <p:txBody>
          <a:bodyPr>
            <a:normAutofit/>
          </a:bodyPr>
          <a:lstStyle/>
          <a:p>
            <a:pPr algn="r"/>
            <a:r>
              <a:rPr lang="en-US" sz="4000" dirty="0">
                <a:solidFill>
                  <a:srgbClr val="FFFFFF"/>
                </a:solidFill>
              </a:rPr>
              <a:t>Planning</a:t>
            </a:r>
            <a:br>
              <a:rPr lang="en-US" sz="4000" dirty="0">
                <a:solidFill>
                  <a:srgbClr val="FFFFFF"/>
                </a:solidFill>
              </a:rPr>
            </a:br>
            <a:r>
              <a:rPr lang="en-US" sz="4000" dirty="0">
                <a:solidFill>
                  <a:srgbClr val="FFFFFF"/>
                </a:solidFill>
              </a:rPr>
              <a:t>and Execution</a:t>
            </a:r>
          </a:p>
        </p:txBody>
      </p:sp>
      <p:cxnSp>
        <p:nvCxnSpPr>
          <p:cNvPr id="11" name="Straight Connector 10">
            <a:extLst>
              <a:ext uri="{FF2B5EF4-FFF2-40B4-BE49-F238E27FC236}">
                <a16:creationId xmlns="" xmlns:a16="http://schemas.microsoft.com/office/drawing/2014/main" id="{67182200-4859-4C8D-BCBB-55B245C28BA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6EDEF0CD-50DA-4B90-BAA4-681886836A90}"/>
              </a:ext>
            </a:extLst>
          </p:cNvPr>
          <p:cNvSpPr>
            <a:spLocks noGrp="1"/>
          </p:cNvSpPr>
          <p:nvPr>
            <p:ph idx="1"/>
          </p:nvPr>
        </p:nvSpPr>
        <p:spPr>
          <a:xfrm>
            <a:off x="5155379" y="1938"/>
            <a:ext cx="6161628" cy="6854124"/>
          </a:xfrm>
        </p:spPr>
        <p:txBody>
          <a:bodyPr vert="horz" lIns="0" tIns="45720" rIns="0" bIns="45720" rtlCol="0" anchor="ctr">
            <a:normAutofit/>
          </a:bodyPr>
          <a:lstStyle/>
          <a:p>
            <a:pPr marL="0" indent="0" algn="just">
              <a:buNone/>
            </a:pPr>
            <a:r>
              <a:rPr lang="en-US" b="1" dirty="0"/>
              <a:t>Applying Neighbor Based Algorithms</a:t>
            </a:r>
            <a:endParaRPr lang="en-US" dirty="0"/>
          </a:p>
          <a:p>
            <a:pPr marL="0" indent="0" algn="just">
              <a:buNone/>
            </a:pPr>
            <a:r>
              <a:rPr lang="en-US" dirty="0">
                <a:ea typeface="+mn-lt"/>
                <a:cs typeface="+mn-lt"/>
              </a:rPr>
              <a:t>Salton Cosine Similarity, Sorensen Index, Hub Promoted Index, Hub Depressed Index and Leicht </a:t>
            </a:r>
            <a:r>
              <a:rPr lang="en-US" dirty="0" err="1">
                <a:ea typeface="+mn-lt"/>
                <a:cs typeface="+mn-lt"/>
              </a:rPr>
              <a:t>Holme</a:t>
            </a:r>
            <a:r>
              <a:rPr lang="en-US" dirty="0">
                <a:ea typeface="+mn-lt"/>
                <a:cs typeface="+mn-lt"/>
              </a:rPr>
              <a:t> </a:t>
            </a:r>
            <a:r>
              <a:rPr lang="en-US" dirty="0" err="1">
                <a:ea typeface="+mn-lt"/>
                <a:cs typeface="+mn-lt"/>
              </a:rPr>
              <a:t>Nerman</a:t>
            </a:r>
            <a:r>
              <a:rPr lang="en-US" dirty="0">
                <a:ea typeface="+mn-lt"/>
                <a:cs typeface="+mn-lt"/>
              </a:rPr>
              <a:t> do not have predefined functions but are dependent on the values of above functionalities. </a:t>
            </a:r>
            <a:endParaRPr lang="en-US" dirty="0"/>
          </a:p>
          <a:p>
            <a:pPr marL="0" indent="0" algn="just">
              <a:buNone/>
            </a:pPr>
            <a:r>
              <a:rPr lang="en-US" dirty="0" err="1" smtClean="0">
                <a:ea typeface="+mn-lt"/>
                <a:cs typeface="+mn-lt"/>
              </a:rPr>
              <a:t>salton_cosine</a:t>
            </a:r>
            <a:r>
              <a:rPr lang="en-US" dirty="0" smtClean="0">
                <a:ea typeface="+mn-lt"/>
                <a:cs typeface="+mn-lt"/>
              </a:rPr>
              <a:t>=</a:t>
            </a:r>
            <a:r>
              <a:rPr lang="en-US" dirty="0" err="1" smtClean="0">
                <a:ea typeface="+mn-lt"/>
                <a:cs typeface="+mn-lt"/>
              </a:rPr>
              <a:t>common_neighbor</a:t>
            </a:r>
            <a:r>
              <a:rPr lang="en-US" dirty="0" smtClean="0">
                <a:ea typeface="+mn-lt"/>
                <a:cs typeface="+mn-lt"/>
              </a:rPr>
              <a:t>/</a:t>
            </a:r>
            <a:r>
              <a:rPr lang="en-US" dirty="0" err="1" smtClean="0">
                <a:ea typeface="+mn-lt"/>
                <a:cs typeface="+mn-lt"/>
              </a:rPr>
              <a:t>sqrt</a:t>
            </a:r>
            <a:r>
              <a:rPr lang="en-US" dirty="0" smtClean="0">
                <a:ea typeface="+mn-lt"/>
                <a:cs typeface="+mn-lt"/>
              </a:rPr>
              <a:t>(</a:t>
            </a:r>
            <a:r>
              <a:rPr lang="en-US" dirty="0" err="1" smtClean="0">
                <a:ea typeface="+mn-lt"/>
                <a:cs typeface="+mn-lt"/>
              </a:rPr>
              <a:t>preferential_attachment</a:t>
            </a:r>
            <a:r>
              <a:rPr lang="en-US" dirty="0" smtClean="0">
                <a:ea typeface="+mn-lt"/>
                <a:cs typeface="+mn-lt"/>
              </a:rPr>
              <a:t>)</a:t>
            </a:r>
            <a:r>
              <a:rPr lang="en-US" dirty="0">
                <a:ea typeface="+mn-lt"/>
                <a:cs typeface="+mn-lt"/>
              </a:rPr>
              <a:t> </a:t>
            </a:r>
            <a:endParaRPr lang="en-US" dirty="0"/>
          </a:p>
          <a:p>
            <a:pPr marL="0" indent="0" algn="just">
              <a:buNone/>
            </a:pPr>
            <a:r>
              <a:rPr lang="en-US" dirty="0" err="1" smtClean="0">
                <a:ea typeface="+mn-lt"/>
                <a:cs typeface="+mn-lt"/>
              </a:rPr>
              <a:t>sorensen_index</a:t>
            </a:r>
            <a:r>
              <a:rPr lang="en-US" dirty="0" smtClean="0">
                <a:ea typeface="+mn-lt"/>
                <a:cs typeface="+mn-lt"/>
              </a:rPr>
              <a:t>=</a:t>
            </a:r>
            <a:r>
              <a:rPr lang="en-US" dirty="0" err="1" smtClean="0">
                <a:ea typeface="+mn-lt"/>
                <a:cs typeface="+mn-lt"/>
              </a:rPr>
              <a:t>common_neighbour</a:t>
            </a:r>
            <a:r>
              <a:rPr lang="en-US" dirty="0" smtClean="0">
                <a:ea typeface="+mn-lt"/>
                <a:cs typeface="+mn-lt"/>
              </a:rPr>
              <a:t>/</a:t>
            </a:r>
            <a:r>
              <a:rPr lang="en-US" dirty="0" err="1" smtClean="0">
                <a:ea typeface="+mn-lt"/>
                <a:cs typeface="+mn-lt"/>
              </a:rPr>
              <a:t>num</a:t>
            </a:r>
            <a:r>
              <a:rPr lang="en-US" dirty="0" smtClean="0">
                <a:ea typeface="+mn-lt"/>
                <a:cs typeface="+mn-lt"/>
              </a:rPr>
              <a:t>(node1+node2</a:t>
            </a:r>
            <a:r>
              <a:rPr lang="en-US" dirty="0">
                <a:ea typeface="+mn-lt"/>
                <a:cs typeface="+mn-lt"/>
              </a:rPr>
              <a:t>) </a:t>
            </a:r>
            <a:endParaRPr lang="en-US" dirty="0"/>
          </a:p>
          <a:p>
            <a:pPr marL="0" indent="0" algn="just">
              <a:buNone/>
            </a:pPr>
            <a:r>
              <a:rPr lang="en-US" dirty="0" err="1" smtClean="0">
                <a:ea typeface="+mn-lt"/>
                <a:cs typeface="+mn-lt"/>
              </a:rPr>
              <a:t>promoted_index</a:t>
            </a:r>
            <a:r>
              <a:rPr lang="en-US" dirty="0" smtClean="0">
                <a:ea typeface="+mn-lt"/>
                <a:cs typeface="+mn-lt"/>
              </a:rPr>
              <a:t>=</a:t>
            </a:r>
            <a:r>
              <a:rPr lang="en-US" dirty="0" err="1" smtClean="0">
                <a:ea typeface="+mn-lt"/>
                <a:cs typeface="+mn-lt"/>
              </a:rPr>
              <a:t>common_neighbour</a:t>
            </a:r>
            <a:r>
              <a:rPr lang="en-US" dirty="0" smtClean="0">
                <a:ea typeface="+mn-lt"/>
                <a:cs typeface="+mn-lt"/>
              </a:rPr>
              <a:t>/min(node1,node2</a:t>
            </a:r>
            <a:r>
              <a:rPr lang="en-US" dirty="0">
                <a:ea typeface="+mn-lt"/>
                <a:cs typeface="+mn-lt"/>
              </a:rPr>
              <a:t>) </a:t>
            </a:r>
            <a:endParaRPr lang="en-US" dirty="0"/>
          </a:p>
          <a:p>
            <a:pPr marL="0" indent="0" algn="just">
              <a:buNone/>
            </a:pPr>
            <a:r>
              <a:rPr lang="en-US" dirty="0" err="1" smtClean="0">
                <a:ea typeface="+mn-lt"/>
                <a:cs typeface="+mn-lt"/>
              </a:rPr>
              <a:t>depressed_index</a:t>
            </a:r>
            <a:r>
              <a:rPr lang="en-US" dirty="0" smtClean="0">
                <a:ea typeface="+mn-lt"/>
                <a:cs typeface="+mn-lt"/>
              </a:rPr>
              <a:t>=</a:t>
            </a:r>
            <a:r>
              <a:rPr lang="en-US" dirty="0" err="1" smtClean="0">
                <a:ea typeface="+mn-lt"/>
                <a:cs typeface="+mn-lt"/>
              </a:rPr>
              <a:t>common_neighbour</a:t>
            </a:r>
            <a:r>
              <a:rPr lang="en-US" dirty="0" smtClean="0">
                <a:ea typeface="+mn-lt"/>
                <a:cs typeface="+mn-lt"/>
              </a:rPr>
              <a:t>/max(node1,node2</a:t>
            </a:r>
            <a:r>
              <a:rPr lang="en-US" dirty="0">
                <a:ea typeface="+mn-lt"/>
                <a:cs typeface="+mn-lt"/>
              </a:rPr>
              <a:t>) </a:t>
            </a:r>
            <a:endParaRPr lang="en-US" dirty="0"/>
          </a:p>
          <a:p>
            <a:pPr marL="0" indent="0" algn="just">
              <a:buNone/>
            </a:pPr>
            <a:r>
              <a:rPr lang="en-US" dirty="0" err="1" smtClean="0">
                <a:ea typeface="+mn-lt"/>
                <a:cs typeface="+mn-lt"/>
              </a:rPr>
              <a:t>lhn_index</a:t>
            </a:r>
            <a:r>
              <a:rPr lang="en-US" dirty="0" smtClean="0">
                <a:ea typeface="+mn-lt"/>
                <a:cs typeface="+mn-lt"/>
              </a:rPr>
              <a:t>=</a:t>
            </a:r>
            <a:r>
              <a:rPr lang="en-US" dirty="0" err="1" smtClean="0">
                <a:ea typeface="+mn-lt"/>
                <a:cs typeface="+mn-lt"/>
              </a:rPr>
              <a:t>common_neighbour</a:t>
            </a:r>
            <a:r>
              <a:rPr lang="en-US" dirty="0" smtClean="0">
                <a:ea typeface="+mn-lt"/>
                <a:cs typeface="+mn-lt"/>
              </a:rPr>
              <a:t>/</a:t>
            </a:r>
            <a:r>
              <a:rPr lang="en-US" dirty="0" err="1" smtClean="0">
                <a:ea typeface="+mn-lt"/>
                <a:cs typeface="+mn-lt"/>
              </a:rPr>
              <a:t>preferential_attachment</a:t>
            </a:r>
            <a:endParaRPr lang="en-US" dirty="0"/>
          </a:p>
          <a:p>
            <a:pPr marL="0" indent="0" algn="just">
              <a:buNone/>
            </a:pPr>
            <a:endParaRPr lang="en-US" dirty="0"/>
          </a:p>
        </p:txBody>
      </p:sp>
    </p:spTree>
    <p:extLst>
      <p:ext uri="{BB962C8B-B14F-4D97-AF65-F5344CB8AC3E}">
        <p14:creationId xmlns:p14="http://schemas.microsoft.com/office/powerpoint/2010/main" val="1510555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C5E6CFF1-2F42-4E10-9A97-F116F46F53F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map, table&#10;&#10;Description generated with very high confidence">
            <a:extLst>
              <a:ext uri="{FF2B5EF4-FFF2-40B4-BE49-F238E27FC236}">
                <a16:creationId xmlns="" xmlns:a16="http://schemas.microsoft.com/office/drawing/2014/main" id="{18E78C6E-8DFA-4F11-81FE-5A220FBA0F6B}"/>
              </a:ext>
            </a:extLst>
          </p:cNvPr>
          <p:cNvPicPr>
            <a:picLocks noChangeAspect="1"/>
          </p:cNvPicPr>
          <p:nvPr/>
        </p:nvPicPr>
        <p:blipFill rotWithShape="1">
          <a:blip r:embed="rId2">
            <a:alphaModFix amt="35000"/>
          </a:blip>
          <a:srcRect t="5755" r="3" b="19389"/>
          <a:stretch/>
        </p:blipFill>
        <p:spPr>
          <a:xfrm>
            <a:off x="20" y="1"/>
            <a:ext cx="12191980" cy="6857999"/>
          </a:xfrm>
          <a:prstGeom prst="rect">
            <a:avLst/>
          </a:prstGeom>
        </p:spPr>
      </p:pic>
      <p:sp>
        <p:nvSpPr>
          <p:cNvPr id="2" name="Title 1">
            <a:extLst>
              <a:ext uri="{FF2B5EF4-FFF2-40B4-BE49-F238E27FC236}">
                <a16:creationId xmlns="" xmlns:a16="http://schemas.microsoft.com/office/drawing/2014/main" id="{91DE5AAA-C93C-4783-850A-CB9F56383608}"/>
              </a:ext>
            </a:extLst>
          </p:cNvPr>
          <p:cNvSpPr>
            <a:spLocks noGrp="1"/>
          </p:cNvSpPr>
          <p:nvPr>
            <p:ph type="title"/>
          </p:nvPr>
        </p:nvSpPr>
        <p:spPr>
          <a:xfrm>
            <a:off x="838201" y="1065862"/>
            <a:ext cx="3313164" cy="4726276"/>
          </a:xfrm>
        </p:spPr>
        <p:txBody>
          <a:bodyPr>
            <a:normAutofit/>
          </a:bodyPr>
          <a:lstStyle/>
          <a:p>
            <a:pPr algn="r"/>
            <a:r>
              <a:rPr lang="en-US" sz="4000" dirty="0">
                <a:solidFill>
                  <a:srgbClr val="FFFFFF"/>
                </a:solidFill>
              </a:rPr>
              <a:t>Planning</a:t>
            </a:r>
            <a:br>
              <a:rPr lang="en-US" sz="4000" dirty="0">
                <a:solidFill>
                  <a:srgbClr val="FFFFFF"/>
                </a:solidFill>
              </a:rPr>
            </a:br>
            <a:r>
              <a:rPr lang="en-US" sz="4000" dirty="0">
                <a:solidFill>
                  <a:srgbClr val="FFFFFF"/>
                </a:solidFill>
              </a:rPr>
              <a:t>and Execution</a:t>
            </a:r>
          </a:p>
        </p:txBody>
      </p:sp>
      <p:cxnSp>
        <p:nvCxnSpPr>
          <p:cNvPr id="11" name="Straight Connector 10">
            <a:extLst>
              <a:ext uri="{FF2B5EF4-FFF2-40B4-BE49-F238E27FC236}">
                <a16:creationId xmlns="" xmlns:a16="http://schemas.microsoft.com/office/drawing/2014/main" id="{67182200-4859-4C8D-BCBB-55B245C28BA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6EDEF0CD-50DA-4B90-BAA4-681886836A90}"/>
              </a:ext>
            </a:extLst>
          </p:cNvPr>
          <p:cNvSpPr>
            <a:spLocks noGrp="1"/>
          </p:cNvSpPr>
          <p:nvPr>
            <p:ph idx="1"/>
          </p:nvPr>
        </p:nvSpPr>
        <p:spPr>
          <a:xfrm>
            <a:off x="5155379" y="1938"/>
            <a:ext cx="6161628" cy="6854124"/>
          </a:xfrm>
        </p:spPr>
        <p:txBody>
          <a:bodyPr vert="horz" lIns="0" tIns="45720" rIns="0" bIns="45720" rtlCol="0" anchor="ctr">
            <a:normAutofit/>
          </a:bodyPr>
          <a:lstStyle/>
          <a:p>
            <a:pPr marL="0" indent="0" algn="just">
              <a:buNone/>
            </a:pPr>
            <a:r>
              <a:rPr lang="en-US" b="1" dirty="0"/>
              <a:t>Applying Machine Learning Algorithms</a:t>
            </a:r>
          </a:p>
          <a:p>
            <a:pPr marL="0" indent="0" algn="just">
              <a:buNone/>
            </a:pPr>
            <a:r>
              <a:rPr lang="en-US" dirty="0">
                <a:ea typeface="+mn-lt"/>
                <a:cs typeface="+mn-lt"/>
              </a:rPr>
              <a:t>Two variables X of data frame type containing the values of features that are two nodes and that particular feature for which the value will be calculated and y of data frame type containing the values of field ‘Link’. Data is then divided into test and train dataset. Train dataset have 75% of total data and test will have 25% of data. </a:t>
            </a:r>
            <a:endParaRPr lang="en-US"/>
          </a:p>
          <a:p>
            <a:pPr marL="0" indent="0" algn="just">
              <a:buNone/>
            </a:pPr>
            <a:r>
              <a:rPr lang="en-US" dirty="0">
                <a:ea typeface="+mn-lt"/>
                <a:cs typeface="+mn-lt"/>
              </a:rPr>
              <a:t>The training data is been fitted in the algorithm and at last the model is deployed on the test data except for K- NN where before fitting the data the data requires preprocessing, the data is been first converted to a scalar format. Then at last the result is been transformed in the form of Confusion matrix, Classification Report, Roc </a:t>
            </a:r>
            <a:r>
              <a:rPr lang="en-US" dirty="0" err="1">
                <a:ea typeface="+mn-lt"/>
                <a:cs typeface="+mn-lt"/>
              </a:rPr>
              <a:t>Auc</a:t>
            </a:r>
            <a:r>
              <a:rPr lang="en-US" dirty="0">
                <a:ea typeface="+mn-lt"/>
                <a:cs typeface="+mn-lt"/>
              </a:rPr>
              <a:t> Score and Roc curve is printed and plotted. </a:t>
            </a:r>
            <a:endParaRPr lang="en-US"/>
          </a:p>
        </p:txBody>
      </p:sp>
    </p:spTree>
    <p:extLst>
      <p:ext uri="{BB962C8B-B14F-4D97-AF65-F5344CB8AC3E}">
        <p14:creationId xmlns:p14="http://schemas.microsoft.com/office/powerpoint/2010/main" val="23397959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C5E6CFF1-2F42-4E10-9A97-F116F46F53F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map, table&#10;&#10;Description generated with very high confidence">
            <a:extLst>
              <a:ext uri="{FF2B5EF4-FFF2-40B4-BE49-F238E27FC236}">
                <a16:creationId xmlns="" xmlns:a16="http://schemas.microsoft.com/office/drawing/2014/main" id="{18E78C6E-8DFA-4F11-81FE-5A220FBA0F6B}"/>
              </a:ext>
            </a:extLst>
          </p:cNvPr>
          <p:cNvPicPr>
            <a:picLocks noChangeAspect="1"/>
          </p:cNvPicPr>
          <p:nvPr/>
        </p:nvPicPr>
        <p:blipFill rotWithShape="1">
          <a:blip r:embed="rId2">
            <a:alphaModFix amt="35000"/>
          </a:blip>
          <a:srcRect t="5755" r="3" b="19389"/>
          <a:stretch/>
        </p:blipFill>
        <p:spPr>
          <a:xfrm>
            <a:off x="20" y="1"/>
            <a:ext cx="12191980" cy="6857999"/>
          </a:xfrm>
          <a:prstGeom prst="rect">
            <a:avLst/>
          </a:prstGeom>
        </p:spPr>
      </p:pic>
      <p:sp>
        <p:nvSpPr>
          <p:cNvPr id="2" name="Title 1">
            <a:extLst>
              <a:ext uri="{FF2B5EF4-FFF2-40B4-BE49-F238E27FC236}">
                <a16:creationId xmlns="" xmlns:a16="http://schemas.microsoft.com/office/drawing/2014/main" id="{91DE5AAA-C93C-4783-850A-CB9F56383608}"/>
              </a:ext>
            </a:extLst>
          </p:cNvPr>
          <p:cNvSpPr>
            <a:spLocks noGrp="1"/>
          </p:cNvSpPr>
          <p:nvPr>
            <p:ph type="title"/>
          </p:nvPr>
        </p:nvSpPr>
        <p:spPr>
          <a:xfrm>
            <a:off x="838201" y="1065862"/>
            <a:ext cx="3313164" cy="4726276"/>
          </a:xfrm>
        </p:spPr>
        <p:txBody>
          <a:bodyPr>
            <a:normAutofit/>
          </a:bodyPr>
          <a:lstStyle/>
          <a:p>
            <a:pPr algn="r"/>
            <a:r>
              <a:rPr lang="en-US" sz="4000" dirty="0" smtClean="0">
                <a:solidFill>
                  <a:srgbClr val="FFFFFF"/>
                </a:solidFill>
              </a:rPr>
              <a:t>Contribution</a:t>
            </a:r>
            <a:endParaRPr lang="en-US" sz="4000" dirty="0">
              <a:solidFill>
                <a:srgbClr val="FFFFFF"/>
              </a:solidFill>
            </a:endParaRPr>
          </a:p>
        </p:txBody>
      </p:sp>
      <p:cxnSp>
        <p:nvCxnSpPr>
          <p:cNvPr id="11" name="Straight Connector 10">
            <a:extLst>
              <a:ext uri="{FF2B5EF4-FFF2-40B4-BE49-F238E27FC236}">
                <a16:creationId xmlns="" xmlns:a16="http://schemas.microsoft.com/office/drawing/2014/main" id="{67182200-4859-4C8D-BCBB-55B245C28BA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6EDEF0CD-50DA-4B90-BAA4-681886836A90}"/>
              </a:ext>
            </a:extLst>
          </p:cNvPr>
          <p:cNvSpPr>
            <a:spLocks noGrp="1"/>
          </p:cNvSpPr>
          <p:nvPr>
            <p:ph idx="1"/>
          </p:nvPr>
        </p:nvSpPr>
        <p:spPr>
          <a:xfrm>
            <a:off x="5155379" y="1938"/>
            <a:ext cx="6161628" cy="6854124"/>
          </a:xfrm>
        </p:spPr>
        <p:txBody>
          <a:bodyPr vert="horz" lIns="0" tIns="45720" rIns="0" bIns="45720" rtlCol="0" anchor="ctr">
            <a:normAutofit/>
          </a:bodyPr>
          <a:lstStyle/>
          <a:p>
            <a:pPr marL="0" indent="0" algn="just">
              <a:buNone/>
            </a:pPr>
            <a:r>
              <a:rPr lang="en-US" dirty="0">
                <a:ea typeface="+mn-lt"/>
                <a:cs typeface="+mn-lt"/>
              </a:rPr>
              <a:t>Common Neighbor, Preferential Attachment, Jaccard Coefficient, Adamic Adar Index and Resource Allocation were main research focus of </a:t>
            </a:r>
            <a:r>
              <a:rPr lang="en-US" dirty="0">
                <a:solidFill>
                  <a:srgbClr val="00B0F0"/>
                </a:solidFill>
                <a:ea typeface="+mn-lt"/>
                <a:cs typeface="+mn-lt"/>
              </a:rPr>
              <a:t>Samar </a:t>
            </a:r>
            <a:r>
              <a:rPr lang="en-US" dirty="0" smtClean="0">
                <a:solidFill>
                  <a:srgbClr val="00B0F0"/>
                </a:solidFill>
                <a:ea typeface="+mn-lt"/>
                <a:cs typeface="+mn-lt"/>
              </a:rPr>
              <a:t>Sharma</a:t>
            </a:r>
            <a:r>
              <a:rPr lang="en-US" dirty="0" smtClean="0">
                <a:ea typeface="+mn-lt"/>
                <a:cs typeface="+mn-lt"/>
              </a:rPr>
              <a:t>.</a:t>
            </a:r>
            <a:endParaRPr lang="en-US" dirty="0">
              <a:ea typeface="+mn-lt"/>
              <a:cs typeface="+mn-lt"/>
            </a:endParaRPr>
          </a:p>
          <a:p>
            <a:pPr marL="0" indent="0" algn="just">
              <a:buNone/>
            </a:pPr>
            <a:r>
              <a:rPr lang="en-US" dirty="0">
                <a:ea typeface="+mn-lt"/>
                <a:cs typeface="+mn-lt"/>
              </a:rPr>
              <a:t>Salton Cosine Similarity, Sorensen similarity, Hub Promoted Index, Hub Depressed Index and Leicht </a:t>
            </a:r>
            <a:r>
              <a:rPr lang="en-US" dirty="0" err="1">
                <a:ea typeface="+mn-lt"/>
                <a:cs typeface="+mn-lt"/>
              </a:rPr>
              <a:t>Holme</a:t>
            </a:r>
            <a:r>
              <a:rPr lang="en-US" dirty="0">
                <a:ea typeface="+mn-lt"/>
                <a:cs typeface="+mn-lt"/>
              </a:rPr>
              <a:t> Index were main research focus of </a:t>
            </a:r>
            <a:r>
              <a:rPr lang="en-US" dirty="0">
                <a:solidFill>
                  <a:srgbClr val="00B0F0"/>
                </a:solidFill>
                <a:ea typeface="+mn-lt"/>
                <a:cs typeface="+mn-lt"/>
              </a:rPr>
              <a:t>Piyush Kumar Roy</a:t>
            </a:r>
            <a:r>
              <a:rPr lang="en-US" dirty="0">
                <a:ea typeface="+mn-lt"/>
                <a:cs typeface="+mn-lt"/>
              </a:rPr>
              <a:t>. </a:t>
            </a:r>
          </a:p>
          <a:p>
            <a:pPr marL="0" indent="0" algn="just">
              <a:buNone/>
            </a:pPr>
            <a:endParaRPr lang="en-US" dirty="0"/>
          </a:p>
        </p:txBody>
      </p:sp>
    </p:spTree>
    <p:extLst>
      <p:ext uri="{BB962C8B-B14F-4D97-AF65-F5344CB8AC3E}">
        <p14:creationId xmlns:p14="http://schemas.microsoft.com/office/powerpoint/2010/main" val="3994780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C5E6CFF1-2F42-4E10-9A97-F116F46F53F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map, table&#10;&#10;Description generated with very high confidence">
            <a:extLst>
              <a:ext uri="{FF2B5EF4-FFF2-40B4-BE49-F238E27FC236}">
                <a16:creationId xmlns="" xmlns:a16="http://schemas.microsoft.com/office/drawing/2014/main" id="{18E78C6E-8DFA-4F11-81FE-5A220FBA0F6B}"/>
              </a:ext>
            </a:extLst>
          </p:cNvPr>
          <p:cNvPicPr>
            <a:picLocks noChangeAspect="1"/>
          </p:cNvPicPr>
          <p:nvPr/>
        </p:nvPicPr>
        <p:blipFill rotWithShape="1">
          <a:blip r:embed="rId2">
            <a:alphaModFix amt="35000"/>
          </a:blip>
          <a:srcRect t="5755" r="3" b="19389"/>
          <a:stretch/>
        </p:blipFill>
        <p:spPr>
          <a:xfrm>
            <a:off x="20" y="1"/>
            <a:ext cx="12191980" cy="6857999"/>
          </a:xfrm>
          <a:prstGeom prst="rect">
            <a:avLst/>
          </a:prstGeom>
        </p:spPr>
      </p:pic>
      <p:sp>
        <p:nvSpPr>
          <p:cNvPr id="2" name="Title 1">
            <a:extLst>
              <a:ext uri="{FF2B5EF4-FFF2-40B4-BE49-F238E27FC236}">
                <a16:creationId xmlns="" xmlns:a16="http://schemas.microsoft.com/office/drawing/2014/main" id="{91DE5AAA-C93C-4783-850A-CB9F56383608}"/>
              </a:ext>
            </a:extLst>
          </p:cNvPr>
          <p:cNvSpPr>
            <a:spLocks noGrp="1"/>
          </p:cNvSpPr>
          <p:nvPr>
            <p:ph type="title"/>
          </p:nvPr>
        </p:nvSpPr>
        <p:spPr>
          <a:xfrm>
            <a:off x="838201" y="1065862"/>
            <a:ext cx="3313164" cy="4726276"/>
          </a:xfrm>
        </p:spPr>
        <p:txBody>
          <a:bodyPr>
            <a:normAutofit/>
          </a:bodyPr>
          <a:lstStyle/>
          <a:p>
            <a:pPr algn="r"/>
            <a:r>
              <a:rPr lang="en-US" sz="4000" dirty="0" smtClean="0">
                <a:solidFill>
                  <a:srgbClr val="FFFFFF"/>
                </a:solidFill>
              </a:rPr>
              <a:t>Gant </a:t>
            </a:r>
            <a:r>
              <a:rPr lang="en-US" sz="4000" dirty="0">
                <a:solidFill>
                  <a:srgbClr val="FFFFFF"/>
                </a:solidFill>
              </a:rPr>
              <a:t>Chart</a:t>
            </a:r>
          </a:p>
        </p:txBody>
      </p:sp>
      <p:cxnSp>
        <p:nvCxnSpPr>
          <p:cNvPr id="11" name="Straight Connector 10">
            <a:extLst>
              <a:ext uri="{FF2B5EF4-FFF2-40B4-BE49-F238E27FC236}">
                <a16:creationId xmlns="" xmlns:a16="http://schemas.microsoft.com/office/drawing/2014/main" id="{67182200-4859-4C8D-BCBB-55B245C28BA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pic>
        <p:nvPicPr>
          <p:cNvPr id="7" name="Picture 7" descr="A screenshot of a cell phone&#10;&#10;Description generated with very high confidence">
            <a:extLst>
              <a:ext uri="{FF2B5EF4-FFF2-40B4-BE49-F238E27FC236}">
                <a16:creationId xmlns="" xmlns:a16="http://schemas.microsoft.com/office/drawing/2014/main" id="{B37BF1D0-3E75-4B4A-AF03-78861D7FA37C}"/>
              </a:ext>
            </a:extLst>
          </p:cNvPr>
          <p:cNvPicPr>
            <a:picLocks noChangeAspect="1"/>
          </p:cNvPicPr>
          <p:nvPr/>
        </p:nvPicPr>
        <p:blipFill>
          <a:blip r:embed="rId3"/>
          <a:stretch>
            <a:fillRect/>
          </a:stretch>
        </p:blipFill>
        <p:spPr>
          <a:xfrm>
            <a:off x="4731930" y="1212349"/>
            <a:ext cx="7315199" cy="4121350"/>
          </a:xfrm>
          <a:prstGeom prst="rect">
            <a:avLst/>
          </a:prstGeom>
        </p:spPr>
      </p:pic>
    </p:spTree>
    <p:extLst>
      <p:ext uri="{BB962C8B-B14F-4D97-AF65-F5344CB8AC3E}">
        <p14:creationId xmlns:p14="http://schemas.microsoft.com/office/powerpoint/2010/main" val="84444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C5E6CFF1-2F42-4E10-9A97-F116F46F53F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map, table&#10;&#10;Description generated with very high confidence">
            <a:extLst>
              <a:ext uri="{FF2B5EF4-FFF2-40B4-BE49-F238E27FC236}">
                <a16:creationId xmlns="" xmlns:a16="http://schemas.microsoft.com/office/drawing/2014/main" id="{18E78C6E-8DFA-4F11-81FE-5A220FBA0F6B}"/>
              </a:ext>
            </a:extLst>
          </p:cNvPr>
          <p:cNvPicPr>
            <a:picLocks noChangeAspect="1"/>
          </p:cNvPicPr>
          <p:nvPr/>
        </p:nvPicPr>
        <p:blipFill rotWithShape="1">
          <a:blip r:embed="rId2">
            <a:alphaModFix amt="35000"/>
          </a:blip>
          <a:srcRect t="5755" r="3" b="19389"/>
          <a:stretch/>
        </p:blipFill>
        <p:spPr>
          <a:xfrm>
            <a:off x="20" y="1"/>
            <a:ext cx="12191980" cy="6857999"/>
          </a:xfrm>
          <a:prstGeom prst="rect">
            <a:avLst/>
          </a:prstGeom>
        </p:spPr>
      </p:pic>
      <p:sp>
        <p:nvSpPr>
          <p:cNvPr id="2" name="Title 1">
            <a:extLst>
              <a:ext uri="{FF2B5EF4-FFF2-40B4-BE49-F238E27FC236}">
                <a16:creationId xmlns="" xmlns:a16="http://schemas.microsoft.com/office/drawing/2014/main" id="{91DE5AAA-C93C-4783-850A-CB9F56383608}"/>
              </a:ext>
            </a:extLst>
          </p:cNvPr>
          <p:cNvSpPr>
            <a:spLocks noGrp="1"/>
          </p:cNvSpPr>
          <p:nvPr>
            <p:ph type="title"/>
          </p:nvPr>
        </p:nvSpPr>
        <p:spPr>
          <a:xfrm>
            <a:off x="838201" y="1065862"/>
            <a:ext cx="3313164" cy="4726276"/>
          </a:xfrm>
        </p:spPr>
        <p:txBody>
          <a:bodyPr>
            <a:normAutofit/>
          </a:bodyPr>
          <a:lstStyle/>
          <a:p>
            <a:pPr algn="r"/>
            <a:r>
              <a:rPr lang="en-US" sz="4000" dirty="0">
                <a:solidFill>
                  <a:srgbClr val="FFFFFF"/>
                </a:solidFill>
              </a:rPr>
              <a:t>Conclusion</a:t>
            </a:r>
          </a:p>
        </p:txBody>
      </p:sp>
      <p:cxnSp>
        <p:nvCxnSpPr>
          <p:cNvPr id="11" name="Straight Connector 10">
            <a:extLst>
              <a:ext uri="{FF2B5EF4-FFF2-40B4-BE49-F238E27FC236}">
                <a16:creationId xmlns="" xmlns:a16="http://schemas.microsoft.com/office/drawing/2014/main" id="{67182200-4859-4C8D-BCBB-55B245C28BA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6EDEF0CD-50DA-4B90-BAA4-681886836A90}"/>
              </a:ext>
            </a:extLst>
          </p:cNvPr>
          <p:cNvSpPr>
            <a:spLocks noGrp="1"/>
          </p:cNvSpPr>
          <p:nvPr>
            <p:ph idx="1"/>
          </p:nvPr>
        </p:nvSpPr>
        <p:spPr>
          <a:xfrm>
            <a:off x="5155379" y="1938"/>
            <a:ext cx="6161628" cy="6854124"/>
          </a:xfrm>
        </p:spPr>
        <p:txBody>
          <a:bodyPr vert="horz" lIns="0" tIns="45720" rIns="0" bIns="45720" rtlCol="0" anchor="ctr">
            <a:normAutofit/>
          </a:bodyPr>
          <a:lstStyle/>
          <a:p>
            <a:pPr marL="0" indent="0" algn="just">
              <a:buNone/>
            </a:pPr>
            <a:r>
              <a:rPr lang="en-US" dirty="0">
                <a:ea typeface="+mn-lt"/>
                <a:cs typeface="+mn-lt"/>
              </a:rPr>
              <a:t>This paper was majorly focused on the review of Neighbor based metrics and to correlate the behavior of these algorithms on different network and along with evaluating how network grow with time. Link prediction problem and applications are also been referred in the paper. At the end previous researches done by scholars, our future directions and challenges we faced are also been addressed. In the end we conclude that this research paper is a small step towards the direction of learning and exploring new methods and theory to improve link prediction and resolving the present issues that still needs to be resolved. </a:t>
            </a:r>
            <a:endParaRPr lang="en-US" dirty="0"/>
          </a:p>
        </p:txBody>
      </p:sp>
    </p:spTree>
    <p:extLst>
      <p:ext uri="{BB962C8B-B14F-4D97-AF65-F5344CB8AC3E}">
        <p14:creationId xmlns:p14="http://schemas.microsoft.com/office/powerpoint/2010/main" val="8244299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C5E6CFF1-2F42-4E10-9A97-F116F46F53F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map, table&#10;&#10;Description generated with very high confidence">
            <a:extLst>
              <a:ext uri="{FF2B5EF4-FFF2-40B4-BE49-F238E27FC236}">
                <a16:creationId xmlns="" xmlns:a16="http://schemas.microsoft.com/office/drawing/2014/main" id="{18E78C6E-8DFA-4F11-81FE-5A220FBA0F6B}"/>
              </a:ext>
            </a:extLst>
          </p:cNvPr>
          <p:cNvPicPr>
            <a:picLocks noChangeAspect="1"/>
          </p:cNvPicPr>
          <p:nvPr/>
        </p:nvPicPr>
        <p:blipFill rotWithShape="1">
          <a:blip r:embed="rId2">
            <a:alphaModFix amt="35000"/>
          </a:blip>
          <a:srcRect t="5755" r="3" b="19389"/>
          <a:stretch/>
        </p:blipFill>
        <p:spPr>
          <a:xfrm>
            <a:off x="20" y="1"/>
            <a:ext cx="12191980" cy="6857999"/>
          </a:xfrm>
          <a:prstGeom prst="rect">
            <a:avLst/>
          </a:prstGeom>
        </p:spPr>
      </p:pic>
      <p:sp>
        <p:nvSpPr>
          <p:cNvPr id="2" name="Title 1">
            <a:extLst>
              <a:ext uri="{FF2B5EF4-FFF2-40B4-BE49-F238E27FC236}">
                <a16:creationId xmlns="" xmlns:a16="http://schemas.microsoft.com/office/drawing/2014/main" id="{91DE5AAA-C93C-4783-850A-CB9F56383608}"/>
              </a:ext>
            </a:extLst>
          </p:cNvPr>
          <p:cNvSpPr>
            <a:spLocks noGrp="1"/>
          </p:cNvSpPr>
          <p:nvPr>
            <p:ph type="title"/>
          </p:nvPr>
        </p:nvSpPr>
        <p:spPr>
          <a:xfrm>
            <a:off x="838201" y="1065862"/>
            <a:ext cx="3313164" cy="4726276"/>
          </a:xfrm>
        </p:spPr>
        <p:txBody>
          <a:bodyPr>
            <a:normAutofit/>
          </a:bodyPr>
          <a:lstStyle/>
          <a:p>
            <a:pPr algn="r"/>
            <a:r>
              <a:rPr lang="en-US" sz="4000" dirty="0" smtClean="0">
                <a:solidFill>
                  <a:srgbClr val="FFFFFF"/>
                </a:solidFill>
              </a:rPr>
              <a:t>Future Improvement</a:t>
            </a:r>
            <a:endParaRPr lang="en-US" sz="4000" dirty="0">
              <a:solidFill>
                <a:srgbClr val="FFFFFF"/>
              </a:solidFill>
            </a:endParaRPr>
          </a:p>
        </p:txBody>
      </p:sp>
      <p:cxnSp>
        <p:nvCxnSpPr>
          <p:cNvPr id="11" name="Straight Connector 10">
            <a:extLst>
              <a:ext uri="{FF2B5EF4-FFF2-40B4-BE49-F238E27FC236}">
                <a16:creationId xmlns="" xmlns:a16="http://schemas.microsoft.com/office/drawing/2014/main" id="{67182200-4859-4C8D-BCBB-55B245C28BA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6EDEF0CD-50DA-4B90-BAA4-681886836A90}"/>
              </a:ext>
            </a:extLst>
          </p:cNvPr>
          <p:cNvSpPr>
            <a:spLocks noGrp="1"/>
          </p:cNvSpPr>
          <p:nvPr>
            <p:ph idx="1"/>
          </p:nvPr>
        </p:nvSpPr>
        <p:spPr>
          <a:xfrm>
            <a:off x="5155379" y="1938"/>
            <a:ext cx="6161628" cy="6854124"/>
          </a:xfrm>
        </p:spPr>
        <p:txBody>
          <a:bodyPr vert="horz" lIns="0" tIns="45720" rIns="0" bIns="45720" rtlCol="0" anchor="ctr">
            <a:normAutofit/>
          </a:bodyPr>
          <a:lstStyle/>
          <a:p>
            <a:pPr marL="0" indent="0" algn="just">
              <a:buNone/>
            </a:pPr>
            <a:r>
              <a:rPr lang="en-US" dirty="0">
                <a:solidFill>
                  <a:schemeClr val="bg1"/>
                </a:solidFill>
              </a:rPr>
              <a:t>We used random deletion of edges in order to analyze the growth of network. But in in the real world no network grows by random addition of links rather follows preferential attachment model. In order to draw any conclusion the method we use should be comparable to real world scenario by analyzing network growth data by time stamp.</a:t>
            </a:r>
          </a:p>
          <a:p>
            <a:pPr marL="0" indent="0" algn="just">
              <a:buNone/>
            </a:pPr>
            <a:endParaRPr lang="en-US" dirty="0">
              <a:solidFill>
                <a:schemeClr val="bg1"/>
              </a:solidFill>
            </a:endParaRPr>
          </a:p>
        </p:txBody>
      </p:sp>
    </p:spTree>
    <p:extLst>
      <p:ext uri="{BB962C8B-B14F-4D97-AF65-F5344CB8AC3E}">
        <p14:creationId xmlns:p14="http://schemas.microsoft.com/office/powerpoint/2010/main" val="84365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C5E6CFF1-2F42-4E10-9A97-F116F46F53F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map, table&#10;&#10;Description generated with very high confidence">
            <a:extLst>
              <a:ext uri="{FF2B5EF4-FFF2-40B4-BE49-F238E27FC236}">
                <a16:creationId xmlns="" xmlns:a16="http://schemas.microsoft.com/office/drawing/2014/main" id="{18E78C6E-8DFA-4F11-81FE-5A220FBA0F6B}"/>
              </a:ext>
            </a:extLst>
          </p:cNvPr>
          <p:cNvPicPr>
            <a:picLocks noChangeAspect="1"/>
          </p:cNvPicPr>
          <p:nvPr/>
        </p:nvPicPr>
        <p:blipFill rotWithShape="1">
          <a:blip r:embed="rId2">
            <a:alphaModFix amt="35000"/>
          </a:blip>
          <a:srcRect t="5755" r="3" b="19389"/>
          <a:stretch/>
        </p:blipFill>
        <p:spPr>
          <a:xfrm>
            <a:off x="20" y="1"/>
            <a:ext cx="12191980" cy="6857999"/>
          </a:xfrm>
          <a:prstGeom prst="rect">
            <a:avLst/>
          </a:prstGeom>
        </p:spPr>
      </p:pic>
      <p:sp>
        <p:nvSpPr>
          <p:cNvPr id="2" name="Title 1">
            <a:extLst>
              <a:ext uri="{FF2B5EF4-FFF2-40B4-BE49-F238E27FC236}">
                <a16:creationId xmlns="" xmlns:a16="http://schemas.microsoft.com/office/drawing/2014/main" id="{91DE5AAA-C93C-4783-850A-CB9F56383608}"/>
              </a:ext>
            </a:extLst>
          </p:cNvPr>
          <p:cNvSpPr>
            <a:spLocks noGrp="1"/>
          </p:cNvSpPr>
          <p:nvPr>
            <p:ph type="title"/>
          </p:nvPr>
        </p:nvSpPr>
        <p:spPr>
          <a:xfrm>
            <a:off x="838201" y="1065862"/>
            <a:ext cx="3313164" cy="4726276"/>
          </a:xfrm>
        </p:spPr>
        <p:txBody>
          <a:bodyPr>
            <a:normAutofit/>
          </a:bodyPr>
          <a:lstStyle/>
          <a:p>
            <a:pPr algn="r"/>
            <a:r>
              <a:rPr lang="en-US" sz="4000" dirty="0" smtClean="0">
                <a:solidFill>
                  <a:srgbClr val="FFFFFF"/>
                </a:solidFill>
              </a:rPr>
              <a:t>Future Improvement</a:t>
            </a:r>
            <a:endParaRPr lang="en-US" sz="4000" dirty="0">
              <a:solidFill>
                <a:srgbClr val="FFFFFF"/>
              </a:solidFill>
            </a:endParaRPr>
          </a:p>
        </p:txBody>
      </p:sp>
      <p:cxnSp>
        <p:nvCxnSpPr>
          <p:cNvPr id="11" name="Straight Connector 10">
            <a:extLst>
              <a:ext uri="{FF2B5EF4-FFF2-40B4-BE49-F238E27FC236}">
                <a16:creationId xmlns="" xmlns:a16="http://schemas.microsoft.com/office/drawing/2014/main" id="{67182200-4859-4C8D-BCBB-55B245C28BA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6EDEF0CD-50DA-4B90-BAA4-681886836A90}"/>
              </a:ext>
            </a:extLst>
          </p:cNvPr>
          <p:cNvSpPr>
            <a:spLocks noGrp="1"/>
          </p:cNvSpPr>
          <p:nvPr>
            <p:ph idx="1"/>
          </p:nvPr>
        </p:nvSpPr>
        <p:spPr>
          <a:xfrm>
            <a:off x="5155379" y="1938"/>
            <a:ext cx="6161628" cy="6854124"/>
          </a:xfrm>
        </p:spPr>
        <p:txBody>
          <a:bodyPr vert="horz" lIns="0" tIns="45720" rIns="0" bIns="45720" rtlCol="0" anchor="ctr">
            <a:normAutofit/>
          </a:bodyPr>
          <a:lstStyle/>
          <a:p>
            <a:pPr marL="0" indent="0" algn="just">
              <a:buNone/>
            </a:pPr>
            <a:r>
              <a:rPr lang="en-US" dirty="0">
                <a:solidFill>
                  <a:schemeClr val="bg1"/>
                </a:solidFill>
              </a:rPr>
              <a:t>Further adding more algorithms of different feature dependency, after analyzing all the algorithms and comparing algorithms and generalizing our work we can try creating a new improved algorithm that will be more sustainable</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816181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C5E6CFF1-2F42-4E10-9A97-F116F46F53F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map, table&#10;&#10;Description generated with very high confidence">
            <a:extLst>
              <a:ext uri="{FF2B5EF4-FFF2-40B4-BE49-F238E27FC236}">
                <a16:creationId xmlns="" xmlns:a16="http://schemas.microsoft.com/office/drawing/2014/main" id="{18E78C6E-8DFA-4F11-81FE-5A220FBA0F6B}"/>
              </a:ext>
            </a:extLst>
          </p:cNvPr>
          <p:cNvPicPr>
            <a:picLocks noChangeAspect="1"/>
          </p:cNvPicPr>
          <p:nvPr/>
        </p:nvPicPr>
        <p:blipFill rotWithShape="1">
          <a:blip r:embed="rId2">
            <a:alphaModFix amt="35000"/>
          </a:blip>
          <a:srcRect t="5755" r="3" b="19389"/>
          <a:stretch/>
        </p:blipFill>
        <p:spPr>
          <a:xfrm>
            <a:off x="20" y="1"/>
            <a:ext cx="12191980" cy="6857999"/>
          </a:xfrm>
          <a:prstGeom prst="rect">
            <a:avLst/>
          </a:prstGeom>
        </p:spPr>
      </p:pic>
      <p:sp>
        <p:nvSpPr>
          <p:cNvPr id="2" name="Title 1">
            <a:extLst>
              <a:ext uri="{FF2B5EF4-FFF2-40B4-BE49-F238E27FC236}">
                <a16:creationId xmlns="" xmlns:a16="http://schemas.microsoft.com/office/drawing/2014/main" id="{91DE5AAA-C93C-4783-850A-CB9F56383608}"/>
              </a:ext>
            </a:extLst>
          </p:cNvPr>
          <p:cNvSpPr>
            <a:spLocks noGrp="1"/>
          </p:cNvSpPr>
          <p:nvPr>
            <p:ph type="title"/>
          </p:nvPr>
        </p:nvSpPr>
        <p:spPr>
          <a:xfrm>
            <a:off x="838201" y="1065862"/>
            <a:ext cx="3313164" cy="4726276"/>
          </a:xfrm>
        </p:spPr>
        <p:txBody>
          <a:bodyPr>
            <a:normAutofit/>
          </a:bodyPr>
          <a:lstStyle/>
          <a:p>
            <a:pPr algn="r"/>
            <a:r>
              <a:rPr lang="en-US" sz="4000" dirty="0" smtClean="0">
                <a:solidFill>
                  <a:srgbClr val="FFFFFF"/>
                </a:solidFill>
              </a:rPr>
              <a:t>Future Improvement</a:t>
            </a:r>
            <a:endParaRPr lang="en-US" sz="4000" dirty="0">
              <a:solidFill>
                <a:srgbClr val="FFFFFF"/>
              </a:solidFill>
            </a:endParaRPr>
          </a:p>
        </p:txBody>
      </p:sp>
      <p:cxnSp>
        <p:nvCxnSpPr>
          <p:cNvPr id="11" name="Straight Connector 10">
            <a:extLst>
              <a:ext uri="{FF2B5EF4-FFF2-40B4-BE49-F238E27FC236}">
                <a16:creationId xmlns="" xmlns:a16="http://schemas.microsoft.com/office/drawing/2014/main" id="{67182200-4859-4C8D-BCBB-55B245C28BA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6EDEF0CD-50DA-4B90-BAA4-681886836A90}"/>
              </a:ext>
            </a:extLst>
          </p:cNvPr>
          <p:cNvSpPr>
            <a:spLocks noGrp="1"/>
          </p:cNvSpPr>
          <p:nvPr>
            <p:ph idx="1"/>
          </p:nvPr>
        </p:nvSpPr>
        <p:spPr>
          <a:xfrm>
            <a:off x="5155379" y="1938"/>
            <a:ext cx="6161628" cy="6854124"/>
          </a:xfrm>
        </p:spPr>
        <p:txBody>
          <a:bodyPr vert="horz" lIns="0" tIns="45720" rIns="0" bIns="45720" rtlCol="0" anchor="ctr">
            <a:normAutofit/>
          </a:bodyPr>
          <a:lstStyle/>
          <a:p>
            <a:pPr marL="0" indent="0" algn="just">
              <a:buNone/>
            </a:pPr>
            <a:r>
              <a:rPr lang="en-US" dirty="0">
                <a:solidFill>
                  <a:schemeClr val="bg1"/>
                </a:solidFill>
              </a:rPr>
              <a:t>Further evaluating the algorithms and analyzing the relation of algorithms with the network and to study why algorithms behave differently for different networks we require more numbers of diverse network and hardware system much more feasible to handle large data. Because of limited computational power of system available at present time and many such limitations we cannot evaluate further but this can be carried further after fulfilling the requirement</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816181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picture containing clock, object, hanging, large&#10;&#10;Description generated with very high confidence">
            <a:extLst>
              <a:ext uri="{FF2B5EF4-FFF2-40B4-BE49-F238E27FC236}">
                <a16:creationId xmlns="" xmlns:a16="http://schemas.microsoft.com/office/drawing/2014/main" id="{0A55DC36-2F76-4D1A-9348-54A6823CAD7A}"/>
              </a:ext>
            </a:extLst>
          </p:cNvPr>
          <p:cNvPicPr>
            <a:picLocks noChangeAspect="1"/>
          </p:cNvPicPr>
          <p:nvPr/>
        </p:nvPicPr>
        <p:blipFill rotWithShape="1">
          <a:blip r:embed="rId2"/>
          <a:srcRect/>
          <a:stretch/>
        </p:blipFill>
        <p:spPr>
          <a:xfrm>
            <a:off x="20" y="10"/>
            <a:ext cx="12191980" cy="6857990"/>
          </a:xfrm>
          <a:prstGeom prst="rect">
            <a:avLst/>
          </a:prstGeom>
        </p:spPr>
      </p:pic>
      <p:sp>
        <p:nvSpPr>
          <p:cNvPr id="9" name="Freeform 5">
            <a:extLst>
              <a:ext uri="{FF2B5EF4-FFF2-40B4-BE49-F238E27FC236}">
                <a16:creationId xmlns="" xmlns:a16="http://schemas.microsoft.com/office/drawing/2014/main" id="{87CC2527-562A-4F69-B487-4371E5B243E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3" name="Title 2">
            <a:extLst>
              <a:ext uri="{FF2B5EF4-FFF2-40B4-BE49-F238E27FC236}">
                <a16:creationId xmlns="" xmlns:a16="http://schemas.microsoft.com/office/drawing/2014/main" id="{6CD0D155-90A5-4450-92B1-046C735AC9DC}"/>
              </a:ext>
            </a:extLst>
          </p:cNvPr>
          <p:cNvSpPr>
            <a:spLocks noGrp="1"/>
          </p:cNvSpPr>
          <p:nvPr>
            <p:ph type="title"/>
          </p:nvPr>
        </p:nvSpPr>
        <p:spPr>
          <a:xfrm>
            <a:off x="8022021" y="3231931"/>
            <a:ext cx="3852041" cy="1834056"/>
          </a:xfrm>
        </p:spPr>
        <p:txBody>
          <a:bodyPr vert="horz" lIns="91440" tIns="45720" rIns="91440" bIns="45720" rtlCol="0" anchor="b">
            <a:normAutofit/>
          </a:bodyPr>
          <a:lstStyle/>
          <a:p>
            <a:pPr algn="ctr"/>
            <a:r>
              <a:rPr lang="en-US" sz="4000" dirty="0">
                <a:solidFill>
                  <a:schemeClr val="tx2"/>
                </a:solidFill>
              </a:rPr>
              <a:t>Thank </a:t>
            </a:r>
            <a:r>
              <a:rPr lang="en-US" sz="4000" dirty="0" smtClean="0">
                <a:solidFill>
                  <a:schemeClr val="tx2"/>
                </a:solidFill>
              </a:rPr>
              <a:t>You</a:t>
            </a:r>
            <a:endParaRPr lang="en-US" sz="4000" dirty="0">
              <a:solidFill>
                <a:schemeClr val="tx2"/>
              </a:solidFill>
            </a:endParaRPr>
          </a:p>
        </p:txBody>
      </p:sp>
      <p:cxnSp>
        <p:nvCxnSpPr>
          <p:cNvPr id="11" name="Straight Connector 10">
            <a:extLst>
              <a:ext uri="{FF2B5EF4-FFF2-40B4-BE49-F238E27FC236}">
                <a16:creationId xmlns="" xmlns:a16="http://schemas.microsoft.com/office/drawing/2014/main" id="{BCDAEC91-5BCE-4B55-9CC0-43EF94CB734B}"/>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9480331" y="5123793"/>
            <a:ext cx="935420" cy="0"/>
          </a:xfrm>
          <a:prstGeom prst="line">
            <a:avLst/>
          </a:prstGeom>
          <a:ln w="25400" cap="sq">
            <a:solidFill>
              <a:schemeClr val="tx2"/>
            </a:solidFill>
            <a:beve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7870785" y="5123793"/>
            <a:ext cx="4190035" cy="923330"/>
          </a:xfrm>
          <a:prstGeom prst="rect">
            <a:avLst/>
          </a:prstGeom>
          <a:noFill/>
        </p:spPr>
        <p:txBody>
          <a:bodyPr wrap="square" rtlCol="0">
            <a:spAutoFit/>
          </a:bodyPr>
          <a:lstStyle/>
          <a:p>
            <a:pPr algn="ctr"/>
            <a:r>
              <a:rPr lang="en-US" dirty="0" smtClean="0">
                <a:solidFill>
                  <a:schemeClr val="tx2"/>
                </a:solidFill>
              </a:rPr>
              <a:t>Group Members:</a:t>
            </a:r>
          </a:p>
          <a:p>
            <a:pPr algn="ctr"/>
            <a:r>
              <a:rPr lang="en-US" dirty="0" smtClean="0">
                <a:solidFill>
                  <a:schemeClr val="tx2"/>
                </a:solidFill>
              </a:rPr>
              <a:t>Piyush Kumar Roy 179301142</a:t>
            </a:r>
          </a:p>
          <a:p>
            <a:pPr algn="ctr"/>
            <a:r>
              <a:rPr lang="en-US" dirty="0" smtClean="0">
                <a:solidFill>
                  <a:schemeClr val="tx2"/>
                </a:solidFill>
              </a:rPr>
              <a:t>Samar Sharma 179302126</a:t>
            </a:r>
            <a:endParaRPr lang="en-US" dirty="0">
              <a:solidFill>
                <a:schemeClr val="tx2"/>
              </a:solidFill>
            </a:endParaRPr>
          </a:p>
        </p:txBody>
      </p:sp>
    </p:spTree>
    <p:extLst>
      <p:ext uri="{BB962C8B-B14F-4D97-AF65-F5344CB8AC3E}">
        <p14:creationId xmlns:p14="http://schemas.microsoft.com/office/powerpoint/2010/main" val="1248820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C5E6CFF1-2F42-4E10-9A97-F116F46F53F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map, table&#10;&#10;Description generated with very high confidence">
            <a:extLst>
              <a:ext uri="{FF2B5EF4-FFF2-40B4-BE49-F238E27FC236}">
                <a16:creationId xmlns="" xmlns:a16="http://schemas.microsoft.com/office/drawing/2014/main" id="{18E78C6E-8DFA-4F11-81FE-5A220FBA0F6B}"/>
              </a:ext>
            </a:extLst>
          </p:cNvPr>
          <p:cNvPicPr>
            <a:picLocks noChangeAspect="1"/>
          </p:cNvPicPr>
          <p:nvPr/>
        </p:nvPicPr>
        <p:blipFill rotWithShape="1">
          <a:blip r:embed="rId2">
            <a:alphaModFix amt="35000"/>
          </a:blip>
          <a:srcRect t="5755" r="3" b="19389"/>
          <a:stretch/>
        </p:blipFill>
        <p:spPr>
          <a:xfrm>
            <a:off x="20" y="1"/>
            <a:ext cx="12191980" cy="6857999"/>
          </a:xfrm>
          <a:prstGeom prst="rect">
            <a:avLst/>
          </a:prstGeom>
        </p:spPr>
      </p:pic>
      <p:sp>
        <p:nvSpPr>
          <p:cNvPr id="2" name="Title 1">
            <a:extLst>
              <a:ext uri="{FF2B5EF4-FFF2-40B4-BE49-F238E27FC236}">
                <a16:creationId xmlns="" xmlns:a16="http://schemas.microsoft.com/office/drawing/2014/main" id="{91DE5AAA-C93C-4783-850A-CB9F56383608}"/>
              </a:ext>
            </a:extLst>
          </p:cNvPr>
          <p:cNvSpPr>
            <a:spLocks noGrp="1"/>
          </p:cNvSpPr>
          <p:nvPr>
            <p:ph type="title"/>
          </p:nvPr>
        </p:nvSpPr>
        <p:spPr>
          <a:xfrm>
            <a:off x="838201" y="1065862"/>
            <a:ext cx="3313164" cy="4726276"/>
          </a:xfrm>
        </p:spPr>
        <p:txBody>
          <a:bodyPr>
            <a:normAutofit/>
          </a:bodyPr>
          <a:lstStyle/>
          <a:p>
            <a:pPr algn="r"/>
            <a:r>
              <a:rPr lang="en-US" sz="4000" dirty="0">
                <a:solidFill>
                  <a:srgbClr val="FFFFFF"/>
                </a:solidFill>
              </a:rPr>
              <a:t>Why we need Link Prediction ?</a:t>
            </a:r>
          </a:p>
        </p:txBody>
      </p:sp>
      <p:cxnSp>
        <p:nvCxnSpPr>
          <p:cNvPr id="11" name="Straight Connector 10">
            <a:extLst>
              <a:ext uri="{FF2B5EF4-FFF2-40B4-BE49-F238E27FC236}">
                <a16:creationId xmlns="" xmlns:a16="http://schemas.microsoft.com/office/drawing/2014/main" id="{67182200-4859-4C8D-BCBB-55B245C28BA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6EDEF0CD-50DA-4B90-BAA4-681886836A90}"/>
              </a:ext>
            </a:extLst>
          </p:cNvPr>
          <p:cNvSpPr>
            <a:spLocks noGrp="1"/>
          </p:cNvSpPr>
          <p:nvPr>
            <p:ph idx="1"/>
          </p:nvPr>
        </p:nvSpPr>
        <p:spPr>
          <a:xfrm>
            <a:off x="5155379" y="1938"/>
            <a:ext cx="6161628" cy="6854124"/>
          </a:xfrm>
        </p:spPr>
        <p:txBody>
          <a:bodyPr vert="horz" lIns="0" tIns="45720" rIns="0" bIns="45720" rtlCol="0" anchor="ctr">
            <a:normAutofit/>
          </a:bodyPr>
          <a:lstStyle/>
          <a:p>
            <a:pPr marL="0" indent="0" algn="just">
              <a:lnSpc>
                <a:spcPct val="100000"/>
              </a:lnSpc>
              <a:buNone/>
            </a:pPr>
            <a:r>
              <a:rPr lang="en-US" dirty="0">
                <a:solidFill>
                  <a:srgbClr val="FFFFFF"/>
                </a:solidFill>
                <a:ea typeface="+mn-lt"/>
                <a:cs typeface="+mn-lt"/>
              </a:rPr>
              <a:t>In actual world networks evolve in less than one second as new nodes and links are being adds to network in less than the blink of eye. In social network link prediction has played a vital role in recommendation of pages, shopping items and many more on the basis of user’s information, suggesting new connections on social media and in various fields such as in bioinformatics link prediction is used to predict interaction among proteins, in commerce link prediction is used to create a system that could recommend on the basis of user’s interest and in security link prediction is helpful to find hidden terrorist criminal gangs. </a:t>
            </a:r>
            <a:endParaRPr lang="en-US" dirty="0">
              <a:solidFill>
                <a:srgbClr val="FFFFFF"/>
              </a:solidFill>
            </a:endParaRPr>
          </a:p>
        </p:txBody>
      </p:sp>
    </p:spTree>
    <p:extLst>
      <p:ext uri="{BB962C8B-B14F-4D97-AF65-F5344CB8AC3E}">
        <p14:creationId xmlns:p14="http://schemas.microsoft.com/office/powerpoint/2010/main" val="30988290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C5E6CFF1-2F42-4E10-9A97-F116F46F53F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map, table&#10;&#10;Description generated with very high confidence">
            <a:extLst>
              <a:ext uri="{FF2B5EF4-FFF2-40B4-BE49-F238E27FC236}">
                <a16:creationId xmlns="" xmlns:a16="http://schemas.microsoft.com/office/drawing/2014/main" id="{18E78C6E-8DFA-4F11-81FE-5A220FBA0F6B}"/>
              </a:ext>
            </a:extLst>
          </p:cNvPr>
          <p:cNvPicPr>
            <a:picLocks noChangeAspect="1"/>
          </p:cNvPicPr>
          <p:nvPr/>
        </p:nvPicPr>
        <p:blipFill rotWithShape="1">
          <a:blip r:embed="rId2">
            <a:alphaModFix amt="35000"/>
          </a:blip>
          <a:srcRect t="5755" r="3" b="19389"/>
          <a:stretch/>
        </p:blipFill>
        <p:spPr>
          <a:xfrm>
            <a:off x="20" y="1"/>
            <a:ext cx="12191980" cy="6857999"/>
          </a:xfrm>
          <a:prstGeom prst="rect">
            <a:avLst/>
          </a:prstGeom>
        </p:spPr>
      </p:pic>
      <p:sp>
        <p:nvSpPr>
          <p:cNvPr id="2" name="Title 1">
            <a:extLst>
              <a:ext uri="{FF2B5EF4-FFF2-40B4-BE49-F238E27FC236}">
                <a16:creationId xmlns="" xmlns:a16="http://schemas.microsoft.com/office/drawing/2014/main" id="{91DE5AAA-C93C-4783-850A-CB9F56383608}"/>
              </a:ext>
            </a:extLst>
          </p:cNvPr>
          <p:cNvSpPr>
            <a:spLocks noGrp="1"/>
          </p:cNvSpPr>
          <p:nvPr>
            <p:ph type="title"/>
          </p:nvPr>
        </p:nvSpPr>
        <p:spPr>
          <a:xfrm>
            <a:off x="838201" y="1065862"/>
            <a:ext cx="3313164" cy="4726276"/>
          </a:xfrm>
        </p:spPr>
        <p:txBody>
          <a:bodyPr>
            <a:normAutofit/>
          </a:bodyPr>
          <a:lstStyle/>
          <a:p>
            <a:pPr algn="r"/>
            <a:r>
              <a:rPr lang="en-US" sz="4000" dirty="0">
                <a:solidFill>
                  <a:srgbClr val="FFFFFF"/>
                </a:solidFill>
              </a:rPr>
              <a:t>Our Objective</a:t>
            </a:r>
          </a:p>
        </p:txBody>
      </p:sp>
      <p:cxnSp>
        <p:nvCxnSpPr>
          <p:cNvPr id="11" name="Straight Connector 10">
            <a:extLst>
              <a:ext uri="{FF2B5EF4-FFF2-40B4-BE49-F238E27FC236}">
                <a16:creationId xmlns="" xmlns:a16="http://schemas.microsoft.com/office/drawing/2014/main" id="{67182200-4859-4C8D-BCBB-55B245C28BA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6EDEF0CD-50DA-4B90-BAA4-681886836A90}"/>
              </a:ext>
            </a:extLst>
          </p:cNvPr>
          <p:cNvSpPr>
            <a:spLocks noGrp="1"/>
          </p:cNvSpPr>
          <p:nvPr>
            <p:ph idx="1"/>
          </p:nvPr>
        </p:nvSpPr>
        <p:spPr>
          <a:xfrm>
            <a:off x="5155379" y="1938"/>
            <a:ext cx="6161628" cy="6854124"/>
          </a:xfrm>
        </p:spPr>
        <p:txBody>
          <a:bodyPr vert="horz" lIns="0" tIns="45720" rIns="0" bIns="45720" rtlCol="0" anchor="ctr">
            <a:normAutofit/>
          </a:bodyPr>
          <a:lstStyle/>
          <a:p>
            <a:pPr marL="0" indent="0" algn="just">
              <a:lnSpc>
                <a:spcPct val="100000"/>
              </a:lnSpc>
              <a:buNone/>
            </a:pPr>
            <a:r>
              <a:rPr lang="en-US" dirty="0">
                <a:ea typeface="+mn-lt"/>
                <a:cs typeface="+mn-lt"/>
              </a:rPr>
              <a:t>Aim is to have certain statically research on link prediction confined to only social network. This paper addresses and analyses the prediction accuracy of different algorithms. We expect that by our approach we would be able to find the accuracy of the algorithms along with we could also find that how the algorithms behave for different data. The aim of this paper is to review, analyze and discuss not all but some of the link prediction technique in social network. The end result of our research will be to compare the algorithms and find the best suitable algorithm and explain how networks evolve.</a:t>
            </a:r>
            <a:endParaRPr lang="en-US" dirty="0"/>
          </a:p>
        </p:txBody>
      </p:sp>
    </p:spTree>
    <p:extLst>
      <p:ext uri="{BB962C8B-B14F-4D97-AF65-F5344CB8AC3E}">
        <p14:creationId xmlns:p14="http://schemas.microsoft.com/office/powerpoint/2010/main" val="21557281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C5E6CFF1-2F42-4E10-9A97-F116F46F53F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map, table&#10;&#10;Description generated with very high confidence">
            <a:extLst>
              <a:ext uri="{FF2B5EF4-FFF2-40B4-BE49-F238E27FC236}">
                <a16:creationId xmlns="" xmlns:a16="http://schemas.microsoft.com/office/drawing/2014/main" id="{18E78C6E-8DFA-4F11-81FE-5A220FBA0F6B}"/>
              </a:ext>
            </a:extLst>
          </p:cNvPr>
          <p:cNvPicPr>
            <a:picLocks noChangeAspect="1"/>
          </p:cNvPicPr>
          <p:nvPr/>
        </p:nvPicPr>
        <p:blipFill rotWithShape="1">
          <a:blip r:embed="rId2">
            <a:alphaModFix amt="35000"/>
          </a:blip>
          <a:srcRect t="5755" r="3" b="19389"/>
          <a:stretch/>
        </p:blipFill>
        <p:spPr>
          <a:xfrm>
            <a:off x="20" y="1"/>
            <a:ext cx="12191980" cy="6857999"/>
          </a:xfrm>
          <a:prstGeom prst="rect">
            <a:avLst/>
          </a:prstGeom>
        </p:spPr>
      </p:pic>
      <p:sp>
        <p:nvSpPr>
          <p:cNvPr id="2" name="Title 1">
            <a:extLst>
              <a:ext uri="{FF2B5EF4-FFF2-40B4-BE49-F238E27FC236}">
                <a16:creationId xmlns="" xmlns:a16="http://schemas.microsoft.com/office/drawing/2014/main" id="{91DE5AAA-C93C-4783-850A-CB9F56383608}"/>
              </a:ext>
            </a:extLst>
          </p:cNvPr>
          <p:cNvSpPr>
            <a:spLocks noGrp="1"/>
          </p:cNvSpPr>
          <p:nvPr>
            <p:ph type="title"/>
          </p:nvPr>
        </p:nvSpPr>
        <p:spPr>
          <a:xfrm>
            <a:off x="838201" y="1065862"/>
            <a:ext cx="3313164" cy="4726276"/>
          </a:xfrm>
        </p:spPr>
        <p:txBody>
          <a:bodyPr>
            <a:normAutofit/>
          </a:bodyPr>
          <a:lstStyle/>
          <a:p>
            <a:pPr algn="r"/>
            <a:r>
              <a:rPr lang="en-US" sz="4000" dirty="0">
                <a:solidFill>
                  <a:srgbClr val="FFFFFF"/>
                </a:solidFill>
              </a:rPr>
              <a:t>Different Link Prediction Methods</a:t>
            </a:r>
          </a:p>
        </p:txBody>
      </p:sp>
      <p:cxnSp>
        <p:nvCxnSpPr>
          <p:cNvPr id="11" name="Straight Connector 10">
            <a:extLst>
              <a:ext uri="{FF2B5EF4-FFF2-40B4-BE49-F238E27FC236}">
                <a16:creationId xmlns="" xmlns:a16="http://schemas.microsoft.com/office/drawing/2014/main" id="{67182200-4859-4C8D-BCBB-55B245C28BA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6EDEF0CD-50DA-4B90-BAA4-681886836A90}"/>
              </a:ext>
            </a:extLst>
          </p:cNvPr>
          <p:cNvSpPr>
            <a:spLocks noGrp="1"/>
          </p:cNvSpPr>
          <p:nvPr>
            <p:ph idx="1"/>
          </p:nvPr>
        </p:nvSpPr>
        <p:spPr>
          <a:xfrm>
            <a:off x="5155379" y="1938"/>
            <a:ext cx="6161628" cy="6854124"/>
          </a:xfrm>
        </p:spPr>
        <p:txBody>
          <a:bodyPr vert="horz" lIns="0" tIns="45720" rIns="0" bIns="45720" rtlCol="0" anchor="ctr">
            <a:normAutofit/>
          </a:bodyPr>
          <a:lstStyle/>
          <a:p>
            <a:pPr marL="0" indent="0" algn="just">
              <a:lnSpc>
                <a:spcPct val="100000"/>
              </a:lnSpc>
              <a:buNone/>
            </a:pPr>
            <a:r>
              <a:rPr lang="en-US" dirty="0">
                <a:ea typeface="+mn-lt"/>
                <a:cs typeface="+mn-lt"/>
              </a:rPr>
              <a:t>Link prediction techniques are based on various different features such as node information, topological behavior and social theory to calculate similarity score between a node pair. Learning based link prediction techniques are complex but they also depend on the resultant features of the metrics and external information. A descriptive classification of link prediction metrics and methods: </a:t>
            </a:r>
          </a:p>
          <a:p>
            <a:pPr marL="342900" indent="-342900" algn="just">
              <a:lnSpc>
                <a:spcPct val="100000"/>
              </a:lnSpc>
            </a:pPr>
            <a:r>
              <a:rPr lang="en-US" dirty="0"/>
              <a:t>Node Based</a:t>
            </a:r>
          </a:p>
          <a:p>
            <a:pPr marL="342900" indent="-342900" algn="just">
              <a:lnSpc>
                <a:spcPct val="100000"/>
              </a:lnSpc>
            </a:pPr>
            <a:r>
              <a:rPr lang="en-US" dirty="0"/>
              <a:t>Neighbor Based</a:t>
            </a:r>
          </a:p>
          <a:p>
            <a:pPr marL="342900" indent="-342900" algn="just">
              <a:lnSpc>
                <a:spcPct val="100000"/>
              </a:lnSpc>
            </a:pPr>
            <a:r>
              <a:rPr lang="en-US" dirty="0"/>
              <a:t>Path Based</a:t>
            </a:r>
          </a:p>
          <a:p>
            <a:pPr marL="342900" indent="-342900" algn="just">
              <a:lnSpc>
                <a:spcPct val="100000"/>
              </a:lnSpc>
            </a:pPr>
            <a:r>
              <a:rPr lang="en-US" dirty="0"/>
              <a:t>Random Walk Path</a:t>
            </a:r>
          </a:p>
        </p:txBody>
      </p:sp>
    </p:spTree>
    <p:extLst>
      <p:ext uri="{BB962C8B-B14F-4D97-AF65-F5344CB8AC3E}">
        <p14:creationId xmlns:p14="http://schemas.microsoft.com/office/powerpoint/2010/main" val="13472407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C5E6CFF1-2F42-4E10-9A97-F116F46F53F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map, table&#10;&#10;Description generated with very high confidence">
            <a:extLst>
              <a:ext uri="{FF2B5EF4-FFF2-40B4-BE49-F238E27FC236}">
                <a16:creationId xmlns="" xmlns:a16="http://schemas.microsoft.com/office/drawing/2014/main" id="{18E78C6E-8DFA-4F11-81FE-5A220FBA0F6B}"/>
              </a:ext>
            </a:extLst>
          </p:cNvPr>
          <p:cNvPicPr>
            <a:picLocks noChangeAspect="1"/>
          </p:cNvPicPr>
          <p:nvPr/>
        </p:nvPicPr>
        <p:blipFill rotWithShape="1">
          <a:blip r:embed="rId2">
            <a:alphaModFix amt="35000"/>
          </a:blip>
          <a:srcRect t="5755" r="3" b="19389"/>
          <a:stretch/>
        </p:blipFill>
        <p:spPr>
          <a:xfrm>
            <a:off x="20" y="1"/>
            <a:ext cx="12191980" cy="6857999"/>
          </a:xfrm>
          <a:prstGeom prst="rect">
            <a:avLst/>
          </a:prstGeom>
        </p:spPr>
      </p:pic>
      <p:sp>
        <p:nvSpPr>
          <p:cNvPr id="2" name="Title 1">
            <a:extLst>
              <a:ext uri="{FF2B5EF4-FFF2-40B4-BE49-F238E27FC236}">
                <a16:creationId xmlns="" xmlns:a16="http://schemas.microsoft.com/office/drawing/2014/main" id="{91DE5AAA-C93C-4783-850A-CB9F56383608}"/>
              </a:ext>
            </a:extLst>
          </p:cNvPr>
          <p:cNvSpPr>
            <a:spLocks noGrp="1"/>
          </p:cNvSpPr>
          <p:nvPr>
            <p:ph type="title"/>
          </p:nvPr>
        </p:nvSpPr>
        <p:spPr>
          <a:xfrm>
            <a:off x="838201" y="1065862"/>
            <a:ext cx="3313164" cy="4726276"/>
          </a:xfrm>
        </p:spPr>
        <p:txBody>
          <a:bodyPr>
            <a:normAutofit/>
          </a:bodyPr>
          <a:lstStyle/>
          <a:p>
            <a:pPr algn="r"/>
            <a:r>
              <a:rPr lang="en-US" sz="4000" dirty="0">
                <a:solidFill>
                  <a:srgbClr val="FFFFFF"/>
                </a:solidFill>
              </a:rPr>
              <a:t>Neighbor Based Link Prediction Method</a:t>
            </a:r>
          </a:p>
        </p:txBody>
      </p:sp>
      <p:cxnSp>
        <p:nvCxnSpPr>
          <p:cNvPr id="11" name="Straight Connector 10">
            <a:extLst>
              <a:ext uri="{FF2B5EF4-FFF2-40B4-BE49-F238E27FC236}">
                <a16:creationId xmlns="" xmlns:a16="http://schemas.microsoft.com/office/drawing/2014/main" id="{67182200-4859-4C8D-BCBB-55B245C28BA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6EDEF0CD-50DA-4B90-BAA4-681886836A90}"/>
              </a:ext>
            </a:extLst>
          </p:cNvPr>
          <p:cNvSpPr>
            <a:spLocks noGrp="1"/>
          </p:cNvSpPr>
          <p:nvPr>
            <p:ph idx="1"/>
          </p:nvPr>
        </p:nvSpPr>
        <p:spPr>
          <a:xfrm>
            <a:off x="5155379" y="1938"/>
            <a:ext cx="6161628" cy="6854124"/>
          </a:xfrm>
        </p:spPr>
        <p:txBody>
          <a:bodyPr vert="horz" lIns="0" tIns="45720" rIns="0" bIns="45720" rtlCol="0" anchor="ctr">
            <a:normAutofit/>
          </a:bodyPr>
          <a:lstStyle/>
          <a:p>
            <a:pPr marL="0" indent="0" algn="just">
              <a:buNone/>
            </a:pPr>
            <a:r>
              <a:rPr lang="en-US" dirty="0">
                <a:ea typeface="+mn-lt"/>
                <a:cs typeface="+mn-lt"/>
              </a:rPr>
              <a:t>This method shows a similar trait as it is named. As human being a social animal tends to be in relation with person of their surrounding as neighbors are the closest one that interacts with a user. Therefore, metrics based on neighbor features has been most researched.</a:t>
            </a:r>
          </a:p>
          <a:p>
            <a:pPr marL="0" indent="0" algn="just">
              <a:buNone/>
            </a:pPr>
            <a:r>
              <a:rPr lang="en-US" dirty="0">
                <a:ea typeface="+mn-lt"/>
                <a:cs typeface="+mn-lt"/>
              </a:rPr>
              <a:t>Neighbor based algorithms are </a:t>
            </a:r>
            <a:r>
              <a:rPr lang="en-US" dirty="0">
                <a:solidFill>
                  <a:srgbClr val="00B0F0"/>
                </a:solidFill>
                <a:ea typeface="+mn-lt"/>
                <a:cs typeface="+mn-lt"/>
              </a:rPr>
              <a:t>Common Neighbor, Preferential Attachment, Jaccard Coefficient, Adamic Adar Index, Resource Allocation, Salton Cosine Similarity, Sorensen Similarity, Hub Promoted, Hub Depressed, Leicht </a:t>
            </a:r>
            <a:r>
              <a:rPr lang="en-US" dirty="0" err="1">
                <a:solidFill>
                  <a:srgbClr val="00B0F0"/>
                </a:solidFill>
                <a:ea typeface="+mn-lt"/>
                <a:cs typeface="+mn-lt"/>
              </a:rPr>
              <a:t>Holme</a:t>
            </a:r>
            <a:r>
              <a:rPr lang="en-US" dirty="0">
                <a:solidFill>
                  <a:srgbClr val="00B0F0"/>
                </a:solidFill>
                <a:ea typeface="+mn-lt"/>
                <a:cs typeface="+mn-lt"/>
              </a:rPr>
              <a:t> </a:t>
            </a:r>
            <a:r>
              <a:rPr lang="en-US" dirty="0" err="1">
                <a:solidFill>
                  <a:srgbClr val="00B0F0"/>
                </a:solidFill>
                <a:ea typeface="+mn-lt"/>
                <a:cs typeface="+mn-lt"/>
              </a:rPr>
              <a:t>Nermen</a:t>
            </a:r>
            <a:r>
              <a:rPr lang="en-US" dirty="0">
                <a:solidFill>
                  <a:srgbClr val="00B0F0"/>
                </a:solidFill>
                <a:ea typeface="+mn-lt"/>
                <a:cs typeface="+mn-lt"/>
              </a:rPr>
              <a:t> Index, Parameter Dependent, Community Index.</a:t>
            </a:r>
            <a:endParaRPr lang="en-US" dirty="0">
              <a:solidFill>
                <a:srgbClr val="00B0F0"/>
              </a:solidFill>
            </a:endParaRPr>
          </a:p>
          <a:p>
            <a:pPr marL="0" indent="0" algn="just">
              <a:lnSpc>
                <a:spcPct val="100000"/>
              </a:lnSpc>
              <a:buNone/>
            </a:pPr>
            <a:endParaRPr lang="en-US" dirty="0"/>
          </a:p>
        </p:txBody>
      </p:sp>
    </p:spTree>
    <p:extLst>
      <p:ext uri="{BB962C8B-B14F-4D97-AF65-F5344CB8AC3E}">
        <p14:creationId xmlns:p14="http://schemas.microsoft.com/office/powerpoint/2010/main" val="530136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C5E6CFF1-2F42-4E10-9A97-F116F46F53F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map, table&#10;&#10;Description generated with very high confidence">
            <a:extLst>
              <a:ext uri="{FF2B5EF4-FFF2-40B4-BE49-F238E27FC236}">
                <a16:creationId xmlns="" xmlns:a16="http://schemas.microsoft.com/office/drawing/2014/main" id="{18E78C6E-8DFA-4F11-81FE-5A220FBA0F6B}"/>
              </a:ext>
            </a:extLst>
          </p:cNvPr>
          <p:cNvPicPr>
            <a:picLocks noChangeAspect="1"/>
          </p:cNvPicPr>
          <p:nvPr/>
        </p:nvPicPr>
        <p:blipFill rotWithShape="1">
          <a:blip r:embed="rId2">
            <a:alphaModFix amt="35000"/>
          </a:blip>
          <a:srcRect t="5755" r="3" b="19389"/>
          <a:stretch/>
        </p:blipFill>
        <p:spPr>
          <a:xfrm>
            <a:off x="20" y="1"/>
            <a:ext cx="12191980" cy="6857999"/>
          </a:xfrm>
          <a:prstGeom prst="rect">
            <a:avLst/>
          </a:prstGeom>
        </p:spPr>
      </p:pic>
      <p:sp>
        <p:nvSpPr>
          <p:cNvPr id="2" name="Title 1">
            <a:extLst>
              <a:ext uri="{FF2B5EF4-FFF2-40B4-BE49-F238E27FC236}">
                <a16:creationId xmlns="" xmlns:a16="http://schemas.microsoft.com/office/drawing/2014/main" id="{91DE5AAA-C93C-4783-850A-CB9F56383608}"/>
              </a:ext>
            </a:extLst>
          </p:cNvPr>
          <p:cNvSpPr>
            <a:spLocks noGrp="1"/>
          </p:cNvSpPr>
          <p:nvPr>
            <p:ph type="title"/>
          </p:nvPr>
        </p:nvSpPr>
        <p:spPr>
          <a:xfrm>
            <a:off x="838201" y="1065862"/>
            <a:ext cx="3313164" cy="4726276"/>
          </a:xfrm>
        </p:spPr>
        <p:txBody>
          <a:bodyPr>
            <a:normAutofit/>
          </a:bodyPr>
          <a:lstStyle/>
          <a:p>
            <a:pPr algn="r"/>
            <a:r>
              <a:rPr lang="en-US" sz="4000" dirty="0">
                <a:solidFill>
                  <a:srgbClr val="FFFFFF"/>
                </a:solidFill>
              </a:rPr>
              <a:t>Common Neighbor</a:t>
            </a:r>
          </a:p>
        </p:txBody>
      </p:sp>
      <p:cxnSp>
        <p:nvCxnSpPr>
          <p:cNvPr id="11" name="Straight Connector 10">
            <a:extLst>
              <a:ext uri="{FF2B5EF4-FFF2-40B4-BE49-F238E27FC236}">
                <a16:creationId xmlns="" xmlns:a16="http://schemas.microsoft.com/office/drawing/2014/main" id="{67182200-4859-4C8D-BCBB-55B245C28BA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6EDEF0CD-50DA-4B90-BAA4-681886836A90}"/>
              </a:ext>
            </a:extLst>
          </p:cNvPr>
          <p:cNvSpPr>
            <a:spLocks noGrp="1"/>
          </p:cNvSpPr>
          <p:nvPr>
            <p:ph idx="1"/>
          </p:nvPr>
        </p:nvSpPr>
        <p:spPr>
          <a:xfrm>
            <a:off x="5155379" y="1938"/>
            <a:ext cx="6161628" cy="6854124"/>
          </a:xfrm>
        </p:spPr>
        <p:txBody>
          <a:bodyPr vert="horz" lIns="0" tIns="45720" rIns="0" bIns="45720" rtlCol="0" anchor="ctr">
            <a:normAutofit/>
          </a:bodyPr>
          <a:lstStyle/>
          <a:p>
            <a:pPr marL="0" indent="0" algn="just">
              <a:buNone/>
            </a:pPr>
            <a:r>
              <a:rPr lang="en-US" dirty="0">
                <a:ea typeface="+mn-lt"/>
                <a:cs typeface="+mn-lt"/>
              </a:rPr>
              <a:t>As the name suggest common neighbor, it works on the basis that two person having a common friend will introduce them. It simply predicts link by the measure of common neighbors two nodes have. This algorithm is comparable to any real world example. </a:t>
            </a:r>
            <a:endParaRPr lang="en-US"/>
          </a:p>
          <a:p>
            <a:pPr marL="0" indent="0" algn="just">
              <a:buNone/>
            </a:pPr>
            <a:r>
              <a:rPr lang="en-US" dirty="0">
                <a:ea typeface="+mn-lt"/>
                <a:cs typeface="+mn-lt"/>
              </a:rPr>
              <a:t>  </a:t>
            </a:r>
            <a:endParaRPr lang="en-US"/>
          </a:p>
          <a:p>
            <a:pPr marL="0" indent="0" algn="ctr">
              <a:buNone/>
            </a:pPr>
            <a:r>
              <a:rPr lang="en-US" b="1" dirty="0">
                <a:ea typeface="+mn-lt"/>
                <a:cs typeface="+mn-lt"/>
              </a:rPr>
              <a:t>CN (x, y) = | N (x) ∩ N (y) |</a:t>
            </a:r>
            <a:r>
              <a:rPr lang="en-US" dirty="0">
                <a:ea typeface="+mn-lt"/>
                <a:cs typeface="+mn-lt"/>
              </a:rPr>
              <a:t> </a:t>
            </a:r>
            <a:endParaRPr lang="en-US"/>
          </a:p>
        </p:txBody>
      </p:sp>
    </p:spTree>
    <p:extLst>
      <p:ext uri="{BB962C8B-B14F-4D97-AF65-F5344CB8AC3E}">
        <p14:creationId xmlns:p14="http://schemas.microsoft.com/office/powerpoint/2010/main" val="17130246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C5E6CFF1-2F42-4E10-9A97-F116F46F53F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map, table&#10;&#10;Description generated with very high confidence">
            <a:extLst>
              <a:ext uri="{FF2B5EF4-FFF2-40B4-BE49-F238E27FC236}">
                <a16:creationId xmlns="" xmlns:a16="http://schemas.microsoft.com/office/drawing/2014/main" id="{18E78C6E-8DFA-4F11-81FE-5A220FBA0F6B}"/>
              </a:ext>
            </a:extLst>
          </p:cNvPr>
          <p:cNvPicPr>
            <a:picLocks noChangeAspect="1"/>
          </p:cNvPicPr>
          <p:nvPr/>
        </p:nvPicPr>
        <p:blipFill rotWithShape="1">
          <a:blip r:embed="rId2">
            <a:alphaModFix amt="35000"/>
          </a:blip>
          <a:srcRect t="5755" r="3" b="19389"/>
          <a:stretch/>
        </p:blipFill>
        <p:spPr>
          <a:xfrm>
            <a:off x="20" y="1"/>
            <a:ext cx="12191980" cy="6857999"/>
          </a:xfrm>
          <a:prstGeom prst="rect">
            <a:avLst/>
          </a:prstGeom>
        </p:spPr>
      </p:pic>
      <p:sp>
        <p:nvSpPr>
          <p:cNvPr id="2" name="Title 1">
            <a:extLst>
              <a:ext uri="{FF2B5EF4-FFF2-40B4-BE49-F238E27FC236}">
                <a16:creationId xmlns="" xmlns:a16="http://schemas.microsoft.com/office/drawing/2014/main" id="{91DE5AAA-C93C-4783-850A-CB9F56383608}"/>
              </a:ext>
            </a:extLst>
          </p:cNvPr>
          <p:cNvSpPr>
            <a:spLocks noGrp="1"/>
          </p:cNvSpPr>
          <p:nvPr>
            <p:ph type="title"/>
          </p:nvPr>
        </p:nvSpPr>
        <p:spPr>
          <a:xfrm>
            <a:off x="838201" y="1065862"/>
            <a:ext cx="3313164" cy="4726276"/>
          </a:xfrm>
        </p:spPr>
        <p:txBody>
          <a:bodyPr>
            <a:normAutofit/>
          </a:bodyPr>
          <a:lstStyle/>
          <a:p>
            <a:pPr algn="r"/>
            <a:r>
              <a:rPr lang="en-US" sz="4000" dirty="0">
                <a:solidFill>
                  <a:srgbClr val="FFFFFF"/>
                </a:solidFill>
              </a:rPr>
              <a:t>Preferential Attachment</a:t>
            </a:r>
          </a:p>
        </p:txBody>
      </p:sp>
      <p:cxnSp>
        <p:nvCxnSpPr>
          <p:cNvPr id="11" name="Straight Connector 10">
            <a:extLst>
              <a:ext uri="{FF2B5EF4-FFF2-40B4-BE49-F238E27FC236}">
                <a16:creationId xmlns="" xmlns:a16="http://schemas.microsoft.com/office/drawing/2014/main" id="{67182200-4859-4C8D-BCBB-55B245C28BA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6EDEF0CD-50DA-4B90-BAA4-681886836A90}"/>
              </a:ext>
            </a:extLst>
          </p:cNvPr>
          <p:cNvSpPr>
            <a:spLocks noGrp="1"/>
          </p:cNvSpPr>
          <p:nvPr>
            <p:ph idx="1"/>
          </p:nvPr>
        </p:nvSpPr>
        <p:spPr>
          <a:xfrm>
            <a:off x="5155379" y="1938"/>
            <a:ext cx="6161628" cy="6854124"/>
          </a:xfrm>
        </p:spPr>
        <p:txBody>
          <a:bodyPr vert="horz" lIns="0" tIns="45720" rIns="0" bIns="45720" rtlCol="0" anchor="ctr">
            <a:normAutofit/>
          </a:bodyPr>
          <a:lstStyle/>
          <a:p>
            <a:pPr marL="0" indent="0" algn="just">
              <a:lnSpc>
                <a:spcPct val="100000"/>
              </a:lnSpc>
              <a:buNone/>
            </a:pPr>
            <a:r>
              <a:rPr lang="en-US" dirty="0">
                <a:ea typeface="+mn-lt"/>
                <a:cs typeface="+mn-lt"/>
              </a:rPr>
              <a:t>This algorithm suggest that any social media user who have many friends or very social tends to connect with more friends. It can simply understand by an example that rich wants to get richer. It simply predicts link by the measure of number connecting node both the nodes have together or how high their degree are. </a:t>
            </a:r>
            <a:endParaRPr lang="en-US" dirty="0"/>
          </a:p>
          <a:p>
            <a:pPr marL="0" indent="0" algn="just">
              <a:buNone/>
            </a:pPr>
            <a:endParaRPr lang="en-US" b="1" dirty="0">
              <a:ea typeface="+mn-lt"/>
              <a:cs typeface="+mn-lt"/>
            </a:endParaRPr>
          </a:p>
          <a:p>
            <a:pPr marL="0" indent="0" algn="ctr">
              <a:buNone/>
            </a:pPr>
            <a:r>
              <a:rPr lang="en-US" b="1" dirty="0">
                <a:ea typeface="+mn-lt"/>
                <a:cs typeface="+mn-lt"/>
              </a:rPr>
              <a:t>PA (x, y) = | N (x) | · | N (y) |</a:t>
            </a:r>
            <a:r>
              <a:rPr lang="en-US" dirty="0">
                <a:ea typeface="+mn-lt"/>
                <a:cs typeface="+mn-lt"/>
              </a:rPr>
              <a:t> </a:t>
            </a:r>
            <a:endParaRPr lang="en-US"/>
          </a:p>
        </p:txBody>
      </p:sp>
    </p:spTree>
    <p:extLst>
      <p:ext uri="{BB962C8B-B14F-4D97-AF65-F5344CB8AC3E}">
        <p14:creationId xmlns:p14="http://schemas.microsoft.com/office/powerpoint/2010/main" val="7961344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C5E6CFF1-2F42-4E10-9A97-F116F46F53F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map, table&#10;&#10;Description generated with very high confidence">
            <a:extLst>
              <a:ext uri="{FF2B5EF4-FFF2-40B4-BE49-F238E27FC236}">
                <a16:creationId xmlns="" xmlns:a16="http://schemas.microsoft.com/office/drawing/2014/main" id="{18E78C6E-8DFA-4F11-81FE-5A220FBA0F6B}"/>
              </a:ext>
            </a:extLst>
          </p:cNvPr>
          <p:cNvPicPr>
            <a:picLocks noChangeAspect="1"/>
          </p:cNvPicPr>
          <p:nvPr/>
        </p:nvPicPr>
        <p:blipFill rotWithShape="1">
          <a:blip r:embed="rId2">
            <a:alphaModFix amt="35000"/>
          </a:blip>
          <a:srcRect t="5755" r="3" b="19389"/>
          <a:stretch/>
        </p:blipFill>
        <p:spPr>
          <a:xfrm>
            <a:off x="20" y="1"/>
            <a:ext cx="12191980" cy="6857999"/>
          </a:xfrm>
          <a:prstGeom prst="rect">
            <a:avLst/>
          </a:prstGeom>
        </p:spPr>
      </p:pic>
      <p:sp>
        <p:nvSpPr>
          <p:cNvPr id="2" name="Title 1">
            <a:extLst>
              <a:ext uri="{FF2B5EF4-FFF2-40B4-BE49-F238E27FC236}">
                <a16:creationId xmlns="" xmlns:a16="http://schemas.microsoft.com/office/drawing/2014/main" id="{91DE5AAA-C93C-4783-850A-CB9F56383608}"/>
              </a:ext>
            </a:extLst>
          </p:cNvPr>
          <p:cNvSpPr>
            <a:spLocks noGrp="1"/>
          </p:cNvSpPr>
          <p:nvPr>
            <p:ph type="title"/>
          </p:nvPr>
        </p:nvSpPr>
        <p:spPr>
          <a:xfrm>
            <a:off x="838201" y="1065862"/>
            <a:ext cx="3313164" cy="4726276"/>
          </a:xfrm>
        </p:spPr>
        <p:txBody>
          <a:bodyPr>
            <a:normAutofit/>
          </a:bodyPr>
          <a:lstStyle/>
          <a:p>
            <a:pPr algn="r"/>
            <a:r>
              <a:rPr lang="en-US" sz="4000" dirty="0">
                <a:solidFill>
                  <a:srgbClr val="FFFFFF"/>
                </a:solidFill>
              </a:rPr>
              <a:t>Jaccard Coefficient</a:t>
            </a:r>
          </a:p>
        </p:txBody>
      </p:sp>
      <p:cxnSp>
        <p:nvCxnSpPr>
          <p:cNvPr id="11" name="Straight Connector 10">
            <a:extLst>
              <a:ext uri="{FF2B5EF4-FFF2-40B4-BE49-F238E27FC236}">
                <a16:creationId xmlns="" xmlns:a16="http://schemas.microsoft.com/office/drawing/2014/main" id="{67182200-4859-4C8D-BCBB-55B245C28BA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6EDEF0CD-50DA-4B90-BAA4-681886836A90}"/>
              </a:ext>
            </a:extLst>
          </p:cNvPr>
          <p:cNvSpPr>
            <a:spLocks noGrp="1"/>
          </p:cNvSpPr>
          <p:nvPr>
            <p:ph idx="1"/>
          </p:nvPr>
        </p:nvSpPr>
        <p:spPr>
          <a:xfrm>
            <a:off x="5155379" y="1938"/>
            <a:ext cx="6161628" cy="6854124"/>
          </a:xfrm>
        </p:spPr>
        <p:txBody>
          <a:bodyPr vert="horz" lIns="0" tIns="45720" rIns="0" bIns="45720" rtlCol="0" anchor="ctr">
            <a:normAutofit/>
          </a:bodyPr>
          <a:lstStyle/>
          <a:p>
            <a:pPr marL="0" indent="0" algn="just">
              <a:buNone/>
            </a:pPr>
            <a:r>
              <a:rPr lang="en-US" dirty="0">
                <a:ea typeface="+mn-lt"/>
                <a:cs typeface="+mn-lt"/>
              </a:rPr>
              <a:t>This algorithm suggest that it doesn’t matter how much common friends both individual have rather how effective a particular feature here common neighbor can help to predict interaction between two friends. It doesn’t predict link simply measuring common neighbor rather it calculates for the possibility among the two nodes for connection. </a:t>
            </a:r>
            <a:endParaRPr lang="en-US"/>
          </a:p>
          <a:p>
            <a:pPr marL="0" indent="0" algn="just">
              <a:buNone/>
            </a:pPr>
            <a:r>
              <a:rPr lang="en-US" dirty="0">
                <a:ea typeface="+mn-lt"/>
                <a:cs typeface="+mn-lt"/>
              </a:rPr>
              <a:t>  </a:t>
            </a:r>
            <a:endParaRPr lang="en-US"/>
          </a:p>
          <a:p>
            <a:pPr marL="0" indent="0" algn="ctr">
              <a:lnSpc>
                <a:spcPct val="100000"/>
              </a:lnSpc>
              <a:buNone/>
            </a:pPr>
            <a:r>
              <a:rPr lang="en-US" b="1" dirty="0">
                <a:ea typeface="+mn-lt"/>
                <a:cs typeface="+mn-lt"/>
              </a:rPr>
              <a:t>JC (x, y) = | N (x) ∩ N (y) | / | N (x) U N (y) |</a:t>
            </a:r>
            <a:r>
              <a:rPr lang="en-US" dirty="0">
                <a:ea typeface="+mn-lt"/>
                <a:cs typeface="+mn-lt"/>
              </a:rPr>
              <a:t> </a:t>
            </a:r>
            <a:endParaRPr lang="en-US"/>
          </a:p>
        </p:txBody>
      </p:sp>
    </p:spTree>
    <p:extLst>
      <p:ext uri="{BB962C8B-B14F-4D97-AF65-F5344CB8AC3E}">
        <p14:creationId xmlns:p14="http://schemas.microsoft.com/office/powerpoint/2010/main" val="31096915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TotalTime>
  <Words>1402</Words>
  <Application>Microsoft Office PowerPoint</Application>
  <PresentationFormat>Custom</PresentationFormat>
  <Paragraphs>126</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Academic Literature 16x9</vt:lpstr>
      <vt:lpstr>Link prediction</vt:lpstr>
      <vt:lpstr>What is Link Prediction ?</vt:lpstr>
      <vt:lpstr>Why we need Link Prediction ?</vt:lpstr>
      <vt:lpstr>Our Objective</vt:lpstr>
      <vt:lpstr>Different Link Prediction Methods</vt:lpstr>
      <vt:lpstr>Neighbor Based Link Prediction Method</vt:lpstr>
      <vt:lpstr>Common Neighbor</vt:lpstr>
      <vt:lpstr>Preferential Attachment</vt:lpstr>
      <vt:lpstr>Jaccard Coefficient</vt:lpstr>
      <vt:lpstr>Adamic Adar Index</vt:lpstr>
      <vt:lpstr>Resource Allocation</vt:lpstr>
      <vt:lpstr>Salton Cosine Similarity</vt:lpstr>
      <vt:lpstr>Sorensen Index</vt:lpstr>
      <vt:lpstr>Hub Promoted Index</vt:lpstr>
      <vt:lpstr>Hub Depressed Index</vt:lpstr>
      <vt:lpstr>Leicht Holme Index</vt:lpstr>
      <vt:lpstr>About Dataset</vt:lpstr>
      <vt:lpstr>Use of Machine Learning</vt:lpstr>
      <vt:lpstr>Planning and Execution</vt:lpstr>
      <vt:lpstr>Planning and Execution</vt:lpstr>
      <vt:lpstr>Planning and Execution</vt:lpstr>
      <vt:lpstr>Planning and Execution</vt:lpstr>
      <vt:lpstr>Contribution</vt:lpstr>
      <vt:lpstr>Gant Chart</vt:lpstr>
      <vt:lpstr>Conclusion</vt:lpstr>
      <vt:lpstr>Future Improvement</vt:lpstr>
      <vt:lpstr>Future Improvement</vt:lpstr>
      <vt:lpstr>Future Improvement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
  <cp:lastModifiedBy>Hp</cp:lastModifiedBy>
  <cp:revision>930</cp:revision>
  <dcterms:created xsi:type="dcterms:W3CDTF">2020-06-12T09:56:10Z</dcterms:created>
  <dcterms:modified xsi:type="dcterms:W3CDTF">2020-06-15T05:22:56Z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