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duck, not duck</a:t>
            </a:r>
          </a:p>
          <a:p>
            <a:pPr/>
            <a:r>
              <a:t>training, test, validation</a:t>
            </a:r>
          </a:p>
          <a:p>
            <a:pPr/>
            <a:r>
              <a:t>developer already give answer = give label each class</a:t>
            </a:r>
          </a:p>
          <a:p>
            <a:pPr/>
          </a:p>
          <a:p>
            <a:pPr/>
            <a:r>
              <a:t>unsupervised = cluster each similar class ,no label</a:t>
            </a:r>
          </a:p>
          <a:p>
            <a:pPr/>
            <a:r>
              <a:t>use only algorithms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entire ZfeatureMap q0, q1 -&gt; two qubit —-input—-&gt; output data structure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zfeaturemap -&gt; decompose -&gt; Detail circuit logic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아다마르 게이트, 페이즈 게이트, cnot 게이트</a:t>
            </a:r>
          </a:p>
          <a:p>
            <a:pPr/>
            <a:r>
              <a:t>acc. 100% &lt;- 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qiskit support library -&gt; QSVC algorithm (kernel method)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fitting align -&gt; feature들을 적절히 margin범위 외로 들도록 align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 line = fitting feature -&gt; very good feature.</a:t>
            </a:r>
          </a:p>
          <a:p>
            <a:pPr/>
            <a:r>
              <a:t>if margin라인 안에 들어오는 feature는 Support Vector Regression 회귀법으로 역연산 가능.</a:t>
            </a:r>
          </a:p>
          <a:p>
            <a:pPr/>
            <a:r>
              <a:t>SVC한정 마진라인 안에 들어오는 feature들은 매우 좋지 않은 feature data.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numerical line fitting align arrange -&gt; compare to linear system &amp; non-linear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 -&gt; use kernel method -&gt; increase one-D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qiskit -&gt; generate quantum circuit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empty 동그라미, 네모 = train set</a:t>
            </a:r>
          </a:p>
          <a:p>
            <a:pPr/>
            <a:r>
              <a:t>full 동그라미, 네모 = test set </a:t>
            </a:r>
          </a:p>
          <a:p>
            <a:pPr/>
            <a:r>
              <a:t>line fitting align -&gt; this problem —&gt;cannot solve, because it is non-linear system.</a:t>
            </a:r>
          </a:p>
          <a:p>
            <a:pPr/>
            <a:r>
              <a:t>so, use kernel method==&gt;increase one-dimension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customize kernel method -&gt; my researching kernel method ==&gt; X,Y value —&gt;np.array range=Y.transpose</a:t>
            </a:r>
          </a:p>
          <a:p>
            <a:pPr/>
            <a:r>
              <a:t>result=50% &lt;- so bad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b="1" sz="3564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b="1" spc="-170" sz="8500"/>
            </a:lvl1pPr>
            <a:lvl2pPr marL="638923" indent="-12700">
              <a:spcBef>
                <a:spcPts val="0"/>
              </a:spcBef>
              <a:buSzTx/>
              <a:buNone/>
              <a:defRPr b="1" spc="-170" sz="8500"/>
            </a:lvl2pPr>
            <a:lvl3pPr marL="638923" indent="444500">
              <a:spcBef>
                <a:spcPts val="0"/>
              </a:spcBef>
              <a:buSzTx/>
              <a:buNone/>
              <a:defRPr b="1" spc="-170" sz="8500"/>
            </a:lvl3pPr>
            <a:lvl4pPr marL="638923" indent="901700">
              <a:spcBef>
                <a:spcPts val="0"/>
              </a:spcBef>
              <a:buSzTx/>
              <a:buNone/>
              <a:defRPr b="1" spc="-170" sz="8500"/>
            </a:lvl4pPr>
            <a:lvl5pPr marL="638923" indent="1358900">
              <a:spcBef>
                <a:spcPts val="0"/>
              </a:spcBef>
              <a:buSzTx/>
              <a:buNone/>
              <a:defRPr b="1" spc="-170" sz="8500"/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b="1" sz="3564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65" y="13099011"/>
            <a:ext cx="368573" cy="360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65" y="13099011"/>
            <a:ext cx="368573" cy="360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65" y="13094777"/>
            <a:ext cx="368573" cy="360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tif"/><Relationship Id="rId4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vision of Computer Science &amp; Software Enginee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b="0" sz="3600"/>
            </a:lvl1pPr>
          </a:lstStyle>
          <a:p>
            <a:pPr/>
            <a:r>
              <a:t>Division of Computer Science &amp; Software Engineering</a:t>
            </a:r>
          </a:p>
        </p:txBody>
      </p:sp>
      <p:sp>
        <p:nvSpPr>
          <p:cNvPr id="152" name="Quantum Unsupervised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26" sz="11300"/>
            </a:lvl1pPr>
          </a:lstStyle>
          <a:p>
            <a:pPr/>
            <a:r>
              <a:t>Quantum Unsupervised Learning</a:t>
            </a:r>
          </a:p>
        </p:txBody>
      </p:sp>
      <p:sp>
        <p:nvSpPr>
          <p:cNvPr id="153" name="Researched &amp; Implemented by Bo-Hyun, Seo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Researched &amp; Implemented by Bo-Hyun, Seo</a:t>
            </a:r>
          </a:p>
          <a:p>
            <a:pPr>
              <a:defRPr b="0"/>
            </a:pPr>
            <a:r>
              <a:t>Supervised by PostDoc. Woo-Young, Song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슬라이드 부제"/>
          <p:cNvSpPr txBox="1"/>
          <p:nvPr>
            <p:ph type="body" idx="21"/>
          </p:nvPr>
        </p:nvSpPr>
        <p:spPr>
          <a:xfrm>
            <a:off x="1206500" y="2372962"/>
            <a:ext cx="11234947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슬라이드 구분점 텍스트"/>
          <p:cNvSpPr txBox="1"/>
          <p:nvPr>
            <p:ph type="body" sz="half" idx="1"/>
          </p:nvPr>
        </p:nvSpPr>
        <p:spPr>
          <a:xfrm>
            <a:off x="1203685" y="4194815"/>
            <a:ext cx="11240576" cy="8256630"/>
          </a:xfrm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  <m:scr m:val="double-struck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e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cr m:val="script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p>
                        </m:s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mr>
                  </m:m>
                </m:oMath>
              </m:oMathPara>
            </a14:m>
          </a:p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b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b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b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b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mr>
                    <m:mr>
                      <m:e/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cr m:val="script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b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m:rPr>
                            <m:scr m:val="script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mr>
                  </m:m>
                </m:oMath>
              </m:oMathPara>
            </a14:m>
          </a:p>
        </p:txBody>
      </p:sp>
      <p:sp>
        <p:nvSpPr>
          <p:cNvPr id="218" name="Quantum SVM"/>
          <p:cNvSpPr txBox="1"/>
          <p:nvPr>
            <p:ph type="title"/>
          </p:nvPr>
        </p:nvSpPr>
        <p:spPr>
          <a:xfrm>
            <a:off x="1206500" y="1079500"/>
            <a:ext cx="11234947" cy="1435100"/>
          </a:xfrm>
          <a:prstGeom prst="rect">
            <a:avLst/>
          </a:prstGeom>
        </p:spPr>
        <p:txBody>
          <a:bodyPr/>
          <a:lstStyle/>
          <a:p>
            <a:pPr/>
            <a:r>
              <a:t>Quantum SVM</a:t>
            </a:r>
          </a:p>
        </p:txBody>
      </p:sp>
      <p:pic>
        <p:nvPicPr>
          <p:cNvPr id="2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13362" y="2005636"/>
            <a:ext cx="10081205" cy="9704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QS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QSVC </a:t>
            </a:r>
          </a:p>
        </p:txBody>
      </p:sp>
      <p:sp>
        <p:nvSpPr>
          <p:cNvPr id="224" name="Basic Concept (used qiski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Concept (used qiskit)</a:t>
            </a:r>
          </a:p>
        </p:txBody>
      </p:sp>
      <p:sp>
        <p:nvSpPr>
          <p:cNvPr id="225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9497" y="2763287"/>
            <a:ext cx="12365006" cy="11226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mpare with Classic &amp; Qua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 with Classic &amp; Quantum</a:t>
            </a:r>
          </a:p>
        </p:txBody>
      </p:sp>
      <p:sp>
        <p:nvSpPr>
          <p:cNvPr id="231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스크린샷 2022-01-22 오후 10.26.02.png" descr="스크린샷 2022-01-22 오후 10.26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299" y="5289686"/>
            <a:ext cx="10209119" cy="4095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스크린샷 2022-01-22 오후 10.32.17.png" descr="스크린샷 2022-01-22 오후 10.32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87068" y="3189702"/>
            <a:ext cx="8771640" cy="619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스크린샷 2022-01-22 오후 10.32.31.png" descr="스크린샷 2022-01-22 오후 10.32.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8466" y="10062243"/>
            <a:ext cx="7715621" cy="2401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Quantum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Neural Network</a:t>
            </a:r>
          </a:p>
        </p:txBody>
      </p:sp>
      <p:sp>
        <p:nvSpPr>
          <p:cNvPr id="240" name="Qisk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Qiskit</a:t>
            </a:r>
          </a:p>
        </p:txBody>
      </p:sp>
      <p:sp>
        <p:nvSpPr>
          <p:cNvPr id="241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2" name="스크린샷 2022-01-22 오후 10.36.47.png" descr="스크린샷 2022-01-22 오후 10.36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321" y="3796102"/>
            <a:ext cx="22221359" cy="8731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ZFeature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ZFeatureMap</a:t>
            </a:r>
          </a:p>
        </p:txBody>
      </p:sp>
      <p:sp>
        <p:nvSpPr>
          <p:cNvPr id="247" name="Decompose Qub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Decompose Qubit</a:t>
            </a:r>
          </a:p>
        </p:txBody>
      </p:sp>
      <p:sp>
        <p:nvSpPr>
          <p:cNvPr id="248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145" y="7930650"/>
            <a:ext cx="10636927" cy="4804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4977" y="3632751"/>
            <a:ext cx="6495263" cy="3613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스크린샷 2022-01-22 오후 10.48.25.png" descr="스크린샷 2022-01-22 오후 10.48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935504" y="6340606"/>
            <a:ext cx="10636927" cy="376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ZZFeature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ZZFeatureMap</a:t>
            </a:r>
          </a:p>
        </p:txBody>
      </p:sp>
      <p:sp>
        <p:nvSpPr>
          <p:cNvPr id="256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52" y="3808425"/>
            <a:ext cx="23805896" cy="3897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스크린샷 2022-01-22 오후 10.56.42.png" descr="스크린샷 2022-01-22 오후 10.56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6925" y="8206758"/>
            <a:ext cx="19492050" cy="4342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sic Concept of Un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Basic Concept of Unsupervised Learning</a:t>
            </a:r>
          </a:p>
        </p:txBody>
      </p:sp>
      <p:sp>
        <p:nvSpPr>
          <p:cNvPr id="156" name="Compare with Supervised Learn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/>
            </a:lvl1pPr>
          </a:lstStyle>
          <a:p>
            <a:pPr/>
            <a:r>
              <a:t>Compare with Supervised Learning</a:t>
            </a:r>
          </a:p>
        </p:txBody>
      </p:sp>
      <p:sp>
        <p:nvSpPr>
          <p:cNvPr id="157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스크린샷 2022-01-22 오후 6.45.31.png" descr="스크린샷 2022-01-22 오후 6.4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6662" y="3424541"/>
            <a:ext cx="20270676" cy="9903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imulat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Simulating Algorithm</a:t>
            </a:r>
          </a:p>
        </p:txBody>
      </p:sp>
      <p:sp>
        <p:nvSpPr>
          <p:cNvPr id="161" name="Such as CAT vs DOG 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/>
            </a:lvl1pPr>
          </a:lstStyle>
          <a:p>
            <a:pPr/>
            <a:r>
              <a:t>Such as CAT vs DOG Flow </a:t>
            </a:r>
          </a:p>
        </p:txBody>
      </p:sp>
      <p:sp>
        <p:nvSpPr>
          <p:cNvPr id="162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7396" y="3385604"/>
            <a:ext cx="18869208" cy="9981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Quantum Support Vector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Quantum Support Vector Clustering</a:t>
            </a:r>
          </a:p>
        </p:txBody>
      </p:sp>
      <p:sp>
        <p:nvSpPr>
          <p:cNvPr id="168" name="Qiskit lib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/>
            </a:lvl1pPr>
          </a:lstStyle>
          <a:p>
            <a:pPr/>
            <a:r>
              <a:t>Qiskit lib</a:t>
            </a:r>
          </a:p>
        </p:txBody>
      </p:sp>
      <p:sp>
        <p:nvSpPr>
          <p:cNvPr id="169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2481" y="2502350"/>
            <a:ext cx="15259038" cy="10786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pport Vecto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Vector Machine</a:t>
            </a:r>
          </a:p>
        </p:txBody>
      </p:sp>
      <p:sp>
        <p:nvSpPr>
          <p:cNvPr id="175" name="Classic Compu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Classic Computer</a:t>
            </a:r>
          </a:p>
        </p:txBody>
      </p:sp>
      <p:sp>
        <p:nvSpPr>
          <p:cNvPr id="176" name="Supervised binary classific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binary classification 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p>
                </m:sSup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∀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lassification Proble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Classification Problem</a:t>
            </a:r>
          </a:p>
        </p:txBody>
      </p:sp>
      <p:sp>
        <p:nvSpPr>
          <p:cNvPr id="179" name="Support Vecto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75054">
              <a:defRPr spc="-137" sz="6885"/>
            </a:lvl1pPr>
          </a:lstStyle>
          <a:p>
            <a:pPr/>
            <a:r>
              <a:t>Support Vector Machine</a:t>
            </a:r>
          </a:p>
        </p:txBody>
      </p:sp>
      <p:sp>
        <p:nvSpPr>
          <p:cNvPr id="180" name=":"/>
          <p:cNvSpPr txBox="1"/>
          <p:nvPr/>
        </p:nvSpPr>
        <p:spPr>
          <a:xfrm>
            <a:off x="1206500" y="4195124"/>
            <a:ext cx="11197847" cy="766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: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p>
                </m:sSup>
              </m:oMath>
            </a14:m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∀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sp>
        <p:nvSpPr>
          <p:cNvPr id="181" name="방정식"/>
          <p:cNvSpPr txBox="1"/>
          <p:nvPr/>
        </p:nvSpPr>
        <p:spPr>
          <a:xfrm>
            <a:off x="1161177" y="12007338"/>
            <a:ext cx="22061645" cy="4375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limUp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˜</m:t>
                      </m:r>
                    </m:lim>
                  </m:limUp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∪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3600"/>
          </a:p>
        </p:txBody>
      </p:sp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3672" y="2876550"/>
            <a:ext cx="9563101" cy="796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선"/>
          <p:cNvSpPr/>
          <p:nvPr/>
        </p:nvSpPr>
        <p:spPr>
          <a:xfrm flipV="1">
            <a:off x="15528388" y="4574643"/>
            <a:ext cx="7263713" cy="4081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선"/>
          <p:cNvSpPr/>
          <p:nvPr/>
        </p:nvSpPr>
        <p:spPr>
          <a:xfrm flipV="1">
            <a:off x="15381299" y="3465450"/>
            <a:ext cx="7557151" cy="36230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선"/>
          <p:cNvSpPr/>
          <p:nvPr/>
        </p:nvSpPr>
        <p:spPr>
          <a:xfrm flipV="1">
            <a:off x="16613166" y="2530981"/>
            <a:ext cx="5098470" cy="76531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10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4" grpId="4"/>
      <p:bldP build="whole" bldLvl="1" animBg="1" rev="0" advAuto="0" spid="183" grpId="1"/>
      <p:bldP build="whole" bldLvl="1" animBg="1" rev="0" advAuto="0" spid="183" grpId="2"/>
      <p:bldP build="whole" bldLvl="1" animBg="1" rev="0" advAuto="0" spid="185" grpId="5"/>
      <p:bldP build="whole" bldLvl="1" animBg="1" rev="0" advAuto="0" spid="185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ar S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SVC</a:t>
            </a:r>
          </a:p>
        </p:txBody>
      </p:sp>
      <p:sp>
        <p:nvSpPr>
          <p:cNvPr id="190" name="Linear syste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Linear system</a:t>
            </a:r>
          </a:p>
        </p:txBody>
      </p:sp>
      <p:sp>
        <p:nvSpPr>
          <p:cNvPr id="191" name="Linear decision function :"/>
          <p:cNvSpPr txBox="1"/>
          <p:nvPr>
            <p:ph type="body" sz="quarter" idx="1"/>
          </p:nvPr>
        </p:nvSpPr>
        <p:spPr>
          <a:xfrm>
            <a:off x="1353588" y="5903249"/>
            <a:ext cx="11094714" cy="3714655"/>
          </a:xfrm>
          <a:prstGeom prst="rect">
            <a:avLst/>
          </a:prstGeom>
        </p:spPr>
        <p:txBody>
          <a:bodyPr/>
          <a:lstStyle/>
          <a:p>
            <a:pPr/>
            <a:r>
              <a:t>Linear decision function :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e>
                  <m:sub>
                    <m:r>
                      <m:rPr>
                        <m:nor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SVM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sign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m:rPr>
                    <m:sty m:val="b"/>
                  </m:rP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limLow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e>
                          <m:r>
                            <m:rPr>
                              <m:sty m:val="p"/>
                              <m:scr m:val="double-struck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lim>
                  </m:limLow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m:rPr>
                      <m:sty m:val="b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nor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s. t.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7563" y="3568291"/>
            <a:ext cx="9486901" cy="871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선"/>
          <p:cNvSpPr/>
          <p:nvPr/>
        </p:nvSpPr>
        <p:spPr>
          <a:xfrm flipH="1" flipV="1">
            <a:off x="17239654" y="6973997"/>
            <a:ext cx="418502" cy="800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support vector"/>
          <p:cNvSpPr txBox="1"/>
          <p:nvPr/>
        </p:nvSpPr>
        <p:spPr>
          <a:xfrm>
            <a:off x="15397971" y="7536962"/>
            <a:ext cx="204564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support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10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3"/>
      <p:bldP build="whole" bldLvl="1" animBg="1" rev="0" advAuto="0" spid="194" grpId="2"/>
      <p:bldP build="whole" bldLvl="1" animBg="1" rev="0" advAuto="0" spid="194" grpId="4"/>
      <p:bldP build="whole" bldLvl="1" animBg="1" rev="0" advAuto="0" spid="19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Kernelized S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Kernelized SVC</a:t>
            </a:r>
          </a:p>
        </p:txBody>
      </p:sp>
      <p:sp>
        <p:nvSpPr>
          <p:cNvPr id="199" name="Non-Linear syste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Non-Linear system</a:t>
            </a:r>
          </a:p>
        </p:txBody>
      </p:sp>
      <p:sp>
        <p:nvSpPr>
          <p:cNvPr id="200" name="Non-Linear feature transform :…"/>
          <p:cNvSpPr txBox="1"/>
          <p:nvPr>
            <p:ph type="body" sz="half" idx="1"/>
          </p:nvPr>
        </p:nvSpPr>
        <p:spPr>
          <a:xfrm>
            <a:off x="1206500" y="4248504"/>
            <a:ext cx="11903341" cy="8256012"/>
          </a:xfrm>
          <a:prstGeom prst="rect">
            <a:avLst/>
          </a:prstGeom>
        </p:spPr>
        <p:txBody>
          <a:bodyPr/>
          <a:lstStyle/>
          <a:p>
            <a:pPr/>
            <a:r>
              <a:t>Non-Linear feature transform :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p>
                </m:sSup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cr m:val="script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m:rPr>
                    <m:nor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where</m:t>
                </m:r>
                <m:r>
                  <m:rPr>
                    <m:scr m:val="script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m:rPr>
                    <m:nor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 Hilbert space</m:t>
                </m:r>
                <m:sSub>
                  <m:e>
                    <m:limUpp>
                      <m:e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lim>
                        <m:r>
                          <a:rPr xmlns:a="http://schemas.openxmlformats.org/drawingml/2006/main"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e>
                  <m:sub>
                    <m:r>
                      <m:rPr>
                        <m:nor/>
                      </m:r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SVM</m:t>
                    </m:r>
                  </m:sub>
                </m:sSub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sign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b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Linear in feature space, but nonlinear in the original space ; Kernel trick is to rewrite the SVM problem to only explicitly depend on 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</m:oMath>
            </a14:m>
          </a:p>
          <a:p>
            <a:pPr/>
            <a:r>
              <a:t>not the feature vectors 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</p:txBody>
      </p:sp>
      <p:pic>
        <p:nvPicPr>
          <p:cNvPr id="20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6023" y="3493360"/>
            <a:ext cx="9537701" cy="976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선"/>
          <p:cNvSpPr/>
          <p:nvPr/>
        </p:nvSpPr>
        <p:spPr>
          <a:xfrm flipV="1">
            <a:off x="11988138" y="1272769"/>
            <a:ext cx="7689609" cy="85142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H="1" flipV="1">
            <a:off x="15763095" y="1629895"/>
            <a:ext cx="8441503" cy="72374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 flipV="1">
            <a:off x="13340447" y="8651755"/>
            <a:ext cx="10605523" cy="34745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타원형"/>
          <p:cNvSpPr/>
          <p:nvPr/>
        </p:nvSpPr>
        <p:spPr>
          <a:xfrm>
            <a:off x="15907168" y="5138222"/>
            <a:ext cx="5734079" cy="544018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1000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10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15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7"/>
      <p:bldP build="whole" bldLvl="1" animBg="1" rev="0" advAuto="0" spid="205" grpId="8"/>
      <p:bldP build="whole" bldLvl="1" animBg="1" rev="0" advAuto="0" spid="204" grpId="5"/>
      <p:bldP build="whole" bldLvl="1" animBg="1" rev="0" advAuto="0" spid="203" grpId="3"/>
      <p:bldP build="whole" bldLvl="1" animBg="1" rev="0" advAuto="0" spid="202" grpId="1"/>
      <p:bldP build="whole" bldLvl="1" animBg="1" rev="0" advAuto="0" spid="202" grpId="2"/>
      <p:bldP build="whole" bldLvl="1" animBg="1" rev="0" advAuto="0" spid="203" grpId="4"/>
      <p:bldP build="whole" bldLvl="1" animBg="1" rev="0" advAuto="0" spid="204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lassic Computer"/>
          <p:cNvSpPr txBox="1"/>
          <p:nvPr>
            <p:ph type="body" idx="21"/>
          </p:nvPr>
        </p:nvSpPr>
        <p:spPr>
          <a:xfrm>
            <a:off x="1206500" y="2372962"/>
            <a:ext cx="13709523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Classic Computer</a:t>
            </a:r>
          </a:p>
        </p:txBody>
      </p:sp>
      <p:sp>
        <p:nvSpPr>
          <p:cNvPr id="210" name="슬라이드 구분점 텍스트"/>
          <p:cNvSpPr txBox="1"/>
          <p:nvPr>
            <p:ph type="body" sz="half" idx="1"/>
          </p:nvPr>
        </p:nvSpPr>
        <p:spPr>
          <a:xfrm>
            <a:off x="1206500" y="4248504"/>
            <a:ext cx="13709523" cy="8256630"/>
          </a:xfrm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m:rPr>
                      <m:sty m:val="b"/>
                    </m:rP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p>
                    <m:e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p>
                    <m:e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b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m:rPr>
                      <m:sty m:val="b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</p:txBody>
      </p:sp>
      <p:sp>
        <p:nvSpPr>
          <p:cNvPr id="211" name="Kernelized SVC"/>
          <p:cNvSpPr txBox="1"/>
          <p:nvPr>
            <p:ph type="title"/>
          </p:nvPr>
        </p:nvSpPr>
        <p:spPr>
          <a:xfrm>
            <a:off x="1206500" y="1079500"/>
            <a:ext cx="13709523" cy="1435100"/>
          </a:xfrm>
          <a:prstGeom prst="rect">
            <a:avLst/>
          </a:prstGeom>
        </p:spPr>
        <p:txBody>
          <a:bodyPr/>
          <a:lstStyle/>
          <a:p>
            <a:pPr/>
            <a:r>
              <a:t>Kernelized SVC</a:t>
            </a:r>
          </a:p>
        </p:txBody>
      </p:sp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2230" y="1149167"/>
            <a:ext cx="6089422" cy="11417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